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4" r:id="rId9"/>
    <p:sldId id="265" r:id="rId10"/>
    <p:sldId id="286" r:id="rId11"/>
    <p:sldId id="285" r:id="rId12"/>
    <p:sldId id="267" r:id="rId13"/>
    <p:sldId id="268" r:id="rId14"/>
    <p:sldId id="284" r:id="rId15"/>
    <p:sldId id="271" r:id="rId16"/>
    <p:sldId id="272" r:id="rId17"/>
    <p:sldId id="273" r:id="rId18"/>
    <p:sldId id="287" r:id="rId19"/>
    <p:sldId id="276" r:id="rId20"/>
    <p:sldId id="277" r:id="rId21"/>
    <p:sldId id="278" r:id="rId22"/>
    <p:sldId id="279" r:id="rId23"/>
    <p:sldId id="280" r:id="rId24"/>
    <p:sldId id="28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0066"/>
    <a:srgbClr val="FBC9FB"/>
    <a:srgbClr val="060145"/>
    <a:srgbClr val="990033"/>
    <a:srgbClr val="180C4C"/>
    <a:srgbClr val="471D61"/>
    <a:srgbClr val="FF6699"/>
    <a:srgbClr val="FF99CC"/>
    <a:srgbClr val="99FF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267" y="-7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557C16-141E-4F30-9DDB-6B82420FDC00}" type="datetimeFigureOut">
              <a:rPr lang="en-US" smtClean="0"/>
              <a:pPr/>
              <a:t>2/29/2016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148ECD-6B27-4446-9416-AE57061CBE74}" type="slidenum">
              <a:rPr lang="en-US" smtClean="0"/>
              <a:pPr/>
              <a:t>‹#›</a:t>
            </a:fld>
            <a:endParaRPr lang="en-US"/>
          </a:p>
        </p:txBody>
      </p:sp>
    </p:spTree>
    <p:extLst>
      <p:ext uri="{BB962C8B-B14F-4D97-AF65-F5344CB8AC3E}">
        <p14:creationId xmlns:p14="http://schemas.microsoft.com/office/powerpoint/2010/main" xmlns="" val="2973186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4C148ECD-6B27-4446-9416-AE57061CBE74}"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148ECD-6B27-4446-9416-AE57061CBE74}" type="slidenum">
              <a:rPr lang="en-US" smtClean="0"/>
              <a:pPr/>
              <a:t>21</a:t>
            </a:fld>
            <a:endParaRPr lang="en-US"/>
          </a:p>
        </p:txBody>
      </p:sp>
    </p:spTree>
    <p:extLst>
      <p:ext uri="{BB962C8B-B14F-4D97-AF65-F5344CB8AC3E}">
        <p14:creationId xmlns:p14="http://schemas.microsoft.com/office/powerpoint/2010/main" xmlns="" val="57932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6D122B-BA8E-4B93-A12D-3AC50356F0D0}" type="datetimeFigureOut">
              <a:rPr lang="en-US" smtClean="0"/>
              <a:pPr/>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398533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17293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6D122B-BA8E-4B93-A12D-3AC50356F0D0}" type="datetimeFigureOut">
              <a:rPr lang="en-US" smtClean="0"/>
              <a:pPr/>
              <a:t>2/29/2016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9D5CB4-9065-471B-AC16-B212A1074136}" type="slidenum">
              <a:rPr lang="en-US" smtClean="0"/>
              <a:pPr/>
              <a:t>‹#›</a:t>
            </a:fld>
            <a:endParaRPr lang="en-US"/>
          </a:p>
        </p:txBody>
      </p:sp>
    </p:spTree>
    <p:extLst>
      <p:ext uri="{BB962C8B-B14F-4D97-AF65-F5344CB8AC3E}">
        <p14:creationId xmlns:p14="http://schemas.microsoft.com/office/powerpoint/2010/main" xmlns="" val="255296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96143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9477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814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7402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17689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602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184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5824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6D122B-BA8E-4B93-A12D-3AC50356F0D0}" type="datetimeFigureOut">
              <a:rPr lang="en-US" smtClean="0"/>
              <a:pPr/>
              <a:t>2/29/2016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9D5CB4-9065-471B-AC16-B212A1074136}" type="slidenum">
              <a:rPr lang="en-US" smtClean="0"/>
              <a:pPr/>
              <a:t>‹#›</a:t>
            </a:fld>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pic>
        <p:nvPicPr>
          <p:cNvPr id="8" name="Picture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924279" y="1"/>
            <a:ext cx="1215726" cy="1066800"/>
          </a:xfrm>
          <a:prstGeom prst="rect">
            <a:avLst/>
          </a:prstGeom>
        </p:spPr>
      </p:pic>
    </p:spTree>
    <p:extLst>
      <p:ext uri="{BB962C8B-B14F-4D97-AF65-F5344CB8AC3E}">
        <p14:creationId xmlns:p14="http://schemas.microsoft.com/office/powerpoint/2010/main" xmlns="" val="22312562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6.jpe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5.jpeg"/><Relationship Id="rId5" Type="http://schemas.microsoft.com/office/2007/relationships/hdphoto" Target="../media/hdphoto2.wdp"/><Relationship Id="rId10" Type="http://schemas.openxmlformats.org/officeDocument/2006/relationships/image" Target="../media/image28.jpeg"/><Relationship Id="rId4" Type="http://schemas.openxmlformats.org/officeDocument/2006/relationships/image" Target="../media/image24.jpeg"/><Relationship Id="rId9"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 Id="rId9"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2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43000" y="1447800"/>
            <a:ext cx="6781800" cy="3395144"/>
          </a:xfrm>
          <a:prstGeom prst="rect">
            <a:avLst/>
          </a:prstGeom>
        </p:spPr>
      </p:pic>
      <p:pic>
        <p:nvPicPr>
          <p:cNvPr id="3" name="Picture 2"/>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9907" b="15178"/>
          <a:stretch/>
        </p:blipFill>
        <p:spPr>
          <a:xfrm>
            <a:off x="1905000" y="3922520"/>
            <a:ext cx="5715000" cy="1427147"/>
          </a:xfrm>
          <a:prstGeom prst="rect">
            <a:avLst/>
          </a:prstGeom>
        </p:spPr>
      </p:pic>
      <p:pic>
        <p:nvPicPr>
          <p:cNvPr id="4" name="Picture 3"/>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t="19120" b="19354"/>
          <a:stretch/>
        </p:blipFill>
        <p:spPr>
          <a:xfrm>
            <a:off x="2705100" y="685800"/>
            <a:ext cx="3657600" cy="1350236"/>
          </a:xfrm>
          <a:prstGeom prst="rect">
            <a:avLst/>
          </a:prstGeom>
        </p:spPr>
      </p:pic>
      <p:pic>
        <p:nvPicPr>
          <p:cNvPr id="5" name="Picture 4"/>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66700" y="5410200"/>
            <a:ext cx="3276600" cy="1310640"/>
          </a:xfrm>
          <a:prstGeom prst="rect">
            <a:avLst/>
          </a:prstGeom>
        </p:spPr>
      </p:pic>
    </p:spTree>
    <p:extLst>
      <p:ext uri="{BB962C8B-B14F-4D97-AF65-F5344CB8AC3E}">
        <p14:creationId xmlns:p14="http://schemas.microsoft.com/office/powerpoint/2010/main" xmlns="" val="357850839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1000"/>
                                        <p:tgtEl>
                                          <p:spTgt spid="2"/>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par>
                                <p:cTn id="14" presetID="14" presetClass="entr" presetSubtype="1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28600" y="1600200"/>
          <a:ext cx="8534402" cy="3886198"/>
        </p:xfrm>
        <a:graphic>
          <a:graphicData uri="http://schemas.openxmlformats.org/drawingml/2006/table">
            <a:tbl>
              <a:tblPr rtl="1"/>
              <a:tblGrid>
                <a:gridCol w="695140"/>
                <a:gridCol w="757086"/>
                <a:gridCol w="758460"/>
                <a:gridCol w="757086"/>
                <a:gridCol w="882348"/>
                <a:gridCol w="806638"/>
                <a:gridCol w="746071"/>
                <a:gridCol w="744694"/>
                <a:gridCol w="746071"/>
                <a:gridCol w="835546"/>
                <a:gridCol w="805262"/>
              </a:tblGrid>
              <a:tr h="482364">
                <a:tc>
                  <a:txBody>
                    <a:bodyPr/>
                    <a:lstStyle/>
                    <a:p>
                      <a:pPr algn="ctr" rtl="1">
                        <a:lnSpc>
                          <a:spcPct val="115000"/>
                        </a:lnSpc>
                        <a:spcAft>
                          <a:spcPts val="0"/>
                        </a:spcAft>
                      </a:pPr>
                      <a:endParaRPr lang="ar-SA" sz="2000" dirty="0">
                        <a:solidFill>
                          <a:srgbClr val="FFFF00"/>
                        </a:solidFill>
                        <a:latin typeface="Calibri"/>
                        <a:ea typeface="Calibri"/>
                        <a:cs typeface="Times New Roman"/>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tcPr>
                </a:tc>
                <a:tc gridSpan="2">
                  <a:txBody>
                    <a:bodyPr/>
                    <a:lstStyle/>
                    <a:p>
                      <a:pPr algn="ctr" rtl="1">
                        <a:lnSpc>
                          <a:spcPct val="115000"/>
                        </a:lnSpc>
                        <a:spcAft>
                          <a:spcPts val="0"/>
                        </a:spcAft>
                      </a:pPr>
                      <a:r>
                        <a:rPr lang="ar-SA" sz="2000" b="1" dirty="0" err="1">
                          <a:solidFill>
                            <a:srgbClr val="FFFF00"/>
                          </a:solidFill>
                          <a:latin typeface="Calibri"/>
                          <a:ea typeface="Calibri"/>
                          <a:cs typeface="Times New Roman"/>
                        </a:rPr>
                        <a:t>15</a:t>
                      </a:r>
                      <a:r>
                        <a:rPr lang="ar-SA" sz="2000" b="1" baseline="30000" dirty="0" err="1">
                          <a:solidFill>
                            <a:srgbClr val="FFFF00"/>
                          </a:solidFill>
                          <a:latin typeface="Calibri"/>
                          <a:ea typeface="Calibri"/>
                          <a:cs typeface="Times New Roman"/>
                        </a:rPr>
                        <a:t>ه</a:t>
                      </a:r>
                      <a:r>
                        <a:rPr lang="ar-SA" sz="2000" b="1" dirty="0" err="1">
                          <a:solidFill>
                            <a:srgbClr val="FFFF00"/>
                          </a:solidFill>
                          <a:latin typeface="Calibri"/>
                          <a:ea typeface="Calibri"/>
                          <a:cs typeface="Times New Roman"/>
                        </a:rPr>
                        <a:t>م</a:t>
                      </a:r>
                      <a:endParaRPr lang="en-US" sz="2000" dirty="0">
                        <a:solidFill>
                          <a:srgbClr val="FFFF00"/>
                        </a:solidFill>
                        <a:latin typeface="Calibri"/>
                        <a:ea typeface="Calibri"/>
                        <a:cs typeface="Arial"/>
                      </a:endParaRPr>
                    </a:p>
                  </a:txBody>
                  <a:tcPr marL="53111" marR="531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pPr rtl="1"/>
                      <a:endParaRPr lang="ar-SA"/>
                    </a:p>
                  </a:txBody>
                  <a:tcPr/>
                </a:tc>
                <a:tc gridSpan="2">
                  <a:txBody>
                    <a:bodyPr/>
                    <a:lstStyle/>
                    <a:p>
                      <a:pPr algn="ctr" rtl="1">
                        <a:lnSpc>
                          <a:spcPct val="115000"/>
                        </a:lnSpc>
                        <a:spcAft>
                          <a:spcPts val="0"/>
                        </a:spcAft>
                      </a:pPr>
                      <a:r>
                        <a:rPr lang="ar-SA" sz="2000" b="1" dirty="0" err="1">
                          <a:solidFill>
                            <a:srgbClr val="FFFF00"/>
                          </a:solidFill>
                          <a:latin typeface="Calibri"/>
                          <a:ea typeface="Calibri"/>
                          <a:cs typeface="Times New Roman"/>
                        </a:rPr>
                        <a:t>25</a:t>
                      </a:r>
                      <a:r>
                        <a:rPr lang="ar-SA" sz="2000" b="1" baseline="30000" dirty="0" err="1">
                          <a:solidFill>
                            <a:srgbClr val="FFFF00"/>
                          </a:solidFill>
                          <a:latin typeface="Calibri"/>
                          <a:ea typeface="Calibri"/>
                          <a:cs typeface="Times New Roman"/>
                        </a:rPr>
                        <a:t>ه</a:t>
                      </a:r>
                      <a:r>
                        <a:rPr lang="ar-SA" sz="2000" b="1" dirty="0" err="1">
                          <a:solidFill>
                            <a:srgbClr val="FFFF00"/>
                          </a:solidFill>
                          <a:latin typeface="Calibri"/>
                          <a:ea typeface="Calibri"/>
                          <a:cs typeface="Times New Roman"/>
                        </a:rPr>
                        <a:t>م</a:t>
                      </a:r>
                      <a:endParaRPr lang="en-US" sz="2000" dirty="0">
                        <a:solidFill>
                          <a:srgbClr val="FFFF00"/>
                        </a:solidFill>
                        <a:latin typeface="Calibri"/>
                        <a:ea typeface="Calibri"/>
                        <a:cs typeface="Arial"/>
                      </a:endParaRPr>
                    </a:p>
                  </a:txBody>
                  <a:tcPr marL="53111" marR="531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pPr rtl="1"/>
                      <a:endParaRPr lang="ar-SA"/>
                    </a:p>
                  </a:txBody>
                  <a:tcPr/>
                </a:tc>
                <a:tc gridSpan="2">
                  <a:txBody>
                    <a:bodyPr/>
                    <a:lstStyle/>
                    <a:p>
                      <a:pPr algn="ctr" rtl="1">
                        <a:lnSpc>
                          <a:spcPct val="115000"/>
                        </a:lnSpc>
                        <a:spcAft>
                          <a:spcPts val="0"/>
                        </a:spcAft>
                      </a:pPr>
                      <a:r>
                        <a:rPr lang="ar-SA" sz="2000" b="1" dirty="0" err="1">
                          <a:solidFill>
                            <a:srgbClr val="FFFF00"/>
                          </a:solidFill>
                          <a:latin typeface="Calibri"/>
                          <a:ea typeface="Calibri"/>
                          <a:cs typeface="Times New Roman"/>
                        </a:rPr>
                        <a:t>35</a:t>
                      </a:r>
                      <a:r>
                        <a:rPr lang="ar-SA" sz="2000" b="1" baseline="30000" dirty="0" err="1">
                          <a:solidFill>
                            <a:srgbClr val="FFFF00"/>
                          </a:solidFill>
                          <a:latin typeface="Calibri"/>
                          <a:ea typeface="Calibri"/>
                          <a:cs typeface="Times New Roman"/>
                        </a:rPr>
                        <a:t>ه</a:t>
                      </a:r>
                      <a:r>
                        <a:rPr lang="ar-SA" sz="2000" b="1" dirty="0" err="1">
                          <a:solidFill>
                            <a:srgbClr val="FFFF00"/>
                          </a:solidFill>
                          <a:latin typeface="Calibri"/>
                          <a:ea typeface="Calibri"/>
                          <a:cs typeface="Times New Roman"/>
                        </a:rPr>
                        <a:t>م</a:t>
                      </a:r>
                      <a:endParaRPr lang="en-US" sz="2000" dirty="0">
                        <a:solidFill>
                          <a:srgbClr val="FFFF00"/>
                        </a:solidFill>
                        <a:latin typeface="Calibri"/>
                        <a:ea typeface="Calibri"/>
                        <a:cs typeface="Arial"/>
                      </a:endParaRPr>
                    </a:p>
                  </a:txBody>
                  <a:tcPr marL="53111" marR="531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pPr rtl="1"/>
                      <a:endParaRPr lang="ar-SA"/>
                    </a:p>
                  </a:txBody>
                  <a:tcPr/>
                </a:tc>
                <a:tc gridSpan="2">
                  <a:txBody>
                    <a:bodyPr/>
                    <a:lstStyle/>
                    <a:p>
                      <a:pPr algn="ctr" rtl="1">
                        <a:lnSpc>
                          <a:spcPct val="115000"/>
                        </a:lnSpc>
                        <a:spcAft>
                          <a:spcPts val="0"/>
                        </a:spcAft>
                      </a:pPr>
                      <a:r>
                        <a:rPr lang="ar-SA" sz="2000" b="1" dirty="0" err="1">
                          <a:solidFill>
                            <a:srgbClr val="FFFF00"/>
                          </a:solidFill>
                          <a:latin typeface="Calibri"/>
                          <a:ea typeface="Calibri"/>
                          <a:cs typeface="Times New Roman"/>
                        </a:rPr>
                        <a:t>40</a:t>
                      </a:r>
                      <a:r>
                        <a:rPr lang="ar-SA" sz="2000" b="1" baseline="30000" dirty="0" err="1">
                          <a:solidFill>
                            <a:srgbClr val="FFFF00"/>
                          </a:solidFill>
                          <a:latin typeface="Calibri"/>
                          <a:ea typeface="Calibri"/>
                          <a:cs typeface="Times New Roman"/>
                        </a:rPr>
                        <a:t>ه</a:t>
                      </a:r>
                      <a:r>
                        <a:rPr lang="ar-SA" sz="2000" b="1" dirty="0" err="1">
                          <a:solidFill>
                            <a:srgbClr val="FFFF00"/>
                          </a:solidFill>
                          <a:latin typeface="Calibri"/>
                          <a:ea typeface="Calibri"/>
                          <a:cs typeface="Times New Roman"/>
                        </a:rPr>
                        <a:t>م</a:t>
                      </a:r>
                      <a:endParaRPr lang="en-US" sz="2000" dirty="0">
                        <a:solidFill>
                          <a:srgbClr val="FFFF00"/>
                        </a:solidFill>
                        <a:latin typeface="Calibri"/>
                        <a:ea typeface="Calibri"/>
                        <a:cs typeface="Arial"/>
                      </a:endParaRPr>
                    </a:p>
                  </a:txBody>
                  <a:tcPr marL="53111" marR="531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pPr rtl="1"/>
                      <a:endParaRPr lang="ar-SA"/>
                    </a:p>
                  </a:txBody>
                  <a:tcPr/>
                </a:tc>
                <a:tc gridSpan="2">
                  <a:txBody>
                    <a:bodyPr/>
                    <a:lstStyle/>
                    <a:p>
                      <a:pPr algn="ctr" rtl="1">
                        <a:lnSpc>
                          <a:spcPct val="115000"/>
                        </a:lnSpc>
                        <a:spcAft>
                          <a:spcPts val="0"/>
                        </a:spcAft>
                      </a:pPr>
                      <a:r>
                        <a:rPr lang="ar-SA" sz="2000" b="1" dirty="0" err="1">
                          <a:solidFill>
                            <a:srgbClr val="FFFF00"/>
                          </a:solidFill>
                          <a:latin typeface="Calibri"/>
                          <a:ea typeface="Calibri"/>
                          <a:cs typeface="Times New Roman"/>
                        </a:rPr>
                        <a:t>45</a:t>
                      </a:r>
                      <a:r>
                        <a:rPr lang="ar-SA" sz="2000" b="1" baseline="30000" dirty="0" err="1">
                          <a:solidFill>
                            <a:srgbClr val="FFFF00"/>
                          </a:solidFill>
                          <a:latin typeface="Calibri"/>
                          <a:ea typeface="Calibri"/>
                          <a:cs typeface="Times New Roman"/>
                        </a:rPr>
                        <a:t>ه</a:t>
                      </a:r>
                      <a:r>
                        <a:rPr lang="ar-SA" sz="2000" b="1" dirty="0" err="1">
                          <a:solidFill>
                            <a:srgbClr val="FFFF00"/>
                          </a:solidFill>
                          <a:latin typeface="Calibri"/>
                          <a:ea typeface="Calibri"/>
                          <a:cs typeface="Times New Roman"/>
                        </a:rPr>
                        <a:t>م</a:t>
                      </a:r>
                      <a:endParaRPr lang="en-US" sz="2000" dirty="0">
                        <a:solidFill>
                          <a:srgbClr val="FFFF00"/>
                        </a:solidFill>
                        <a:latin typeface="Calibri"/>
                        <a:ea typeface="Calibri"/>
                        <a:cs typeface="Arial"/>
                      </a:endParaRPr>
                    </a:p>
                  </a:txBody>
                  <a:tcPr marL="53111" marR="53111" marT="0" marB="0" anchor="ctr">
                    <a:lnL w="12700" cap="flat" cmpd="sng" algn="ctr">
                      <a:solidFill>
                        <a:srgbClr val="000000"/>
                      </a:solidFill>
                      <a:prstDash val="solid"/>
                      <a:round/>
                      <a:headEnd type="none" w="med" len="med"/>
                      <a:tailEnd type="none" w="med" len="med"/>
                    </a:lnL>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tcPr>
                </a:tc>
                <a:tc hMerge="1">
                  <a:txBody>
                    <a:bodyPr/>
                    <a:lstStyle/>
                    <a:p>
                      <a:pPr rtl="1"/>
                      <a:endParaRPr lang="ar-SA"/>
                    </a:p>
                  </a:txBody>
                  <a:tcPr/>
                </a:tc>
              </a:tr>
              <a:tr h="482364">
                <a:tc>
                  <a:txBody>
                    <a:bodyPr/>
                    <a:lstStyle/>
                    <a:p>
                      <a:pPr algn="ctr" rtl="1">
                        <a:lnSpc>
                          <a:spcPct val="115000"/>
                        </a:lnSpc>
                        <a:spcAft>
                          <a:spcPts val="0"/>
                        </a:spcAft>
                      </a:pPr>
                      <a:r>
                        <a:rPr lang="ar-SA" sz="1400" b="1" dirty="0">
                          <a:solidFill>
                            <a:schemeClr val="tx1"/>
                          </a:solidFill>
                          <a:latin typeface="Calibri"/>
                          <a:ea typeface="Calibri"/>
                          <a:cs typeface="Times New Roman"/>
                        </a:rPr>
                        <a:t>الجزيء</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err="1">
                          <a:solidFill>
                            <a:schemeClr val="tx1"/>
                          </a:solidFill>
                          <a:latin typeface="Times New Roman"/>
                          <a:ea typeface="Calibri"/>
                          <a:cs typeface="Arial"/>
                        </a:rPr>
                        <a:t>NaCl</a:t>
                      </a:r>
                      <a:endParaRPr lang="en-US" sz="1400"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a:solidFill>
                            <a:schemeClr val="tx1"/>
                          </a:solidFill>
                          <a:latin typeface="Times New Roman"/>
                          <a:ea typeface="Calibri"/>
                          <a:cs typeface="Arial"/>
                        </a:rPr>
                        <a:t>Na</a:t>
                      </a:r>
                      <a:r>
                        <a:rPr lang="en-US" sz="1400" b="1" baseline="-25000" dirty="0">
                          <a:solidFill>
                            <a:schemeClr val="tx1"/>
                          </a:solidFill>
                          <a:latin typeface="Times New Roman"/>
                          <a:ea typeface="Calibri"/>
                          <a:cs typeface="Arial"/>
                        </a:rPr>
                        <a:t>2</a:t>
                      </a:r>
                      <a:r>
                        <a:rPr lang="en-US" sz="1400" b="1" dirty="0">
                          <a:solidFill>
                            <a:schemeClr val="tx1"/>
                          </a:solidFill>
                          <a:latin typeface="Times New Roman"/>
                          <a:ea typeface="Calibri"/>
                          <a:cs typeface="Arial"/>
                        </a:rPr>
                        <a:t>SO</a:t>
                      </a:r>
                      <a:r>
                        <a:rPr lang="en-US" sz="1400" b="1" baseline="-25000" dirty="0">
                          <a:solidFill>
                            <a:schemeClr val="tx1"/>
                          </a:solidFill>
                          <a:latin typeface="Times New Roman"/>
                          <a:ea typeface="Calibri"/>
                          <a:cs typeface="Arial"/>
                        </a:rPr>
                        <a:t>4</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err="1">
                          <a:solidFill>
                            <a:schemeClr val="tx1"/>
                          </a:solidFill>
                          <a:latin typeface="Times New Roman"/>
                          <a:ea typeface="Calibri"/>
                          <a:cs typeface="Arial"/>
                        </a:rPr>
                        <a:t>NaCl</a:t>
                      </a:r>
                      <a:endParaRPr lang="en-US" sz="1400"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a:solidFill>
                            <a:schemeClr val="tx1"/>
                          </a:solidFill>
                          <a:latin typeface="Times New Roman"/>
                          <a:ea typeface="Calibri"/>
                          <a:cs typeface="Arial"/>
                        </a:rPr>
                        <a:t>Na</a:t>
                      </a:r>
                      <a:r>
                        <a:rPr lang="en-US" sz="1400" b="1" baseline="-25000" dirty="0">
                          <a:solidFill>
                            <a:schemeClr val="tx1"/>
                          </a:solidFill>
                          <a:latin typeface="Times New Roman"/>
                          <a:ea typeface="Calibri"/>
                          <a:cs typeface="Arial"/>
                        </a:rPr>
                        <a:t>2</a:t>
                      </a:r>
                      <a:r>
                        <a:rPr lang="en-US" sz="1400" b="1" dirty="0">
                          <a:solidFill>
                            <a:schemeClr val="tx1"/>
                          </a:solidFill>
                          <a:latin typeface="Times New Roman"/>
                          <a:ea typeface="Calibri"/>
                          <a:cs typeface="Arial"/>
                        </a:rPr>
                        <a:t>SO</a:t>
                      </a:r>
                      <a:r>
                        <a:rPr lang="en-US" sz="1400" b="1" baseline="-25000" dirty="0">
                          <a:solidFill>
                            <a:schemeClr val="tx1"/>
                          </a:solidFill>
                          <a:latin typeface="Times New Roman"/>
                          <a:ea typeface="Calibri"/>
                          <a:cs typeface="Arial"/>
                        </a:rPr>
                        <a:t>4</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err="1">
                          <a:solidFill>
                            <a:schemeClr val="tx1"/>
                          </a:solidFill>
                          <a:latin typeface="Times New Roman"/>
                          <a:ea typeface="Calibri"/>
                          <a:cs typeface="Arial"/>
                        </a:rPr>
                        <a:t>NaCl</a:t>
                      </a:r>
                      <a:endParaRPr lang="en-US" sz="1400"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a:solidFill>
                            <a:schemeClr val="tx1"/>
                          </a:solidFill>
                          <a:latin typeface="Times New Roman"/>
                          <a:ea typeface="Calibri"/>
                          <a:cs typeface="Arial"/>
                        </a:rPr>
                        <a:t>Na</a:t>
                      </a:r>
                      <a:r>
                        <a:rPr lang="en-US" sz="1400" b="1" baseline="-25000" dirty="0">
                          <a:solidFill>
                            <a:schemeClr val="tx1"/>
                          </a:solidFill>
                          <a:latin typeface="Times New Roman"/>
                          <a:ea typeface="Calibri"/>
                          <a:cs typeface="Arial"/>
                        </a:rPr>
                        <a:t>2</a:t>
                      </a:r>
                      <a:r>
                        <a:rPr lang="en-US" sz="1400" b="1" dirty="0">
                          <a:solidFill>
                            <a:schemeClr val="tx1"/>
                          </a:solidFill>
                          <a:latin typeface="Times New Roman"/>
                          <a:ea typeface="Calibri"/>
                          <a:cs typeface="Arial"/>
                        </a:rPr>
                        <a:t>SO</a:t>
                      </a:r>
                      <a:r>
                        <a:rPr lang="en-US" sz="1400" b="1" baseline="-25000" dirty="0">
                          <a:solidFill>
                            <a:schemeClr val="tx1"/>
                          </a:solidFill>
                          <a:latin typeface="Times New Roman"/>
                          <a:ea typeface="Calibri"/>
                          <a:cs typeface="Arial"/>
                        </a:rPr>
                        <a:t>4</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err="1">
                          <a:solidFill>
                            <a:schemeClr val="tx1"/>
                          </a:solidFill>
                          <a:latin typeface="Times New Roman"/>
                          <a:ea typeface="Calibri"/>
                          <a:cs typeface="Arial"/>
                        </a:rPr>
                        <a:t>NaCl</a:t>
                      </a:r>
                      <a:endParaRPr lang="en-US" sz="1400"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a:solidFill>
                            <a:schemeClr val="tx1"/>
                          </a:solidFill>
                          <a:latin typeface="Times New Roman"/>
                          <a:ea typeface="Calibri"/>
                          <a:cs typeface="Arial"/>
                        </a:rPr>
                        <a:t>Na</a:t>
                      </a:r>
                      <a:r>
                        <a:rPr lang="en-US" sz="1400" b="1" baseline="-25000" dirty="0">
                          <a:solidFill>
                            <a:schemeClr val="tx1"/>
                          </a:solidFill>
                          <a:latin typeface="Times New Roman"/>
                          <a:ea typeface="Calibri"/>
                          <a:cs typeface="Arial"/>
                        </a:rPr>
                        <a:t>2</a:t>
                      </a:r>
                      <a:r>
                        <a:rPr lang="en-US" sz="1400" b="1" dirty="0">
                          <a:solidFill>
                            <a:schemeClr val="tx1"/>
                          </a:solidFill>
                          <a:latin typeface="Times New Roman"/>
                          <a:ea typeface="Calibri"/>
                          <a:cs typeface="Arial"/>
                        </a:rPr>
                        <a:t>SO</a:t>
                      </a:r>
                      <a:r>
                        <a:rPr lang="en-US" sz="1400" b="1" baseline="-25000" dirty="0">
                          <a:solidFill>
                            <a:schemeClr val="tx1"/>
                          </a:solidFill>
                          <a:latin typeface="Times New Roman"/>
                          <a:ea typeface="Calibri"/>
                          <a:cs typeface="Arial"/>
                        </a:rPr>
                        <a:t>4</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err="1">
                          <a:solidFill>
                            <a:schemeClr val="tx1"/>
                          </a:solidFill>
                          <a:latin typeface="Times New Roman"/>
                          <a:ea typeface="Calibri"/>
                          <a:cs typeface="Arial"/>
                        </a:rPr>
                        <a:t>NaCl</a:t>
                      </a:r>
                      <a:endParaRPr lang="en-US" sz="1400"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w="12700" cap="flat" cmpd="sng" algn="ctr">
                      <a:solidFill>
                        <a:srgbClr val="8064A2"/>
                      </a:solidFill>
                      <a:prstDash val="solid"/>
                      <a:round/>
                      <a:headEnd type="none" w="med" len="med"/>
                      <a:tailEnd type="none" w="med" len="med"/>
                    </a:lnT>
                    <a:lnB>
                      <a:noFill/>
                    </a:lnB>
                    <a:solidFill>
                      <a:srgbClr val="DFD8E8"/>
                    </a:solidFill>
                  </a:tcPr>
                </a:tc>
                <a:tc>
                  <a:txBody>
                    <a:bodyPr/>
                    <a:lstStyle/>
                    <a:p>
                      <a:pPr algn="ctr" rtl="1">
                        <a:lnSpc>
                          <a:spcPct val="115000"/>
                        </a:lnSpc>
                        <a:spcAft>
                          <a:spcPts val="0"/>
                        </a:spcAft>
                      </a:pPr>
                      <a:r>
                        <a:rPr lang="en-US" sz="1400" b="1" dirty="0">
                          <a:solidFill>
                            <a:schemeClr val="tx1"/>
                          </a:solidFill>
                          <a:latin typeface="Times New Roman"/>
                          <a:ea typeface="Calibri"/>
                          <a:cs typeface="Arial"/>
                        </a:rPr>
                        <a:t>Na</a:t>
                      </a:r>
                      <a:r>
                        <a:rPr lang="en-US" sz="1400" b="1" baseline="-25000" dirty="0">
                          <a:solidFill>
                            <a:schemeClr val="tx1"/>
                          </a:solidFill>
                          <a:latin typeface="Times New Roman"/>
                          <a:ea typeface="Calibri"/>
                          <a:cs typeface="Arial"/>
                        </a:rPr>
                        <a:t>2</a:t>
                      </a:r>
                      <a:r>
                        <a:rPr lang="en-US" sz="1400" b="1" dirty="0">
                          <a:solidFill>
                            <a:schemeClr val="tx1"/>
                          </a:solidFill>
                          <a:latin typeface="Times New Roman"/>
                          <a:ea typeface="Calibri"/>
                          <a:cs typeface="Arial"/>
                        </a:rPr>
                        <a:t>SO</a:t>
                      </a:r>
                      <a:r>
                        <a:rPr lang="en-US" sz="1400" b="1" baseline="-25000" dirty="0">
                          <a:solidFill>
                            <a:schemeClr val="tx1"/>
                          </a:solidFill>
                          <a:latin typeface="Times New Roman"/>
                          <a:ea typeface="Calibri"/>
                          <a:cs typeface="Arial"/>
                        </a:rPr>
                        <a:t>4</a:t>
                      </a:r>
                      <a:endParaRPr lang="en-US" sz="1400" dirty="0">
                        <a:solidFill>
                          <a:schemeClr val="tx1"/>
                        </a:solidFill>
                        <a:latin typeface="Calibri"/>
                        <a:ea typeface="Calibri"/>
                        <a:cs typeface="Arial"/>
                      </a:endParaRPr>
                    </a:p>
                  </a:txBody>
                  <a:tcPr marL="53111" marR="53111" marT="0" marB="0">
                    <a:lnL>
                      <a:noFill/>
                    </a:lnL>
                    <a:lnR>
                      <a:noFill/>
                    </a:lnR>
                    <a:lnT w="12700" cap="flat" cmpd="sng" algn="ctr">
                      <a:solidFill>
                        <a:srgbClr val="8064A2"/>
                      </a:solidFill>
                      <a:prstDash val="solid"/>
                      <a:round/>
                      <a:headEnd type="none" w="med" len="med"/>
                      <a:tailEnd type="none" w="med" len="med"/>
                    </a:lnT>
                    <a:lnB>
                      <a:noFill/>
                    </a:lnB>
                    <a:solidFill>
                      <a:srgbClr val="DFD8E8"/>
                    </a:solidFill>
                  </a:tcPr>
                </a:tc>
              </a:tr>
              <a:tr h="482364">
                <a:tc>
                  <a:txBody>
                    <a:bodyPr/>
                    <a:lstStyle/>
                    <a:p>
                      <a:pPr algn="ctr" rtl="1">
                        <a:lnSpc>
                          <a:spcPct val="115000"/>
                        </a:lnSpc>
                        <a:spcAft>
                          <a:spcPts val="0"/>
                        </a:spcAft>
                      </a:pPr>
                      <a:r>
                        <a:rPr lang="ar-SA" sz="1600" b="1" dirty="0">
                          <a:solidFill>
                            <a:srgbClr val="FFFF00"/>
                          </a:solidFill>
                          <a:latin typeface="Calibri"/>
                          <a:ea typeface="Calibri"/>
                          <a:cs typeface="Times New Roman"/>
                        </a:rPr>
                        <a:t>0</a:t>
                      </a:r>
                      <a:endParaRPr lang="en-US" sz="1600" dirty="0">
                        <a:solidFill>
                          <a:srgbClr val="FFFF00"/>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95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95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97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97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8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8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a:noFill/>
                    </a:lnL>
                    <a:lnR>
                      <a:noFill/>
                    </a:lnR>
                    <a:lnT>
                      <a:noFill/>
                    </a:lnT>
                    <a:lnB>
                      <a:noFill/>
                    </a:lnB>
                  </a:tcPr>
                </a:tc>
              </a:tr>
              <a:tr h="482364">
                <a:tc>
                  <a:txBody>
                    <a:bodyPr/>
                    <a:lstStyle/>
                    <a:p>
                      <a:pPr algn="ctr" rtl="1">
                        <a:lnSpc>
                          <a:spcPct val="115000"/>
                        </a:lnSpc>
                        <a:spcAft>
                          <a:spcPts val="0"/>
                        </a:spcAft>
                      </a:pPr>
                      <a:r>
                        <a:rPr lang="ar-SA" sz="1200" b="1" dirty="0" smtClean="0">
                          <a:solidFill>
                            <a:schemeClr val="tx1"/>
                          </a:solidFill>
                          <a:latin typeface="Calibri"/>
                          <a:ea typeface="Calibri"/>
                          <a:cs typeface="Times New Roman"/>
                        </a:rPr>
                        <a:t>0.000</a:t>
                      </a:r>
                      <a:r>
                        <a:rPr lang="ar-SA" sz="1400" b="1" dirty="0" smtClean="0">
                          <a:solidFill>
                            <a:schemeClr val="tx1"/>
                          </a:solidFill>
                          <a:latin typeface="Calibri"/>
                          <a:ea typeface="Calibri"/>
                          <a:cs typeface="Times New Roman"/>
                        </a:rPr>
                        <a:t>1</a:t>
                      </a:r>
                      <a:endParaRPr lang="en-US" sz="14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89 </a:t>
                      </a:r>
                      <a:r>
                        <a:rPr lang="ar-SA" sz="1200" b="1" dirty="0">
                          <a:solidFill>
                            <a:schemeClr val="tx1"/>
                          </a:solidFill>
                          <a:latin typeface="Calibri"/>
                          <a:ea typeface="Calibri"/>
                          <a:cs typeface="Times New Roman"/>
                        </a:rPr>
                        <a:t>± 6.8</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97 </a:t>
                      </a:r>
                      <a:r>
                        <a:rPr lang="ar-SA" sz="1200" b="1" dirty="0">
                          <a:solidFill>
                            <a:schemeClr val="tx1"/>
                          </a:solidFill>
                          <a:latin typeface="Calibri"/>
                          <a:ea typeface="Calibri"/>
                          <a:cs typeface="Times New Roman"/>
                        </a:rPr>
                        <a:t>± 4.2</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98 </a:t>
                      </a:r>
                      <a:r>
                        <a:rPr lang="ar-SA" sz="1200" b="1" dirty="0">
                          <a:solidFill>
                            <a:schemeClr val="tx1"/>
                          </a:solidFill>
                          <a:latin typeface="Calibri"/>
                          <a:ea typeface="Calibri"/>
                          <a:cs typeface="Times New Roman"/>
                        </a:rPr>
                        <a:t>± 1.6</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93 </a:t>
                      </a:r>
                      <a:r>
                        <a:rPr lang="ar-SA" sz="1200" b="1" dirty="0">
                          <a:solidFill>
                            <a:schemeClr val="tx1"/>
                          </a:solidFill>
                          <a:latin typeface="Calibri"/>
                          <a:ea typeface="Calibri"/>
                          <a:cs typeface="Times New Roman"/>
                        </a:rPr>
                        <a:t>± 2.7</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88 </a:t>
                      </a:r>
                      <a:r>
                        <a:rPr lang="ar-SA" sz="1200" b="1" dirty="0">
                          <a:solidFill>
                            <a:schemeClr val="tx1"/>
                          </a:solidFill>
                          <a:latin typeface="Calibri"/>
                          <a:ea typeface="Calibri"/>
                          <a:cs typeface="Times New Roman"/>
                        </a:rPr>
                        <a:t>± 5.7</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18 </a:t>
                      </a:r>
                      <a:r>
                        <a:rPr lang="ar-SA" sz="1200" b="1" dirty="0">
                          <a:solidFill>
                            <a:schemeClr val="tx1"/>
                          </a:solidFill>
                          <a:latin typeface="Calibri"/>
                          <a:ea typeface="Calibri"/>
                          <a:cs typeface="Times New Roman"/>
                        </a:rPr>
                        <a:t>± 1.3</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60 </a:t>
                      </a:r>
                      <a:r>
                        <a:rPr lang="ar-SA" sz="1200" b="1" dirty="0">
                          <a:solidFill>
                            <a:schemeClr val="tx1"/>
                          </a:solidFill>
                          <a:latin typeface="Calibri"/>
                          <a:ea typeface="Calibri"/>
                          <a:cs typeface="Times New Roman"/>
                        </a:rPr>
                        <a:t>± 10</a:t>
                      </a:r>
                      <a:endParaRPr lang="en-US" sz="1200" b="1" dirty="0">
                        <a:solidFill>
                          <a:schemeClr val="tx1"/>
                        </a:solidFill>
                        <a:latin typeface="Calibri"/>
                        <a:ea typeface="Calibri"/>
                        <a:cs typeface="Arial"/>
                      </a:endParaRPr>
                    </a:p>
                  </a:txBody>
                  <a:tcPr marL="53111" marR="53111" marT="0" marB="0">
                    <a:lnL>
                      <a:noFill/>
                    </a:lnL>
                    <a:lnR>
                      <a:noFill/>
                    </a:lnR>
                    <a:lnT>
                      <a:noFill/>
                    </a:lnT>
                    <a:lnB>
                      <a:noFill/>
                    </a:lnB>
                    <a:solidFill>
                      <a:srgbClr val="DFD8E8"/>
                    </a:solidFill>
                  </a:tcPr>
                </a:tc>
              </a:tr>
              <a:tr h="482364">
                <a:tc>
                  <a:txBody>
                    <a:bodyPr/>
                    <a:lstStyle/>
                    <a:p>
                      <a:pPr algn="ctr" rtl="1">
                        <a:lnSpc>
                          <a:spcPct val="115000"/>
                        </a:lnSpc>
                        <a:spcAft>
                          <a:spcPts val="0"/>
                        </a:spcAft>
                      </a:pPr>
                      <a:r>
                        <a:rPr lang="ar-SA" sz="1600" b="1" dirty="0">
                          <a:solidFill>
                            <a:srgbClr val="FFFF00"/>
                          </a:solidFill>
                          <a:latin typeface="Calibri"/>
                          <a:ea typeface="Calibri"/>
                          <a:cs typeface="Times New Roman"/>
                        </a:rPr>
                        <a:t>0.001</a:t>
                      </a:r>
                      <a:endParaRPr lang="en-US" sz="1600" dirty="0">
                        <a:solidFill>
                          <a:srgbClr val="FFFF00"/>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91 </a:t>
                      </a:r>
                      <a:r>
                        <a:rPr lang="ar-SA" sz="1200" b="1" dirty="0">
                          <a:solidFill>
                            <a:schemeClr val="bg1"/>
                          </a:solidFill>
                          <a:latin typeface="Calibri"/>
                          <a:ea typeface="Calibri"/>
                          <a:cs typeface="Times New Roman"/>
                        </a:rPr>
                        <a:t>± 5.3</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98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98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97 </a:t>
                      </a:r>
                      <a:r>
                        <a:rPr lang="ar-SA" sz="1200" b="1" dirty="0">
                          <a:solidFill>
                            <a:schemeClr val="bg1"/>
                          </a:solidFill>
                          <a:latin typeface="Calibri"/>
                          <a:ea typeface="Calibri"/>
                          <a:cs typeface="Times New Roman"/>
                        </a:rPr>
                        <a:t>± 3.3</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92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98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7 </a:t>
                      </a:r>
                      <a:r>
                        <a:rPr lang="ar-SA" sz="1200" b="1" dirty="0">
                          <a:solidFill>
                            <a:schemeClr val="bg1"/>
                          </a:solidFill>
                          <a:latin typeface="Calibri"/>
                          <a:ea typeface="Calibri"/>
                          <a:cs typeface="Times New Roman"/>
                        </a:rPr>
                        <a:t>± 3.2</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68 </a:t>
                      </a:r>
                      <a:r>
                        <a:rPr lang="ar-SA" sz="1200" b="1" dirty="0">
                          <a:solidFill>
                            <a:schemeClr val="bg1"/>
                          </a:solidFill>
                          <a:latin typeface="Calibri"/>
                          <a:ea typeface="Calibri"/>
                          <a:cs typeface="Times New Roman"/>
                        </a:rPr>
                        <a:t>± 1.2</a:t>
                      </a:r>
                      <a:endParaRPr lang="en-US" sz="1200" b="1" dirty="0">
                        <a:solidFill>
                          <a:schemeClr val="bg1"/>
                        </a:solidFill>
                        <a:latin typeface="Calibri"/>
                        <a:ea typeface="Calibri"/>
                        <a:cs typeface="Arial"/>
                      </a:endParaRPr>
                    </a:p>
                  </a:txBody>
                  <a:tcPr marL="53111" marR="53111" marT="0" marB="0">
                    <a:lnL>
                      <a:noFill/>
                    </a:lnL>
                    <a:lnR>
                      <a:noFill/>
                    </a:lnR>
                    <a:lnT>
                      <a:noFill/>
                    </a:lnT>
                    <a:lnB>
                      <a:noFill/>
                    </a:lnB>
                  </a:tcPr>
                </a:tc>
              </a:tr>
              <a:tr h="509650">
                <a:tc>
                  <a:txBody>
                    <a:bodyPr/>
                    <a:lstStyle/>
                    <a:p>
                      <a:pPr algn="ctr" rtl="1">
                        <a:lnSpc>
                          <a:spcPct val="115000"/>
                        </a:lnSpc>
                        <a:spcAft>
                          <a:spcPts val="0"/>
                        </a:spcAft>
                      </a:pPr>
                      <a:r>
                        <a:rPr lang="ar-SA" sz="1600" b="1" dirty="0">
                          <a:solidFill>
                            <a:schemeClr val="tx1"/>
                          </a:solidFill>
                          <a:latin typeface="Calibri"/>
                          <a:ea typeface="Calibri"/>
                          <a:cs typeface="Times New Roman"/>
                        </a:rPr>
                        <a:t>0.01</a:t>
                      </a:r>
                      <a:endParaRPr lang="en-US" sz="16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a:solidFill>
                            <a:schemeClr val="tx1"/>
                          </a:solidFill>
                          <a:latin typeface="Calibri"/>
                          <a:ea typeface="Calibri"/>
                          <a:cs typeface="Times New Roman"/>
                        </a:rPr>
                        <a:t>93 ± 2.7</a:t>
                      </a:r>
                      <a:endParaRPr lang="en-US" sz="1200" b="1">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a:solidFill>
                            <a:schemeClr val="tx1"/>
                          </a:solidFill>
                          <a:latin typeface="Calibri"/>
                          <a:ea typeface="Calibri"/>
                          <a:cs typeface="Times New Roman"/>
                        </a:rPr>
                        <a:t>100 ± 0</a:t>
                      </a:r>
                      <a:endParaRPr lang="en-US" sz="1200" b="1">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98 </a:t>
                      </a:r>
                      <a:r>
                        <a:rPr lang="ar-SA" sz="1200" b="1" dirty="0">
                          <a:solidFill>
                            <a:schemeClr val="tx1"/>
                          </a:solidFill>
                          <a:latin typeface="Calibri"/>
                          <a:ea typeface="Calibri"/>
                          <a:cs typeface="Times New Roman"/>
                        </a:rPr>
                        <a:t>± 1.6</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100 </a:t>
                      </a:r>
                      <a:r>
                        <a:rPr lang="ar-SA" sz="1200" b="1" dirty="0">
                          <a:solidFill>
                            <a:schemeClr val="tx1"/>
                          </a:solidFill>
                          <a:latin typeface="Calibri"/>
                          <a:ea typeface="Calibri"/>
                          <a:cs typeface="Times New Roman"/>
                        </a:rPr>
                        <a:t>± 0</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95 </a:t>
                      </a:r>
                      <a:r>
                        <a:rPr lang="ar-SA" sz="1200" b="1" dirty="0">
                          <a:solidFill>
                            <a:schemeClr val="tx1"/>
                          </a:solidFill>
                          <a:latin typeface="Calibri"/>
                          <a:ea typeface="Calibri"/>
                          <a:cs typeface="Times New Roman"/>
                        </a:rPr>
                        <a:t>± 3.2</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95 </a:t>
                      </a:r>
                      <a:r>
                        <a:rPr lang="ar-SA" sz="1200" b="1" dirty="0">
                          <a:solidFill>
                            <a:schemeClr val="tx1"/>
                          </a:solidFill>
                          <a:latin typeface="Calibri"/>
                          <a:ea typeface="Calibri"/>
                          <a:cs typeface="Times New Roman"/>
                        </a:rPr>
                        <a:t>± 5</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2 </a:t>
                      </a:r>
                      <a:r>
                        <a:rPr lang="ar-SA" sz="1200" b="1" dirty="0">
                          <a:solidFill>
                            <a:schemeClr val="tx1"/>
                          </a:solidFill>
                          <a:latin typeface="Calibri"/>
                          <a:ea typeface="Calibri"/>
                          <a:cs typeface="Times New Roman"/>
                        </a:rPr>
                        <a:t>± 1.6</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50 </a:t>
                      </a:r>
                      <a:r>
                        <a:rPr lang="ar-SA" sz="1200" b="1" dirty="0">
                          <a:solidFill>
                            <a:schemeClr val="tx1"/>
                          </a:solidFill>
                          <a:latin typeface="Calibri"/>
                          <a:ea typeface="Calibri"/>
                          <a:cs typeface="Times New Roman"/>
                        </a:rPr>
                        <a:t>± 13.7</a:t>
                      </a:r>
                      <a:endParaRPr lang="en-US" sz="1200" b="1" dirty="0">
                        <a:solidFill>
                          <a:schemeClr val="tx1"/>
                        </a:solidFill>
                        <a:latin typeface="Calibri"/>
                        <a:ea typeface="Calibri"/>
                        <a:cs typeface="Arial"/>
                      </a:endParaRPr>
                    </a:p>
                  </a:txBody>
                  <a:tcPr marL="53111" marR="53111" marT="0" marB="0">
                    <a:lnL>
                      <a:noFill/>
                    </a:lnL>
                    <a:lnR>
                      <a:noFill/>
                    </a:lnR>
                    <a:lnT>
                      <a:noFill/>
                    </a:lnT>
                    <a:lnB>
                      <a:noFill/>
                    </a:lnB>
                    <a:solidFill>
                      <a:srgbClr val="DFD8E8"/>
                    </a:solidFill>
                  </a:tcPr>
                </a:tc>
              </a:tr>
              <a:tr h="482364">
                <a:tc>
                  <a:txBody>
                    <a:bodyPr/>
                    <a:lstStyle/>
                    <a:p>
                      <a:pPr algn="ctr" rtl="1">
                        <a:lnSpc>
                          <a:spcPct val="115000"/>
                        </a:lnSpc>
                        <a:spcAft>
                          <a:spcPts val="0"/>
                        </a:spcAft>
                      </a:pPr>
                      <a:r>
                        <a:rPr lang="ar-SA" sz="1600" b="1" dirty="0">
                          <a:solidFill>
                            <a:srgbClr val="FFFF00"/>
                          </a:solidFill>
                          <a:latin typeface="Calibri"/>
                          <a:ea typeface="Calibri"/>
                          <a:cs typeface="Times New Roman"/>
                        </a:rPr>
                        <a:t>0.1</a:t>
                      </a:r>
                      <a:endParaRPr lang="en-US" sz="1600" dirty="0">
                        <a:solidFill>
                          <a:srgbClr val="FFFF00"/>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63 </a:t>
                      </a:r>
                      <a:r>
                        <a:rPr lang="ar-SA" sz="1200" b="1" dirty="0">
                          <a:solidFill>
                            <a:schemeClr val="bg1"/>
                          </a:solidFill>
                          <a:latin typeface="Calibri"/>
                          <a:ea typeface="Calibri"/>
                          <a:cs typeface="Times New Roman"/>
                        </a:rPr>
                        <a:t>± 6.9</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53 ± 83</a:t>
                      </a:r>
                      <a:endParaRPr lang="en-US" sz="1200" b="1">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100 </a:t>
                      </a:r>
                      <a:r>
                        <a:rPr lang="ar-SA" sz="1200" b="1" dirty="0">
                          <a:solidFill>
                            <a:schemeClr val="bg1"/>
                          </a:solidFill>
                          <a:latin typeface="Calibri"/>
                          <a:ea typeface="Calibri"/>
                          <a:cs typeface="Times New Roman"/>
                        </a:rPr>
                        <a:t>± 0</a:t>
                      </a:r>
                      <a:endParaRPr lang="en-US" sz="1200" b="1" dirty="0">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95 ± 3.2</a:t>
                      </a:r>
                      <a:endParaRPr lang="en-US" sz="1200" b="1">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100 ± 0</a:t>
                      </a:r>
                      <a:endParaRPr lang="en-US" sz="1200" b="1">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95 ± 1.6</a:t>
                      </a:r>
                      <a:endParaRPr lang="en-US" sz="1200" b="1">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93 ± 2.7</a:t>
                      </a:r>
                      <a:endParaRPr lang="en-US" sz="1200" b="1">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65 ± 78</a:t>
                      </a:r>
                      <a:endParaRPr lang="en-US" sz="1200" b="1">
                        <a:solidFill>
                          <a:schemeClr val="bg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a:noFill/>
                    </a:lnB>
                  </a:tcPr>
                </a:tc>
                <a:tc>
                  <a:txBody>
                    <a:bodyPr/>
                    <a:lstStyle/>
                    <a:p>
                      <a:pPr algn="ctr" rtl="1">
                        <a:lnSpc>
                          <a:spcPct val="115000"/>
                        </a:lnSpc>
                        <a:spcAft>
                          <a:spcPts val="0"/>
                        </a:spcAft>
                      </a:pPr>
                      <a:r>
                        <a:rPr lang="ar-SA" sz="1200" b="1">
                          <a:solidFill>
                            <a:schemeClr val="bg1"/>
                          </a:solidFill>
                          <a:latin typeface="Calibri"/>
                          <a:ea typeface="Calibri"/>
                          <a:cs typeface="Times New Roman"/>
                        </a:rPr>
                        <a:t>3 ± 1.9</a:t>
                      </a:r>
                      <a:endParaRPr lang="en-US" sz="1200" b="1">
                        <a:solidFill>
                          <a:schemeClr val="bg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a:noFill/>
                    </a:lnB>
                  </a:tcPr>
                </a:tc>
                <a:tc>
                  <a:txBody>
                    <a:bodyPr/>
                    <a:lstStyle/>
                    <a:p>
                      <a:pPr algn="ctr" rtl="1">
                        <a:lnSpc>
                          <a:spcPct val="115000"/>
                        </a:lnSpc>
                        <a:spcAft>
                          <a:spcPts val="0"/>
                        </a:spcAft>
                      </a:pPr>
                      <a:r>
                        <a:rPr lang="ar-SA" sz="1200" b="1" dirty="0" err="1">
                          <a:solidFill>
                            <a:schemeClr val="bg1"/>
                          </a:solidFill>
                          <a:latin typeface="Calibri"/>
                          <a:ea typeface="Calibri"/>
                          <a:cs typeface="Times New Roman"/>
                        </a:rPr>
                        <a:t>2 </a:t>
                      </a:r>
                      <a:r>
                        <a:rPr lang="ar-SA" sz="1200" b="1" dirty="0">
                          <a:solidFill>
                            <a:schemeClr val="bg1"/>
                          </a:solidFill>
                          <a:latin typeface="Calibri"/>
                          <a:ea typeface="Calibri"/>
                          <a:cs typeface="Times New Roman"/>
                        </a:rPr>
                        <a:t>± 1.6</a:t>
                      </a:r>
                      <a:endParaRPr lang="en-US" sz="1200" b="1" dirty="0">
                        <a:solidFill>
                          <a:schemeClr val="bg1"/>
                        </a:solidFill>
                        <a:latin typeface="Calibri"/>
                        <a:ea typeface="Calibri"/>
                        <a:cs typeface="Arial"/>
                      </a:endParaRPr>
                    </a:p>
                  </a:txBody>
                  <a:tcPr marL="53111" marR="53111" marT="0" marB="0">
                    <a:lnL>
                      <a:noFill/>
                    </a:lnL>
                    <a:lnR>
                      <a:noFill/>
                    </a:lnR>
                    <a:lnT>
                      <a:noFill/>
                    </a:lnT>
                    <a:lnB>
                      <a:noFill/>
                    </a:lnB>
                  </a:tcPr>
                </a:tc>
              </a:tr>
              <a:tr h="482364">
                <a:tc>
                  <a:txBody>
                    <a:bodyPr/>
                    <a:lstStyle/>
                    <a:p>
                      <a:pPr algn="ctr" rtl="1">
                        <a:lnSpc>
                          <a:spcPct val="115000"/>
                        </a:lnSpc>
                        <a:spcAft>
                          <a:spcPts val="0"/>
                        </a:spcAft>
                      </a:pPr>
                      <a:r>
                        <a:rPr lang="ar-SA" sz="1600" b="1" dirty="0">
                          <a:solidFill>
                            <a:schemeClr val="tx1"/>
                          </a:solidFill>
                          <a:latin typeface="Calibri"/>
                          <a:ea typeface="Calibri"/>
                          <a:cs typeface="Times New Roman"/>
                        </a:rPr>
                        <a:t>0.2</a:t>
                      </a:r>
                      <a:endParaRPr lang="en-US" sz="1600"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a:solidFill>
                            <a:schemeClr val="tx1"/>
                          </a:solidFill>
                          <a:latin typeface="Calibri"/>
                          <a:ea typeface="Calibri"/>
                          <a:cs typeface="Times New Roman"/>
                        </a:rPr>
                        <a:t>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a:solidFill>
                            <a:schemeClr val="tx1"/>
                          </a:solidFill>
                          <a:latin typeface="Calibri"/>
                          <a:ea typeface="Calibri"/>
                          <a:cs typeface="Times New Roman"/>
                        </a:rPr>
                        <a:t>0</a:t>
                      </a:r>
                      <a:endParaRPr lang="en-US" sz="1200" b="1">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a:solidFill>
                            <a:schemeClr val="tx1"/>
                          </a:solidFill>
                          <a:latin typeface="Calibri"/>
                          <a:ea typeface="Calibri"/>
                          <a:cs typeface="Times New Roman"/>
                        </a:rPr>
                        <a:t>93 ± 2.7</a:t>
                      </a:r>
                      <a:endParaRPr lang="en-US" sz="1200" b="1">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17 </a:t>
                      </a:r>
                      <a:r>
                        <a:rPr lang="ar-SA" sz="1200" b="1" dirty="0">
                          <a:solidFill>
                            <a:schemeClr val="tx1"/>
                          </a:solidFill>
                          <a:latin typeface="Calibri"/>
                          <a:ea typeface="Calibri"/>
                          <a:cs typeface="Times New Roman"/>
                        </a:rPr>
                        <a:t>± 10.3</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77 </a:t>
                      </a:r>
                      <a:r>
                        <a:rPr lang="ar-SA" sz="1200" b="1" dirty="0">
                          <a:solidFill>
                            <a:schemeClr val="tx1"/>
                          </a:solidFill>
                          <a:latin typeface="Calibri"/>
                          <a:ea typeface="Calibri"/>
                          <a:cs typeface="Times New Roman"/>
                        </a:rPr>
                        <a:t>± 6.0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err="1">
                          <a:solidFill>
                            <a:schemeClr val="tx1"/>
                          </a:solidFill>
                          <a:latin typeface="Calibri"/>
                          <a:ea typeface="Calibri"/>
                          <a:cs typeface="Times New Roman"/>
                        </a:rPr>
                        <a:t>2 </a:t>
                      </a:r>
                      <a:r>
                        <a:rPr lang="ar-SA" sz="1200" b="1" dirty="0">
                          <a:solidFill>
                            <a:schemeClr val="tx1"/>
                          </a:solidFill>
                          <a:latin typeface="Calibri"/>
                          <a:ea typeface="Calibri"/>
                          <a:cs typeface="Times New Roman"/>
                        </a:rPr>
                        <a:t>± 1.8</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a:solidFill>
                            <a:schemeClr val="tx1"/>
                          </a:solidFill>
                          <a:latin typeface="Calibri"/>
                          <a:ea typeface="Calibri"/>
                          <a:cs typeface="Times New Roman"/>
                        </a:rPr>
                        <a:t>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a:solidFill>
                            <a:schemeClr val="tx1"/>
                          </a:solidFill>
                          <a:latin typeface="Calibri"/>
                          <a:ea typeface="Calibri"/>
                          <a:cs typeface="Times New Roman"/>
                        </a:rPr>
                        <a:t>0</a:t>
                      </a:r>
                      <a:endParaRPr lang="en-US" sz="1200" b="1" dirty="0">
                        <a:solidFill>
                          <a:schemeClr val="tx1"/>
                        </a:solidFill>
                        <a:latin typeface="Calibri"/>
                        <a:ea typeface="Calibri"/>
                        <a:cs typeface="Arial"/>
                      </a:endParaRPr>
                    </a:p>
                  </a:txBody>
                  <a:tcPr marL="53111" marR="53111" marT="0" marB="0">
                    <a:lnL>
                      <a:noFill/>
                    </a:lnL>
                    <a:lnR w="12700" cap="flat" cmpd="sng" algn="ctr">
                      <a:solidFill>
                        <a:srgbClr val="000000"/>
                      </a:solidFill>
                      <a:prstDash val="solid"/>
                      <a:round/>
                      <a:headEnd type="none" w="med" len="med"/>
                      <a:tailEnd type="none" w="med" len="med"/>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a:solidFill>
                            <a:schemeClr val="tx1"/>
                          </a:solidFill>
                          <a:latin typeface="Calibri"/>
                          <a:ea typeface="Calibri"/>
                          <a:cs typeface="Times New Roman"/>
                        </a:rPr>
                        <a:t>0</a:t>
                      </a:r>
                      <a:endParaRPr lang="en-US" sz="1200" b="1" dirty="0">
                        <a:solidFill>
                          <a:schemeClr val="tx1"/>
                        </a:solidFill>
                        <a:latin typeface="Calibri"/>
                        <a:ea typeface="Calibri"/>
                        <a:cs typeface="Arial"/>
                      </a:endParaRPr>
                    </a:p>
                  </a:txBody>
                  <a:tcPr marL="53111" marR="53111" marT="0" marB="0">
                    <a:lnL w="12700" cap="flat" cmpd="sng" algn="ctr">
                      <a:solidFill>
                        <a:srgbClr val="000000"/>
                      </a:solidFill>
                      <a:prstDash val="solid"/>
                      <a:round/>
                      <a:headEnd type="none" w="med" len="med"/>
                      <a:tailEnd type="none" w="med" len="med"/>
                    </a:lnL>
                    <a:lnR>
                      <a:noFill/>
                    </a:lnR>
                    <a:lnT>
                      <a:noFill/>
                    </a:lnT>
                    <a:lnB w="12700" cap="flat" cmpd="sng" algn="ctr">
                      <a:solidFill>
                        <a:srgbClr val="8064A2"/>
                      </a:solidFill>
                      <a:prstDash val="solid"/>
                      <a:round/>
                      <a:headEnd type="none" w="med" len="med"/>
                      <a:tailEnd type="none" w="med" len="med"/>
                    </a:lnB>
                    <a:solidFill>
                      <a:srgbClr val="DFD8E8"/>
                    </a:solidFill>
                  </a:tcPr>
                </a:tc>
                <a:tc>
                  <a:txBody>
                    <a:bodyPr/>
                    <a:lstStyle/>
                    <a:p>
                      <a:pPr algn="ctr" rtl="1">
                        <a:lnSpc>
                          <a:spcPct val="115000"/>
                        </a:lnSpc>
                        <a:spcAft>
                          <a:spcPts val="0"/>
                        </a:spcAft>
                      </a:pPr>
                      <a:r>
                        <a:rPr lang="ar-SA" sz="1200" b="1" dirty="0">
                          <a:solidFill>
                            <a:schemeClr val="tx1"/>
                          </a:solidFill>
                          <a:latin typeface="Calibri"/>
                          <a:ea typeface="Calibri"/>
                          <a:cs typeface="Times New Roman"/>
                        </a:rPr>
                        <a:t>0</a:t>
                      </a:r>
                      <a:endParaRPr lang="en-US" sz="1200" b="1" dirty="0">
                        <a:solidFill>
                          <a:schemeClr val="tx1"/>
                        </a:solidFill>
                        <a:latin typeface="Calibri"/>
                        <a:ea typeface="Calibri"/>
                        <a:cs typeface="Arial"/>
                      </a:endParaRPr>
                    </a:p>
                  </a:txBody>
                  <a:tcPr marL="53111" marR="53111" marT="0" marB="0">
                    <a:lnL>
                      <a:noFill/>
                    </a:lnL>
                    <a:lnR>
                      <a:noFill/>
                    </a:lnR>
                    <a:lnT>
                      <a:noFill/>
                    </a:lnT>
                    <a:lnB w="12700" cap="flat" cmpd="sng" algn="ctr">
                      <a:solidFill>
                        <a:srgbClr val="8064A2"/>
                      </a:solidFill>
                      <a:prstDash val="solid"/>
                      <a:round/>
                      <a:headEnd type="none" w="med" len="med"/>
                      <a:tailEnd type="none" w="med" len="med"/>
                    </a:lnB>
                    <a:solidFill>
                      <a:srgbClr val="DFD8E8"/>
                    </a:solidFill>
                  </a:tcPr>
                </a:tc>
              </a:tr>
            </a:tbl>
          </a:graphicData>
        </a:graphic>
      </p:graphicFrame>
      <p:sp>
        <p:nvSpPr>
          <p:cNvPr id="1027" name="Rectangle 3"/>
          <p:cNvSpPr>
            <a:spLocks noChangeArrowheads="1"/>
          </p:cNvSpPr>
          <p:nvPr/>
        </p:nvSpPr>
        <p:spPr bwMode="auto">
          <a:xfrm>
            <a:off x="0" y="850613"/>
            <a:ext cx="91440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جدول </a:t>
            </a:r>
            <a:r>
              <a:rPr kumimoji="0" lang="ar-SA"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رقم </a:t>
            </a: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(3): النسبة المئوية لإنبات بذور </a:t>
            </a:r>
            <a:r>
              <a:rPr kumimoji="0" lang="ar-SA"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نبات (</a:t>
            </a:r>
            <a:r>
              <a:rPr kumimoji="0" lang="en-US" sz="1600" b="1"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Cassia </a:t>
            </a:r>
            <a:r>
              <a:rPr kumimoji="0" lang="en-US" sz="1600" b="1" i="1"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senna</a:t>
            </a: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في تركيزات مختلفة من كبريتات </a:t>
            </a:r>
            <a:r>
              <a:rPr kumimoji="0" lang="ar-SA"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الصوديوم (</a:t>
            </a:r>
            <a:r>
              <a:rPr kumimoji="0" lang="en-US"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Na</a:t>
            </a:r>
            <a:r>
              <a:rPr kumimoji="0" lang="en-US" sz="1600" b="1" i="0" u="none" strike="noStrike" cap="none" normalizeH="0" baseline="-30000" dirty="0" smtClean="0">
                <a:ln>
                  <a:noFill/>
                </a:ln>
                <a:solidFill>
                  <a:schemeClr val="bg1"/>
                </a:solidFill>
                <a:effectLst/>
                <a:latin typeface="Times New Roman" pitchFamily="18" charset="0"/>
                <a:ea typeface="Calibri" pitchFamily="34" charset="0"/>
                <a:cs typeface="Times New Roman" pitchFamily="18" charset="0"/>
              </a:rPr>
              <a:t>2</a:t>
            </a:r>
            <a:r>
              <a:rPr kumimoji="0" lang="en-US"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SO</a:t>
            </a:r>
            <a:r>
              <a:rPr kumimoji="0" lang="en-US" sz="1600" b="1" i="0" u="none" strike="noStrike" cap="none" normalizeH="0" baseline="-30000" dirty="0" smtClean="0">
                <a:ln>
                  <a:noFill/>
                </a:ln>
                <a:solidFill>
                  <a:schemeClr val="bg1"/>
                </a:solidFill>
                <a:effectLst/>
                <a:latin typeface="Times New Roman" pitchFamily="18" charset="0"/>
                <a:ea typeface="Calibri" pitchFamily="34" charset="0"/>
                <a:cs typeface="Times New Roman" pitchFamily="18" charset="0"/>
              </a:rPr>
              <a:t>4</a:t>
            </a: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و </a:t>
            </a:r>
            <a:r>
              <a:rPr kumimoji="0" lang="ar-SA"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كلوريد</a:t>
            </a: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a:t>
            </a:r>
            <a:r>
              <a:rPr kumimoji="0" lang="ar-SA"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الصوديوم (</a:t>
            </a:r>
            <a:r>
              <a:rPr kumimoji="0" lang="en-US" sz="1600" b="1" i="0"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NaCl</a:t>
            </a:r>
            <a:r>
              <a:rPr kumimoji="0" lang="ar-SA" sz="16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عند درجات حرارة مختلفة</a:t>
            </a:r>
            <a:endParaRPr kumimoji="0" lang="ar-SA" sz="24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371600"/>
            <a:ext cx="9144000" cy="955705"/>
          </a:xfrm>
          <a:prstGeom prst="rect">
            <a:avLst/>
          </a:prstGeom>
        </p:spPr>
      </p:pic>
      <p:sp>
        <p:nvSpPr>
          <p:cNvPr id="3" name="مربع نص 2"/>
          <p:cNvSpPr txBox="1"/>
          <p:nvPr/>
        </p:nvSpPr>
        <p:spPr>
          <a:xfrm>
            <a:off x="5867400" y="838200"/>
            <a:ext cx="2470731" cy="369332"/>
          </a:xfrm>
          <a:prstGeom prst="rect">
            <a:avLst/>
          </a:prstGeom>
          <a:noFill/>
        </p:spPr>
        <p:txBody>
          <a:bodyPr wrap="square" rtlCol="1">
            <a:spAutoFit/>
          </a:bodyPr>
          <a:lstStyle/>
          <a:p>
            <a:r>
              <a:rPr lang="en-US" dirty="0" smtClean="0"/>
              <a:t>j</a:t>
            </a:r>
            <a:endParaRPr lang="ar-SA" dirty="0"/>
          </a:p>
        </p:txBody>
      </p:sp>
      <p:sp>
        <p:nvSpPr>
          <p:cNvPr id="4" name="مربع نص 3"/>
          <p:cNvSpPr txBox="1"/>
          <p:nvPr/>
        </p:nvSpPr>
        <p:spPr>
          <a:xfrm>
            <a:off x="1143000" y="304800"/>
            <a:ext cx="6966531" cy="523220"/>
          </a:xfrm>
          <a:prstGeom prst="rect">
            <a:avLst/>
          </a:prstGeom>
          <a:noFill/>
        </p:spPr>
        <p:txBody>
          <a:bodyPr wrap="square" rtlCol="1">
            <a:spAutoFit/>
          </a:bodyPr>
          <a:lstStyle/>
          <a:p>
            <a:pPr algn="ctr"/>
            <a:r>
              <a:rPr lang="ar-SA" sz="2800" b="1" u="sng" dirty="0" smtClean="0">
                <a:solidFill>
                  <a:srgbClr val="92D050"/>
                </a:solidFill>
              </a:rPr>
              <a:t>2- </a:t>
            </a:r>
            <a:r>
              <a:rPr lang="ar-SA" sz="2800" b="1" u="sng" dirty="0" err="1" smtClean="0">
                <a:solidFill>
                  <a:srgbClr val="92D050"/>
                </a:solidFill>
              </a:rPr>
              <a:t>تاثير</a:t>
            </a:r>
            <a:r>
              <a:rPr lang="ar-SA" sz="2800" b="1" u="sng" dirty="0" smtClean="0">
                <a:solidFill>
                  <a:srgbClr val="92D050"/>
                </a:solidFill>
              </a:rPr>
              <a:t> الانواع </a:t>
            </a:r>
            <a:r>
              <a:rPr lang="ar-SA" sz="2800" b="1" u="sng" dirty="0" err="1" smtClean="0">
                <a:solidFill>
                  <a:srgbClr val="92D050"/>
                </a:solidFill>
              </a:rPr>
              <a:t>المختلفه</a:t>
            </a:r>
            <a:r>
              <a:rPr lang="ar-SA" sz="2800" b="1" u="sng" dirty="0" smtClean="0">
                <a:solidFill>
                  <a:srgbClr val="92D050"/>
                </a:solidFill>
              </a:rPr>
              <a:t> من الاملاح على </a:t>
            </a:r>
            <a:r>
              <a:rPr lang="ar-SA" sz="2800" b="1" u="sng" dirty="0" err="1" smtClean="0">
                <a:solidFill>
                  <a:srgbClr val="92D050"/>
                </a:solidFill>
              </a:rPr>
              <a:t>الانبات :</a:t>
            </a:r>
            <a:endParaRPr lang="ar-SA" sz="2800" b="1" u="sng" dirty="0">
              <a:solidFill>
                <a:srgbClr val="92D050"/>
              </a:solidFill>
            </a:endParaRPr>
          </a:p>
        </p:txBody>
      </p:sp>
      <p:sp>
        <p:nvSpPr>
          <p:cNvPr id="5" name="Rectangle 6"/>
          <p:cNvSpPr/>
          <p:nvPr/>
        </p:nvSpPr>
        <p:spPr>
          <a:xfrm>
            <a:off x="0" y="2514600"/>
            <a:ext cx="9144000" cy="1938992"/>
          </a:xfrm>
          <a:prstGeom prst="rect">
            <a:avLst/>
          </a:prstGeom>
          <a:ln>
            <a:solidFill>
              <a:srgbClr val="99FF66"/>
            </a:solidFill>
            <a:prstDash val="dashDot"/>
          </a:ln>
        </p:spPr>
        <p:txBody>
          <a:bodyPr wrap="square">
            <a:spAutoFit/>
          </a:bodyPr>
          <a:lstStyle/>
          <a:p>
            <a:pPr algn="just" rtl="1">
              <a:lnSpc>
                <a:spcPct val="150000"/>
              </a:lnSpc>
            </a:pPr>
            <a:r>
              <a:rPr lang="ar-SA" sz="2000" b="1" dirty="0" smtClean="0">
                <a:solidFill>
                  <a:schemeClr val="bg1"/>
                </a:solidFill>
                <a:cs typeface="+mj-cs"/>
              </a:rPr>
              <a:t>فقد </a:t>
            </a:r>
            <a:r>
              <a:rPr lang="ar-SA" sz="2000" b="1" dirty="0">
                <a:solidFill>
                  <a:schemeClr val="bg1"/>
                </a:solidFill>
                <a:cs typeface="+mj-cs"/>
              </a:rPr>
              <a:t>يثبط الإنبات بتركيز منخفض من الملوحة (</a:t>
            </a:r>
            <a:r>
              <a:rPr lang="ar-SA" sz="2000" b="1" dirty="0">
                <a:solidFill>
                  <a:srgbClr val="FFFF99"/>
                </a:solidFill>
                <a:cs typeface="+mj-cs"/>
              </a:rPr>
              <a:t>0.5%</a:t>
            </a:r>
            <a:r>
              <a:rPr lang="ar-SA" sz="2000" b="1" dirty="0" smtClean="0">
                <a:solidFill>
                  <a:schemeClr val="bg1"/>
                </a:solidFill>
                <a:cs typeface="+mj-cs"/>
              </a:rPr>
              <a:t>) </a:t>
            </a:r>
            <a:r>
              <a:rPr lang="ar-SA" sz="2000" b="1" dirty="0">
                <a:solidFill>
                  <a:schemeClr val="bg1"/>
                </a:solidFill>
                <a:cs typeface="+mj-cs"/>
              </a:rPr>
              <a:t>في بذور بعض الأنواع من النباتات غير الملحية في حين تصل المقاومة إلى (</a:t>
            </a:r>
            <a:r>
              <a:rPr lang="ar-SA" sz="2000" b="1" dirty="0">
                <a:solidFill>
                  <a:srgbClr val="FFFF99"/>
                </a:solidFill>
                <a:cs typeface="+mj-cs"/>
              </a:rPr>
              <a:t>10%</a:t>
            </a:r>
            <a:r>
              <a:rPr lang="ar-SA" sz="2000" b="1" dirty="0" smtClean="0">
                <a:solidFill>
                  <a:schemeClr val="bg1"/>
                </a:solidFill>
                <a:cs typeface="+mj-cs"/>
              </a:rPr>
              <a:t>) </a:t>
            </a:r>
            <a:r>
              <a:rPr lang="ar-SA" sz="2000" b="1" dirty="0">
                <a:solidFill>
                  <a:schemeClr val="bg1"/>
                </a:solidFill>
                <a:cs typeface="+mj-cs"/>
              </a:rPr>
              <a:t>ملوحة لبذور بعض النباتات المحلية. كذلك تختلف المقاومة لبذور صنف آخر عند التركيز نفسه، وكذلك تتفاوت بذور الأصناف المختلفة من القمح في درجة مقاومتها لـكلوريد الصوديوم (</a:t>
            </a:r>
            <a:r>
              <a:rPr lang="en-US" sz="2000" b="1" dirty="0" err="1">
                <a:solidFill>
                  <a:srgbClr val="FF99CC"/>
                </a:solidFill>
                <a:latin typeface="Times New Roman" panose="02020603050405020304" pitchFamily="18" charset="0"/>
                <a:cs typeface="Times New Roman" panose="02020603050405020304" pitchFamily="18" charset="0"/>
              </a:rPr>
              <a:t>NaCl</a:t>
            </a:r>
            <a:r>
              <a:rPr lang="ar-SA" sz="2000" b="1" dirty="0">
                <a:solidFill>
                  <a:schemeClr val="bg1"/>
                </a:solidFill>
                <a:cs typeface="+mj-cs"/>
              </a:rPr>
              <a:t>) و كبريتات الصوديوم (</a:t>
            </a:r>
            <a:r>
              <a:rPr lang="en-US" sz="2000" b="1" dirty="0">
                <a:solidFill>
                  <a:srgbClr val="FF99CC"/>
                </a:solidFill>
                <a:latin typeface="Times New Roman" panose="02020603050405020304" pitchFamily="18" charset="0"/>
                <a:cs typeface="Times New Roman" panose="02020603050405020304" pitchFamily="18" charset="0"/>
              </a:rPr>
              <a:t>Na</a:t>
            </a:r>
            <a:r>
              <a:rPr lang="en-US" sz="2000" b="1" baseline="-25000" dirty="0">
                <a:solidFill>
                  <a:srgbClr val="FF99CC"/>
                </a:solidFill>
                <a:latin typeface="Times New Roman" panose="02020603050405020304" pitchFamily="18" charset="0"/>
                <a:cs typeface="Times New Roman" panose="02020603050405020304" pitchFamily="18" charset="0"/>
              </a:rPr>
              <a:t>2</a:t>
            </a:r>
            <a:r>
              <a:rPr lang="en-US" sz="2000" b="1" dirty="0">
                <a:solidFill>
                  <a:srgbClr val="FF99CC"/>
                </a:solidFill>
                <a:latin typeface="Times New Roman" panose="02020603050405020304" pitchFamily="18" charset="0"/>
                <a:cs typeface="Times New Roman" panose="02020603050405020304" pitchFamily="18" charset="0"/>
              </a:rPr>
              <a:t>SO</a:t>
            </a:r>
            <a:r>
              <a:rPr lang="en-US" sz="2000" b="1" baseline="-25000" dirty="0">
                <a:solidFill>
                  <a:srgbClr val="FF99CC"/>
                </a:solidFill>
                <a:latin typeface="Times New Roman" panose="02020603050405020304" pitchFamily="18" charset="0"/>
                <a:cs typeface="Times New Roman" panose="02020603050405020304" pitchFamily="18" charset="0"/>
              </a:rPr>
              <a:t>4</a:t>
            </a:r>
            <a:r>
              <a:rPr lang="ar-SA" sz="2000" b="1" dirty="0">
                <a:solidFill>
                  <a:schemeClr val="bg1"/>
                </a:solidFill>
                <a:cs typeface="+mj-cs"/>
              </a:rPr>
              <a:t>) </a:t>
            </a:r>
            <a:r>
              <a:rPr lang="ar-SA" sz="2000" b="1" dirty="0" smtClean="0">
                <a:solidFill>
                  <a:schemeClr val="bg1"/>
                </a:solidFill>
                <a:cs typeface="+mj-cs"/>
              </a:rPr>
              <a:t>.</a:t>
            </a:r>
            <a:endParaRPr lang="en-US" sz="2000" b="1" dirty="0">
              <a:solidFill>
                <a:schemeClr val="bg1"/>
              </a:solidFill>
              <a:cs typeface="+mj-cs"/>
            </a:endParaRPr>
          </a:p>
        </p:txBody>
      </p:sp>
      <p:pic>
        <p:nvPicPr>
          <p:cNvPr id="6" name="Picture 1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05600" y="4495800"/>
            <a:ext cx="2194845" cy="1336110"/>
          </a:xfrm>
          <a:prstGeom prst="rect">
            <a:avLst/>
          </a:prstGeom>
        </p:spPr>
      </p:pic>
      <p:pic>
        <p:nvPicPr>
          <p:cNvPr id="7" name="Picture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3400" y="4495800"/>
            <a:ext cx="2124342" cy="1336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Effect transition="in" filter="fade">
                                      <p:cBhvr>
                                        <p:cTn id="13" dur="1000"/>
                                        <p:tgtEl>
                                          <p:spTgt spid="5"/>
                                        </p:tgtEl>
                                      </p:cBhvr>
                                    </p:animEffect>
                                  </p:childTnLst>
                                </p:cTn>
                              </p:par>
                              <p:par>
                                <p:cTn id="14" presetID="16" presetClass="entr" presetSubtype="2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par>
                                <p:cTn id="17" presetID="16" presetClass="entr" presetSubtype="2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78976" y="990600"/>
            <a:ext cx="8565024" cy="966290"/>
          </a:xfrm>
          <a:prstGeom prst="rect">
            <a:avLst/>
          </a:prstGeom>
          <a:ln>
            <a:solidFill>
              <a:srgbClr val="99FF66"/>
            </a:solidFill>
            <a:prstDash val="dashDot"/>
          </a:ln>
        </p:spPr>
        <p:txBody>
          <a:bodyPr wrap="square">
            <a:spAutoFit/>
          </a:bodyPr>
          <a:lstStyle/>
          <a:p>
            <a:pPr algn="just" rtl="1">
              <a:lnSpc>
                <a:spcPct val="150000"/>
              </a:lnSpc>
            </a:pPr>
            <a:r>
              <a:rPr lang="ar-SA" sz="2000" b="1" dirty="0">
                <a:solidFill>
                  <a:schemeClr val="bg1"/>
                </a:solidFill>
                <a:cs typeface="+mj-cs"/>
              </a:rPr>
              <a:t>بالإضافة إلى ذلك تتفاوت الأملاح المختلفة في درجة تثبيطها للإنبات، فمثلاً (</a:t>
            </a:r>
            <a:r>
              <a:rPr lang="en-US" sz="2000" b="1" dirty="0">
                <a:solidFill>
                  <a:srgbClr val="FF99CC"/>
                </a:solidFill>
                <a:latin typeface="Times New Roman" panose="02020603050405020304" pitchFamily="18" charset="0"/>
                <a:cs typeface="+mj-cs"/>
              </a:rPr>
              <a:t>MgSO</a:t>
            </a:r>
            <a:r>
              <a:rPr lang="en-US" sz="2000" b="1" baseline="-25000" dirty="0">
                <a:solidFill>
                  <a:srgbClr val="FF99CC"/>
                </a:solidFill>
                <a:latin typeface="Times New Roman" panose="02020603050405020304" pitchFamily="18" charset="0"/>
                <a:cs typeface="+mj-cs"/>
              </a:rPr>
              <a:t>4</a:t>
            </a:r>
            <a:r>
              <a:rPr lang="en-US" sz="2000" b="1" dirty="0">
                <a:solidFill>
                  <a:srgbClr val="FF99CC"/>
                </a:solidFill>
                <a:latin typeface="Times New Roman" panose="02020603050405020304" pitchFamily="18" charset="0"/>
                <a:cs typeface="+mj-cs"/>
              </a:rPr>
              <a:t>,</a:t>
            </a:r>
            <a:r>
              <a:rPr lang="en-US" sz="2000" b="1" dirty="0">
                <a:solidFill>
                  <a:srgbClr val="92D050"/>
                </a:solidFill>
                <a:cs typeface="+mj-cs"/>
              </a:rPr>
              <a:t> </a:t>
            </a:r>
            <a:r>
              <a:rPr lang="en-US" sz="2000" b="1" dirty="0">
                <a:solidFill>
                  <a:srgbClr val="FF99CC"/>
                </a:solidFill>
                <a:latin typeface="Times New Roman" panose="02020603050405020304" pitchFamily="18" charset="0"/>
                <a:cs typeface="+mj-cs"/>
              </a:rPr>
              <a:t>KCL,</a:t>
            </a:r>
            <a:r>
              <a:rPr lang="en-US" sz="2000" b="1" dirty="0">
                <a:solidFill>
                  <a:schemeClr val="bg1"/>
                </a:solidFill>
                <a:cs typeface="+mj-cs"/>
              </a:rPr>
              <a:t> </a:t>
            </a:r>
            <a:r>
              <a:rPr lang="en-US" sz="2000" b="1" dirty="0">
                <a:solidFill>
                  <a:srgbClr val="FF99CC"/>
                </a:solidFill>
                <a:latin typeface="Times New Roman" panose="02020603050405020304" pitchFamily="18" charset="0"/>
                <a:cs typeface="+mj-cs"/>
              </a:rPr>
              <a:t>MgCl</a:t>
            </a:r>
            <a:r>
              <a:rPr lang="en-US" sz="2000" b="1" baseline="-25000" dirty="0">
                <a:solidFill>
                  <a:srgbClr val="FF99CC"/>
                </a:solidFill>
                <a:latin typeface="Times New Roman" panose="02020603050405020304" pitchFamily="18" charset="0"/>
                <a:cs typeface="+mj-cs"/>
              </a:rPr>
              <a:t>2</a:t>
            </a:r>
            <a:r>
              <a:rPr lang="ar-SA" sz="2000" b="1" dirty="0">
                <a:solidFill>
                  <a:schemeClr val="bg1"/>
                </a:solidFill>
                <a:cs typeface="+mj-cs"/>
              </a:rPr>
              <a:t>) هي الأقل تثبيطاً لإنبات بذور البرسيم و </a:t>
            </a:r>
            <a:r>
              <a:rPr lang="ar-SA" sz="2000" b="1" dirty="0" smtClean="0">
                <a:solidFill>
                  <a:schemeClr val="bg1"/>
                </a:solidFill>
                <a:cs typeface="+mj-cs"/>
              </a:rPr>
              <a:t>(</a:t>
            </a:r>
            <a:r>
              <a:rPr lang="en-US" sz="2000" b="1" dirty="0" smtClean="0">
                <a:solidFill>
                  <a:srgbClr val="FF99CC"/>
                </a:solidFill>
                <a:latin typeface="Times New Roman" panose="02020603050405020304" pitchFamily="18" charset="0"/>
                <a:cs typeface="+mj-cs"/>
              </a:rPr>
              <a:t>Na</a:t>
            </a:r>
            <a:r>
              <a:rPr lang="en-US" sz="2000" b="1" baseline="-25000" dirty="0" smtClean="0">
                <a:solidFill>
                  <a:srgbClr val="FF99CC"/>
                </a:solidFill>
                <a:latin typeface="Times New Roman" panose="02020603050405020304" pitchFamily="18" charset="0"/>
                <a:cs typeface="+mj-cs"/>
              </a:rPr>
              <a:t>2</a:t>
            </a:r>
            <a:r>
              <a:rPr lang="en-US" sz="2000" b="1" dirty="0" smtClean="0">
                <a:solidFill>
                  <a:srgbClr val="FF99CC"/>
                </a:solidFill>
                <a:latin typeface="Times New Roman" panose="02020603050405020304" pitchFamily="18" charset="0"/>
                <a:cs typeface="+mj-cs"/>
              </a:rPr>
              <a:t>SO</a:t>
            </a:r>
            <a:r>
              <a:rPr lang="en-US" sz="2000" b="1" baseline="-25000" dirty="0" smtClean="0">
                <a:solidFill>
                  <a:srgbClr val="FF99CC"/>
                </a:solidFill>
                <a:latin typeface="Times New Roman" panose="02020603050405020304" pitchFamily="18" charset="0"/>
                <a:cs typeface="+mj-cs"/>
              </a:rPr>
              <a:t>4</a:t>
            </a:r>
            <a:r>
              <a:rPr lang="ar-SA" sz="2000" b="1" dirty="0" smtClean="0">
                <a:solidFill>
                  <a:schemeClr val="bg1"/>
                </a:solidFill>
                <a:latin typeface="Times New Roman" panose="02020603050405020304" pitchFamily="18" charset="0"/>
                <a:cs typeface="+mj-cs"/>
              </a:rPr>
              <a:t>) و (</a:t>
            </a:r>
            <a:r>
              <a:rPr lang="en-US" sz="2000" b="1" dirty="0" err="1" smtClean="0">
                <a:solidFill>
                  <a:srgbClr val="FF99CC"/>
                </a:solidFill>
                <a:latin typeface="Times New Roman" panose="02020603050405020304" pitchFamily="18" charset="0"/>
                <a:cs typeface="+mj-cs"/>
              </a:rPr>
              <a:t>NaCl</a:t>
            </a:r>
            <a:r>
              <a:rPr lang="ar-SA" sz="2000" b="1" dirty="0" smtClean="0">
                <a:solidFill>
                  <a:schemeClr val="bg1"/>
                </a:solidFill>
                <a:cs typeface="+mj-cs"/>
              </a:rPr>
              <a:t>) </a:t>
            </a:r>
            <a:r>
              <a:rPr lang="ar-SA" sz="2000" b="1" dirty="0">
                <a:solidFill>
                  <a:schemeClr val="bg1"/>
                </a:solidFill>
                <a:cs typeface="+mj-cs"/>
              </a:rPr>
              <a:t>هي الأكثر تثبيطاً </a:t>
            </a:r>
            <a:r>
              <a:rPr lang="ar-SA" sz="2000" b="1" dirty="0" smtClean="0">
                <a:solidFill>
                  <a:schemeClr val="bg1"/>
                </a:solidFill>
                <a:cs typeface="+mj-cs"/>
              </a:rPr>
              <a:t>للإنبات.</a:t>
            </a:r>
            <a:endParaRPr lang="en-US" sz="2000" b="1" dirty="0">
              <a:solidFill>
                <a:schemeClr val="bg1"/>
              </a:solidFill>
              <a:cs typeface="+mj-cs"/>
            </a:endParaRPr>
          </a:p>
        </p:txBody>
      </p:sp>
      <p:pic>
        <p:nvPicPr>
          <p:cNvPr id="10" name="Picture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486400" y="2819399"/>
            <a:ext cx="2571572" cy="1625023"/>
          </a:xfrm>
          <a:prstGeom prst="rect">
            <a:avLst/>
          </a:prstGeom>
        </p:spPr>
      </p:pic>
      <p:pic>
        <p:nvPicPr>
          <p:cNvPr id="11" name="Picture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19200" y="2819399"/>
            <a:ext cx="2743200" cy="1719577"/>
          </a:xfrm>
          <a:prstGeom prst="rect">
            <a:avLst/>
          </a:prstGeom>
        </p:spPr>
      </p:pic>
    </p:spTree>
    <p:extLst>
      <p:ext uri="{BB962C8B-B14F-4D97-AF65-F5344CB8AC3E}">
        <p14:creationId xmlns:p14="http://schemas.microsoft.com/office/powerpoint/2010/main" xmlns="" val="116894383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16" presetClass="entr" presetSubtype="21"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1000"/>
                                        <p:tgtEl>
                                          <p:spTgt spid="10"/>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109670" y="147935"/>
            <a:ext cx="4963218" cy="461665"/>
          </a:xfrm>
          <a:prstGeom prst="rect">
            <a:avLst/>
          </a:prstGeom>
        </p:spPr>
        <p:txBody>
          <a:bodyPr wrap="none">
            <a:spAutoFit/>
          </a:bodyPr>
          <a:lstStyle/>
          <a:p>
            <a:pPr algn="ctr" rtl="1"/>
            <a:r>
              <a:rPr lang="ar-SA" sz="2400" b="1" u="sng" dirty="0" smtClean="0">
                <a:solidFill>
                  <a:srgbClr val="99FF66"/>
                </a:solidFill>
                <a:cs typeface="+mj-cs"/>
              </a:rPr>
              <a:t>3- التأثير </a:t>
            </a:r>
            <a:r>
              <a:rPr lang="ar-SA" sz="2400" b="1" u="sng" dirty="0">
                <a:solidFill>
                  <a:srgbClr val="99FF66"/>
                </a:solidFill>
                <a:cs typeface="+mj-cs"/>
              </a:rPr>
              <a:t>الأسموزي والسمومية الأيونية للأملاح</a:t>
            </a:r>
            <a:endParaRPr lang="en-US" sz="2400" b="1" u="sng" dirty="0">
              <a:solidFill>
                <a:srgbClr val="99FF66"/>
              </a:solidFill>
              <a:cs typeface="+mj-cs"/>
            </a:endParaRPr>
          </a:p>
        </p:txBody>
      </p:sp>
      <p:sp>
        <p:nvSpPr>
          <p:cNvPr id="10" name="Rectangle 9"/>
          <p:cNvSpPr/>
          <p:nvPr/>
        </p:nvSpPr>
        <p:spPr>
          <a:xfrm>
            <a:off x="603191" y="685800"/>
            <a:ext cx="8312555" cy="966290"/>
          </a:xfrm>
          <a:prstGeom prst="rect">
            <a:avLst/>
          </a:prstGeom>
        </p:spPr>
        <p:txBody>
          <a:bodyPr wrap="square">
            <a:spAutoFit/>
          </a:bodyPr>
          <a:lstStyle/>
          <a:p>
            <a:pPr algn="just" rtl="1">
              <a:lnSpc>
                <a:spcPct val="150000"/>
              </a:lnSpc>
            </a:pPr>
            <a:r>
              <a:rPr lang="ar-SA" sz="2000" b="1" dirty="0">
                <a:solidFill>
                  <a:schemeClr val="bg1"/>
                </a:solidFill>
                <a:cs typeface="+mj-cs"/>
              </a:rPr>
              <a:t>إن تأثير الأملاح على إنبات البذور إما تأثير أسموزي أو يرجع لسمومية أيونية (</a:t>
            </a:r>
            <a:r>
              <a:rPr lang="en-US" sz="2000" b="1" dirty="0">
                <a:solidFill>
                  <a:srgbClr val="92D050"/>
                </a:solidFill>
                <a:latin typeface="Times New Roman" panose="02020603050405020304" pitchFamily="18" charset="0"/>
                <a:cs typeface="Times New Roman" panose="02020603050405020304" pitchFamily="18" charset="0"/>
              </a:rPr>
              <a:t>Ionic toxicity</a:t>
            </a:r>
            <a:r>
              <a:rPr lang="ar-SA" sz="2000" b="1" dirty="0">
                <a:solidFill>
                  <a:schemeClr val="bg1"/>
                </a:solidFill>
                <a:cs typeface="+mj-cs"/>
              </a:rPr>
              <a:t>) أو الإثنان معاً. ولمعرفة نوع التأثير هل هو أسموزي أو سمومية أيونية تستخدم إحدى الطرق التالية:</a:t>
            </a:r>
            <a:endParaRPr lang="en-US" sz="2000" b="1" dirty="0">
              <a:solidFill>
                <a:schemeClr val="bg1"/>
              </a:solidFill>
              <a:cs typeface="+mj-cs"/>
            </a:endParaRPr>
          </a:p>
        </p:txBody>
      </p:sp>
      <p:pic>
        <p:nvPicPr>
          <p:cNvPr id="2" name="Picture 1"/>
          <p:cNvPicPr>
            <a:picLocks noChangeAspect="1"/>
          </p:cNvPicPr>
          <p:nvPr/>
        </p:nvPicPr>
        <p:blipFill>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a:off x="377298" y="1752600"/>
            <a:ext cx="8537736" cy="2367282"/>
          </a:xfrm>
          <a:prstGeom prst="rect">
            <a:avLst/>
          </a:prstGeom>
        </p:spPr>
      </p:pic>
      <p:pic>
        <p:nvPicPr>
          <p:cNvPr id="3" name="Picture 2"/>
          <p:cNvPicPr>
            <a:picLocks noChangeAspect="1"/>
          </p:cNvPicPr>
          <p:nvPr/>
        </p:nvPicPr>
        <p:blipFill>
          <a:blip r:embed="rId4" cstate="print">
            <a:extLst>
              <a:ext uri="{BEBA8EAE-BF5A-486C-A8C5-ECC9F3942E4B}">
                <a14:imgProps xmlns:a14="http://schemas.microsoft.com/office/drawing/2010/main" xmlns="">
                  <a14:imgLayer r:embed="rId5">
                    <a14:imgEffect>
                      <a14:saturation sat="0"/>
                    </a14:imgEffect>
                  </a14:imgLayer>
                </a14:imgProps>
              </a:ext>
              <a:ext uri="{28A0092B-C50C-407E-A947-70E740481C1C}">
                <a14:useLocalDpi xmlns:a14="http://schemas.microsoft.com/office/drawing/2010/main" xmlns="" val="0"/>
              </a:ext>
            </a:extLst>
          </a:blip>
          <a:stretch>
            <a:fillRect/>
          </a:stretch>
        </p:blipFill>
        <p:spPr>
          <a:xfrm>
            <a:off x="377298" y="4196987"/>
            <a:ext cx="8538449" cy="961982"/>
          </a:xfrm>
          <a:prstGeom prst="rect">
            <a:avLst/>
          </a:prstGeom>
        </p:spPr>
      </p:pic>
      <p:pic>
        <p:nvPicPr>
          <p:cNvPr id="4" name="Picture 3"/>
          <p:cNvPicPr>
            <a:picLocks noChangeAspect="1"/>
          </p:cNvPicPr>
          <p:nvPr/>
        </p:nvPicPr>
        <p:blipFill>
          <a:blip r:embed="rId6" cstate="print">
            <a:extLst>
              <a:ext uri="{BEBA8EAE-BF5A-486C-A8C5-ECC9F3942E4B}">
                <a14:imgProps xmlns:a14="http://schemas.microsoft.com/office/drawing/2010/main" xmlns="">
                  <a14:imgLayer r:embed="rId7">
                    <a14:imgEffect>
                      <a14:saturation sat="0"/>
                    </a14:imgEffect>
                  </a14:imgLayer>
                </a14:imgProps>
              </a:ext>
              <a:ext uri="{28A0092B-C50C-407E-A947-70E740481C1C}">
                <a14:useLocalDpi xmlns:a14="http://schemas.microsoft.com/office/drawing/2010/main" xmlns="" val="0"/>
              </a:ext>
            </a:extLst>
          </a:blip>
          <a:stretch>
            <a:fillRect/>
          </a:stretch>
        </p:blipFill>
        <p:spPr>
          <a:xfrm>
            <a:off x="377297" y="5256474"/>
            <a:ext cx="8537738" cy="996395"/>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78011" y="1752600"/>
            <a:ext cx="8537736" cy="2367282"/>
          </a:xfrm>
          <a:prstGeom prst="rect">
            <a:avLst/>
          </a:prstGeom>
          <a:solidFill>
            <a:schemeClr val="tx1"/>
          </a:solidFill>
          <a:ln>
            <a:solidFill>
              <a:schemeClr val="accent1"/>
            </a:solidFill>
          </a:ln>
        </p:spPr>
      </p:pic>
      <p:pic>
        <p:nvPicPr>
          <p:cNvPr id="15" name="Picture 14"/>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64478" y="4196987"/>
            <a:ext cx="8538449" cy="961982"/>
          </a:xfrm>
          <a:prstGeom prst="rect">
            <a:avLst/>
          </a:prstGeom>
        </p:spPr>
      </p:pic>
      <p:pic>
        <p:nvPicPr>
          <p:cNvPr id="16" name="Picture 15"/>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377296" y="5256474"/>
            <a:ext cx="8537738" cy="996395"/>
          </a:xfrm>
          <a:prstGeom prst="rect">
            <a:avLst/>
          </a:prstGeom>
        </p:spPr>
      </p:pic>
    </p:spTree>
    <p:extLst>
      <p:ext uri="{BB962C8B-B14F-4D97-AF65-F5344CB8AC3E}">
        <p14:creationId xmlns:p14="http://schemas.microsoft.com/office/powerpoint/2010/main" xmlns="" val="609586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1000"/>
                                        <p:tgtEl>
                                          <p:spTgt spid="9"/>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1000"/>
                                        <p:tgtEl>
                                          <p:spTgt spid="10"/>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1000"/>
                                        <p:tgtEl>
                                          <p:spTgt spid="2"/>
                                        </p:tgtEl>
                                      </p:cBhvr>
                                    </p:animEffect>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1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arn(inVertical)">
                                      <p:cBhvr>
                                        <p:cTn id="24" dur="1000"/>
                                        <p:tgtEl>
                                          <p:spTgt spid="3"/>
                                        </p:tgtEl>
                                      </p:cBhvr>
                                    </p:animEffect>
                                  </p:childTnLst>
                                </p:cTn>
                              </p:par>
                            </p:childTnLst>
                          </p:cTn>
                        </p:par>
                        <p:par>
                          <p:cTn id="25" fill="hold">
                            <p:stCondLst>
                              <p:cond delay="1000"/>
                            </p:stCondLst>
                            <p:childTnLst>
                              <p:par>
                                <p:cTn id="26" presetID="14" presetClass="entr" presetSubtype="1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1000"/>
                                        <p:tgtEl>
                                          <p:spTgt spid="4"/>
                                        </p:tgtEl>
                                      </p:cBhvr>
                                    </p:animEffect>
                                  </p:childTnLst>
                                </p:cTn>
                              </p:par>
                            </p:childTnLst>
                          </p:cTn>
                        </p:par>
                        <p:par>
                          <p:cTn id="34" fill="hold">
                            <p:stCondLst>
                              <p:cond delay="1000"/>
                            </p:stCondLst>
                            <p:childTnLst>
                              <p:par>
                                <p:cTn id="35" presetID="16" presetClass="entr" presetSubtype="2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33800" y="4191000"/>
            <a:ext cx="5123915" cy="1938992"/>
          </a:xfrm>
          <a:prstGeom prst="rect">
            <a:avLst/>
          </a:prstGeom>
        </p:spPr>
        <p:txBody>
          <a:bodyPr wrap="square">
            <a:spAutoFit/>
          </a:bodyPr>
          <a:lstStyle/>
          <a:p>
            <a:pPr algn="just" rtl="1">
              <a:lnSpc>
                <a:spcPct val="150000"/>
              </a:lnSpc>
            </a:pPr>
            <a:r>
              <a:rPr lang="ar-SA" sz="2000" b="1" dirty="0" smtClean="0">
                <a:solidFill>
                  <a:schemeClr val="bg1">
                    <a:lumMod val="95000"/>
                  </a:schemeClr>
                </a:solidFill>
                <a:cs typeface="+mj-cs"/>
              </a:rPr>
              <a:t>والجدير </a:t>
            </a:r>
            <a:r>
              <a:rPr lang="ar-SA" sz="2000" b="1" dirty="0">
                <a:solidFill>
                  <a:schemeClr val="bg1">
                    <a:lumMod val="95000"/>
                  </a:schemeClr>
                </a:solidFill>
                <a:cs typeface="+mj-cs"/>
              </a:rPr>
              <a:t>بالذكر أن معاملة البذور بـ (</a:t>
            </a:r>
            <a:r>
              <a:rPr lang="en-US" sz="2000" b="1" dirty="0">
                <a:solidFill>
                  <a:srgbClr val="FF99CC"/>
                </a:solidFill>
                <a:latin typeface="Times New Roman" panose="02020603050405020304" pitchFamily="18" charset="0"/>
                <a:cs typeface="+mj-cs"/>
              </a:rPr>
              <a:t>CaCl</a:t>
            </a:r>
            <a:r>
              <a:rPr lang="en-US" sz="2000" b="1" baseline="-25000" dirty="0">
                <a:solidFill>
                  <a:srgbClr val="FF99CC"/>
                </a:solidFill>
                <a:latin typeface="Times New Roman" panose="02020603050405020304" pitchFamily="18" charset="0"/>
                <a:cs typeface="+mj-cs"/>
              </a:rPr>
              <a:t>2</a:t>
            </a:r>
            <a:r>
              <a:rPr lang="ar-SA" sz="2000" b="1" dirty="0">
                <a:solidFill>
                  <a:schemeClr val="bg1">
                    <a:lumMod val="95000"/>
                  </a:schemeClr>
                </a:solidFill>
                <a:cs typeface="+mj-cs"/>
              </a:rPr>
              <a:t>) يؤدي إلى رفع نسبة الإنبات إلى </a:t>
            </a:r>
            <a:r>
              <a:rPr lang="ar-SA" sz="2000" b="1" dirty="0" smtClean="0">
                <a:solidFill>
                  <a:schemeClr val="bg1">
                    <a:lumMod val="95000"/>
                  </a:schemeClr>
                </a:solidFill>
                <a:cs typeface="+mj-cs"/>
              </a:rPr>
              <a:t>(</a:t>
            </a:r>
            <a:r>
              <a:rPr lang="ar-SA" sz="2000" b="1" dirty="0" smtClean="0">
                <a:solidFill>
                  <a:srgbClr val="FFFF99"/>
                </a:solidFill>
                <a:cs typeface="+mj-cs"/>
              </a:rPr>
              <a:t>90%</a:t>
            </a:r>
            <a:r>
              <a:rPr lang="ar-SA" sz="2000" b="1" dirty="0" smtClean="0">
                <a:solidFill>
                  <a:schemeClr val="bg1">
                    <a:lumMod val="95000"/>
                  </a:schemeClr>
                </a:solidFill>
                <a:cs typeface="+mj-cs"/>
              </a:rPr>
              <a:t>) </a:t>
            </a:r>
            <a:r>
              <a:rPr lang="ar-SA" sz="2000" b="1" dirty="0">
                <a:solidFill>
                  <a:schemeClr val="bg1">
                    <a:lumMod val="95000"/>
                  </a:schemeClr>
                </a:solidFill>
                <a:cs typeface="+mj-cs"/>
              </a:rPr>
              <a:t>في محلول من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ذات التركيز </a:t>
            </a:r>
            <a:r>
              <a:rPr lang="ar-SA" sz="2000" b="1" dirty="0" smtClean="0">
                <a:solidFill>
                  <a:schemeClr val="bg1">
                    <a:lumMod val="95000"/>
                  </a:schemeClr>
                </a:solidFill>
                <a:cs typeface="+mj-cs"/>
              </a:rPr>
              <a:t>(</a:t>
            </a:r>
            <a:r>
              <a:rPr lang="ar-SA" sz="2000" b="1" dirty="0">
                <a:solidFill>
                  <a:srgbClr val="FFFF99"/>
                </a:solidFill>
                <a:cs typeface="+mj-cs"/>
              </a:rPr>
              <a:t>15%</a:t>
            </a:r>
            <a:r>
              <a:rPr lang="ar-SA" sz="2000" b="1" dirty="0" smtClean="0">
                <a:solidFill>
                  <a:schemeClr val="bg1">
                    <a:lumMod val="95000"/>
                  </a:schemeClr>
                </a:solidFill>
                <a:cs typeface="+mj-cs"/>
              </a:rPr>
              <a:t>) </a:t>
            </a:r>
            <a:r>
              <a:rPr lang="ar-SA" sz="2000" b="1" dirty="0">
                <a:solidFill>
                  <a:schemeClr val="bg1">
                    <a:lumMod val="95000"/>
                  </a:schemeClr>
                </a:solidFill>
                <a:cs typeface="+mj-cs"/>
              </a:rPr>
              <a:t>مقارنة بإنبات البذور غير المعاملة بـ (</a:t>
            </a:r>
            <a:r>
              <a:rPr lang="en-US" sz="2000" b="1" dirty="0">
                <a:solidFill>
                  <a:srgbClr val="FF99CC"/>
                </a:solidFill>
                <a:latin typeface="Times New Roman" panose="02020603050405020304" pitchFamily="18" charset="0"/>
                <a:cs typeface="+mj-cs"/>
              </a:rPr>
              <a:t>CaCl</a:t>
            </a:r>
            <a:r>
              <a:rPr lang="en-US" sz="2000" b="1" baseline="-25000" dirty="0">
                <a:solidFill>
                  <a:srgbClr val="FF99CC"/>
                </a:solidFill>
                <a:latin typeface="Times New Roman" panose="02020603050405020304" pitchFamily="18" charset="0"/>
                <a:cs typeface="+mj-cs"/>
              </a:rPr>
              <a:t>2</a:t>
            </a:r>
            <a:r>
              <a:rPr lang="ar-SA" sz="2000" b="1" dirty="0" smtClean="0">
                <a:solidFill>
                  <a:schemeClr val="bg1">
                    <a:lumMod val="95000"/>
                  </a:schemeClr>
                </a:solidFill>
                <a:cs typeface="+mj-cs"/>
              </a:rPr>
              <a:t>)نظرا لتضاد مفعول الاملاح .</a:t>
            </a:r>
            <a:endParaRPr lang="en-US" sz="2000" b="1" dirty="0">
              <a:solidFill>
                <a:schemeClr val="bg1">
                  <a:lumMod val="95000"/>
                </a:schemeClr>
              </a:solidFill>
              <a:cs typeface="+mj-cs"/>
            </a:endParaRPr>
          </a:p>
        </p:txBody>
      </p:sp>
      <p:sp>
        <p:nvSpPr>
          <p:cNvPr id="3" name="Rectangle 2"/>
          <p:cNvSpPr/>
          <p:nvPr/>
        </p:nvSpPr>
        <p:spPr>
          <a:xfrm>
            <a:off x="3809999" y="457200"/>
            <a:ext cx="5047715" cy="2862322"/>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وفي دراسة على تأثير </a:t>
            </a:r>
            <a:r>
              <a:rPr lang="ar-SA" sz="2000" b="1" dirty="0" smtClean="0">
                <a:solidFill>
                  <a:schemeClr val="bg1">
                    <a:lumMod val="95000"/>
                  </a:schemeClr>
                </a:solidFill>
                <a:cs typeface="+mj-cs"/>
              </a:rPr>
              <a:t>(</a:t>
            </a:r>
            <a:r>
              <a:rPr lang="en-US" sz="2000" b="1" dirty="0" smtClean="0">
                <a:solidFill>
                  <a:schemeClr val="bg1">
                    <a:lumMod val="95000"/>
                  </a:schemeClr>
                </a:solidFill>
                <a:latin typeface="Times New Roman" panose="02020603050405020304" pitchFamily="18" charset="0"/>
                <a:cs typeface="Times New Roman" panose="02020603050405020304" pitchFamily="18" charset="0"/>
              </a:rPr>
              <a:t>(</a:t>
            </a:r>
            <a:r>
              <a:rPr lang="en-US" sz="2000" b="1" dirty="0" err="1">
                <a:solidFill>
                  <a:srgbClr val="FF99CC"/>
                </a:solidFill>
                <a:latin typeface="Times New Roman" panose="02020603050405020304" pitchFamily="18" charset="0"/>
                <a:cs typeface="+mj-cs"/>
              </a:rPr>
              <a:t>NaCl</a:t>
            </a:r>
            <a:r>
              <a:rPr lang="ar-SA" sz="2000" b="1" dirty="0" smtClean="0">
                <a:solidFill>
                  <a:srgbClr val="92D050"/>
                </a:solidFill>
                <a:cs typeface="+mj-cs"/>
              </a:rPr>
              <a:t> </a:t>
            </a:r>
            <a:r>
              <a:rPr lang="ar-SA" sz="2000" b="1" dirty="0">
                <a:solidFill>
                  <a:schemeClr val="bg1">
                    <a:lumMod val="95000"/>
                  </a:schemeClr>
                </a:solidFill>
                <a:cs typeface="+mj-cs"/>
              </a:rPr>
              <a:t>و (</a:t>
            </a:r>
            <a:r>
              <a:rPr lang="en-US" sz="2000" b="1" dirty="0">
                <a:solidFill>
                  <a:srgbClr val="FF99CC"/>
                </a:solidFill>
                <a:latin typeface="Times New Roman" panose="02020603050405020304" pitchFamily="18" charset="0"/>
                <a:cs typeface="+mj-cs"/>
              </a:rPr>
              <a:t>CaCl</a:t>
            </a:r>
            <a:r>
              <a:rPr lang="en-US" sz="2000" b="1" baseline="-25000" dirty="0">
                <a:solidFill>
                  <a:srgbClr val="FF99CC"/>
                </a:solidFill>
                <a:latin typeface="Times New Roman" panose="02020603050405020304" pitchFamily="18" charset="0"/>
                <a:cs typeface="+mj-cs"/>
              </a:rPr>
              <a:t>2</a:t>
            </a:r>
            <a:r>
              <a:rPr lang="ar-SA" sz="2000" b="1" dirty="0">
                <a:solidFill>
                  <a:schemeClr val="bg1">
                    <a:lumMod val="95000"/>
                  </a:schemeClr>
                </a:solidFill>
                <a:cs typeface="+mj-cs"/>
              </a:rPr>
              <a:t>) عند تركيز مئوي متساوٍ يختلفان في تأثيرهما على النسبة المئوية للإنبات، وكان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أكثر تثبيطاً من (</a:t>
            </a:r>
            <a:r>
              <a:rPr lang="en-US" sz="2000" b="1" dirty="0">
                <a:solidFill>
                  <a:srgbClr val="FF99CC"/>
                </a:solidFill>
                <a:latin typeface="Times New Roman" panose="02020603050405020304" pitchFamily="18" charset="0"/>
                <a:cs typeface="+mj-cs"/>
              </a:rPr>
              <a:t>CaCl</a:t>
            </a:r>
            <a:r>
              <a:rPr lang="en-US" sz="2000" b="1" baseline="-25000" dirty="0">
                <a:solidFill>
                  <a:srgbClr val="FF99CC"/>
                </a:solidFill>
                <a:latin typeface="Times New Roman" panose="02020603050405020304" pitchFamily="18" charset="0"/>
                <a:cs typeface="+mj-cs"/>
              </a:rPr>
              <a:t>2</a:t>
            </a:r>
            <a:r>
              <a:rPr lang="ar-SA" sz="2000" b="1" dirty="0">
                <a:solidFill>
                  <a:schemeClr val="bg1">
                    <a:lumMod val="95000"/>
                  </a:schemeClr>
                </a:solidFill>
                <a:cs typeface="+mj-cs"/>
              </a:rPr>
              <a:t>) للإنبات مع أن محلول (</a:t>
            </a:r>
            <a:r>
              <a:rPr lang="en-US" sz="2000" b="1" dirty="0">
                <a:solidFill>
                  <a:srgbClr val="FF99CC"/>
                </a:solidFill>
                <a:latin typeface="Times New Roman" panose="02020603050405020304" pitchFamily="18" charset="0"/>
                <a:cs typeface="+mj-cs"/>
              </a:rPr>
              <a:t>CaCl</a:t>
            </a:r>
            <a:r>
              <a:rPr lang="en-US" sz="2000" b="1" baseline="-25000" dirty="0">
                <a:solidFill>
                  <a:srgbClr val="FF99CC"/>
                </a:solidFill>
                <a:latin typeface="Times New Roman" panose="02020603050405020304" pitchFamily="18" charset="0"/>
                <a:cs typeface="+mj-cs"/>
              </a:rPr>
              <a:t>2</a:t>
            </a:r>
            <a:r>
              <a:rPr lang="ar-SA" sz="2000" b="1" dirty="0">
                <a:solidFill>
                  <a:schemeClr val="bg1">
                    <a:lumMod val="95000"/>
                  </a:schemeClr>
                </a:solidFill>
                <a:cs typeface="+mj-cs"/>
              </a:rPr>
              <a:t>) أقل في الجهد الأسموزي من محلول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مما يدل على التأثير السام لـ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على الإنبات. </a:t>
            </a:r>
            <a:endParaRPr lang="en-US" sz="2000" dirty="0">
              <a:cs typeface="+mj-cs"/>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1865" y="457200"/>
            <a:ext cx="3401685" cy="286232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1866" y="3657600"/>
            <a:ext cx="3401684" cy="2862322"/>
          </a:xfrm>
          <a:prstGeom prst="rect">
            <a:avLst/>
          </a:prstGeom>
        </p:spPr>
      </p:pic>
      <p:cxnSp>
        <p:nvCxnSpPr>
          <p:cNvPr id="7" name="Straight Connector 6"/>
          <p:cNvCxnSpPr/>
          <p:nvPr/>
        </p:nvCxnSpPr>
        <p:spPr>
          <a:xfrm flipH="1">
            <a:off x="171865" y="3505200"/>
            <a:ext cx="8685849" cy="0"/>
          </a:xfrm>
          <a:prstGeom prst="line">
            <a:avLst/>
          </a:prstGeom>
          <a:ln>
            <a:solidFill>
              <a:srgbClr val="FFFF99"/>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34635375"/>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4" presetClass="entr" presetSubtype="1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1000"/>
                                        <p:tgtEl>
                                          <p:spTgt spid="4"/>
                                        </p:tgtEl>
                                      </p:cBhvr>
                                    </p:animEffect>
                                  </p:childTnLst>
                                </p:cTn>
                              </p:par>
                            </p:childTnLst>
                          </p:cTn>
                        </p:par>
                        <p:par>
                          <p:cTn id="13" fill="hold">
                            <p:stCondLst>
                              <p:cond delay="2000"/>
                            </p:stCondLst>
                            <p:childTnLst>
                              <p:par>
                                <p:cTn id="14" presetID="16" presetClass="entr" presetSubtype="37"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Vertical)">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right)">
                                      <p:cBhvr>
                                        <p:cTn id="21" dur="1000"/>
                                        <p:tgtEl>
                                          <p:spTgt spid="2"/>
                                        </p:tgtEl>
                                      </p:cBhvr>
                                    </p:animEffect>
                                  </p:childTnLst>
                                </p:cTn>
                              </p:par>
                            </p:childTnLst>
                          </p:cTn>
                        </p:par>
                        <p:par>
                          <p:cTn id="22" fill="hold">
                            <p:stCondLst>
                              <p:cond delay="1000"/>
                            </p:stCondLst>
                            <p:childTnLst>
                              <p:par>
                                <p:cTn id="23" presetID="16" presetClass="entr" presetSubtype="2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1"/>
            <a:ext cx="52578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الأملاح ونمو النبات</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Salts and plant growth</a:t>
            </a:r>
          </a:p>
        </p:txBody>
      </p:sp>
      <p:sp>
        <p:nvSpPr>
          <p:cNvPr id="3" name="Rectangle 2"/>
          <p:cNvSpPr/>
          <p:nvPr/>
        </p:nvSpPr>
        <p:spPr>
          <a:xfrm>
            <a:off x="2895600" y="954107"/>
            <a:ext cx="5941381" cy="1938992"/>
          </a:xfrm>
          <a:prstGeom prst="rect">
            <a:avLst/>
          </a:prstGeom>
          <a:ln>
            <a:solidFill>
              <a:srgbClr val="FBC9FB"/>
            </a:solidFill>
            <a:prstDash val="dashDot"/>
          </a:ln>
        </p:spPr>
        <p:txBody>
          <a:bodyPr wrap="square">
            <a:spAutoFit/>
          </a:bodyPr>
          <a:lstStyle/>
          <a:p>
            <a:pPr algn="just" rtl="1">
              <a:lnSpc>
                <a:spcPct val="150000"/>
              </a:lnSpc>
            </a:pPr>
            <a:r>
              <a:rPr lang="ar-SA" sz="2000" b="1" dirty="0">
                <a:solidFill>
                  <a:schemeClr val="bg1">
                    <a:lumMod val="95000"/>
                  </a:schemeClr>
                </a:solidFill>
                <a:cs typeface="+mj-cs"/>
              </a:rPr>
              <a:t>أجرى العلماء العديد من الأبحاث على استجابة نمو الكثير من النباتات سواء نباتات ملحية أو غير ملحية للأملاح. وقد تركزت معظم هذه الدراسات على استخدام ملح كلوريد الصوديوم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كمصدر للملوحة. </a:t>
            </a:r>
            <a:endParaRPr lang="en-US" sz="2000" b="1" dirty="0">
              <a:solidFill>
                <a:schemeClr val="bg1">
                  <a:lumMod val="95000"/>
                </a:schemeClr>
              </a:solidFill>
              <a:cs typeface="+mj-cs"/>
            </a:endParaRPr>
          </a:p>
        </p:txBody>
      </p:sp>
      <p:sp>
        <p:nvSpPr>
          <p:cNvPr id="5" name="Rectangle 4"/>
          <p:cNvSpPr/>
          <p:nvPr/>
        </p:nvSpPr>
        <p:spPr>
          <a:xfrm>
            <a:off x="2895600" y="3033554"/>
            <a:ext cx="5943600" cy="1846659"/>
          </a:xfrm>
          <a:prstGeom prst="rect">
            <a:avLst/>
          </a:prstGeom>
          <a:ln>
            <a:solidFill>
              <a:srgbClr val="FBC9FB"/>
            </a:solidFill>
            <a:prstDash val="dashDot"/>
          </a:ln>
        </p:spPr>
        <p:txBody>
          <a:bodyPr wrap="square">
            <a:spAutoFit/>
          </a:bodyPr>
          <a:lstStyle/>
          <a:p>
            <a:pPr algn="just" rtl="1">
              <a:lnSpc>
                <a:spcPct val="150000"/>
              </a:lnSpc>
            </a:pPr>
            <a:r>
              <a:rPr lang="ar-SA" b="1" dirty="0">
                <a:solidFill>
                  <a:schemeClr val="bg1">
                    <a:lumMod val="95000"/>
                  </a:schemeClr>
                </a:solidFill>
              </a:rPr>
              <a:t>ويرجع التركيز في دراسة تأثير هذا الملح على النمو إلى كون </a:t>
            </a:r>
            <a:r>
              <a:rPr lang="ar-SA" sz="2000" b="1" dirty="0">
                <a:solidFill>
                  <a:schemeClr val="bg1">
                    <a:lumMod val="95000"/>
                  </a:schemeClr>
                </a:solidFill>
                <a:cs typeface="+mj-cs"/>
              </a:rPr>
              <a:t>(</a:t>
            </a:r>
            <a:r>
              <a:rPr lang="en-US" sz="2000" b="1" dirty="0">
                <a:solidFill>
                  <a:srgbClr val="FF99CC"/>
                </a:solidFill>
                <a:latin typeface="Times New Roman" panose="02020603050405020304" pitchFamily="18" charset="0"/>
                <a:cs typeface="+mj-cs"/>
              </a:rPr>
              <a:t>Na</a:t>
            </a:r>
            <a:r>
              <a:rPr lang="en-US" sz="2000" b="1" baseline="30000" dirty="0" smtClean="0">
                <a:solidFill>
                  <a:srgbClr val="FF99CC"/>
                </a:solidFill>
                <a:latin typeface="Times New Roman" panose="02020603050405020304" pitchFamily="18" charset="0"/>
                <a:cs typeface="+mj-cs"/>
              </a:rPr>
              <a:t>+</a:t>
            </a:r>
            <a:r>
              <a:rPr lang="en-US" sz="2000" b="1" dirty="0" smtClean="0">
                <a:solidFill>
                  <a:schemeClr val="bg1"/>
                </a:solidFill>
                <a:latin typeface="Times New Roman" panose="02020603050405020304" pitchFamily="18" charset="0"/>
                <a:cs typeface="+mj-cs"/>
              </a:rPr>
              <a:t>)</a:t>
            </a:r>
            <a:r>
              <a:rPr lang="en-US" b="1" dirty="0" smtClean="0">
                <a:solidFill>
                  <a:srgbClr val="92D050"/>
                </a:solidFill>
                <a:latin typeface="Times New Roman" panose="02020603050405020304" pitchFamily="18" charset="0"/>
                <a:cs typeface="Times New Roman" panose="02020603050405020304" pitchFamily="18" charset="0"/>
              </a:rPr>
              <a:t> </a:t>
            </a:r>
            <a:r>
              <a:rPr lang="en-US" sz="2000" b="1" dirty="0" smtClean="0">
                <a:solidFill>
                  <a:schemeClr val="bg1"/>
                </a:solidFill>
                <a:latin typeface="Times New Roman" panose="02020603050405020304" pitchFamily="18" charset="0"/>
                <a:cs typeface="Times New Roman" panose="02020603050405020304" pitchFamily="18" charset="0"/>
              </a:rPr>
              <a:t>,</a:t>
            </a:r>
            <a:r>
              <a:rPr lang="en-US" sz="2000" b="1" dirty="0" smtClean="0">
                <a:solidFill>
                  <a:srgbClr val="FF99CC"/>
                </a:solidFill>
                <a:latin typeface="Times New Roman" panose="02020603050405020304" pitchFamily="18" charset="0"/>
                <a:cs typeface="+mj-cs"/>
              </a:rPr>
              <a:t> </a:t>
            </a:r>
            <a:r>
              <a:rPr lang="en-US" sz="2000" b="1" dirty="0" smtClean="0">
                <a:solidFill>
                  <a:schemeClr val="bg1"/>
                </a:solidFill>
                <a:latin typeface="Times New Roman" panose="02020603050405020304" pitchFamily="18" charset="0"/>
                <a:cs typeface="+mj-cs"/>
              </a:rPr>
              <a:t>(</a:t>
            </a:r>
            <a:r>
              <a:rPr lang="en-US" sz="2000" b="1" dirty="0" smtClean="0">
                <a:solidFill>
                  <a:srgbClr val="FF99CC"/>
                </a:solidFill>
                <a:latin typeface="Times New Roman" panose="02020603050405020304" pitchFamily="18" charset="0"/>
                <a:cs typeface="+mj-cs"/>
              </a:rPr>
              <a:t>Cl</a:t>
            </a:r>
            <a:r>
              <a:rPr lang="en-US" sz="2000" b="1" baseline="30000" dirty="0" smtClean="0">
                <a:solidFill>
                  <a:srgbClr val="FF99CC"/>
                </a:solidFill>
                <a:latin typeface="Times New Roman" panose="02020603050405020304" pitchFamily="18" charset="0"/>
                <a:cs typeface="+mj-cs"/>
              </a:rPr>
              <a:t>-</a:t>
            </a:r>
            <a:r>
              <a:rPr lang="ar-SA" sz="2000" b="1" dirty="0">
                <a:solidFill>
                  <a:schemeClr val="bg1">
                    <a:lumMod val="95000"/>
                  </a:schemeClr>
                </a:solidFill>
                <a:cs typeface="+mj-cs"/>
              </a:rPr>
              <a:t>)</a:t>
            </a:r>
            <a:r>
              <a:rPr lang="ar-SA" b="1" dirty="0">
                <a:solidFill>
                  <a:schemeClr val="bg1">
                    <a:lumMod val="95000"/>
                  </a:schemeClr>
                </a:solidFill>
              </a:rPr>
              <a:t> هما أكثر الأيونات وجوداً في الأراضي الملحية. إلا أنه يصعب مقارنة هذه الأبحاث جميعاً لمعرفة حدود تحمل النباتات للإجهاد الملحي وذلك لعدة أسباب منها:</a:t>
            </a:r>
            <a:endParaRPr lang="en-US" b="1" dirty="0">
              <a:solidFill>
                <a:schemeClr val="bg1">
                  <a:lumMod val="95000"/>
                </a:schemeClr>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4313" y="1626848"/>
            <a:ext cx="2667000" cy="253250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4925" y="5000893"/>
            <a:ext cx="9144000" cy="141975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925" y="5085909"/>
            <a:ext cx="9144000" cy="1001533"/>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5203939"/>
            <a:ext cx="9144000" cy="1089039"/>
          </a:xfrm>
          <a:prstGeom prst="rect">
            <a:avLst/>
          </a:prstGeom>
        </p:spPr>
      </p:pic>
    </p:spTree>
    <p:extLst>
      <p:ext uri="{BB962C8B-B14F-4D97-AF65-F5344CB8AC3E}">
        <p14:creationId xmlns:p14="http://schemas.microsoft.com/office/powerpoint/2010/main" xmlns="" val="2363117561"/>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1000"/>
                                        <p:tgtEl>
                                          <p:spTgt spid="5"/>
                                        </p:tgtEl>
                                      </p:cBhvr>
                                    </p:animEffect>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xit" presetSubtype="21" fill="hold" nodeType="clickEffect">
                                  <p:stCondLst>
                                    <p:cond delay="0"/>
                                  </p:stCondLst>
                                  <p:childTnLst>
                                    <p:animEffect transition="out" filter="barn(inVertical)">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randombar(horizontal)">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xit" presetSubtype="32" fill="hold" nodeType="clickEffect">
                                  <p:stCondLst>
                                    <p:cond delay="0"/>
                                  </p:stCondLst>
                                  <p:childTnLst>
                                    <p:animEffect transition="out" filter="circle(out)">
                                      <p:cBhvr>
                                        <p:cTn id="37" dur="1000"/>
                                        <p:tgtEl>
                                          <p:spTgt spid="14"/>
                                        </p:tgtEl>
                                      </p:cBhvr>
                                    </p:animEffect>
                                    <p:set>
                                      <p:cBhvr>
                                        <p:cTn id="38" dur="1" fill="hold">
                                          <p:stCondLst>
                                            <p:cond delay="999"/>
                                          </p:stCondLst>
                                        </p:cTn>
                                        <p:tgtEl>
                                          <p:spTgt spid="14"/>
                                        </p:tgtEl>
                                        <p:attrNameLst>
                                          <p:attrName>style.visibility</p:attrName>
                                        </p:attrNameLst>
                                      </p:cBhvr>
                                      <p:to>
                                        <p:strVal val="hidden"/>
                                      </p:to>
                                    </p:set>
                                  </p:childTnLst>
                                </p:cTn>
                              </p:par>
                            </p:childTnLst>
                          </p:cTn>
                        </p:par>
                        <p:par>
                          <p:cTn id="39" fill="hold">
                            <p:stCondLst>
                              <p:cond delay="1000"/>
                            </p:stCondLst>
                            <p:childTnLst>
                              <p:par>
                                <p:cTn id="40" presetID="14" presetClass="entr" presetSubtype="1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randombar(horizontal)">
                                      <p:cBhvr>
                                        <p:cTn id="4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1935" y="228600"/>
            <a:ext cx="4467891" cy="523220"/>
          </a:xfrm>
          <a:prstGeom prst="rect">
            <a:avLst/>
          </a:prstGeom>
        </p:spPr>
        <p:txBody>
          <a:bodyPr wrap="none">
            <a:spAutoFit/>
          </a:bodyPr>
          <a:lstStyle/>
          <a:p>
            <a:pPr algn="ctr"/>
            <a:r>
              <a:rPr lang="ar-SA" sz="2800" b="1" u="sng" dirty="0" smtClean="0">
                <a:solidFill>
                  <a:srgbClr val="CCFF99"/>
                </a:solidFill>
                <a:uFill>
                  <a:solidFill>
                    <a:srgbClr val="FF0000"/>
                  </a:solidFill>
                </a:uFill>
                <a:cs typeface="+mj-cs"/>
              </a:rPr>
              <a:t>1- الأملاح </a:t>
            </a:r>
            <a:r>
              <a:rPr lang="ar-SA" sz="2800" b="1" u="sng" dirty="0">
                <a:solidFill>
                  <a:srgbClr val="CCFF99"/>
                </a:solidFill>
                <a:uFill>
                  <a:solidFill>
                    <a:srgbClr val="FF0000"/>
                  </a:solidFill>
                </a:uFill>
                <a:cs typeface="+mj-cs"/>
              </a:rPr>
              <a:t>ونمو النباتات غير الملحية</a:t>
            </a:r>
            <a:endParaRPr lang="en-US" sz="2800" b="1" u="sng" dirty="0">
              <a:solidFill>
                <a:srgbClr val="CCFF99"/>
              </a:solidFill>
              <a:uFill>
                <a:solidFill>
                  <a:srgbClr val="FF0000"/>
                </a:solidFill>
              </a:uFill>
              <a:cs typeface="+mj-cs"/>
            </a:endParaRPr>
          </a:p>
        </p:txBody>
      </p:sp>
      <p:sp>
        <p:nvSpPr>
          <p:cNvPr id="3" name="Rectangle 2"/>
          <p:cNvSpPr/>
          <p:nvPr/>
        </p:nvSpPr>
        <p:spPr>
          <a:xfrm>
            <a:off x="4114800" y="1027331"/>
            <a:ext cx="4800600" cy="2400657"/>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يرى كل من </a:t>
            </a:r>
            <a:r>
              <a:rPr lang="ar-SA" sz="2000" b="1" dirty="0" err="1" smtClean="0">
                <a:solidFill>
                  <a:schemeClr val="bg1">
                    <a:lumMod val="95000"/>
                  </a:schemeClr>
                </a:solidFill>
                <a:cs typeface="+mj-cs"/>
              </a:rPr>
              <a:t>ماي</a:t>
            </a:r>
            <a:r>
              <a:rPr lang="ar-SA" sz="2000" b="1" dirty="0" smtClean="0">
                <a:solidFill>
                  <a:schemeClr val="bg1">
                    <a:lumMod val="95000"/>
                  </a:schemeClr>
                </a:solidFill>
                <a:cs typeface="+mj-cs"/>
              </a:rPr>
              <a:t> </a:t>
            </a:r>
            <a:r>
              <a:rPr lang="ar-SA" sz="2000" b="1" dirty="0" err="1" smtClean="0">
                <a:solidFill>
                  <a:schemeClr val="bg1">
                    <a:lumMod val="95000"/>
                  </a:schemeClr>
                </a:solidFill>
                <a:cs typeface="+mj-cs"/>
              </a:rPr>
              <a:t>(</a:t>
            </a:r>
            <a:r>
              <a:rPr lang="en-US" sz="2000" b="1" dirty="0">
                <a:solidFill>
                  <a:srgbClr val="51C6DD"/>
                </a:solidFill>
                <a:latin typeface="Times New Roman" panose="02020603050405020304" pitchFamily="18" charset="0"/>
                <a:cs typeface="Times New Roman" panose="02020603050405020304" pitchFamily="18" charset="0"/>
              </a:rPr>
              <a:t>May, 1977</a:t>
            </a:r>
            <a:r>
              <a:rPr lang="ar-SA" sz="2000" b="1" dirty="0">
                <a:solidFill>
                  <a:srgbClr val="51C6DD"/>
                </a:solidFill>
                <a:latin typeface="Times New Roman" panose="02020603050405020304" pitchFamily="18" charset="0"/>
                <a:cs typeface="Times New Roman" panose="02020603050405020304" pitchFamily="18" charset="0"/>
              </a:rPr>
              <a:t> </a:t>
            </a:r>
            <a:r>
              <a:rPr lang="ar-SA" sz="2000" b="1" dirty="0" smtClean="0">
                <a:solidFill>
                  <a:schemeClr val="bg1">
                    <a:lumMod val="95000"/>
                  </a:schemeClr>
                </a:solidFill>
                <a:cs typeface="+mj-cs"/>
              </a:rPr>
              <a:t>) و </a:t>
            </a:r>
            <a:r>
              <a:rPr lang="ar-SA" sz="2000" b="1" dirty="0" err="1" smtClean="0">
                <a:solidFill>
                  <a:schemeClr val="bg1">
                    <a:lumMod val="95000"/>
                  </a:schemeClr>
                </a:solidFill>
                <a:cs typeface="+mj-cs"/>
              </a:rPr>
              <a:t>شمولي (</a:t>
            </a:r>
            <a:r>
              <a:rPr lang="en-US" sz="2000" b="1" dirty="0" err="1">
                <a:solidFill>
                  <a:srgbClr val="51C6DD"/>
                </a:solidFill>
                <a:latin typeface="Times New Roman" panose="02020603050405020304" pitchFamily="18" charset="0"/>
                <a:cs typeface="Times New Roman" panose="02020603050405020304" pitchFamily="18" charset="0"/>
              </a:rPr>
              <a:t>Shmueli</a:t>
            </a:r>
            <a:r>
              <a:rPr lang="en-US" sz="2000" b="1" dirty="0">
                <a:solidFill>
                  <a:srgbClr val="51C6DD"/>
                </a:solidFill>
                <a:latin typeface="Times New Roman" panose="02020603050405020304" pitchFamily="18" charset="0"/>
                <a:cs typeface="Times New Roman" panose="02020603050405020304" pitchFamily="18" charset="0"/>
              </a:rPr>
              <a:t>, 1975</a:t>
            </a:r>
            <a:r>
              <a:rPr lang="ar-SA" sz="2000" b="1" dirty="0">
                <a:solidFill>
                  <a:schemeClr val="bg1">
                    <a:lumMod val="95000"/>
                  </a:schemeClr>
                </a:solidFill>
                <a:cs typeface="+mj-cs"/>
              </a:rPr>
              <a:t>) أن ماء الري يحتوي على أملاح تركيزها يتراوح بين </a:t>
            </a:r>
            <a:r>
              <a:rPr lang="ar-SA" sz="2000" b="1" dirty="0" smtClean="0">
                <a:solidFill>
                  <a:schemeClr val="bg1">
                    <a:lumMod val="95000"/>
                  </a:schemeClr>
                </a:solidFill>
                <a:cs typeface="+mj-cs"/>
              </a:rPr>
              <a:t>(</a:t>
            </a:r>
            <a:r>
              <a:rPr lang="ar-SA" sz="2000" b="1" dirty="0" smtClean="0">
                <a:solidFill>
                  <a:srgbClr val="FFFF99"/>
                </a:solidFill>
                <a:cs typeface="+mj-cs"/>
              </a:rPr>
              <a:t>500</a:t>
            </a:r>
            <a:r>
              <a:rPr lang="ar-SA" sz="2000" b="1" dirty="0" smtClean="0">
                <a:solidFill>
                  <a:schemeClr val="bg1">
                    <a:lumMod val="95000"/>
                  </a:schemeClr>
                </a:solidFill>
                <a:cs typeface="+mj-cs"/>
              </a:rPr>
              <a:t>) و (</a:t>
            </a:r>
            <a:r>
              <a:rPr lang="ar-SA" sz="2000" b="1" dirty="0" smtClean="0">
                <a:solidFill>
                  <a:srgbClr val="FFFF99"/>
                </a:solidFill>
                <a:cs typeface="+mj-cs"/>
              </a:rPr>
              <a:t>1500</a:t>
            </a:r>
            <a:r>
              <a:rPr lang="ar-SA" sz="2000" b="1" dirty="0" smtClean="0">
                <a:solidFill>
                  <a:schemeClr val="bg1">
                    <a:lumMod val="95000"/>
                  </a:schemeClr>
                </a:solidFill>
                <a:cs typeface="+mj-cs"/>
              </a:rPr>
              <a:t>) (</a:t>
            </a:r>
            <a:r>
              <a:rPr lang="ar-SA" sz="2000" b="1" dirty="0" smtClean="0">
                <a:solidFill>
                  <a:srgbClr val="FFFF99"/>
                </a:solidFill>
                <a:cs typeface="+mj-cs"/>
              </a:rPr>
              <a:t>مليجرام</a:t>
            </a:r>
            <a:r>
              <a:rPr lang="ar-SA" sz="2000" b="1" dirty="0" smtClean="0">
                <a:solidFill>
                  <a:schemeClr val="bg1">
                    <a:lumMod val="95000"/>
                  </a:schemeClr>
                </a:solidFill>
                <a:cs typeface="+mj-cs"/>
              </a:rPr>
              <a:t> </a:t>
            </a:r>
            <a:r>
              <a:rPr lang="ar-SA" sz="2000" b="1" dirty="0">
                <a:solidFill>
                  <a:srgbClr val="FFFF99"/>
                </a:solidFill>
                <a:cs typeface="+mj-cs"/>
              </a:rPr>
              <a:t>لكل</a:t>
            </a:r>
            <a:r>
              <a:rPr lang="ar-SA" sz="2000" b="1" dirty="0">
                <a:solidFill>
                  <a:schemeClr val="bg1">
                    <a:lumMod val="95000"/>
                  </a:schemeClr>
                </a:solidFill>
                <a:cs typeface="+mj-cs"/>
              </a:rPr>
              <a:t> </a:t>
            </a:r>
            <a:r>
              <a:rPr lang="ar-SA" sz="2000" b="1" dirty="0" smtClean="0">
                <a:solidFill>
                  <a:srgbClr val="FFFF99"/>
                </a:solidFill>
                <a:cs typeface="+mj-cs"/>
              </a:rPr>
              <a:t>لتر</a:t>
            </a:r>
            <a:r>
              <a:rPr lang="ar-SA" sz="2000" b="1" dirty="0" smtClean="0">
                <a:solidFill>
                  <a:schemeClr val="bg1"/>
                </a:solidFill>
                <a:cs typeface="+mj-cs"/>
              </a:rPr>
              <a:t>)</a:t>
            </a:r>
            <a:r>
              <a:rPr lang="ar-SA" sz="2000" b="1" dirty="0" smtClean="0">
                <a:solidFill>
                  <a:schemeClr val="bg1">
                    <a:lumMod val="95000"/>
                  </a:schemeClr>
                </a:solidFill>
                <a:cs typeface="+mj-cs"/>
              </a:rPr>
              <a:t>، </a:t>
            </a:r>
            <a:r>
              <a:rPr lang="ar-SA" sz="2000" b="1" dirty="0">
                <a:solidFill>
                  <a:schemeClr val="bg1">
                    <a:lumMod val="95000"/>
                  </a:schemeClr>
                </a:solidFill>
                <a:cs typeface="+mj-cs"/>
              </a:rPr>
              <a:t>يمكن أن يستخدم لري جميع نباتات المحاصيل إذا كان صرف الأرض الزراعية </a:t>
            </a:r>
            <a:r>
              <a:rPr lang="ar-SA" sz="2000" b="1" dirty="0" smtClean="0">
                <a:solidFill>
                  <a:schemeClr val="bg1">
                    <a:lumMod val="95000"/>
                  </a:schemeClr>
                </a:solidFill>
                <a:cs typeface="+mj-cs"/>
              </a:rPr>
              <a:t>مناسباً</a:t>
            </a:r>
            <a:r>
              <a:rPr lang="ar-SA" sz="2000" b="1" dirty="0">
                <a:solidFill>
                  <a:schemeClr val="bg1">
                    <a:lumMod val="95000"/>
                  </a:schemeClr>
                </a:solidFill>
                <a:cs typeface="+mj-cs"/>
              </a:rPr>
              <a:t>.</a:t>
            </a:r>
            <a:endParaRPr lang="en-US" sz="2000" b="1" dirty="0">
              <a:solidFill>
                <a:schemeClr val="bg1">
                  <a:lumMod val="95000"/>
                </a:schemeClr>
              </a:solidFill>
              <a:cs typeface="+mj-cs"/>
            </a:endParaRPr>
          </a:p>
        </p:txBody>
      </p:sp>
      <p:sp>
        <p:nvSpPr>
          <p:cNvPr id="4" name="Rectangle 3"/>
          <p:cNvSpPr/>
          <p:nvPr/>
        </p:nvSpPr>
        <p:spPr>
          <a:xfrm>
            <a:off x="4191000" y="3825432"/>
            <a:ext cx="4724400" cy="2400657"/>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بينما يمكن أن يستخدم تركيز يتراوح بين </a:t>
            </a:r>
            <a:r>
              <a:rPr lang="ar-SA" sz="2000" b="1" dirty="0" smtClean="0">
                <a:solidFill>
                  <a:schemeClr val="bg1">
                    <a:lumMod val="95000"/>
                  </a:schemeClr>
                </a:solidFill>
                <a:cs typeface="+mj-cs"/>
              </a:rPr>
              <a:t>(</a:t>
            </a:r>
            <a:r>
              <a:rPr lang="ar-SA" sz="2000" b="1" dirty="0" smtClean="0">
                <a:solidFill>
                  <a:srgbClr val="FFFF99"/>
                </a:solidFill>
                <a:cs typeface="+mj-cs"/>
              </a:rPr>
              <a:t>3000</a:t>
            </a:r>
            <a:r>
              <a:rPr lang="ar-SA" sz="2000" b="1" dirty="0" smtClean="0">
                <a:solidFill>
                  <a:schemeClr val="bg1">
                    <a:lumMod val="95000"/>
                  </a:schemeClr>
                </a:solidFill>
                <a:cs typeface="+mj-cs"/>
              </a:rPr>
              <a:t>) و (</a:t>
            </a:r>
            <a:r>
              <a:rPr lang="ar-SA" sz="2000" b="1" dirty="0" smtClean="0">
                <a:solidFill>
                  <a:srgbClr val="FFFF99"/>
                </a:solidFill>
                <a:cs typeface="+mj-cs"/>
              </a:rPr>
              <a:t>5000</a:t>
            </a:r>
            <a:r>
              <a:rPr lang="ar-SA" sz="2000" b="1" dirty="0" smtClean="0">
                <a:solidFill>
                  <a:schemeClr val="bg1">
                    <a:lumMod val="95000"/>
                  </a:schemeClr>
                </a:solidFill>
                <a:cs typeface="+mj-cs"/>
              </a:rPr>
              <a:t>) (</a:t>
            </a:r>
            <a:r>
              <a:rPr lang="ar-SA" sz="2000" b="1" dirty="0" smtClean="0">
                <a:solidFill>
                  <a:srgbClr val="FFFF99"/>
                </a:solidFill>
                <a:cs typeface="+mj-cs"/>
              </a:rPr>
              <a:t>مليجرام</a:t>
            </a:r>
            <a:r>
              <a:rPr lang="ar-SA" sz="2000" b="1" dirty="0" smtClean="0">
                <a:solidFill>
                  <a:schemeClr val="bg1">
                    <a:lumMod val="95000"/>
                  </a:schemeClr>
                </a:solidFill>
                <a:cs typeface="+mj-cs"/>
              </a:rPr>
              <a:t> </a:t>
            </a:r>
            <a:r>
              <a:rPr lang="ar-SA" sz="2000" b="1" dirty="0" smtClean="0">
                <a:solidFill>
                  <a:srgbClr val="FFFF99"/>
                </a:solidFill>
                <a:cs typeface="+mj-cs"/>
              </a:rPr>
              <a:t>للتر</a:t>
            </a:r>
            <a:r>
              <a:rPr lang="ar-SA" sz="2000" b="1" dirty="0" smtClean="0">
                <a:solidFill>
                  <a:schemeClr val="bg1"/>
                </a:solidFill>
                <a:cs typeface="+mj-cs"/>
              </a:rPr>
              <a:t>)</a:t>
            </a:r>
            <a:r>
              <a:rPr lang="ar-SA" sz="2000" b="1" dirty="0" smtClean="0">
                <a:solidFill>
                  <a:schemeClr val="bg1">
                    <a:lumMod val="95000"/>
                  </a:schemeClr>
                </a:solidFill>
                <a:cs typeface="+mj-cs"/>
              </a:rPr>
              <a:t> </a:t>
            </a:r>
            <a:r>
              <a:rPr lang="ar-SA" sz="2000" b="1" dirty="0">
                <a:solidFill>
                  <a:schemeClr val="bg1">
                    <a:lumMod val="95000"/>
                  </a:schemeClr>
                </a:solidFill>
                <a:cs typeface="+mj-cs"/>
              </a:rPr>
              <a:t>لري النباتات التي على درجة كبيرة من المقاومة. ويمكن أن يستخدم تركيز يصل إلى </a:t>
            </a:r>
            <a:r>
              <a:rPr lang="ar-SA" sz="2000" b="1" dirty="0" smtClean="0">
                <a:solidFill>
                  <a:schemeClr val="bg1">
                    <a:lumMod val="95000"/>
                  </a:schemeClr>
                </a:solidFill>
                <a:cs typeface="+mj-cs"/>
              </a:rPr>
              <a:t>(</a:t>
            </a:r>
            <a:r>
              <a:rPr lang="ar-SA" sz="2000" b="1" dirty="0" smtClean="0">
                <a:solidFill>
                  <a:srgbClr val="FFFF99"/>
                </a:solidFill>
                <a:cs typeface="+mj-cs"/>
              </a:rPr>
              <a:t>12000</a:t>
            </a:r>
            <a:r>
              <a:rPr lang="ar-SA" sz="2000" b="1" dirty="0" smtClean="0">
                <a:solidFill>
                  <a:schemeClr val="bg1">
                    <a:lumMod val="95000"/>
                  </a:schemeClr>
                </a:solidFill>
                <a:cs typeface="+mj-cs"/>
              </a:rPr>
              <a:t> </a:t>
            </a:r>
            <a:r>
              <a:rPr lang="ar-SA" sz="2000" b="1" dirty="0">
                <a:solidFill>
                  <a:srgbClr val="FFFF99"/>
                </a:solidFill>
                <a:cs typeface="+mj-cs"/>
              </a:rPr>
              <a:t>مليجرام</a:t>
            </a:r>
            <a:r>
              <a:rPr lang="ar-SA" sz="2000" b="1" dirty="0">
                <a:solidFill>
                  <a:schemeClr val="bg1">
                    <a:lumMod val="95000"/>
                  </a:schemeClr>
                </a:solidFill>
                <a:cs typeface="+mj-cs"/>
              </a:rPr>
              <a:t> </a:t>
            </a:r>
            <a:r>
              <a:rPr lang="ar-SA" sz="2000" b="1" dirty="0">
                <a:solidFill>
                  <a:srgbClr val="FFFF99"/>
                </a:solidFill>
                <a:cs typeface="+mj-cs"/>
              </a:rPr>
              <a:t>للتر</a:t>
            </a:r>
            <a:r>
              <a:rPr lang="ar-SA" sz="2000" b="1" dirty="0">
                <a:solidFill>
                  <a:schemeClr val="bg1">
                    <a:lumMod val="95000"/>
                  </a:schemeClr>
                </a:solidFill>
                <a:cs typeface="+mj-cs"/>
              </a:rPr>
              <a:t> </a:t>
            </a:r>
            <a:r>
              <a:rPr lang="ar-SA" sz="2000" b="1" dirty="0" smtClean="0">
                <a:solidFill>
                  <a:srgbClr val="FFFF99"/>
                </a:solidFill>
                <a:cs typeface="+mj-cs"/>
              </a:rPr>
              <a:t>الواحد</a:t>
            </a:r>
            <a:r>
              <a:rPr lang="ar-SA" sz="2000" b="1" dirty="0" smtClean="0">
                <a:solidFill>
                  <a:schemeClr val="bg1"/>
                </a:solidFill>
                <a:cs typeface="+mj-cs"/>
              </a:rPr>
              <a:t>)</a:t>
            </a:r>
            <a:r>
              <a:rPr lang="ar-SA" sz="2000" b="1" dirty="0" smtClean="0">
                <a:solidFill>
                  <a:schemeClr val="bg1">
                    <a:lumMod val="95000"/>
                  </a:schemeClr>
                </a:solidFill>
                <a:cs typeface="+mj-cs"/>
              </a:rPr>
              <a:t> </a:t>
            </a:r>
            <a:r>
              <a:rPr lang="ar-SA" sz="2000" b="1" dirty="0">
                <a:solidFill>
                  <a:schemeClr val="bg1">
                    <a:lumMod val="95000"/>
                  </a:schemeClr>
                </a:solidFill>
                <a:cs typeface="+mj-cs"/>
              </a:rPr>
              <a:t>لري النباتات التي تتميز بدرجة كبيرة جداً من المقاومة للإجهاد الملحي.</a:t>
            </a:r>
            <a:endParaRPr lang="en-US" sz="2000" dirty="0">
              <a:cs typeface="+mj-cs"/>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 y="3657600"/>
            <a:ext cx="3738888" cy="273632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600" y="1027330"/>
            <a:ext cx="3738888" cy="2249269"/>
          </a:xfrm>
          <a:prstGeom prst="rect">
            <a:avLst/>
          </a:prstGeom>
        </p:spPr>
      </p:pic>
      <p:cxnSp>
        <p:nvCxnSpPr>
          <p:cNvPr id="8" name="Straight Connector 7"/>
          <p:cNvCxnSpPr/>
          <p:nvPr/>
        </p:nvCxnSpPr>
        <p:spPr>
          <a:xfrm flipH="1">
            <a:off x="228600" y="3429000"/>
            <a:ext cx="8686800" cy="0"/>
          </a:xfrm>
          <a:prstGeom prst="line">
            <a:avLst/>
          </a:prstGeom>
          <a:ln>
            <a:solidFill>
              <a:srgbClr val="BDFBAF"/>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6521388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1000"/>
                                        <p:tgtEl>
                                          <p:spTgt spid="3"/>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1000"/>
                                        <p:tgtEl>
                                          <p:spTgt spid="6"/>
                                        </p:tgtEl>
                                      </p:cBhvr>
                                    </p:animEffect>
                                  </p:childTnLst>
                                </p:cTn>
                              </p:par>
                            </p:childTnLst>
                          </p:cTn>
                        </p:par>
                        <p:par>
                          <p:cTn id="18" fill="hold">
                            <p:stCondLst>
                              <p:cond delay="3000"/>
                            </p:stCondLst>
                            <p:childTnLst>
                              <p:par>
                                <p:cTn id="19" presetID="16" presetClass="entr" presetSubtype="2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1000"/>
                                        <p:tgtEl>
                                          <p:spTgt spid="4"/>
                                        </p:tgtEl>
                                      </p:cBhvr>
                                    </p:animEffect>
                                  </p:childTnLst>
                                </p:cTn>
                              </p:par>
                            </p:childTnLst>
                          </p:cTn>
                        </p:par>
                        <p:par>
                          <p:cTn id="27" fill="hold">
                            <p:stCondLst>
                              <p:cond delay="1000"/>
                            </p:stCondLst>
                            <p:childTnLst>
                              <p:par>
                                <p:cTn id="28" presetID="16" presetClass="entr" presetSubtype="2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9157" y="685800"/>
            <a:ext cx="8229600" cy="1938992"/>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تشير نتائج العديد من الأبحاث إلى أن </a:t>
            </a:r>
            <a:r>
              <a:rPr lang="ar-SA" sz="2000" b="1" u="sng" dirty="0">
                <a:solidFill>
                  <a:srgbClr val="FFFF99"/>
                </a:solidFill>
                <a:cs typeface="+mj-cs"/>
              </a:rPr>
              <a:t>تثبيط النمو </a:t>
            </a:r>
            <a:r>
              <a:rPr lang="ar-SA" sz="2000" b="1" dirty="0">
                <a:solidFill>
                  <a:schemeClr val="bg1">
                    <a:lumMod val="95000"/>
                  </a:schemeClr>
                </a:solidFill>
                <a:cs typeface="+mj-cs"/>
              </a:rPr>
              <a:t>من المحتمل أن يكون أكثر </a:t>
            </a:r>
            <a:r>
              <a:rPr lang="ar-SA" sz="2000" b="1" dirty="0" smtClean="0">
                <a:solidFill>
                  <a:schemeClr val="bg1">
                    <a:lumMod val="95000"/>
                  </a:schemeClr>
                </a:solidFill>
                <a:cs typeface="+mj-cs"/>
              </a:rPr>
              <a:t>الأعراض الناتجة من تأثير </a:t>
            </a:r>
            <a:r>
              <a:rPr lang="ar-SA" sz="2000" b="1" dirty="0">
                <a:solidFill>
                  <a:schemeClr val="bg1">
                    <a:lumMod val="95000"/>
                  </a:schemeClr>
                </a:solidFill>
                <a:cs typeface="+mj-cs"/>
              </a:rPr>
              <a:t>الأملاح على النباتات. ويبدو أن بعض الأنواع النباتية على درجة كبيرة من الحساسية لـ (</a:t>
            </a:r>
            <a:r>
              <a:rPr lang="en-US" sz="2000" b="1" dirty="0" smtClean="0">
                <a:solidFill>
                  <a:srgbClr val="FF99CC"/>
                </a:solidFill>
                <a:latin typeface="Times New Roman" panose="02020603050405020304" pitchFamily="18" charset="0"/>
                <a:cs typeface="Times New Roman" panose="02020603050405020304" pitchFamily="18" charset="0"/>
              </a:rPr>
              <a:t>Cl</a:t>
            </a:r>
            <a:r>
              <a:rPr lang="en-US" sz="2000" b="1" baseline="30000" dirty="0" smtClean="0">
                <a:solidFill>
                  <a:srgbClr val="FF99CC"/>
                </a:solidFill>
                <a:latin typeface="Times New Roman" panose="02020603050405020304" pitchFamily="18" charset="0"/>
                <a:cs typeface="Times New Roman" panose="02020603050405020304" pitchFamily="18" charset="0"/>
              </a:rPr>
              <a:t>-</a:t>
            </a:r>
            <a:r>
              <a:rPr lang="ar-SA" sz="2000" b="1" dirty="0" smtClean="0">
                <a:solidFill>
                  <a:srgbClr val="FF99CC"/>
                </a:solidFill>
                <a:cs typeface="+mj-cs"/>
              </a:rPr>
              <a:t> </a:t>
            </a:r>
            <a:r>
              <a:rPr lang="ar-SA" sz="2000" b="1" dirty="0" smtClean="0">
                <a:solidFill>
                  <a:schemeClr val="bg1">
                    <a:lumMod val="95000"/>
                  </a:schemeClr>
                </a:solidFill>
                <a:cs typeface="+mj-cs"/>
              </a:rPr>
              <a:t>) و ( </a:t>
            </a:r>
            <a:r>
              <a:rPr lang="en-US" sz="2000" b="1" dirty="0">
                <a:solidFill>
                  <a:srgbClr val="FF99CC"/>
                </a:solidFill>
                <a:latin typeface="Times New Roman" panose="02020603050405020304" pitchFamily="18" charset="0"/>
                <a:cs typeface="Times New Roman" panose="02020603050405020304" pitchFamily="18" charset="0"/>
              </a:rPr>
              <a:t>Na</a:t>
            </a:r>
            <a:r>
              <a:rPr lang="en-US" sz="2000" b="1" baseline="30000" dirty="0">
                <a:solidFill>
                  <a:srgbClr val="FF99CC"/>
                </a:solidFill>
                <a:latin typeface="Times New Roman" panose="02020603050405020304" pitchFamily="18" charset="0"/>
                <a:cs typeface="Times New Roman" panose="02020603050405020304" pitchFamily="18" charset="0"/>
              </a:rPr>
              <a:t>+</a:t>
            </a:r>
            <a:r>
              <a:rPr lang="ar-SA" sz="2000" b="1" dirty="0">
                <a:solidFill>
                  <a:schemeClr val="bg1">
                    <a:lumMod val="95000"/>
                  </a:schemeClr>
                </a:solidFill>
                <a:cs typeface="+mj-cs"/>
              </a:rPr>
              <a:t>) أو كليهما معاً. في حين تتأثر نباتات أخرى بالملوحة بشكل عام ولا تعتمد حساسيتها على نوع معين من الأيونات.</a:t>
            </a:r>
            <a:endParaRPr lang="en-US" sz="2000" b="1" dirty="0">
              <a:solidFill>
                <a:schemeClr val="bg1">
                  <a:lumMod val="95000"/>
                </a:schemeClr>
              </a:solidFill>
              <a:cs typeface="+mj-cs"/>
            </a:endParaRPr>
          </a:p>
        </p:txBody>
      </p:sp>
      <p:sp>
        <p:nvSpPr>
          <p:cNvPr id="3" name="Rectangle 2"/>
          <p:cNvSpPr/>
          <p:nvPr/>
        </p:nvSpPr>
        <p:spPr>
          <a:xfrm>
            <a:off x="0" y="2514600"/>
            <a:ext cx="8824957" cy="1477328"/>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يختلف تأثير الأملاح على النمو باختلاف </a:t>
            </a:r>
            <a:r>
              <a:rPr lang="ar-SA" sz="2000" b="1" dirty="0">
                <a:solidFill>
                  <a:srgbClr val="FFFF00"/>
                </a:solidFill>
                <a:cs typeface="+mj-cs"/>
              </a:rPr>
              <a:t>جنس النبات ونوعه وصنفه</a:t>
            </a:r>
            <a:r>
              <a:rPr lang="ar-SA" sz="2000" b="1" dirty="0">
                <a:solidFill>
                  <a:schemeClr val="bg1">
                    <a:lumMod val="95000"/>
                  </a:schemeClr>
                </a:solidFill>
                <a:cs typeface="+mj-cs"/>
              </a:rPr>
              <a:t>، </a:t>
            </a:r>
            <a:r>
              <a:rPr lang="ar-SA" sz="2000" b="1" dirty="0" err="1" smtClean="0">
                <a:solidFill>
                  <a:schemeClr val="bg1">
                    <a:lumMod val="95000"/>
                  </a:schemeClr>
                </a:solidFill>
                <a:cs typeface="+mj-cs"/>
              </a:rPr>
              <a:t>فمثلاً:</a:t>
            </a:r>
            <a:endParaRPr lang="ar-SA" sz="2000" b="1" dirty="0" smtClean="0">
              <a:solidFill>
                <a:schemeClr val="bg1">
                  <a:lumMod val="95000"/>
                </a:schemeClr>
              </a:solidFill>
              <a:cs typeface="+mj-cs"/>
            </a:endParaRPr>
          </a:p>
          <a:p>
            <a:pPr algn="just" rtl="1">
              <a:lnSpc>
                <a:spcPct val="150000"/>
              </a:lnSpc>
            </a:pPr>
            <a:r>
              <a:rPr lang="ar-SA" sz="2000" b="1" dirty="0" smtClean="0">
                <a:solidFill>
                  <a:schemeClr val="bg1">
                    <a:lumMod val="95000"/>
                  </a:schemeClr>
                </a:solidFill>
                <a:cs typeface="+mj-cs"/>
              </a:rPr>
              <a:t> </a:t>
            </a:r>
            <a:r>
              <a:rPr lang="ar-SA" sz="2000" b="1" dirty="0">
                <a:solidFill>
                  <a:srgbClr val="FFFF00"/>
                </a:solidFill>
                <a:cs typeface="+mj-cs"/>
              </a:rPr>
              <a:t>السبانخ والبنجر </a:t>
            </a:r>
            <a:r>
              <a:rPr lang="ar-SA" sz="2000" b="1" dirty="0">
                <a:solidFill>
                  <a:schemeClr val="bg1">
                    <a:lumMod val="95000"/>
                  </a:schemeClr>
                </a:solidFill>
                <a:cs typeface="+mj-cs"/>
              </a:rPr>
              <a:t>وهما من نباتات المحاصيل المقاومة جداً للملوحة يتحسن نموهما عادة بتركيزات من الملوحة تكون مضرة جداً لنمو نبات </a:t>
            </a:r>
            <a:r>
              <a:rPr lang="ar-SA" sz="2000" b="1" dirty="0">
                <a:solidFill>
                  <a:srgbClr val="FFFF00"/>
                </a:solidFill>
                <a:cs typeface="+mj-cs"/>
              </a:rPr>
              <a:t>البازلاء </a:t>
            </a:r>
            <a:r>
              <a:rPr lang="ar-SA" sz="2000" b="1" dirty="0">
                <a:solidFill>
                  <a:schemeClr val="bg1">
                    <a:lumMod val="95000"/>
                  </a:schemeClr>
                </a:solidFill>
                <a:cs typeface="+mj-cs"/>
              </a:rPr>
              <a:t>والذي يعتبر من المحاصيل الحساسة جداً للملوحة. </a:t>
            </a:r>
            <a:endParaRPr lang="en-US" sz="2000" b="1" dirty="0">
              <a:solidFill>
                <a:schemeClr val="bg1">
                  <a:lumMod val="95000"/>
                </a:schemeClr>
              </a:solidFill>
              <a:cs typeface="+mj-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228600"/>
            <a:ext cx="2775347" cy="2174966"/>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48000" y="228600"/>
            <a:ext cx="2794512" cy="2167073"/>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874659" y="236493"/>
            <a:ext cx="2794512" cy="2174966"/>
          </a:xfrm>
          <a:prstGeom prst="rect">
            <a:avLst/>
          </a:prstGeom>
        </p:spPr>
      </p:pic>
      <p:sp>
        <p:nvSpPr>
          <p:cNvPr id="9" name="Rectangle 2"/>
          <p:cNvSpPr/>
          <p:nvPr/>
        </p:nvSpPr>
        <p:spPr>
          <a:xfrm>
            <a:off x="0" y="3886200"/>
            <a:ext cx="8850594" cy="1938992"/>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درس (</a:t>
            </a:r>
            <a:r>
              <a:rPr lang="en-US" sz="2000" b="1" dirty="0" err="1">
                <a:solidFill>
                  <a:srgbClr val="51C6DD"/>
                </a:solidFill>
                <a:latin typeface="Times New Roman" panose="02020603050405020304" pitchFamily="18" charset="0"/>
                <a:cs typeface="Times New Roman" panose="02020603050405020304" pitchFamily="18" charset="0"/>
              </a:rPr>
              <a:t>Niemann</a:t>
            </a:r>
            <a:r>
              <a:rPr lang="en-US" sz="2000" b="1" dirty="0">
                <a:solidFill>
                  <a:srgbClr val="51C6DD"/>
                </a:solidFill>
                <a:latin typeface="Times New Roman" panose="02020603050405020304" pitchFamily="18" charset="0"/>
                <a:cs typeface="Times New Roman" panose="02020603050405020304" pitchFamily="18" charset="0"/>
              </a:rPr>
              <a:t>, 1962</a:t>
            </a:r>
            <a:r>
              <a:rPr lang="ar-SA" sz="2000" b="1" dirty="0">
                <a:solidFill>
                  <a:schemeClr val="bg1">
                    <a:lumMod val="95000"/>
                  </a:schemeClr>
                </a:solidFill>
                <a:cs typeface="+mj-cs"/>
              </a:rPr>
              <a:t>) تأثير تركيزات مختلفة من كلوريد الصوديوم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على نمو </a:t>
            </a:r>
            <a:r>
              <a:rPr lang="ar-SA" sz="2000" b="1" dirty="0" smtClean="0">
                <a:solidFill>
                  <a:schemeClr val="bg1">
                    <a:lumMod val="95000"/>
                  </a:schemeClr>
                </a:solidFill>
                <a:cs typeface="+mj-cs"/>
              </a:rPr>
              <a:t>(</a:t>
            </a:r>
            <a:r>
              <a:rPr lang="ar-SA" sz="2000" b="1" dirty="0" smtClean="0">
                <a:solidFill>
                  <a:srgbClr val="FFFF99"/>
                </a:solidFill>
                <a:cs typeface="+mj-cs"/>
              </a:rPr>
              <a:t>12 </a:t>
            </a:r>
            <a:r>
              <a:rPr lang="ar-SA" sz="2000" b="1" dirty="0">
                <a:solidFill>
                  <a:srgbClr val="FFFF99"/>
                </a:solidFill>
                <a:cs typeface="+mj-cs"/>
              </a:rPr>
              <a:t>نوعاً</a:t>
            </a:r>
            <a:r>
              <a:rPr lang="ar-SA" sz="2000" b="1" dirty="0" smtClean="0">
                <a:solidFill>
                  <a:schemeClr val="bg1">
                    <a:lumMod val="95000"/>
                  </a:schemeClr>
                </a:solidFill>
                <a:cs typeface="+mj-cs"/>
              </a:rPr>
              <a:t>) </a:t>
            </a:r>
            <a:r>
              <a:rPr lang="ar-SA" sz="2000" b="1" dirty="0">
                <a:solidFill>
                  <a:schemeClr val="bg1">
                    <a:lumMod val="95000"/>
                  </a:schemeClr>
                </a:solidFill>
                <a:cs typeface="+mj-cs"/>
              </a:rPr>
              <a:t>من نباتات المحاصيل، ووجد تفاوتاً كبيراً في إستجابة نمو هذه النباتات للملوحة. فبعض النباتات يستحث نموها بتركيز من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يصل إلى (</a:t>
            </a:r>
            <a:r>
              <a:rPr lang="ar-SA" sz="2000" b="1" dirty="0">
                <a:solidFill>
                  <a:srgbClr val="FFFF99"/>
                </a:solidFill>
                <a:cs typeface="+mj-cs"/>
              </a:rPr>
              <a:t>-3 بار</a:t>
            </a:r>
            <a:r>
              <a:rPr lang="ar-SA" sz="2000" b="1" dirty="0">
                <a:solidFill>
                  <a:schemeClr val="bg1">
                    <a:lumMod val="95000"/>
                  </a:schemeClr>
                </a:solidFill>
                <a:cs typeface="+mj-cs"/>
              </a:rPr>
              <a:t>) في حين نباتات أخرى مثل البصل والبازلاء يثبط نموها بتركيز منخفض جداً من الملح (</a:t>
            </a:r>
            <a:r>
              <a:rPr lang="ar-SA" sz="2000" b="1" dirty="0">
                <a:solidFill>
                  <a:srgbClr val="FFFF99"/>
                </a:solidFill>
                <a:cs typeface="+mj-cs"/>
              </a:rPr>
              <a:t>-1 بار</a:t>
            </a:r>
            <a:r>
              <a:rPr lang="ar-SA" sz="2000" b="1" dirty="0">
                <a:solidFill>
                  <a:schemeClr val="bg1">
                    <a:lumMod val="95000"/>
                  </a:schemeClr>
                </a:solidFill>
                <a:cs typeface="+mj-cs"/>
              </a:rPr>
              <a:t>) وهو أقل تركيز استخدم في </a:t>
            </a:r>
            <a:r>
              <a:rPr lang="ar-SA" sz="2000" b="1" dirty="0" smtClean="0">
                <a:solidFill>
                  <a:schemeClr val="bg1">
                    <a:lumMod val="95000"/>
                  </a:schemeClr>
                </a:solidFill>
                <a:cs typeface="+mj-cs"/>
              </a:rPr>
              <a:t>الدراسة</a:t>
            </a:r>
            <a:r>
              <a:rPr lang="en-US" sz="2000" b="1" dirty="0">
                <a:solidFill>
                  <a:schemeClr val="bg1">
                    <a:lumMod val="95000"/>
                  </a:schemeClr>
                </a:solidFill>
                <a:cs typeface="+mj-cs"/>
              </a:rPr>
              <a:t>.</a:t>
            </a:r>
          </a:p>
        </p:txBody>
      </p:sp>
    </p:spTree>
    <p:extLst>
      <p:ext uri="{BB962C8B-B14F-4D97-AF65-F5344CB8AC3E}">
        <p14:creationId xmlns:p14="http://schemas.microsoft.com/office/powerpoint/2010/main" xmlns="" val="21544598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1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xit" presetSubtype="21" fill="hold" grpId="1" nodeType="clickEffect">
                                  <p:stCondLst>
                                    <p:cond delay="0"/>
                                  </p:stCondLst>
                                  <p:childTnLst>
                                    <p:animEffect transition="out" filter="barn(inVertical)">
                                      <p:cBhvr>
                                        <p:cTn id="15" dur="1000"/>
                                        <p:tgtEl>
                                          <p:spTgt spid="2"/>
                                        </p:tgtEl>
                                      </p:cBhvr>
                                    </p:animEffect>
                                    <p:set>
                                      <p:cBhvr>
                                        <p:cTn id="16" dur="1" fill="hold">
                                          <p:stCondLst>
                                            <p:cond delay="999"/>
                                          </p:stCondLst>
                                        </p:cTn>
                                        <p:tgtEl>
                                          <p:spTgt spid="2"/>
                                        </p:tgtEl>
                                        <p:attrNameLst>
                                          <p:attrName>style.visibility</p:attrName>
                                        </p:attrNameLst>
                                      </p:cBhvr>
                                      <p:to>
                                        <p:strVal val="hidden"/>
                                      </p:to>
                                    </p:se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1000"/>
                                        <p:tgtEl>
                                          <p:spTgt spid="6"/>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1000"/>
                                        <p:tgtEl>
                                          <p:spTgt spid="8"/>
                                        </p:tgtEl>
                                      </p:cBhvr>
                                    </p:animEffect>
                                  </p:childTnLst>
                                </p:cTn>
                              </p:par>
                            </p:childTnLst>
                          </p:cTn>
                        </p:par>
                        <p:par>
                          <p:cTn id="25" fill="hold">
                            <p:stCondLst>
                              <p:cond delay="3000"/>
                            </p:stCondLst>
                            <p:childTnLst>
                              <p:par>
                                <p:cTn id="26" presetID="2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Effect transition="in" filter="fade">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28600" y="2209800"/>
          <a:ext cx="8534400" cy="3593436"/>
        </p:xfrm>
        <a:graphic>
          <a:graphicData uri="http://schemas.openxmlformats.org/drawingml/2006/table">
            <a:tbl>
              <a:tblPr rtl="1"/>
              <a:tblGrid>
                <a:gridCol w="1706880"/>
                <a:gridCol w="1706880"/>
                <a:gridCol w="1706880"/>
                <a:gridCol w="1706880"/>
                <a:gridCol w="1706880"/>
              </a:tblGrid>
              <a:tr h="256674">
                <a:tc rowSpan="2">
                  <a:txBody>
                    <a:bodyPr/>
                    <a:lstStyle/>
                    <a:p>
                      <a:pPr algn="ctr" rtl="1">
                        <a:lnSpc>
                          <a:spcPct val="150000"/>
                        </a:lnSpc>
                        <a:spcBef>
                          <a:spcPts val="600"/>
                        </a:spcBef>
                        <a:spcAft>
                          <a:spcPts val="0"/>
                        </a:spcAft>
                      </a:pPr>
                      <a:r>
                        <a:rPr lang="ar-SA" sz="1100" b="1" dirty="0">
                          <a:solidFill>
                            <a:srgbClr val="002060"/>
                          </a:solidFill>
                          <a:latin typeface="Calibri"/>
                          <a:ea typeface="Calibri"/>
                          <a:cs typeface="Times New Roman"/>
                        </a:rPr>
                        <a:t>النوع النباتي</a:t>
                      </a:r>
                      <a:endParaRPr lang="en-US" sz="1000" dirty="0">
                        <a:solidFill>
                          <a:srgbClr val="000000"/>
                        </a:solidFill>
                        <a:latin typeface="Calibri"/>
                        <a:ea typeface="Calibri"/>
                        <a:cs typeface="Arial"/>
                      </a:endParaRPr>
                    </a:p>
                  </a:txBody>
                  <a:tcPr marL="64168" marR="64168" marT="0" marB="0" anchor="ctr">
                    <a:lnL>
                      <a:noFill/>
                    </a:lnL>
                    <a:lnR>
                      <a:noFill/>
                    </a:lnR>
                    <a:lnT>
                      <a:noFill/>
                    </a:lnT>
                    <a:lnB w="12700" cap="flat" cmpd="sng" algn="ctr">
                      <a:solidFill>
                        <a:srgbClr val="FFFFFF"/>
                      </a:solidFill>
                      <a:prstDash val="solid"/>
                      <a:round/>
                      <a:headEnd type="none" w="med" len="med"/>
                      <a:tailEnd type="none" w="med" len="med"/>
                    </a:lnB>
                    <a:solidFill>
                      <a:srgbClr val="CCC0D9"/>
                    </a:solidFill>
                  </a:tcPr>
                </a:tc>
                <a:tc gridSpan="4">
                  <a:txBody>
                    <a:bodyPr/>
                    <a:lstStyle/>
                    <a:p>
                      <a:pPr algn="ctr" rtl="1">
                        <a:lnSpc>
                          <a:spcPct val="150000"/>
                        </a:lnSpc>
                        <a:spcBef>
                          <a:spcPts val="600"/>
                        </a:spcBef>
                        <a:spcAft>
                          <a:spcPts val="0"/>
                        </a:spcAft>
                      </a:pPr>
                      <a:r>
                        <a:rPr lang="ar-SA" sz="1100" b="1">
                          <a:solidFill>
                            <a:srgbClr val="002060"/>
                          </a:solidFill>
                          <a:latin typeface="Calibri"/>
                          <a:ea typeface="Calibri"/>
                          <a:cs typeface="Times New Roman"/>
                        </a:rPr>
                        <a:t>تركيز (</a:t>
                      </a:r>
                      <a:r>
                        <a:rPr lang="en-US" sz="1100" b="1">
                          <a:solidFill>
                            <a:srgbClr val="002060"/>
                          </a:solidFill>
                          <a:latin typeface="Times New Roman"/>
                          <a:ea typeface="Calibri"/>
                          <a:cs typeface="Arial"/>
                        </a:rPr>
                        <a:t>NaCl</a:t>
                      </a:r>
                      <a:r>
                        <a:rPr lang="ar-SA" sz="1100" b="1">
                          <a:solidFill>
                            <a:srgbClr val="002060"/>
                          </a:solidFill>
                          <a:latin typeface="Calibri"/>
                          <a:ea typeface="Calibri"/>
                          <a:cs typeface="Times New Roman"/>
                        </a:rPr>
                        <a:t>) بار</a:t>
                      </a:r>
                      <a:endParaRPr lang="en-US" sz="1000">
                        <a:solidFill>
                          <a:srgbClr val="000000"/>
                        </a:solidFill>
                        <a:latin typeface="Calibri"/>
                        <a:ea typeface="Calibri"/>
                        <a:cs typeface="Arial"/>
                      </a:endParaRPr>
                    </a:p>
                  </a:txBody>
                  <a:tcPr marL="64168" marR="64168" marT="0" marB="0">
                    <a:lnL>
                      <a:noFill/>
                    </a:lnL>
                    <a:lnT>
                      <a:noFill/>
                    </a:lnT>
                    <a:lnB w="12700" cap="flat" cmpd="sng" algn="ctr">
                      <a:solidFill>
                        <a:srgbClr val="FFFFFF"/>
                      </a:solidFill>
                      <a:prstDash val="solid"/>
                      <a:round/>
                      <a:headEnd type="none" w="med" len="med"/>
                      <a:tailEnd type="none" w="med" len="med"/>
                    </a:lnB>
                    <a:solidFill>
                      <a:srgbClr val="CCC0D9"/>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r>
              <a:tr h="256674">
                <a:tc vMerge="1">
                  <a:txBody>
                    <a:bodyPr/>
                    <a:lstStyle/>
                    <a:p>
                      <a:pPr rtl="1"/>
                      <a:endParaRPr lang="ar-SA"/>
                    </a:p>
                  </a:txBody>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-2</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البنجر</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107</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119</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96</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السبانخ</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90</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129</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131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86</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الترنب</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dirty="0">
                          <a:solidFill>
                            <a:srgbClr val="000000"/>
                          </a:solidFill>
                          <a:latin typeface="Calibri"/>
                          <a:ea typeface="Calibri"/>
                          <a:cs typeface="Times New Roman"/>
                        </a:rPr>
                        <a:t>113</a:t>
                      </a:r>
                      <a:endParaRPr lang="en-US" sz="1000" dirty="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101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81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الكرنب</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114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95</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96</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32</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الطماطم</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74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74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72</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الخردل</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95</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69</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80</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الخس</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60</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65</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52</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الفجل</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91</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الفلفل</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64</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33</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الفاصوليا</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88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55</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22</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16</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1D0"/>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البصل</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77</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39</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39</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28</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5DFEC"/>
                    </a:solidFill>
                  </a:tcPr>
                </a:tc>
              </a:tr>
              <a:tr h="256674">
                <a:tc>
                  <a:txBody>
                    <a:bodyPr/>
                    <a:lstStyle/>
                    <a:p>
                      <a:pPr algn="ctr" rtl="1">
                        <a:lnSpc>
                          <a:spcPct val="150000"/>
                        </a:lnSpc>
                        <a:spcBef>
                          <a:spcPts val="600"/>
                        </a:spcBef>
                        <a:spcAft>
                          <a:spcPts val="0"/>
                        </a:spcAft>
                      </a:pPr>
                      <a:r>
                        <a:rPr lang="ar-SA" sz="1100" b="1">
                          <a:solidFill>
                            <a:srgbClr val="FFFFFF"/>
                          </a:solidFill>
                          <a:latin typeface="Calibri"/>
                          <a:ea typeface="Calibri"/>
                          <a:cs typeface="Times New Roman"/>
                        </a:rPr>
                        <a:t>البازلاء</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a:noFill/>
                    </a:lnB>
                    <a:solidFill>
                      <a:srgbClr val="5F497A"/>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77</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a:noFill/>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53</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a:noFill/>
                    </a:lnB>
                    <a:solidFill>
                      <a:srgbClr val="BFB1D0"/>
                    </a:solidFill>
                  </a:tcPr>
                </a:tc>
                <a:tc>
                  <a:txBody>
                    <a:bodyPr/>
                    <a:lstStyle/>
                    <a:p>
                      <a:pPr algn="ctr" rtl="1">
                        <a:lnSpc>
                          <a:spcPct val="150000"/>
                        </a:lnSpc>
                        <a:spcBef>
                          <a:spcPts val="600"/>
                        </a:spcBef>
                        <a:spcAft>
                          <a:spcPts val="0"/>
                        </a:spcAft>
                      </a:pPr>
                      <a:r>
                        <a:rPr lang="ar-SA" sz="1100" b="1">
                          <a:solidFill>
                            <a:srgbClr val="000000"/>
                          </a:solidFill>
                          <a:latin typeface="Calibri"/>
                          <a:ea typeface="Calibri"/>
                          <a:cs typeface="Times New Roman"/>
                        </a:rPr>
                        <a:t>ماتت</a:t>
                      </a:r>
                      <a:endParaRPr lang="en-US" sz="100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a:noFill/>
                    </a:lnB>
                    <a:solidFill>
                      <a:srgbClr val="BFB1D0"/>
                    </a:solidFill>
                  </a:tcPr>
                </a:tc>
                <a:tc>
                  <a:txBody>
                    <a:bodyPr/>
                    <a:lstStyle/>
                    <a:p>
                      <a:pPr algn="ctr" rtl="1">
                        <a:lnSpc>
                          <a:spcPct val="150000"/>
                        </a:lnSpc>
                        <a:spcBef>
                          <a:spcPts val="600"/>
                        </a:spcBef>
                        <a:spcAft>
                          <a:spcPts val="0"/>
                        </a:spcAft>
                      </a:pPr>
                      <a:r>
                        <a:rPr lang="ar-SA" sz="1100" b="1" dirty="0">
                          <a:solidFill>
                            <a:srgbClr val="000000"/>
                          </a:solidFill>
                          <a:latin typeface="Calibri"/>
                          <a:ea typeface="Calibri"/>
                          <a:cs typeface="Times New Roman"/>
                        </a:rPr>
                        <a:t>ماتت</a:t>
                      </a:r>
                      <a:endParaRPr lang="en-US" sz="1000" dirty="0">
                        <a:solidFill>
                          <a:srgbClr val="000000"/>
                        </a:solidFill>
                        <a:latin typeface="Calibri"/>
                        <a:ea typeface="Calibri"/>
                        <a:cs typeface="Arial"/>
                      </a:endParaRPr>
                    </a:p>
                  </a:txBody>
                  <a:tcPr marL="64168" marR="64168" marT="0" marB="0">
                    <a:lnL>
                      <a:noFill/>
                    </a:lnL>
                    <a:lnR>
                      <a:noFill/>
                    </a:lnR>
                    <a:lnT w="12700" cap="flat" cmpd="sng" algn="ctr">
                      <a:solidFill>
                        <a:srgbClr val="FFFFFF"/>
                      </a:solidFill>
                      <a:prstDash val="solid"/>
                      <a:round/>
                      <a:headEnd type="none" w="med" len="med"/>
                      <a:tailEnd type="none" w="med" len="med"/>
                    </a:lnT>
                    <a:lnB>
                      <a:noFill/>
                    </a:lnB>
                    <a:solidFill>
                      <a:srgbClr val="BFB1D0"/>
                    </a:solidFill>
                  </a:tcPr>
                </a:tc>
              </a:tr>
            </a:tbl>
          </a:graphicData>
        </a:graphic>
      </p:graphicFrame>
      <p:sp>
        <p:nvSpPr>
          <p:cNvPr id="43009" name="Rectangle 1"/>
          <p:cNvSpPr>
            <a:spLocks noChangeArrowheads="1"/>
          </p:cNvSpPr>
          <p:nvPr/>
        </p:nvSpPr>
        <p:spPr bwMode="auto">
          <a:xfrm>
            <a:off x="-1" y="1295400"/>
            <a:ext cx="9144001"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جدول (</a:t>
            </a:r>
            <a:r>
              <a:rPr kumimoji="0" lang="en-US"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4</a:t>
            </a:r>
            <a:r>
              <a:rPr kumimoji="0" lang="ar-SA"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r>
              <a:rPr kumimoji="0" lang="ar-SA"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 </a:t>
            </a:r>
            <a:r>
              <a:rPr kumimoji="0" lang="ar-SA"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a:t>
            </a:r>
            <a:r>
              <a:rPr kumimoji="0" lang="ar-SA"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تأثير (</a:t>
            </a:r>
            <a:r>
              <a:rPr kumimoji="0" lang="en-US" b="1" i="0" u="none" strike="noStrike" cap="none" normalizeH="0" baseline="0" dirty="0" err="1" smtClean="0">
                <a:ln>
                  <a:noFill/>
                </a:ln>
                <a:solidFill>
                  <a:srgbClr val="FFFF00"/>
                </a:solidFill>
                <a:effectLst/>
                <a:latin typeface="Times New Roman" pitchFamily="18" charset="0"/>
                <a:ea typeface="Calibri" pitchFamily="34" charset="0"/>
                <a:cs typeface="Times New Roman" pitchFamily="18" charset="0"/>
              </a:rPr>
              <a:t>NaCl</a:t>
            </a:r>
            <a:r>
              <a:rPr kumimoji="0" lang="ar-SA" b="1" i="0" u="none" strike="noStrike" cap="none" normalizeH="0" baseline="0" dirty="0" smtClean="0">
                <a:ln>
                  <a:noFill/>
                </a:ln>
                <a:solidFill>
                  <a:srgbClr val="FFFF00"/>
                </a:solidFill>
                <a:effectLst/>
                <a:latin typeface="Times New Roman" pitchFamily="18" charset="0"/>
                <a:ea typeface="Calibri" pitchFamily="34" charset="0"/>
                <a:cs typeface="Times New Roman" pitchFamily="18" charset="0"/>
              </a:rPr>
              <a:t>) على نمو 12 نوعاً من نباتات المحاصيل والوزن الرطب لنباتات معاملة بالملوحة كنسبة مئوية من النباتات غير المعاملة</a:t>
            </a:r>
            <a:endParaRPr kumimoji="0" lang="ar-SA" sz="2800" b="0" i="0" u="none" strike="noStrike" cap="none" normalizeH="0" baseline="0" dirty="0" smtClean="0">
              <a:ln>
                <a:noFill/>
              </a:ln>
              <a:solidFill>
                <a:srgbClr val="FFFF0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4645" y="152399"/>
            <a:ext cx="6742551" cy="523220"/>
          </a:xfrm>
          <a:prstGeom prst="rect">
            <a:avLst/>
          </a:prstGeom>
        </p:spPr>
        <p:txBody>
          <a:bodyPr wrap="none">
            <a:spAutoFit/>
          </a:bodyPr>
          <a:lstStyle/>
          <a:p>
            <a:pPr algn="ctr"/>
            <a:r>
              <a:rPr lang="ar-SA" sz="2800" b="1" u="sng" dirty="0" smtClean="0">
                <a:solidFill>
                  <a:srgbClr val="CCFF99"/>
                </a:solidFill>
                <a:uFill>
                  <a:solidFill>
                    <a:srgbClr val="FF0000"/>
                  </a:solidFill>
                </a:uFill>
                <a:cs typeface="+mj-cs"/>
              </a:rPr>
              <a:t>2- تأثير </a:t>
            </a:r>
            <a:r>
              <a:rPr lang="ar-SA" sz="2800" b="1" u="sng" dirty="0">
                <a:solidFill>
                  <a:srgbClr val="CCFF99"/>
                </a:solidFill>
                <a:uFill>
                  <a:solidFill>
                    <a:srgbClr val="FF0000"/>
                  </a:solidFill>
                </a:uFill>
                <a:cs typeface="+mj-cs"/>
              </a:rPr>
              <a:t>طول فترة الإضاءة على استجابة النباتات </a:t>
            </a:r>
            <a:r>
              <a:rPr lang="ar-SA" sz="2800" b="1" u="sng" dirty="0" smtClean="0">
                <a:solidFill>
                  <a:srgbClr val="CCFF99"/>
                </a:solidFill>
                <a:uFill>
                  <a:solidFill>
                    <a:srgbClr val="FF0000"/>
                  </a:solidFill>
                </a:uFill>
                <a:cs typeface="+mj-cs"/>
              </a:rPr>
              <a:t>للأملاح</a:t>
            </a:r>
            <a:endParaRPr lang="en-US" sz="2800" b="1" u="sng" dirty="0">
              <a:solidFill>
                <a:srgbClr val="CCFF99"/>
              </a:solidFill>
              <a:uFill>
                <a:solidFill>
                  <a:srgbClr val="FF0000"/>
                </a:solidFill>
              </a:uFill>
              <a:cs typeface="+mj-cs"/>
            </a:endParaRPr>
          </a:p>
        </p:txBody>
      </p:sp>
      <p:sp>
        <p:nvSpPr>
          <p:cNvPr id="3" name="Rectangle 2"/>
          <p:cNvSpPr/>
          <p:nvPr/>
        </p:nvSpPr>
        <p:spPr>
          <a:xfrm>
            <a:off x="533400" y="5105400"/>
            <a:ext cx="8066518" cy="1477328"/>
          </a:xfrm>
          <a:prstGeom prst="rect">
            <a:avLst/>
          </a:prstGeom>
        </p:spPr>
        <p:txBody>
          <a:bodyPr wrap="square">
            <a:spAutoFit/>
          </a:bodyPr>
          <a:lstStyle/>
          <a:p>
            <a:pPr algn="just" rtl="1">
              <a:lnSpc>
                <a:spcPct val="150000"/>
              </a:lnSpc>
            </a:pPr>
            <a:r>
              <a:rPr lang="ar-SA" sz="2000" b="1" dirty="0" smtClean="0">
                <a:solidFill>
                  <a:schemeClr val="bg1">
                    <a:lumMod val="95000"/>
                  </a:schemeClr>
                </a:solidFill>
                <a:cs typeface="+mj-cs"/>
              </a:rPr>
              <a:t>ولكن </a:t>
            </a:r>
            <a:r>
              <a:rPr lang="ar-SA" sz="2000" b="1" dirty="0">
                <a:solidFill>
                  <a:schemeClr val="bg1">
                    <a:lumMod val="95000"/>
                  </a:schemeClr>
                </a:solidFill>
                <a:cs typeface="+mj-cs"/>
              </a:rPr>
              <a:t>إضافة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لبيئة الجذور ، وعندما يوجد النبات في ظروف النهار الطويل حيث يسلك النبات مسار (</a:t>
            </a:r>
            <a:r>
              <a:rPr lang="en-US" sz="2000" b="1" dirty="0">
                <a:solidFill>
                  <a:srgbClr val="92D050"/>
                </a:solidFill>
                <a:latin typeface="Times New Roman" panose="02020603050405020304" pitchFamily="18" charset="0"/>
                <a:cs typeface="Times New Roman" panose="02020603050405020304" pitchFamily="18" charset="0"/>
              </a:rPr>
              <a:t>C</a:t>
            </a:r>
            <a:r>
              <a:rPr lang="en-US" sz="2000" b="1" baseline="-25000" dirty="0">
                <a:solidFill>
                  <a:srgbClr val="92D050"/>
                </a:solidFill>
                <a:latin typeface="Times New Roman" panose="02020603050405020304" pitchFamily="18" charset="0"/>
                <a:cs typeface="Times New Roman" panose="02020603050405020304" pitchFamily="18" charset="0"/>
              </a:rPr>
              <a:t>3</a:t>
            </a:r>
            <a:r>
              <a:rPr lang="ar-SA" sz="2000" b="1" dirty="0">
                <a:solidFill>
                  <a:schemeClr val="bg1">
                    <a:lumMod val="95000"/>
                  </a:schemeClr>
                </a:solidFill>
                <a:cs typeface="+mj-cs"/>
              </a:rPr>
              <a:t>) في تثبيت (</a:t>
            </a:r>
            <a:r>
              <a:rPr lang="en-US" sz="2000" b="1" dirty="0">
                <a:solidFill>
                  <a:srgbClr val="FF99CC"/>
                </a:solidFill>
                <a:latin typeface="Times New Roman" panose="02020603050405020304" pitchFamily="18" charset="0"/>
                <a:cs typeface="+mj-cs"/>
              </a:rPr>
              <a:t>CO</a:t>
            </a:r>
            <a:r>
              <a:rPr lang="en-US" sz="2000" b="1" baseline="-25000" dirty="0">
                <a:solidFill>
                  <a:srgbClr val="FF99CC"/>
                </a:solidFill>
                <a:latin typeface="Times New Roman" panose="02020603050405020304" pitchFamily="18" charset="0"/>
                <a:cs typeface="+mj-cs"/>
              </a:rPr>
              <a:t>2</a:t>
            </a:r>
            <a:r>
              <a:rPr lang="ar-SA" sz="2000" b="1" dirty="0">
                <a:solidFill>
                  <a:schemeClr val="bg1">
                    <a:lumMod val="95000"/>
                  </a:schemeClr>
                </a:solidFill>
                <a:cs typeface="+mj-cs"/>
              </a:rPr>
              <a:t>) فإن ذلك لا يؤثر على نمو </a:t>
            </a:r>
            <a:r>
              <a:rPr lang="ar-SA" sz="2000" b="1" dirty="0" smtClean="0">
                <a:solidFill>
                  <a:schemeClr val="bg1">
                    <a:lumMod val="95000"/>
                  </a:schemeClr>
                </a:solidFill>
                <a:cs typeface="+mj-cs"/>
              </a:rPr>
              <a:t>النبات</a:t>
            </a:r>
            <a:r>
              <a:rPr lang="en-US" sz="2000" b="1" dirty="0" smtClean="0">
                <a:solidFill>
                  <a:schemeClr val="bg1">
                    <a:lumMod val="95000"/>
                  </a:schemeClr>
                </a:solidFill>
                <a:cs typeface="+mj-cs"/>
              </a:rPr>
              <a:t>.</a:t>
            </a:r>
            <a:r>
              <a:rPr lang="ar-SA" sz="2000" b="1" dirty="0" smtClean="0">
                <a:solidFill>
                  <a:schemeClr val="bg1">
                    <a:lumMod val="95000"/>
                  </a:schemeClr>
                </a:solidFill>
                <a:cs typeface="+mj-cs"/>
              </a:rPr>
              <a:t> وبمعنى </a:t>
            </a:r>
            <a:r>
              <a:rPr lang="ar-SA" sz="2000" b="1" dirty="0">
                <a:solidFill>
                  <a:schemeClr val="bg1">
                    <a:lumMod val="95000"/>
                  </a:schemeClr>
                </a:solidFill>
                <a:cs typeface="+mj-cs"/>
              </a:rPr>
              <a:t>آخر ترتبط إستجابة هذه النبات لكلوريد الصوديوم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بالمسار الأيضي الذي يسلكه في البناء الضوئي.</a:t>
            </a:r>
            <a:endParaRPr lang="en-US" sz="2000" b="1" dirty="0">
              <a:solidFill>
                <a:schemeClr val="bg1">
                  <a:lumMod val="95000"/>
                </a:schemeClr>
              </a:solidFill>
              <a:cs typeface="+mj-cs"/>
            </a:endParaRPr>
          </a:p>
        </p:txBody>
      </p:sp>
      <p:sp>
        <p:nvSpPr>
          <p:cNvPr id="4" name="Rectangle 3"/>
          <p:cNvSpPr/>
          <p:nvPr/>
        </p:nvSpPr>
        <p:spPr>
          <a:xfrm>
            <a:off x="3581400" y="838200"/>
            <a:ext cx="4953000" cy="1938992"/>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تؤثر طول فترة الإضاءة على الإستجابة للملوحة ، ووجد في دراسة على تأثير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وطول فترة الإضاءة على نمو نبات </a:t>
            </a:r>
            <a:r>
              <a:rPr lang="ar-SA" sz="2000" b="1" dirty="0" err="1" smtClean="0">
                <a:solidFill>
                  <a:schemeClr val="bg1">
                    <a:lumMod val="95000"/>
                  </a:schemeClr>
                </a:solidFill>
                <a:cs typeface="+mj-cs"/>
              </a:rPr>
              <a:t>بريوفيلم</a:t>
            </a:r>
            <a:r>
              <a:rPr lang="ar-SA" sz="2000" b="1" dirty="0" smtClean="0">
                <a:solidFill>
                  <a:schemeClr val="bg1">
                    <a:lumMod val="95000"/>
                  </a:schemeClr>
                </a:solidFill>
                <a:cs typeface="+mj-cs"/>
              </a:rPr>
              <a:t> </a:t>
            </a:r>
            <a:r>
              <a:rPr lang="ar-SA" sz="2000" b="1" dirty="0" err="1" smtClean="0">
                <a:solidFill>
                  <a:schemeClr val="bg1">
                    <a:lumMod val="95000"/>
                  </a:schemeClr>
                </a:solidFill>
                <a:cs typeface="+mj-cs"/>
              </a:rPr>
              <a:t>توبيفلورم</a:t>
            </a:r>
            <a:r>
              <a:rPr lang="ar-SA" sz="2000" b="1" dirty="0" smtClean="0">
                <a:solidFill>
                  <a:schemeClr val="bg1">
                    <a:lumMod val="95000"/>
                  </a:schemeClr>
                </a:solidFill>
                <a:cs typeface="+mj-cs"/>
              </a:rPr>
              <a:t> </a:t>
            </a:r>
            <a:r>
              <a:rPr lang="ar-SA" sz="2000" b="1" dirty="0" err="1" smtClean="0">
                <a:solidFill>
                  <a:schemeClr val="bg1">
                    <a:lumMod val="95000"/>
                  </a:schemeClr>
                </a:solidFill>
                <a:cs typeface="+mj-cs"/>
              </a:rPr>
              <a:t>(</a:t>
            </a:r>
            <a:r>
              <a:rPr lang="en-US" sz="2000" b="1" i="1" dirty="0" err="1">
                <a:solidFill>
                  <a:srgbClr val="92D050"/>
                </a:solidFill>
                <a:latin typeface="Times New Roman" panose="02020603050405020304" pitchFamily="18" charset="0"/>
                <a:cs typeface="+mj-cs"/>
              </a:rPr>
              <a:t>Bryophyllum</a:t>
            </a:r>
            <a:r>
              <a:rPr lang="en-US" sz="2000" b="1" i="1" dirty="0">
                <a:solidFill>
                  <a:srgbClr val="92D050"/>
                </a:solidFill>
                <a:latin typeface="Times New Roman" panose="02020603050405020304" pitchFamily="18" charset="0"/>
                <a:cs typeface="+mj-cs"/>
              </a:rPr>
              <a:t> </a:t>
            </a:r>
            <a:r>
              <a:rPr lang="en-US" sz="2000" b="1" i="1" dirty="0" err="1">
                <a:solidFill>
                  <a:srgbClr val="92D050"/>
                </a:solidFill>
                <a:latin typeface="Times New Roman" panose="02020603050405020304" pitchFamily="18" charset="0"/>
                <a:cs typeface="+mj-cs"/>
              </a:rPr>
              <a:t>tubiflorum</a:t>
            </a:r>
            <a:r>
              <a:rPr lang="ar-SA" sz="2000" b="1" dirty="0">
                <a:solidFill>
                  <a:schemeClr val="bg1">
                    <a:lumMod val="95000"/>
                  </a:schemeClr>
                </a:solidFill>
                <a:cs typeface="+mj-cs"/>
              </a:rPr>
              <a:t>) </a:t>
            </a:r>
            <a:endParaRPr lang="en-US" sz="2000" dirty="0">
              <a:cs typeface="+mj-cs"/>
            </a:endParaRPr>
          </a:p>
        </p:txBody>
      </p:sp>
      <p:sp>
        <p:nvSpPr>
          <p:cNvPr id="5" name="Rectangle 4"/>
          <p:cNvSpPr/>
          <p:nvPr/>
        </p:nvSpPr>
        <p:spPr>
          <a:xfrm>
            <a:off x="3657600" y="2514600"/>
            <a:ext cx="4876800" cy="2400657"/>
          </a:xfrm>
          <a:prstGeom prst="rect">
            <a:avLst/>
          </a:prstGeom>
        </p:spPr>
        <p:txBody>
          <a:bodyPr wrap="square">
            <a:spAutoFit/>
          </a:bodyPr>
          <a:lstStyle/>
          <a:p>
            <a:pPr algn="just" rtl="1">
              <a:lnSpc>
                <a:spcPct val="150000"/>
              </a:lnSpc>
            </a:pPr>
            <a:r>
              <a:rPr lang="ar-SA" sz="2000" b="1" dirty="0">
                <a:solidFill>
                  <a:schemeClr val="bg1">
                    <a:lumMod val="95000"/>
                  </a:schemeClr>
                </a:solidFill>
                <a:cs typeface="+mj-cs"/>
              </a:rPr>
              <a:t>أن نمو هذه النبات يزداد عند إضافة </a:t>
            </a:r>
            <a:r>
              <a:rPr lang="ar-SA" sz="2000" b="1" dirty="0" smtClean="0">
                <a:solidFill>
                  <a:schemeClr val="bg1">
                    <a:lumMod val="95000"/>
                  </a:schemeClr>
                </a:solidFill>
                <a:cs typeface="+mj-cs"/>
              </a:rPr>
              <a:t>(</a:t>
            </a:r>
            <a:r>
              <a:rPr lang="ar-SA" sz="2000" b="1" dirty="0" smtClean="0">
                <a:solidFill>
                  <a:srgbClr val="FFFF99"/>
                </a:solidFill>
                <a:cs typeface="+mj-cs"/>
              </a:rPr>
              <a:t>0.1 مليجزيء</a:t>
            </a:r>
            <a:r>
              <a:rPr lang="ar-SA" sz="2000" b="1" dirty="0" smtClean="0">
                <a:solidFill>
                  <a:schemeClr val="bg1"/>
                </a:solidFill>
                <a:cs typeface="+mj-cs"/>
              </a:rPr>
              <a:t>)</a:t>
            </a:r>
            <a:r>
              <a:rPr lang="ar-SA" sz="2000" b="1" dirty="0" smtClean="0">
                <a:solidFill>
                  <a:srgbClr val="FFFF99"/>
                </a:solidFill>
                <a:cs typeface="+mj-cs"/>
              </a:rPr>
              <a:t> </a:t>
            </a:r>
            <a:r>
              <a:rPr lang="ar-SA" sz="2000" b="1" dirty="0">
                <a:solidFill>
                  <a:schemeClr val="bg1">
                    <a:lumMod val="95000"/>
                  </a:schemeClr>
                </a:solidFill>
                <a:cs typeface="+mj-cs"/>
              </a:rPr>
              <a:t>من (</a:t>
            </a:r>
            <a:r>
              <a:rPr lang="en-US" sz="2000" b="1" dirty="0" err="1">
                <a:solidFill>
                  <a:srgbClr val="FF99CC"/>
                </a:solidFill>
                <a:latin typeface="Times New Roman" panose="02020603050405020304" pitchFamily="18" charset="0"/>
                <a:cs typeface="+mj-cs"/>
              </a:rPr>
              <a:t>NaCl</a:t>
            </a:r>
            <a:r>
              <a:rPr lang="ar-SA" sz="2000" b="1" dirty="0">
                <a:solidFill>
                  <a:schemeClr val="bg1">
                    <a:lumMod val="95000"/>
                  </a:schemeClr>
                </a:solidFill>
                <a:cs typeface="+mj-cs"/>
              </a:rPr>
              <a:t>) عندما ينمى النبات في ظروف النهار القصير والتي تسبب للنبات سلوك مسلك نباتات (</a:t>
            </a:r>
            <a:r>
              <a:rPr lang="en-US" sz="2000" b="1" dirty="0">
                <a:solidFill>
                  <a:srgbClr val="92D050"/>
                </a:solidFill>
                <a:latin typeface="Times New Roman" panose="02020603050405020304" pitchFamily="18" charset="0"/>
                <a:cs typeface="+mj-cs"/>
              </a:rPr>
              <a:t>CAM</a:t>
            </a:r>
            <a:r>
              <a:rPr lang="ar-SA" sz="2000" b="1" dirty="0">
                <a:solidFill>
                  <a:schemeClr val="bg1">
                    <a:lumMod val="95000"/>
                  </a:schemeClr>
                </a:solidFill>
                <a:cs typeface="+mj-cs"/>
              </a:rPr>
              <a:t>) (</a:t>
            </a:r>
            <a:r>
              <a:rPr lang="en-US" sz="2000" b="1" dirty="0" err="1">
                <a:solidFill>
                  <a:srgbClr val="92D050"/>
                </a:solidFill>
                <a:latin typeface="Times New Roman" panose="02020603050405020304" pitchFamily="18" charset="0"/>
                <a:cs typeface="+mj-cs"/>
              </a:rPr>
              <a:t>Crassulacean</a:t>
            </a:r>
            <a:r>
              <a:rPr lang="en-US" sz="2000" b="1" dirty="0">
                <a:solidFill>
                  <a:srgbClr val="92D050"/>
                </a:solidFill>
                <a:latin typeface="Times New Roman" panose="02020603050405020304" pitchFamily="18" charset="0"/>
                <a:cs typeface="+mj-cs"/>
              </a:rPr>
              <a:t> acid metabolism</a:t>
            </a:r>
            <a:r>
              <a:rPr lang="ar-SA" sz="2000" b="1" dirty="0">
                <a:solidFill>
                  <a:schemeClr val="bg1">
                    <a:lumMod val="95000"/>
                  </a:schemeClr>
                </a:solidFill>
                <a:cs typeface="+mj-cs"/>
              </a:rPr>
              <a:t>) أو ما يسمى أيض الحمض العشبي في تثبيت (</a:t>
            </a:r>
            <a:r>
              <a:rPr lang="en-US" sz="2000" b="1" dirty="0">
                <a:solidFill>
                  <a:srgbClr val="92D050"/>
                </a:solidFill>
                <a:latin typeface="Times New Roman" panose="02020603050405020304" pitchFamily="18" charset="0"/>
                <a:cs typeface="+mj-cs"/>
              </a:rPr>
              <a:t>CO</a:t>
            </a:r>
            <a:r>
              <a:rPr lang="en-US" sz="2000" b="1" baseline="-25000" dirty="0">
                <a:solidFill>
                  <a:srgbClr val="92D050"/>
                </a:solidFill>
                <a:latin typeface="Times New Roman" panose="02020603050405020304" pitchFamily="18" charset="0"/>
                <a:cs typeface="+mj-cs"/>
              </a:rPr>
              <a:t>2</a:t>
            </a:r>
            <a:r>
              <a:rPr lang="ar-SA" sz="2000" b="1" dirty="0">
                <a:solidFill>
                  <a:schemeClr val="bg1">
                    <a:lumMod val="95000"/>
                  </a:schemeClr>
                </a:solidFill>
                <a:cs typeface="+mj-cs"/>
              </a:rPr>
              <a:t>)</a:t>
            </a:r>
            <a:endParaRPr lang="en-US" sz="2000" dirty="0">
              <a:cs typeface="+mj-cs"/>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200" y="810544"/>
            <a:ext cx="3503690" cy="3837656"/>
          </a:xfrm>
          <a:prstGeom prst="rect">
            <a:avLst/>
          </a:prstGeom>
        </p:spPr>
      </p:pic>
      <p:cxnSp>
        <p:nvCxnSpPr>
          <p:cNvPr id="8" name="Straight Connector 7"/>
          <p:cNvCxnSpPr/>
          <p:nvPr/>
        </p:nvCxnSpPr>
        <p:spPr>
          <a:xfrm flipH="1">
            <a:off x="76200" y="5029200"/>
            <a:ext cx="8305800" cy="0"/>
          </a:xfrm>
          <a:prstGeom prst="line">
            <a:avLst/>
          </a:prstGeom>
          <a:ln>
            <a:solidFill>
              <a:srgbClr val="BDFBAF"/>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26738040"/>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1000"/>
                                        <p:tgtEl>
                                          <p:spTgt spid="4"/>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1000"/>
                                        <p:tgtEl>
                                          <p:spTgt spid="6"/>
                                        </p:tgtEl>
                                      </p:cBhvr>
                                    </p:animEffect>
                                  </p:childTnLst>
                                </p:cTn>
                              </p:par>
                            </p:childTnLst>
                          </p:cTn>
                        </p:par>
                        <p:par>
                          <p:cTn id="21" fill="hold">
                            <p:stCondLst>
                              <p:cond delay="3000"/>
                            </p:stCondLst>
                            <p:childTnLst>
                              <p:par>
                                <p:cTn id="22" presetID="16" presetClass="entr" presetSubtype="37"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outVertical)">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457200"/>
            <a:ext cx="5791200" cy="3200876"/>
          </a:xfrm>
          <a:prstGeom prst="rect">
            <a:avLst/>
          </a:prstGeom>
        </p:spPr>
        <p:txBody>
          <a:bodyPr wrap="square">
            <a:spAutoFit/>
          </a:bodyPr>
          <a:lstStyle/>
          <a:p>
            <a:pPr algn="ctr" rtl="1"/>
            <a:r>
              <a:rPr lang="ar-SA" sz="3600" b="1" u="sng" dirty="0">
                <a:solidFill>
                  <a:srgbClr val="DDF276"/>
                </a:solidFill>
                <a:uFill>
                  <a:solidFill>
                    <a:srgbClr val="CC0066"/>
                  </a:solidFill>
                </a:uFill>
                <a:cs typeface="+mj-cs"/>
              </a:rPr>
              <a:t>تأثير الأملاح على النبات</a:t>
            </a:r>
          </a:p>
          <a:p>
            <a:pPr algn="ctr" rtl="1"/>
            <a:r>
              <a:rPr lang="en-US" sz="3600" b="1" u="sng" dirty="0">
                <a:solidFill>
                  <a:srgbClr val="DDF276"/>
                </a:solidFill>
                <a:uFill>
                  <a:solidFill>
                    <a:srgbClr val="CC0066"/>
                  </a:solidFill>
                </a:uFill>
                <a:latin typeface="Times New Roman" panose="02020603050405020304" pitchFamily="18" charset="0"/>
                <a:cs typeface="Times New Roman" panose="02020603050405020304" pitchFamily="18" charset="0"/>
              </a:rPr>
              <a:t>Effect of salts on plants</a:t>
            </a:r>
          </a:p>
          <a:p>
            <a:pPr algn="ctr" rtl="1"/>
            <a:endParaRPr lang="en-US" dirty="0">
              <a:solidFill>
                <a:srgbClr val="FF0000"/>
              </a:solidFill>
            </a:endParaRPr>
          </a:p>
          <a:p>
            <a:pPr algn="ctr" rtl="1"/>
            <a:r>
              <a:rPr lang="ar-SA" sz="2800" b="1" dirty="0">
                <a:solidFill>
                  <a:srgbClr val="DDF276"/>
                </a:solidFill>
                <a:uFill>
                  <a:solidFill>
                    <a:srgbClr val="CC0066"/>
                  </a:solidFill>
                </a:uFill>
                <a:cs typeface="+mj-cs"/>
              </a:rPr>
              <a:t>مقدمة</a:t>
            </a:r>
          </a:p>
          <a:p>
            <a:pPr algn="ctr" rtl="1"/>
            <a:r>
              <a:rPr lang="ar-SA" sz="2800" b="1" dirty="0">
                <a:solidFill>
                  <a:srgbClr val="DDF276"/>
                </a:solidFill>
                <a:uFill>
                  <a:solidFill>
                    <a:srgbClr val="CC0066"/>
                  </a:solidFill>
                </a:uFill>
                <a:cs typeface="+mj-cs"/>
              </a:rPr>
              <a:t>الأملاح وإنبات البذور</a:t>
            </a:r>
          </a:p>
          <a:p>
            <a:pPr algn="ctr" rtl="1"/>
            <a:r>
              <a:rPr lang="ar-SA" sz="2800" b="1" dirty="0">
                <a:solidFill>
                  <a:srgbClr val="DDF276"/>
                </a:solidFill>
                <a:uFill>
                  <a:solidFill>
                    <a:srgbClr val="CC0066"/>
                  </a:solidFill>
                </a:uFill>
                <a:cs typeface="+mj-cs"/>
              </a:rPr>
              <a:t>الأملاح ونمو النبات</a:t>
            </a:r>
          </a:p>
          <a:p>
            <a:pPr algn="ctr" rtl="1"/>
            <a:r>
              <a:rPr lang="ar-SA" sz="2800" b="1" dirty="0">
                <a:solidFill>
                  <a:srgbClr val="DDF276"/>
                </a:solidFill>
                <a:uFill>
                  <a:solidFill>
                    <a:srgbClr val="CC0066"/>
                  </a:solidFill>
                </a:uFill>
                <a:cs typeface="+mj-cs"/>
              </a:rPr>
              <a:t>أسباب تثبيط الأملاح </a:t>
            </a:r>
            <a:r>
              <a:rPr lang="ar-SA" sz="2800" b="1" dirty="0" smtClean="0">
                <a:solidFill>
                  <a:srgbClr val="DDF276"/>
                </a:solidFill>
                <a:uFill>
                  <a:solidFill>
                    <a:srgbClr val="CC0066"/>
                  </a:solidFill>
                </a:uFill>
                <a:cs typeface="+mj-cs"/>
              </a:rPr>
              <a:t>للنمو</a:t>
            </a:r>
            <a:endParaRPr lang="ar-SA" sz="2800" b="1" dirty="0">
              <a:solidFill>
                <a:srgbClr val="DDF276"/>
              </a:solidFill>
              <a:uFill>
                <a:solidFill>
                  <a:srgbClr val="CC0066"/>
                </a:solidFill>
              </a:uFill>
              <a:cs typeface="+mj-cs"/>
            </a:endParaRPr>
          </a:p>
        </p:txBody>
      </p:sp>
    </p:spTree>
    <p:extLst>
      <p:ext uri="{BB962C8B-B14F-4D97-AF65-F5344CB8AC3E}">
        <p14:creationId xmlns:p14="http://schemas.microsoft.com/office/powerpoint/2010/main" xmlns="" val="413169890"/>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0763" y="381000"/>
            <a:ext cx="8001000" cy="954107"/>
          </a:xfrm>
          <a:prstGeom prst="rect">
            <a:avLst/>
          </a:prstGeom>
        </p:spPr>
        <p:txBody>
          <a:bodyPr wrap="square">
            <a:spAutoFit/>
          </a:bodyPr>
          <a:lstStyle/>
          <a:p>
            <a:pPr algn="ctr"/>
            <a:r>
              <a:rPr lang="ar-SA" sz="2800" b="1" u="sng" dirty="0" smtClean="0">
                <a:solidFill>
                  <a:srgbClr val="CCFF99"/>
                </a:solidFill>
                <a:uFill>
                  <a:solidFill>
                    <a:srgbClr val="FF0000"/>
                  </a:solidFill>
                </a:uFill>
                <a:cs typeface="+mj-cs"/>
              </a:rPr>
              <a:t>3- أسباب </a:t>
            </a:r>
            <a:r>
              <a:rPr lang="ar-SA" sz="2800" b="1" u="sng" dirty="0">
                <a:solidFill>
                  <a:srgbClr val="CCFF99"/>
                </a:solidFill>
                <a:uFill>
                  <a:solidFill>
                    <a:srgbClr val="FF0000"/>
                  </a:solidFill>
                </a:uFill>
                <a:cs typeface="+mj-cs"/>
              </a:rPr>
              <a:t>تثبيط الأملاح </a:t>
            </a:r>
            <a:r>
              <a:rPr lang="ar-SA" sz="2800" b="1" u="sng" dirty="0" smtClean="0">
                <a:solidFill>
                  <a:srgbClr val="CCFF99"/>
                </a:solidFill>
                <a:uFill>
                  <a:solidFill>
                    <a:srgbClr val="FF0000"/>
                  </a:solidFill>
                </a:uFill>
                <a:cs typeface="+mj-cs"/>
              </a:rPr>
              <a:t>للنمو</a:t>
            </a:r>
            <a:endParaRPr lang="en-US" sz="2800" b="1" u="sng" dirty="0">
              <a:solidFill>
                <a:srgbClr val="CCFF99"/>
              </a:solidFill>
              <a:uFill>
                <a:solidFill>
                  <a:srgbClr val="FF0000"/>
                </a:solidFill>
              </a:uFill>
              <a:cs typeface="+mj-cs"/>
            </a:endParaRP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The reasons for growth inhibition by salts</a:t>
            </a: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1752600"/>
            <a:ext cx="8692926" cy="1012761"/>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2" y="3200400"/>
            <a:ext cx="3121152" cy="2971800"/>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258966" y="3200400"/>
            <a:ext cx="5738760" cy="487495"/>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258966" y="3751281"/>
            <a:ext cx="5738760" cy="1028823"/>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258966" y="4856047"/>
            <a:ext cx="5738760" cy="1316865"/>
          </a:xfrm>
          <a:prstGeom prst="rect">
            <a:avLst/>
          </a:prstGeom>
        </p:spPr>
      </p:pic>
    </p:spTree>
    <p:extLst>
      <p:ext uri="{BB962C8B-B14F-4D97-AF65-F5344CB8AC3E}">
        <p14:creationId xmlns:p14="http://schemas.microsoft.com/office/powerpoint/2010/main" xmlns="" val="124579360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1000"/>
                                        <p:tgtEl>
                                          <p:spTgt spid="7"/>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1000"/>
                                        <p:tgtEl>
                                          <p:spTgt spid="13"/>
                                        </p:tgtEl>
                                      </p:cBhvr>
                                    </p:animEffect>
                                  </p:childTnLst>
                                </p:cTn>
                              </p:par>
                              <p:par>
                                <p:cTn id="18" presetID="14"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1000"/>
                                        <p:tgtEl>
                                          <p:spTgt spid="15"/>
                                        </p:tgtEl>
                                      </p:cBhvr>
                                    </p:animEffect>
                                  </p:childTnLst>
                                </p:cTn>
                              </p:par>
                              <p:par>
                                <p:cTn id="21" presetID="14" presetClass="entr" presetSubtype="1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randombar(horizontal)">
                                      <p:cBhvr>
                                        <p:cTn id="23" dur="1000"/>
                                        <p:tgtEl>
                                          <p:spTgt spid="17"/>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flipH="1">
            <a:off x="609600" y="4191000"/>
            <a:ext cx="7351667" cy="0"/>
          </a:xfrm>
          <a:prstGeom prst="line">
            <a:avLst/>
          </a:prstGeom>
          <a:ln>
            <a:solidFill>
              <a:srgbClr val="FBC9FB"/>
            </a:solidFill>
            <a:prstDash val="dashDot"/>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4585" y="1647451"/>
            <a:ext cx="2895600" cy="2335784"/>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52884" y="4267201"/>
            <a:ext cx="7208384" cy="45720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24200" y="4800600"/>
            <a:ext cx="4889499" cy="1447799"/>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33799" y="1447800"/>
            <a:ext cx="4162559" cy="851935"/>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557802" y="2396770"/>
            <a:ext cx="3352800" cy="462164"/>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285433" y="2971800"/>
            <a:ext cx="3610926" cy="838200"/>
          </a:xfrm>
          <a:prstGeom prst="rect">
            <a:avLst/>
          </a:prstGeom>
        </p:spPr>
      </p:pic>
      <p:pic>
        <p:nvPicPr>
          <p:cNvPr id="20" name="Picture 19"/>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234511" y="381000"/>
            <a:ext cx="6553200" cy="795122"/>
          </a:xfrm>
          <a:prstGeom prst="rect">
            <a:avLst/>
          </a:prstGeom>
        </p:spPr>
      </p:pic>
    </p:spTree>
    <p:extLst>
      <p:ext uri="{BB962C8B-B14F-4D97-AF65-F5344CB8AC3E}">
        <p14:creationId xmlns:p14="http://schemas.microsoft.com/office/powerpoint/2010/main" xmlns="" val="224192897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1000"/>
                                        <p:tgtEl>
                                          <p:spTgt spid="2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1000"/>
                                        <p:tgtEl>
                                          <p:spTgt spid="17"/>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1000"/>
                                        <p:tgtEl>
                                          <p:spTgt spid="18"/>
                                        </p:tgtEl>
                                      </p:cBhvr>
                                    </p:animEffect>
                                  </p:childTnLst>
                                </p:cTn>
                              </p:par>
                            </p:childTnLst>
                          </p:cTn>
                        </p:par>
                        <p:par>
                          <p:cTn id="16" fill="hold">
                            <p:stCondLst>
                              <p:cond delay="3000"/>
                            </p:stCondLst>
                            <p:childTnLst>
                              <p:par>
                                <p:cTn id="17" presetID="14"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1000"/>
                                        <p:tgtEl>
                                          <p:spTgt spid="19"/>
                                        </p:tgtEl>
                                      </p:cBhvr>
                                    </p:animEffect>
                                  </p:childTnLst>
                                </p:cTn>
                              </p:par>
                            </p:childTnLst>
                          </p:cTn>
                        </p:par>
                        <p:par>
                          <p:cTn id="20" fill="hold">
                            <p:stCondLst>
                              <p:cond delay="4000"/>
                            </p:stCondLst>
                            <p:childTnLst>
                              <p:par>
                                <p:cTn id="21" presetID="22" presetClass="entr" presetSubtype="1"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1000"/>
                                        <p:tgtEl>
                                          <p:spTgt spid="10"/>
                                        </p:tgtEl>
                                      </p:cBhvr>
                                    </p:animEffect>
                                  </p:childTnLst>
                                </p:cTn>
                              </p:par>
                            </p:childTnLst>
                          </p:cTn>
                        </p:par>
                        <p:par>
                          <p:cTn id="24" fill="hold">
                            <p:stCondLst>
                              <p:cond delay="5000"/>
                            </p:stCondLst>
                            <p:childTnLst>
                              <p:par>
                                <p:cTn id="25" presetID="16" presetClass="entr" presetSubtype="2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1000"/>
                                        <p:tgtEl>
                                          <p:spTgt spid="9"/>
                                        </p:tgtEl>
                                      </p:cBhvr>
                                    </p:animEffect>
                                  </p:childTnLst>
                                </p:cTn>
                              </p:par>
                            </p:childTnLst>
                          </p:cTn>
                        </p:par>
                        <p:par>
                          <p:cTn id="28" fill="hold">
                            <p:stCondLst>
                              <p:cond delay="6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fltVal val="0"/>
                                          </p:val>
                                        </p:tav>
                                        <p:tav tm="100000">
                                          <p:val>
                                            <p:strVal val="#ppt_w"/>
                                          </p:val>
                                        </p:tav>
                                      </p:tavLst>
                                    </p:anim>
                                    <p:anim calcmode="lin" valueType="num">
                                      <p:cBhvr>
                                        <p:cTn id="32" dur="1000" fill="hold"/>
                                        <p:tgtEl>
                                          <p:spTgt spid="14"/>
                                        </p:tgtEl>
                                        <p:attrNameLst>
                                          <p:attrName>ppt_h</p:attrName>
                                        </p:attrNameLst>
                                      </p:cBhvr>
                                      <p:tavLst>
                                        <p:tav tm="0">
                                          <p:val>
                                            <p:fltVal val="0"/>
                                          </p:val>
                                        </p:tav>
                                        <p:tav tm="100000">
                                          <p:val>
                                            <p:strVal val="#ppt_h"/>
                                          </p:val>
                                        </p:tav>
                                      </p:tavLst>
                                    </p:anim>
                                    <p:animEffect transition="in" filter="fade">
                                      <p:cBhvr>
                                        <p:cTn id="33" dur="1000"/>
                                        <p:tgtEl>
                                          <p:spTgt spid="14"/>
                                        </p:tgtEl>
                                      </p:cBhvr>
                                    </p:animEffect>
                                  </p:childTnLst>
                                </p:cTn>
                              </p:par>
                            </p:childTnLst>
                          </p:cTn>
                        </p:par>
                        <p:par>
                          <p:cTn id="34" fill="hold">
                            <p:stCondLst>
                              <p:cond delay="7000"/>
                            </p:stCondLst>
                            <p:childTnLst>
                              <p:par>
                                <p:cTn id="35" presetID="14" presetClass="entr" presetSubtype="1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70761" y="1961752"/>
            <a:ext cx="4572000" cy="504625"/>
          </a:xfrm>
          <a:prstGeom prst="rect">
            <a:avLst/>
          </a:prstGeom>
        </p:spPr>
        <p:txBody>
          <a:bodyPr>
            <a:spAutoFit/>
          </a:bodyPr>
          <a:lstStyle/>
          <a:p>
            <a:pPr marL="342900" indent="-342900" algn="just" rtl="1">
              <a:lnSpc>
                <a:spcPct val="150000"/>
              </a:lnSpc>
              <a:buClr>
                <a:srgbClr val="FF99CC"/>
              </a:buClr>
              <a:buFont typeface="Wingdings" panose="05000000000000000000" pitchFamily="2" charset="2"/>
              <a:buChar char="|"/>
            </a:pPr>
            <a:r>
              <a:rPr lang="ar-SA" sz="2000" b="1" dirty="0" smtClean="0">
                <a:solidFill>
                  <a:schemeClr val="bg1"/>
                </a:solidFill>
                <a:cs typeface="+mj-cs"/>
              </a:rPr>
              <a:t>زيادة </a:t>
            </a:r>
            <a:r>
              <a:rPr lang="ar-SA" sz="2000" b="1" dirty="0">
                <a:solidFill>
                  <a:schemeClr val="bg1"/>
                </a:solidFill>
                <a:cs typeface="+mj-cs"/>
              </a:rPr>
              <a:t>مقاومة الجذور لحركة الماء</a:t>
            </a:r>
            <a:endParaRPr lang="en-US" sz="2000" b="1" dirty="0">
              <a:solidFill>
                <a:schemeClr val="bg1"/>
              </a:solidFill>
              <a:cs typeface="+mj-cs"/>
            </a:endParaRPr>
          </a:p>
        </p:txBody>
      </p:sp>
      <p:sp>
        <p:nvSpPr>
          <p:cNvPr id="4" name="Rectangle 3"/>
          <p:cNvSpPr/>
          <p:nvPr/>
        </p:nvSpPr>
        <p:spPr>
          <a:xfrm>
            <a:off x="1079618" y="1066800"/>
            <a:ext cx="7775961" cy="553998"/>
          </a:xfrm>
          <a:prstGeom prst="rect">
            <a:avLst/>
          </a:prstGeom>
        </p:spPr>
        <p:txBody>
          <a:bodyPr wrap="square">
            <a:spAutoFit/>
          </a:bodyPr>
          <a:lstStyle/>
          <a:p>
            <a:pPr marL="342900" lvl="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نقص كفاءة الجذور في إمتصاص الماء نظراً لعدم كفاءة النبات في تعديل الأسموزية</a:t>
            </a:r>
            <a:endParaRPr lang="en-US" sz="2000" b="1" dirty="0">
              <a:solidFill>
                <a:schemeClr val="bg1"/>
              </a:solidFill>
              <a:cs typeface="+mj-cs"/>
            </a:endParaRPr>
          </a:p>
        </p:txBody>
      </p:sp>
      <p:sp>
        <p:nvSpPr>
          <p:cNvPr id="5" name="Rectangle 4"/>
          <p:cNvSpPr/>
          <p:nvPr/>
        </p:nvSpPr>
        <p:spPr>
          <a:xfrm>
            <a:off x="1143000" y="1524000"/>
            <a:ext cx="7699761" cy="553998"/>
          </a:xfrm>
          <a:prstGeom prst="rect">
            <a:avLst/>
          </a:prstGeom>
        </p:spPr>
        <p:txBody>
          <a:bodyPr wrap="square">
            <a:spAutoFit/>
          </a:bodyPr>
          <a:lstStyle/>
          <a:p>
            <a:pPr marL="342900" lvl="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نقص تدفق الماء من التربة إلى جذور النبات لزيادة مقاومة التربة المالحة للماء</a:t>
            </a:r>
            <a:endParaRPr lang="en-US" sz="2000" b="1" dirty="0">
              <a:solidFill>
                <a:schemeClr val="bg1"/>
              </a:solidFill>
              <a:cs typeface="+mj-cs"/>
            </a:endParaRPr>
          </a:p>
        </p:txBody>
      </p:sp>
      <p:sp>
        <p:nvSpPr>
          <p:cNvPr id="8" name="Rectangle 7"/>
          <p:cNvSpPr/>
          <p:nvPr/>
        </p:nvSpPr>
        <p:spPr>
          <a:xfrm>
            <a:off x="2209800" y="4338929"/>
            <a:ext cx="6632961" cy="1477328"/>
          </a:xfrm>
          <a:prstGeom prst="rect">
            <a:avLst/>
          </a:prstGeom>
          <a:ln>
            <a:noFill/>
            <a:prstDash val="dashDot"/>
          </a:ln>
        </p:spPr>
        <p:txBody>
          <a:bodyPr wrap="square">
            <a:spAutoFit/>
          </a:bodyPr>
          <a:lstStyle/>
          <a:p>
            <a:pPr marL="342900" lvl="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تنظيم المحتوى الأيوني في أعضاء النبات أو في داخل الخلية النباتية</a:t>
            </a:r>
            <a:endParaRPr lang="en-US" sz="2000" b="1" dirty="0">
              <a:solidFill>
                <a:schemeClr val="bg1"/>
              </a:solidFill>
              <a:cs typeface="+mj-cs"/>
            </a:endParaRPr>
          </a:p>
          <a:p>
            <a:pPr marL="342900" lvl="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بناء المركّبات العضوية لتعديل الأسموزية أو المستخدمة للمحافظة على نشاط الجزيئات </a:t>
            </a:r>
            <a:r>
              <a:rPr lang="ar-SA" sz="2000" b="1" dirty="0" smtClean="0">
                <a:solidFill>
                  <a:schemeClr val="bg1"/>
                </a:solidFill>
                <a:cs typeface="+mj-cs"/>
              </a:rPr>
              <a:t>الكبيرة</a:t>
            </a:r>
            <a:endParaRPr lang="en-US" sz="2000" b="1" dirty="0">
              <a:solidFill>
                <a:schemeClr val="bg1"/>
              </a:solidFill>
              <a:cs typeface="+mj-cs"/>
            </a:endParaRPr>
          </a:p>
        </p:txBody>
      </p:sp>
      <p:pic>
        <p:nvPicPr>
          <p:cNvPr id="10" name="Picture 9"/>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2920316" y="482837"/>
            <a:ext cx="5935263" cy="505129"/>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289561" y="2743200"/>
            <a:ext cx="6553200" cy="904430"/>
          </a:xfrm>
          <a:prstGeom prst="rect">
            <a:avLst/>
          </a:prstGeom>
        </p:spPr>
      </p:pic>
      <p:pic>
        <p:nvPicPr>
          <p:cNvPr id="13" name="Picture 12"/>
          <p:cNvPicPr>
            <a:picLocks noChangeAspect="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xmlns="" val="0"/>
              </a:ext>
            </a:extLst>
          </a:blip>
          <a:stretch>
            <a:fillRect/>
          </a:stretch>
        </p:blipFill>
        <p:spPr>
          <a:xfrm>
            <a:off x="4623096" y="3837392"/>
            <a:ext cx="4248150" cy="509371"/>
          </a:xfrm>
          <a:prstGeom prst="rect">
            <a:avLst/>
          </a:prstGeom>
        </p:spPr>
      </p:pic>
      <p:sp>
        <p:nvSpPr>
          <p:cNvPr id="14" name="Rectangle 13"/>
          <p:cNvSpPr/>
          <p:nvPr/>
        </p:nvSpPr>
        <p:spPr>
          <a:xfrm>
            <a:off x="1663582" y="1115199"/>
            <a:ext cx="7179179" cy="1371600"/>
          </a:xfrm>
          <a:prstGeom prst="rect">
            <a:avLst/>
          </a:prstGeom>
          <a:noFill/>
          <a:ln w="12700">
            <a:solidFill>
              <a:srgbClr val="FFFF9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663582" y="4391793"/>
            <a:ext cx="7179179" cy="1371600"/>
          </a:xfrm>
          <a:prstGeom prst="rect">
            <a:avLst/>
          </a:prstGeom>
          <a:noFill/>
          <a:ln w="12700">
            <a:solidFill>
              <a:srgbClr val="FFFF99"/>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flipH="1">
            <a:off x="1663582" y="2590800"/>
            <a:ext cx="7179179"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692067" y="3733800"/>
            <a:ext cx="7179179" cy="0"/>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2322827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1000"/>
                                        <p:tgtEl>
                                          <p:spTgt spid="10"/>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000"/>
                                        <p:tgtEl>
                                          <p:spTgt spid="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1000"/>
                                        <p:tgtEl>
                                          <p:spTgt spid="4"/>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1000"/>
                                        <p:tgtEl>
                                          <p:spTgt spid="3"/>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1000"/>
                                        <p:tgtEl>
                                          <p:spTgt spid="14"/>
                                        </p:tgtEl>
                                      </p:cBhvr>
                                    </p:animEffect>
                                  </p:childTnLst>
                                </p:cTn>
                              </p:par>
                            </p:childTnLst>
                          </p:cTn>
                        </p:par>
                        <p:par>
                          <p:cTn id="21" fill="hold">
                            <p:stCondLst>
                              <p:cond delay="2000"/>
                            </p:stCondLst>
                            <p:childTnLst>
                              <p:par>
                                <p:cTn id="22" presetID="16" presetClass="entr" presetSubtype="21"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1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1000"/>
                                        <p:tgtEl>
                                          <p:spTgt spid="12"/>
                                        </p:tgtEl>
                                      </p:cBhvr>
                                    </p:animEffect>
                                  </p:childTnLst>
                                </p:cTn>
                              </p:par>
                            </p:childTnLst>
                          </p:cTn>
                        </p:par>
                        <p:par>
                          <p:cTn id="30" fill="hold">
                            <p:stCondLst>
                              <p:cond delay="1000"/>
                            </p:stCondLst>
                            <p:childTnLst>
                              <p:par>
                                <p:cTn id="31" presetID="16" presetClass="entr" presetSubtype="21"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1000"/>
                                        <p:tgtEl>
                                          <p:spTgt spid="18"/>
                                        </p:tgtEl>
                                      </p:cBhvr>
                                    </p:animEffect>
                                  </p:childTnLst>
                                </p:cTn>
                              </p:par>
                            </p:childTnLst>
                          </p:cTn>
                        </p:par>
                        <p:par>
                          <p:cTn id="34" fill="hold">
                            <p:stCondLst>
                              <p:cond delay="2000"/>
                            </p:stCondLst>
                            <p:childTnLst>
                              <p:par>
                                <p:cTn id="35" presetID="14" presetClass="entr" presetSubtype="1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1000"/>
                                        <p:tgtEl>
                                          <p:spTgt spid="13"/>
                                        </p:tgtEl>
                                      </p:cBhvr>
                                    </p:animEffect>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1000"/>
                                        <p:tgtEl>
                                          <p:spTgt spid="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77571" y="152400"/>
            <a:ext cx="4568879" cy="523220"/>
          </a:xfrm>
          <a:prstGeom prst="rect">
            <a:avLst/>
          </a:prstGeom>
        </p:spPr>
        <p:txBody>
          <a:bodyPr wrap="none">
            <a:spAutoFit/>
          </a:bodyPr>
          <a:lstStyle/>
          <a:p>
            <a:pPr algn="ctr"/>
            <a:r>
              <a:rPr lang="ar-SA" sz="2800" b="1" u="sng" dirty="0" smtClean="0">
                <a:solidFill>
                  <a:srgbClr val="CCFF99"/>
                </a:solidFill>
                <a:uFill>
                  <a:solidFill>
                    <a:srgbClr val="FF0000"/>
                  </a:solidFill>
                </a:uFill>
                <a:cs typeface="+mj-cs"/>
              </a:rPr>
              <a:t>4- الأملاح </a:t>
            </a:r>
            <a:r>
              <a:rPr lang="ar-SA" sz="2800" b="1" u="sng" dirty="0">
                <a:solidFill>
                  <a:srgbClr val="CCFF99"/>
                </a:solidFill>
                <a:uFill>
                  <a:solidFill>
                    <a:srgbClr val="FF0000"/>
                  </a:solidFill>
                </a:uFill>
                <a:cs typeface="+mj-cs"/>
              </a:rPr>
              <a:t>والعلاقات المائية في النبات</a:t>
            </a:r>
            <a:endParaRPr lang="en-US" sz="2800" b="1" u="sng" dirty="0">
              <a:solidFill>
                <a:srgbClr val="CCFF99"/>
              </a:solidFill>
              <a:uFill>
                <a:solidFill>
                  <a:srgbClr val="FF0000"/>
                </a:solidFill>
              </a:uFill>
              <a:cs typeface="+mj-cs"/>
            </a:endParaRPr>
          </a:p>
        </p:txBody>
      </p:sp>
      <p:sp>
        <p:nvSpPr>
          <p:cNvPr id="3" name="Rectangle 2"/>
          <p:cNvSpPr/>
          <p:nvPr/>
        </p:nvSpPr>
        <p:spPr>
          <a:xfrm>
            <a:off x="4462010" y="1123772"/>
            <a:ext cx="4322354" cy="2862322"/>
          </a:xfrm>
          <a:prstGeom prst="rect">
            <a:avLst/>
          </a:prstGeom>
          <a:ln>
            <a:solidFill>
              <a:srgbClr val="FBC9FB"/>
            </a:solidFill>
            <a:prstDash val="dashDot"/>
          </a:ln>
        </p:spPr>
        <p:txBody>
          <a:bodyPr wrap="square">
            <a:spAutoFit/>
          </a:bodyPr>
          <a:lstStyle/>
          <a:p>
            <a:pPr algn="just" rtl="1">
              <a:lnSpc>
                <a:spcPct val="150000"/>
              </a:lnSpc>
              <a:buFont typeface="Wingdings" pitchFamily="2" charset="2"/>
              <a:buChar char="q"/>
            </a:pPr>
            <a:r>
              <a:rPr lang="ar-SA" sz="2000" b="1" dirty="0">
                <a:solidFill>
                  <a:schemeClr val="bg1"/>
                </a:solidFill>
                <a:cs typeface="+mj-cs"/>
              </a:rPr>
              <a:t>تحد زيادة تركيز الأملاح في بيئة الجذور من إمتصاص الجذور للماء نظراً لنقص جهد ماء بيئة الجذور. إذا </a:t>
            </a:r>
            <a:r>
              <a:rPr lang="ar-SA" sz="2000" b="1" dirty="0">
                <a:solidFill>
                  <a:srgbClr val="FFFF00"/>
                </a:solidFill>
                <a:cs typeface="+mj-cs"/>
              </a:rPr>
              <a:t>زاد معدل النتح على معدل إمتصاص الماء لفترة من الزمن</a:t>
            </a:r>
            <a:r>
              <a:rPr lang="ar-SA" sz="2000" b="1" dirty="0">
                <a:solidFill>
                  <a:schemeClr val="bg1"/>
                </a:solidFill>
                <a:cs typeface="+mj-cs"/>
              </a:rPr>
              <a:t> فإن ذلك يعرّض النبات إلى إجهاد جفاف ويسمى في هذه الحالة </a:t>
            </a:r>
            <a:r>
              <a:rPr lang="ar-SA" sz="2000" b="1" u="sng" dirty="0">
                <a:solidFill>
                  <a:srgbClr val="FFFF00"/>
                </a:solidFill>
                <a:cs typeface="+mj-cs"/>
              </a:rPr>
              <a:t>إجهاد جفاف فسيولوجي</a:t>
            </a:r>
            <a:r>
              <a:rPr lang="ar-SA" sz="2000" b="1" dirty="0">
                <a:solidFill>
                  <a:schemeClr val="bg1"/>
                </a:solidFill>
                <a:cs typeface="+mj-cs"/>
              </a:rPr>
              <a:t> (</a:t>
            </a:r>
            <a:r>
              <a:rPr lang="en-US" sz="2000" b="1" dirty="0">
                <a:solidFill>
                  <a:srgbClr val="92D050"/>
                </a:solidFill>
                <a:latin typeface="Times New Roman" panose="02020603050405020304" pitchFamily="18" charset="0"/>
                <a:cs typeface="Times New Roman" panose="02020603050405020304" pitchFamily="18" charset="0"/>
              </a:rPr>
              <a:t>Physiological drought</a:t>
            </a:r>
            <a:r>
              <a:rPr lang="ar-SA" sz="2000" b="1" dirty="0">
                <a:solidFill>
                  <a:schemeClr val="bg1"/>
                </a:solidFill>
                <a:cs typeface="+mj-cs"/>
              </a:rPr>
              <a:t>) </a:t>
            </a:r>
            <a:endParaRPr lang="en-US" sz="2000" b="1" dirty="0">
              <a:solidFill>
                <a:schemeClr val="bg1"/>
              </a:solidFill>
              <a:cs typeface="+mj-cs"/>
            </a:endParaRPr>
          </a:p>
        </p:txBody>
      </p:sp>
      <p:sp>
        <p:nvSpPr>
          <p:cNvPr id="4" name="Rectangle 3"/>
          <p:cNvSpPr/>
          <p:nvPr/>
        </p:nvSpPr>
        <p:spPr>
          <a:xfrm>
            <a:off x="4462009" y="4454932"/>
            <a:ext cx="4325203" cy="1477328"/>
          </a:xfrm>
          <a:prstGeom prst="rect">
            <a:avLst/>
          </a:prstGeom>
          <a:ln>
            <a:solidFill>
              <a:srgbClr val="FBC9FB"/>
            </a:solidFill>
            <a:prstDash val="dashDot"/>
          </a:ln>
        </p:spPr>
        <p:txBody>
          <a:bodyPr wrap="square">
            <a:spAutoFit/>
          </a:bodyPr>
          <a:lstStyle/>
          <a:p>
            <a:pPr algn="just" rtl="1">
              <a:lnSpc>
                <a:spcPct val="150000"/>
              </a:lnSpc>
              <a:buFont typeface="Wingdings" pitchFamily="2" charset="2"/>
              <a:buChar char="q"/>
            </a:pPr>
            <a:r>
              <a:rPr lang="ar-SA" sz="2000" b="1" dirty="0">
                <a:solidFill>
                  <a:schemeClr val="bg1"/>
                </a:solidFill>
                <a:cs typeface="+mj-cs"/>
              </a:rPr>
              <a:t>يتناسب نقص النمو الذي تسببه الأملاح تناسباً طردياً مع نقص جهد ماء </a:t>
            </a:r>
            <a:r>
              <a:rPr lang="ar-SA" sz="2000" b="1" dirty="0" smtClean="0">
                <a:solidFill>
                  <a:schemeClr val="bg1"/>
                </a:solidFill>
                <a:cs typeface="+mj-cs"/>
              </a:rPr>
              <a:t>التربة أي تركيز الاملاح </a:t>
            </a:r>
            <a:r>
              <a:rPr lang="ar-SA" sz="2000" b="1" dirty="0" err="1" smtClean="0">
                <a:solidFill>
                  <a:schemeClr val="bg1"/>
                </a:solidFill>
                <a:cs typeface="+mj-cs"/>
              </a:rPr>
              <a:t>بالتربه</a:t>
            </a:r>
            <a:r>
              <a:rPr lang="ar-SA" sz="2000" b="1" dirty="0" smtClean="0">
                <a:solidFill>
                  <a:schemeClr val="bg1"/>
                </a:solidFill>
                <a:cs typeface="+mj-cs"/>
              </a:rPr>
              <a:t>  </a:t>
            </a:r>
            <a:r>
              <a:rPr lang="ar-SA" sz="2000" b="1" dirty="0">
                <a:solidFill>
                  <a:schemeClr val="bg1"/>
                </a:solidFill>
                <a:cs typeface="+mj-cs"/>
              </a:rPr>
              <a:t>(</a:t>
            </a:r>
            <a:r>
              <a:rPr lang="ar-SA" sz="2000" b="1" dirty="0">
                <a:solidFill>
                  <a:srgbClr val="FF6699"/>
                </a:solidFill>
                <a:cs typeface="+mj-cs"/>
              </a:rPr>
              <a:t>أو بيئة الجذور</a:t>
            </a:r>
            <a:r>
              <a:rPr lang="ar-SA" sz="2000" b="1" dirty="0">
                <a:solidFill>
                  <a:schemeClr val="bg1"/>
                </a:solidFill>
                <a:cs typeface="+mj-cs"/>
              </a:rPr>
              <a:t>)</a:t>
            </a:r>
            <a:endParaRPr lang="en-US" sz="2000" b="1" dirty="0">
              <a:solidFill>
                <a:schemeClr val="bg1"/>
              </a:solidFill>
              <a:cs typeface="+mj-cs"/>
            </a:endParaRPr>
          </a:p>
        </p:txBody>
      </p:sp>
      <p:cxnSp>
        <p:nvCxnSpPr>
          <p:cNvPr id="6" name="Straight Connector 5"/>
          <p:cNvCxnSpPr/>
          <p:nvPr/>
        </p:nvCxnSpPr>
        <p:spPr>
          <a:xfrm>
            <a:off x="4317050" y="1123772"/>
            <a:ext cx="0" cy="4362628"/>
          </a:xfrm>
          <a:prstGeom prst="line">
            <a:avLst/>
          </a:prstGeom>
          <a:ln>
            <a:solidFill>
              <a:srgbClr val="99FF66"/>
            </a:solidFill>
            <a:prstDash val="dashDot"/>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2286000"/>
            <a:ext cx="3999489" cy="2862322"/>
          </a:xfrm>
          <a:prstGeom prst="rect">
            <a:avLst/>
          </a:prstGeom>
        </p:spPr>
      </p:pic>
    </p:spTree>
    <p:extLst>
      <p:ext uri="{BB962C8B-B14F-4D97-AF65-F5344CB8AC3E}">
        <p14:creationId xmlns:p14="http://schemas.microsoft.com/office/powerpoint/2010/main" xmlns="" val="392182700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1000"/>
                                        <p:tgtEl>
                                          <p:spTgt spid="4"/>
                                        </p:tgtEl>
                                      </p:cBhvr>
                                    </p:animEffect>
                                  </p:childTnLst>
                                </p:cTn>
                              </p:par>
                            </p:childTnLst>
                          </p:cTn>
                        </p:par>
                        <p:par>
                          <p:cTn id="15" fill="hold">
                            <p:stCondLst>
                              <p:cond delay="2000"/>
                            </p:stCondLst>
                            <p:childTnLst>
                              <p:par>
                                <p:cTn id="16" presetID="16" presetClass="entr" presetSubtype="2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1000"/>
                                        <p:tgtEl>
                                          <p:spTgt spid="6"/>
                                        </p:tgtEl>
                                      </p:cBhvr>
                                    </p:animEffect>
                                  </p:childTnLst>
                                </p:cTn>
                              </p:par>
                            </p:childTnLst>
                          </p:cTn>
                        </p:par>
                        <p:par>
                          <p:cTn id="19" fill="hold">
                            <p:stCondLst>
                              <p:cond delay="3000"/>
                            </p:stCondLst>
                            <p:childTnLst>
                              <p:par>
                                <p:cTn id="20" presetID="14" presetClass="entr" presetSubtype="1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1569660"/>
          </a:xfrm>
          <a:prstGeom prst="rect">
            <a:avLst/>
          </a:prstGeom>
          <a:ln>
            <a:solidFill>
              <a:srgbClr val="FF99CC"/>
            </a:solidFill>
            <a:prstDash val="dashDot"/>
          </a:ln>
        </p:spPr>
        <p:txBody>
          <a:bodyPr wrap="square">
            <a:spAutoFit/>
          </a:bodyPr>
          <a:lstStyle/>
          <a:p>
            <a:pPr algn="just" rtl="1">
              <a:lnSpc>
                <a:spcPct val="150000"/>
              </a:lnSpc>
              <a:buFont typeface="Wingdings" pitchFamily="2" charset="2"/>
              <a:buChar char="q"/>
            </a:pPr>
            <a:r>
              <a:rPr lang="ar-SA" sz="2000" b="1" dirty="0" smtClean="0">
                <a:solidFill>
                  <a:schemeClr val="bg1"/>
                </a:solidFill>
                <a:cs typeface="+mj-cs"/>
              </a:rPr>
              <a:t>تتعرض </a:t>
            </a:r>
            <a:r>
              <a:rPr lang="ar-SA" sz="2000" b="1" dirty="0">
                <a:solidFill>
                  <a:schemeClr val="bg1"/>
                </a:solidFill>
                <a:cs typeface="+mj-cs"/>
              </a:rPr>
              <a:t>الخلايا المغمورة في بيئة ذات محتوى ملحي مرتفع إلى ما يسمى </a:t>
            </a:r>
            <a:r>
              <a:rPr lang="ar-SA" sz="2400" b="1" u="sng" dirty="0">
                <a:solidFill>
                  <a:schemeClr val="bg1"/>
                </a:solidFill>
                <a:cs typeface="+mj-cs"/>
              </a:rPr>
              <a:t>بالتجفيف الأسموزي </a:t>
            </a:r>
            <a:r>
              <a:rPr lang="ar-SA" sz="2000" b="1" dirty="0">
                <a:solidFill>
                  <a:schemeClr val="bg1"/>
                </a:solidFill>
                <a:cs typeface="+mj-cs"/>
              </a:rPr>
              <a:t>(</a:t>
            </a:r>
            <a:r>
              <a:rPr lang="en-US" sz="2000" b="1" dirty="0">
                <a:solidFill>
                  <a:srgbClr val="92D050"/>
                </a:solidFill>
                <a:latin typeface="Times New Roman" panose="02020603050405020304" pitchFamily="18" charset="0"/>
                <a:cs typeface="Times New Roman" panose="02020603050405020304" pitchFamily="18" charset="0"/>
              </a:rPr>
              <a:t>Osmotic dehydration</a:t>
            </a:r>
            <a:r>
              <a:rPr lang="ar-SA" sz="2000" b="1" dirty="0">
                <a:solidFill>
                  <a:srgbClr val="FFFF00"/>
                </a:solidFill>
                <a:cs typeface="+mj-cs"/>
              </a:rPr>
              <a:t>) وهو </a:t>
            </a:r>
            <a:r>
              <a:rPr lang="ar-SA" sz="2000" b="1" dirty="0" smtClean="0">
                <a:solidFill>
                  <a:srgbClr val="FFFF00"/>
                </a:solidFill>
                <a:cs typeface="+mj-cs"/>
              </a:rPr>
              <a:t>فقد الماء </a:t>
            </a:r>
            <a:r>
              <a:rPr lang="ar-SA" sz="2000" b="1" dirty="0">
                <a:solidFill>
                  <a:srgbClr val="FFFF00"/>
                </a:solidFill>
                <a:cs typeface="+mj-cs"/>
              </a:rPr>
              <a:t>من الخلايا على هيئة سائل إلى الوسط ذي الجهد </a:t>
            </a:r>
            <a:r>
              <a:rPr lang="ar-SA" sz="2000" b="1" dirty="0" err="1">
                <a:solidFill>
                  <a:srgbClr val="FFFF00"/>
                </a:solidFill>
                <a:cs typeface="+mj-cs"/>
              </a:rPr>
              <a:t>الأسموزي</a:t>
            </a:r>
            <a:r>
              <a:rPr lang="ar-SA" sz="2000" b="1" dirty="0">
                <a:solidFill>
                  <a:srgbClr val="FFFF00"/>
                </a:solidFill>
                <a:cs typeface="+mj-cs"/>
              </a:rPr>
              <a:t> </a:t>
            </a:r>
            <a:r>
              <a:rPr lang="ar-SA" sz="2000" b="1" dirty="0" smtClean="0">
                <a:solidFill>
                  <a:srgbClr val="FFFF00"/>
                </a:solidFill>
                <a:cs typeface="+mj-cs"/>
              </a:rPr>
              <a:t>المنخفض او </a:t>
            </a:r>
            <a:r>
              <a:rPr lang="ar-SA" sz="2000" b="1" dirty="0" smtClean="0">
                <a:solidFill>
                  <a:srgbClr val="FFFF00"/>
                </a:solidFill>
                <a:cs typeface="+mj-cs"/>
              </a:rPr>
              <a:t>جهد مائي منخفض  </a:t>
            </a:r>
            <a:r>
              <a:rPr lang="ar-SA" sz="2000" b="1" dirty="0">
                <a:solidFill>
                  <a:srgbClr val="FFFF00"/>
                </a:solidFill>
                <a:cs typeface="+mj-cs"/>
              </a:rPr>
              <a:t>ويكون التجفيف سريع ويسبب نقص </a:t>
            </a:r>
            <a:r>
              <a:rPr lang="ar-SA" sz="2000" b="1">
                <a:solidFill>
                  <a:srgbClr val="FFFF00"/>
                </a:solidFill>
                <a:cs typeface="+mj-cs"/>
              </a:rPr>
              <a:t>حجم </a:t>
            </a:r>
            <a:r>
              <a:rPr lang="ar-SA" sz="2000" b="1" smtClean="0">
                <a:solidFill>
                  <a:srgbClr val="FFFF00"/>
                </a:solidFill>
                <a:cs typeface="+mj-cs"/>
              </a:rPr>
              <a:t>الخلايا.</a:t>
            </a:r>
            <a:endParaRPr lang="en-US" sz="2000" b="1" dirty="0">
              <a:solidFill>
                <a:srgbClr val="FFFF00"/>
              </a:solidFill>
              <a:cs typeface="+mj-cs"/>
            </a:endParaRPr>
          </a:p>
        </p:txBody>
      </p:sp>
      <p:sp>
        <p:nvSpPr>
          <p:cNvPr id="3" name="Rectangle 2"/>
          <p:cNvSpPr/>
          <p:nvPr/>
        </p:nvSpPr>
        <p:spPr>
          <a:xfrm>
            <a:off x="228600" y="2362200"/>
            <a:ext cx="8610600" cy="1938992"/>
          </a:xfrm>
          <a:prstGeom prst="rect">
            <a:avLst/>
          </a:prstGeom>
          <a:ln>
            <a:solidFill>
              <a:srgbClr val="FFFF99"/>
            </a:solidFill>
            <a:prstDash val="dashDot"/>
          </a:ln>
        </p:spPr>
        <p:txBody>
          <a:bodyPr wrap="square">
            <a:spAutoFit/>
          </a:bodyPr>
          <a:lstStyle/>
          <a:p>
            <a:pPr algn="just" rtl="1">
              <a:lnSpc>
                <a:spcPct val="150000"/>
              </a:lnSpc>
              <a:buFont typeface="Wingdings" pitchFamily="2" charset="2"/>
              <a:buChar char="q"/>
            </a:pPr>
            <a:r>
              <a:rPr lang="ar-SA" sz="2000" b="1" dirty="0">
                <a:solidFill>
                  <a:schemeClr val="bg1"/>
                </a:solidFill>
                <a:cs typeface="+mj-cs"/>
              </a:rPr>
              <a:t>تحافظ النباتات القادرة على تعديل الأسموزية على التدرج في جهد الماء بين الجذور والتربة ويكون جهد ماء الجذور أقل من جهد الماء بين الجذور </a:t>
            </a:r>
            <a:r>
              <a:rPr lang="ar-SA" sz="2000" b="1" dirty="0" smtClean="0">
                <a:solidFill>
                  <a:schemeClr val="bg1"/>
                </a:solidFill>
                <a:cs typeface="+mj-cs"/>
              </a:rPr>
              <a:t>والتربة او بيئة الجذور أي ان الاملاح في الجذور اكثر تركيزا من </a:t>
            </a:r>
            <a:r>
              <a:rPr lang="ar-SA" sz="2000" b="1" dirty="0" err="1" smtClean="0">
                <a:solidFill>
                  <a:schemeClr val="bg1"/>
                </a:solidFill>
                <a:cs typeface="+mj-cs"/>
              </a:rPr>
              <a:t>التربه .</a:t>
            </a:r>
            <a:endParaRPr lang="ar-SA" sz="2000" b="1" dirty="0" smtClean="0">
              <a:solidFill>
                <a:schemeClr val="bg1"/>
              </a:solidFill>
              <a:cs typeface="+mj-cs"/>
            </a:endParaRPr>
          </a:p>
          <a:p>
            <a:pPr algn="just" rtl="1">
              <a:lnSpc>
                <a:spcPct val="150000"/>
              </a:lnSpc>
            </a:pPr>
            <a:r>
              <a:rPr lang="ar-SA" sz="2000" b="1" dirty="0" smtClean="0">
                <a:solidFill>
                  <a:srgbClr val="FFFF00"/>
                </a:solidFill>
                <a:cs typeface="+mj-cs"/>
              </a:rPr>
              <a:t>ومع </a:t>
            </a:r>
            <a:r>
              <a:rPr lang="ar-SA" sz="2000" b="1" dirty="0">
                <a:solidFill>
                  <a:srgbClr val="FFFF00"/>
                </a:solidFill>
                <a:cs typeface="+mj-cs"/>
              </a:rPr>
              <a:t>ذلك ففي هذه النباتات تشابه أضرار الإجهاد الملحي أضرار </a:t>
            </a:r>
            <a:r>
              <a:rPr lang="ar-SA" sz="2000" b="1" dirty="0" smtClean="0">
                <a:solidFill>
                  <a:srgbClr val="FFFF00"/>
                </a:solidFill>
                <a:cs typeface="+mj-cs"/>
              </a:rPr>
              <a:t>الجفاف</a:t>
            </a:r>
            <a:r>
              <a:rPr lang="en-US" sz="2000" b="1" dirty="0" smtClean="0">
                <a:solidFill>
                  <a:srgbClr val="FFFF00"/>
                </a:solidFill>
                <a:cs typeface="+mj-cs"/>
              </a:rPr>
              <a:t>.</a:t>
            </a:r>
            <a:endParaRPr lang="en-US" sz="2000" dirty="0">
              <a:solidFill>
                <a:srgbClr val="FFFF00"/>
              </a:solidFill>
              <a:cs typeface="+mj-cs"/>
            </a:endParaRPr>
          </a:p>
        </p:txBody>
      </p:sp>
      <p:sp>
        <p:nvSpPr>
          <p:cNvPr id="4" name="Rectangle 1"/>
          <p:cNvSpPr/>
          <p:nvPr/>
        </p:nvSpPr>
        <p:spPr>
          <a:xfrm>
            <a:off x="4267200" y="4457343"/>
            <a:ext cx="4648200" cy="2400657"/>
          </a:xfrm>
          <a:prstGeom prst="rect">
            <a:avLst/>
          </a:prstGeom>
          <a:solidFill>
            <a:srgbClr val="CC0066"/>
          </a:solidFill>
        </p:spPr>
        <p:txBody>
          <a:bodyPr wrap="square">
            <a:spAutoFit/>
          </a:bodyPr>
          <a:lstStyle/>
          <a:p>
            <a:pPr algn="just" rtl="1">
              <a:lnSpc>
                <a:spcPct val="150000"/>
              </a:lnSpc>
            </a:pPr>
            <a:r>
              <a:rPr lang="ar-SA" sz="2000" b="1" dirty="0" smtClean="0">
                <a:solidFill>
                  <a:schemeClr val="bg1"/>
                </a:solidFill>
                <a:cs typeface="+mj-cs"/>
              </a:rPr>
              <a:t>وقد </a:t>
            </a:r>
            <a:r>
              <a:rPr lang="ar-SA" sz="2000" b="1" dirty="0">
                <a:solidFill>
                  <a:schemeClr val="bg1"/>
                </a:solidFill>
                <a:cs typeface="+mj-cs"/>
              </a:rPr>
              <a:t>علل </a:t>
            </a:r>
            <a:r>
              <a:rPr lang="ar-SA" sz="2000" b="1" dirty="0" err="1" smtClean="0">
                <a:solidFill>
                  <a:schemeClr val="bg1"/>
                </a:solidFill>
                <a:cs typeface="+mj-cs"/>
              </a:rPr>
              <a:t>اولري</a:t>
            </a:r>
            <a:r>
              <a:rPr lang="ar-SA" sz="2000" b="1" dirty="0" smtClean="0">
                <a:solidFill>
                  <a:schemeClr val="bg1"/>
                </a:solidFill>
                <a:cs typeface="+mj-cs"/>
              </a:rPr>
              <a:t> </a:t>
            </a:r>
            <a:r>
              <a:rPr lang="ar-SA" sz="2000" b="1" dirty="0" err="1" smtClean="0">
                <a:solidFill>
                  <a:schemeClr val="bg1"/>
                </a:solidFill>
                <a:cs typeface="+mj-cs"/>
              </a:rPr>
              <a:t>(</a:t>
            </a:r>
            <a:r>
              <a:rPr lang="en-US" sz="2000" b="1" dirty="0" err="1">
                <a:solidFill>
                  <a:srgbClr val="51C6DD"/>
                </a:solidFill>
                <a:latin typeface="Times New Roman" panose="02020603050405020304" pitchFamily="18" charset="0"/>
                <a:cs typeface="Times New Roman" panose="02020603050405020304" pitchFamily="18" charset="0"/>
              </a:rPr>
              <a:t>O’leary</a:t>
            </a:r>
            <a:r>
              <a:rPr lang="ar-SA" sz="2000" b="1" dirty="0">
                <a:solidFill>
                  <a:schemeClr val="bg1"/>
                </a:solidFill>
                <a:cs typeface="+mj-cs"/>
              </a:rPr>
              <a:t>) </a:t>
            </a:r>
            <a:r>
              <a:rPr lang="ar-SA" sz="2000" b="1" dirty="0" smtClean="0">
                <a:solidFill>
                  <a:schemeClr val="bg1"/>
                </a:solidFill>
                <a:cs typeface="+mj-cs"/>
              </a:rPr>
              <a:t>ذلك </a:t>
            </a:r>
            <a:endParaRPr lang="en-US" sz="2000" b="1" dirty="0" smtClean="0">
              <a:solidFill>
                <a:schemeClr val="bg1"/>
              </a:solidFill>
              <a:cs typeface="+mj-cs"/>
            </a:endParaRPr>
          </a:p>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بارتفاع </a:t>
            </a:r>
            <a:r>
              <a:rPr lang="ar-SA" sz="2000" b="1" dirty="0">
                <a:solidFill>
                  <a:schemeClr val="bg1"/>
                </a:solidFill>
                <a:cs typeface="+mj-cs"/>
              </a:rPr>
              <a:t>معدل النتح </a:t>
            </a:r>
            <a:endParaRPr lang="en-US" sz="2000" b="1" dirty="0" smtClean="0">
              <a:solidFill>
                <a:schemeClr val="bg1"/>
              </a:solidFill>
              <a:cs typeface="+mj-cs"/>
            </a:endParaRPr>
          </a:p>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ونقص </a:t>
            </a:r>
            <a:r>
              <a:rPr lang="ar-SA" sz="2000" b="1" dirty="0">
                <a:solidFill>
                  <a:schemeClr val="bg1"/>
                </a:solidFill>
                <a:cs typeface="+mj-cs"/>
              </a:rPr>
              <a:t>امتصاص النبات للماء </a:t>
            </a:r>
            <a:endParaRPr lang="en-US" sz="2000" b="1" dirty="0" smtClean="0">
              <a:solidFill>
                <a:schemeClr val="bg1"/>
              </a:solidFill>
              <a:cs typeface="+mj-cs"/>
            </a:endParaRPr>
          </a:p>
          <a:p>
            <a:pPr algn="just" rtl="1">
              <a:lnSpc>
                <a:spcPct val="150000"/>
              </a:lnSpc>
            </a:pPr>
            <a:r>
              <a:rPr lang="ar-SA" sz="2000" b="1" dirty="0" smtClean="0">
                <a:solidFill>
                  <a:schemeClr val="bg1"/>
                </a:solidFill>
                <a:cs typeface="+mj-cs"/>
              </a:rPr>
              <a:t>نظراً </a:t>
            </a:r>
            <a:r>
              <a:rPr lang="ar-SA" sz="2000" b="1" dirty="0">
                <a:solidFill>
                  <a:schemeClr val="bg1"/>
                </a:solidFill>
                <a:cs typeface="+mj-cs"/>
              </a:rPr>
              <a:t>لنقص نفاذية الجذور للماء نتيجة زيادة تركيز الأملاح في الوسط </a:t>
            </a:r>
            <a:r>
              <a:rPr lang="ar-SA" sz="2000" b="1" dirty="0" err="1" smtClean="0">
                <a:solidFill>
                  <a:schemeClr val="bg1"/>
                </a:solidFill>
                <a:cs typeface="+mj-cs"/>
              </a:rPr>
              <a:t>البيئي .</a:t>
            </a:r>
            <a:endParaRPr lang="en-US" sz="2000" b="1" dirty="0">
              <a:solidFill>
                <a:schemeClr val="bg1"/>
              </a:solidFill>
              <a:cs typeface="+mj-cs"/>
            </a:endParaRPr>
          </a:p>
        </p:txBody>
      </p:sp>
      <p:pic>
        <p:nvPicPr>
          <p:cNvPr id="5" name="Picture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28600" y="4457343"/>
            <a:ext cx="3886200" cy="2400657"/>
          </a:xfrm>
          <a:prstGeom prst="rect">
            <a:avLst/>
          </a:prstGeom>
        </p:spPr>
      </p:pic>
    </p:spTree>
    <p:extLst>
      <p:ext uri="{BB962C8B-B14F-4D97-AF65-F5344CB8AC3E}">
        <p14:creationId xmlns:p14="http://schemas.microsoft.com/office/powerpoint/2010/main" xmlns="" val="1865408507"/>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1000"/>
                                        <p:tgtEl>
                                          <p:spTgt spid="3"/>
                                        </p:tgtEl>
                                      </p:cBhvr>
                                    </p:animEffect>
                                  </p:childTnLst>
                                </p:cTn>
                              </p:par>
                            </p:childTnLst>
                          </p:cTn>
                        </p:par>
                        <p:par>
                          <p:cTn id="12" fill="hold">
                            <p:stCondLst>
                              <p:cond delay="20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1000"/>
                                        <p:tgtEl>
                                          <p:spTgt spid="4"/>
                                        </p:tgtEl>
                                      </p:cBhvr>
                                    </p:animEffect>
                                  </p:childTnLst>
                                </p:cTn>
                              </p:par>
                            </p:childTnLst>
                          </p:cTn>
                        </p:par>
                        <p:par>
                          <p:cTn id="16" fill="hold">
                            <p:stCondLst>
                              <p:cond delay="300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47932" y="0"/>
            <a:ext cx="49530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مقدمة</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Introduction</a:t>
            </a:r>
          </a:p>
        </p:txBody>
      </p:sp>
      <p:sp>
        <p:nvSpPr>
          <p:cNvPr id="3" name="Rectangle 2"/>
          <p:cNvSpPr/>
          <p:nvPr/>
        </p:nvSpPr>
        <p:spPr>
          <a:xfrm>
            <a:off x="301951" y="1219199"/>
            <a:ext cx="8458200" cy="2400657"/>
          </a:xfrm>
          <a:prstGeom prst="rect">
            <a:avLst/>
          </a:prstGeom>
          <a:noFill/>
          <a:ln>
            <a:solidFill>
              <a:srgbClr val="99FF66"/>
            </a:solidFill>
            <a:prstDash val="dashDot"/>
          </a:ln>
        </p:spPr>
        <p:txBody>
          <a:bodyPr wrap="square">
            <a:spAutoFit/>
          </a:bodyPr>
          <a:lstStyle/>
          <a:p>
            <a:pPr algn="just" rtl="1">
              <a:lnSpc>
                <a:spcPct val="150000"/>
              </a:lnSpc>
            </a:pPr>
            <a:r>
              <a:rPr lang="ar-SA" sz="2000" b="1" dirty="0">
                <a:solidFill>
                  <a:schemeClr val="bg1"/>
                </a:solidFill>
                <a:cs typeface="+mj-cs"/>
              </a:rPr>
              <a:t>تؤثر الأملاح على العديد من العمليات في النبات مثل الإنبات والنمو والشكل الظاهري والتركيب التشريحي وعلى العلاقات المائية وعلى عدد من العمليات الفسيولوجية والأيضية التي يقوم بها النبات. تركزت معظم الدراسات التي أجريت على تأثير الأملاح على نمو النبات وتطوره على استخدام أملاح الصوديوم كمصدر للملوحة وخاصة كلوريد الصوديوم وسبب التركيز على استخدام كلوريد الصوديوم في الدراسات يرجع لكون هذا الملح أهم مصادر الملوحة للتربة.</a:t>
            </a:r>
            <a:endParaRPr lang="en-US" sz="2000" b="1" dirty="0">
              <a:solidFill>
                <a:schemeClr val="bg1"/>
              </a:solidFill>
              <a:cs typeface="+mj-cs"/>
            </a:endParaRPr>
          </a:p>
        </p:txBody>
      </p:sp>
      <p:sp>
        <p:nvSpPr>
          <p:cNvPr id="5" name="Rectangle 4"/>
          <p:cNvSpPr/>
          <p:nvPr/>
        </p:nvSpPr>
        <p:spPr>
          <a:xfrm>
            <a:off x="4787589" y="3845072"/>
            <a:ext cx="3972562" cy="400110"/>
          </a:xfrm>
          <a:prstGeom prst="rect">
            <a:avLst/>
          </a:prstGeom>
        </p:spPr>
        <p:txBody>
          <a:bodyPr wrap="none">
            <a:spAutoFit/>
          </a:bodyPr>
          <a:lstStyle/>
          <a:p>
            <a:pPr algn="just" rtl="1"/>
            <a:r>
              <a:rPr lang="ar-SA" sz="2000" b="1" dirty="0">
                <a:solidFill>
                  <a:srgbClr val="FF99CC"/>
                </a:solidFill>
                <a:cs typeface="+mj-cs"/>
              </a:rPr>
              <a:t>الأملاح تسبب تكوّن نوعين من الإجهادات هما:</a:t>
            </a:r>
            <a:endParaRPr lang="en-US" sz="2000" b="1" dirty="0">
              <a:solidFill>
                <a:srgbClr val="FF99CC"/>
              </a:solidFill>
              <a:cs typeface="+mj-cs"/>
            </a:endParaRPr>
          </a:p>
        </p:txBody>
      </p:sp>
      <p:sp>
        <p:nvSpPr>
          <p:cNvPr id="9" name="Rectangle 8"/>
          <p:cNvSpPr/>
          <p:nvPr/>
        </p:nvSpPr>
        <p:spPr>
          <a:xfrm>
            <a:off x="457200" y="4230939"/>
            <a:ext cx="8458200" cy="1477328"/>
          </a:xfrm>
          <a:prstGeom prst="rect">
            <a:avLst/>
          </a:prstGeom>
        </p:spPr>
        <p:txBody>
          <a:bodyPr wrap="square">
            <a:spAutoFit/>
          </a:bodyPr>
          <a:lstStyle/>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الإجهاد </a:t>
            </a:r>
            <a:r>
              <a:rPr lang="ar-SA" sz="2000" b="1" dirty="0">
                <a:solidFill>
                  <a:schemeClr val="bg1"/>
                </a:solidFill>
                <a:cs typeface="+mj-cs"/>
              </a:rPr>
              <a:t>الأسموزي (</a:t>
            </a:r>
            <a:r>
              <a:rPr lang="en-US" sz="2000" b="1" dirty="0">
                <a:solidFill>
                  <a:srgbClr val="92D050"/>
                </a:solidFill>
                <a:latin typeface="Times New Roman" panose="02020603050405020304" pitchFamily="18" charset="0"/>
                <a:cs typeface="Times New Roman" panose="02020603050405020304" pitchFamily="18" charset="0"/>
              </a:rPr>
              <a:t>Osmotic </a:t>
            </a:r>
            <a:r>
              <a:rPr lang="en-US" sz="2000" b="1" dirty="0" smtClean="0">
                <a:solidFill>
                  <a:srgbClr val="92D050"/>
                </a:solidFill>
                <a:latin typeface="Times New Roman" panose="02020603050405020304" pitchFamily="18" charset="0"/>
                <a:cs typeface="Times New Roman" panose="02020603050405020304" pitchFamily="18" charset="0"/>
              </a:rPr>
              <a:t>stress</a:t>
            </a:r>
            <a:r>
              <a:rPr lang="ar-SA" sz="2000" b="1" dirty="0" smtClean="0">
                <a:solidFill>
                  <a:schemeClr val="bg1"/>
                </a:solidFill>
                <a:cs typeface="+mj-cs"/>
              </a:rPr>
              <a:t>) ويسمى </a:t>
            </a:r>
            <a:r>
              <a:rPr lang="ar-SA" sz="2000" b="1" dirty="0">
                <a:solidFill>
                  <a:schemeClr val="bg1"/>
                </a:solidFill>
                <a:cs typeface="+mj-cs"/>
              </a:rPr>
              <a:t>كذلك إجهاد الجفاف الفسيولوجي (</a:t>
            </a:r>
            <a:r>
              <a:rPr lang="en-US" sz="2000" b="1" dirty="0">
                <a:solidFill>
                  <a:srgbClr val="92D050"/>
                </a:solidFill>
                <a:latin typeface="Times New Roman" panose="02020603050405020304" pitchFamily="18" charset="0"/>
                <a:cs typeface="Times New Roman" panose="02020603050405020304" pitchFamily="18" charset="0"/>
              </a:rPr>
              <a:t>Physiological drought </a:t>
            </a:r>
            <a:r>
              <a:rPr lang="en-US" sz="2000" b="1" dirty="0" smtClean="0">
                <a:solidFill>
                  <a:srgbClr val="92D050"/>
                </a:solidFill>
                <a:latin typeface="Times New Roman" panose="02020603050405020304" pitchFamily="18" charset="0"/>
                <a:cs typeface="Times New Roman" panose="02020603050405020304" pitchFamily="18" charset="0"/>
              </a:rPr>
              <a:t>stress</a:t>
            </a:r>
            <a:r>
              <a:rPr lang="ar-SA" sz="2000" b="1" dirty="0" smtClean="0">
                <a:solidFill>
                  <a:schemeClr val="bg1"/>
                </a:solidFill>
                <a:cs typeface="+mj-cs"/>
              </a:rPr>
              <a:t>)</a:t>
            </a:r>
            <a:endParaRPr lang="en-US" sz="2000" b="1" dirty="0">
              <a:solidFill>
                <a:schemeClr val="bg1"/>
              </a:solidFill>
              <a:cs typeface="+mj-cs"/>
            </a:endParaRPr>
          </a:p>
          <a:p>
            <a:pPr marL="342900" indent="-342900" algn="just" rtl="1">
              <a:lnSpc>
                <a:spcPct val="150000"/>
              </a:lnSpc>
              <a:buClr>
                <a:srgbClr val="0070C0"/>
              </a:buClr>
              <a:buFont typeface="Wingdings" panose="05000000000000000000" pitchFamily="2" charset="2"/>
              <a:buChar char="S"/>
            </a:pPr>
            <a:r>
              <a:rPr lang="ar-SA" sz="2000" b="1" dirty="0" smtClean="0">
                <a:solidFill>
                  <a:schemeClr val="bg1"/>
                </a:solidFill>
                <a:cs typeface="+mj-cs"/>
              </a:rPr>
              <a:t>إجهاد </a:t>
            </a:r>
            <a:r>
              <a:rPr lang="ar-SA" sz="2000" b="1" dirty="0">
                <a:solidFill>
                  <a:schemeClr val="bg1"/>
                </a:solidFill>
                <a:cs typeface="+mj-cs"/>
              </a:rPr>
              <a:t>نقص التغذية المعدنية</a:t>
            </a: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1920" y="152400"/>
            <a:ext cx="2806677" cy="245814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14898" y="152400"/>
            <a:ext cx="2789792" cy="2449497"/>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908390" y="152400"/>
            <a:ext cx="2851761" cy="2460387"/>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57200" y="2667000"/>
            <a:ext cx="8153400" cy="4157529"/>
          </a:xfrm>
          <a:prstGeom prst="rect">
            <a:avLst/>
          </a:prstGeom>
        </p:spPr>
      </p:pic>
    </p:spTree>
    <p:extLst>
      <p:ext uri="{BB962C8B-B14F-4D97-AF65-F5344CB8AC3E}">
        <p14:creationId xmlns:p14="http://schemas.microsoft.com/office/powerpoint/2010/main" xmlns="" val="289734487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1000"/>
                                        <p:tgtEl>
                                          <p:spTgt spid="3"/>
                                        </p:tgtEl>
                                      </p:cBhvr>
                                    </p:animEffect>
                                  </p:childTnLst>
                                </p:cTn>
                              </p:par>
                            </p:childTnLst>
                          </p:cTn>
                        </p:par>
                        <p:par>
                          <p:cTn id="12" fill="hold">
                            <p:stCondLst>
                              <p:cond delay="2000"/>
                            </p:stCondLst>
                            <p:childTnLst>
                              <p:par>
                                <p:cTn id="13" presetID="16" presetClass="entr" presetSubtype="37"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1000"/>
                                        <p:tgtEl>
                                          <p:spTgt spid="5"/>
                                        </p:tgtEl>
                                      </p:cBhvr>
                                    </p:animEffect>
                                  </p:childTnLst>
                                </p:cTn>
                              </p:par>
                            </p:childTnLst>
                          </p:cTn>
                        </p:par>
                        <p:par>
                          <p:cTn id="16" fill="hold">
                            <p:stCondLst>
                              <p:cond delay="3000"/>
                            </p:stCondLst>
                            <p:childTnLst>
                              <p:par>
                                <p:cTn id="17" presetID="14"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1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1000"/>
                                        <p:tgtEl>
                                          <p:spTgt spid="2"/>
                                        </p:tgtEl>
                                      </p:cBhvr>
                                    </p:animEffect>
                                    <p:set>
                                      <p:cBhvr>
                                        <p:cTn id="24" dur="1" fill="hold">
                                          <p:stCondLst>
                                            <p:cond delay="999"/>
                                          </p:stCondLst>
                                        </p:cTn>
                                        <p:tgtEl>
                                          <p:spTgt spid="2"/>
                                        </p:tgtEl>
                                        <p:attrNameLst>
                                          <p:attrName>style.visibility</p:attrName>
                                        </p:attrNameLst>
                                      </p:cBhvr>
                                      <p:to>
                                        <p:strVal val="hidden"/>
                                      </p:to>
                                    </p:set>
                                  </p:childTnLst>
                                </p:cTn>
                              </p:par>
                              <p:par>
                                <p:cTn id="25" presetID="16" presetClass="exit" presetSubtype="21" fill="hold" grpId="1" nodeType="withEffect">
                                  <p:stCondLst>
                                    <p:cond delay="0"/>
                                  </p:stCondLst>
                                  <p:childTnLst>
                                    <p:animEffect transition="out" filter="barn(inVertical)">
                                      <p:cBhvr>
                                        <p:cTn id="26" dur="1000"/>
                                        <p:tgtEl>
                                          <p:spTgt spid="3"/>
                                        </p:tgtEl>
                                      </p:cBhvr>
                                    </p:animEffect>
                                    <p:set>
                                      <p:cBhvr>
                                        <p:cTn id="27" dur="1" fill="hold">
                                          <p:stCondLst>
                                            <p:cond delay="999"/>
                                          </p:stCondLst>
                                        </p:cTn>
                                        <p:tgtEl>
                                          <p:spTgt spid="3"/>
                                        </p:tgtEl>
                                        <p:attrNameLst>
                                          <p:attrName>style.visibility</p:attrName>
                                        </p:attrNameLst>
                                      </p:cBhvr>
                                      <p:to>
                                        <p:strVal val="hidden"/>
                                      </p:to>
                                    </p:set>
                                  </p:childTnLst>
                                </p:cTn>
                              </p:par>
                            </p:childTnLst>
                          </p:cTn>
                        </p:par>
                        <p:par>
                          <p:cTn id="28" fill="hold">
                            <p:stCondLst>
                              <p:cond delay="10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1000"/>
                                        <p:tgtEl>
                                          <p:spTgt spid="4"/>
                                        </p:tgtEl>
                                      </p:cBhvr>
                                    </p:animEffect>
                                  </p:childTnLst>
                                </p:cTn>
                              </p:par>
                            </p:childTnLst>
                          </p:cTn>
                        </p:par>
                        <p:par>
                          <p:cTn id="32" fill="hold">
                            <p:stCondLst>
                              <p:cond delay="2000"/>
                            </p:stCondLst>
                            <p:childTnLst>
                              <p:par>
                                <p:cTn id="33" presetID="22" presetClass="entr" presetSubtype="4"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1000"/>
                                        <p:tgtEl>
                                          <p:spTgt spid="6"/>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1000"/>
                                        <p:tgtEl>
                                          <p:spTgt spid="7"/>
                                        </p:tgtEl>
                                      </p:cBhvr>
                                    </p:animEffect>
                                  </p:childTnLst>
                                </p:cTn>
                              </p:par>
                            </p:childTnLst>
                          </p:cTn>
                        </p:par>
                        <p:par>
                          <p:cTn id="40" fill="hold">
                            <p:stCondLst>
                              <p:cond delay="4000"/>
                            </p:stCondLst>
                            <p:childTnLst>
                              <p:par>
                                <p:cTn id="41" presetID="6" presetClass="exit" presetSubtype="32" fill="hold" grpId="1" nodeType="afterEffect">
                                  <p:stCondLst>
                                    <p:cond delay="0"/>
                                  </p:stCondLst>
                                  <p:childTnLst>
                                    <p:animEffect transition="out" filter="circle(out)">
                                      <p:cBhvr>
                                        <p:cTn id="42" dur="1000"/>
                                        <p:tgtEl>
                                          <p:spTgt spid="5"/>
                                        </p:tgtEl>
                                      </p:cBhvr>
                                    </p:animEffect>
                                    <p:set>
                                      <p:cBhvr>
                                        <p:cTn id="43" dur="1" fill="hold">
                                          <p:stCondLst>
                                            <p:cond delay="999"/>
                                          </p:stCondLst>
                                        </p:cTn>
                                        <p:tgtEl>
                                          <p:spTgt spid="5"/>
                                        </p:tgtEl>
                                        <p:attrNameLst>
                                          <p:attrName>style.visibility</p:attrName>
                                        </p:attrNameLst>
                                      </p:cBhvr>
                                      <p:to>
                                        <p:strVal val="hidden"/>
                                      </p:to>
                                    </p:set>
                                  </p:childTnLst>
                                </p:cTn>
                              </p:par>
                              <p:par>
                                <p:cTn id="44" presetID="16" presetClass="exit" presetSubtype="21" fill="hold" grpId="1" nodeType="withEffect">
                                  <p:stCondLst>
                                    <p:cond delay="0"/>
                                  </p:stCondLst>
                                  <p:childTnLst>
                                    <p:animEffect transition="out" filter="barn(inVertical)">
                                      <p:cBhvr>
                                        <p:cTn id="45" dur="1000"/>
                                        <p:tgtEl>
                                          <p:spTgt spid="9"/>
                                        </p:tgtEl>
                                      </p:cBhvr>
                                    </p:animEffect>
                                    <p:set>
                                      <p:cBhvr>
                                        <p:cTn id="46" dur="1" fill="hold">
                                          <p:stCondLst>
                                            <p:cond delay="999"/>
                                          </p:stCondLst>
                                        </p:cTn>
                                        <p:tgtEl>
                                          <p:spTgt spid="9"/>
                                        </p:tgtEl>
                                        <p:attrNameLst>
                                          <p:attrName>style.visibility</p:attrName>
                                        </p:attrNameLst>
                                      </p:cBhvr>
                                      <p:to>
                                        <p:strVal val="hidden"/>
                                      </p:to>
                                    </p:set>
                                  </p:childTnLst>
                                </p:cTn>
                              </p:par>
                            </p:childTnLst>
                          </p:cTn>
                        </p:par>
                        <p:par>
                          <p:cTn id="47" fill="hold">
                            <p:stCondLst>
                              <p:cond delay="5000"/>
                            </p:stCondLst>
                            <p:childTnLst>
                              <p:par>
                                <p:cTn id="48" presetID="22" presetClass="entr" presetSubtype="2"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right)">
                                      <p:cBhvr>
                                        <p:cTn id="5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P spid="5" grpId="0"/>
      <p:bldP spid="5" grpId="1"/>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152400"/>
            <a:ext cx="5562600" cy="954107"/>
          </a:xfrm>
          <a:prstGeom prst="rect">
            <a:avLst/>
          </a:prstGeom>
        </p:spPr>
        <p:txBody>
          <a:bodyPr wrap="square">
            <a:spAutoFit/>
          </a:bodyPr>
          <a:lstStyle/>
          <a:p>
            <a:pPr algn="ctr"/>
            <a:r>
              <a:rPr lang="ar-SA" sz="2800" b="1" u="sng" dirty="0">
                <a:solidFill>
                  <a:srgbClr val="CCFF99"/>
                </a:solidFill>
                <a:uFill>
                  <a:solidFill>
                    <a:srgbClr val="FF0000"/>
                  </a:solidFill>
                </a:uFill>
                <a:cs typeface="+mj-cs"/>
              </a:rPr>
              <a:t>الأملاح وإنبات البذور</a:t>
            </a:r>
          </a:p>
          <a:p>
            <a:pPr algn="ctr"/>
            <a:r>
              <a:rPr lang="en-US" sz="2800" b="1" u="sng" dirty="0">
                <a:solidFill>
                  <a:srgbClr val="CCFF99"/>
                </a:solidFill>
                <a:uFill>
                  <a:solidFill>
                    <a:srgbClr val="FF0000"/>
                  </a:solidFill>
                </a:uFill>
                <a:latin typeface="Times New Roman" panose="02020603050405020304" pitchFamily="18" charset="0"/>
                <a:cs typeface="Times New Roman" panose="02020603050405020304" pitchFamily="18" charset="0"/>
              </a:rPr>
              <a:t>Salts and seed germination</a:t>
            </a:r>
          </a:p>
        </p:txBody>
      </p:sp>
      <p:sp>
        <p:nvSpPr>
          <p:cNvPr id="3" name="Rectangle 2"/>
          <p:cNvSpPr/>
          <p:nvPr/>
        </p:nvSpPr>
        <p:spPr>
          <a:xfrm>
            <a:off x="228600" y="1295400"/>
            <a:ext cx="8534400" cy="2400657"/>
          </a:xfrm>
          <a:prstGeom prst="rect">
            <a:avLst/>
          </a:prstGeom>
        </p:spPr>
        <p:txBody>
          <a:bodyPr wrap="square">
            <a:spAutoFit/>
          </a:bodyPr>
          <a:lstStyle/>
          <a:p>
            <a:pPr algn="just" rtl="1">
              <a:lnSpc>
                <a:spcPct val="150000"/>
              </a:lnSpc>
            </a:pPr>
            <a:r>
              <a:rPr lang="ar-SA" sz="2000" b="1" dirty="0">
                <a:solidFill>
                  <a:schemeClr val="bg1"/>
                </a:solidFill>
                <a:cs typeface="+mj-cs"/>
              </a:rPr>
              <a:t>تشير نتائج العديد من الأبحاث التي أجريت على استجابة بذور عدد من نباتات المحاصيل (</a:t>
            </a:r>
            <a:r>
              <a:rPr lang="ar-SA" sz="2000" b="1" dirty="0">
                <a:solidFill>
                  <a:srgbClr val="FF6699"/>
                </a:solidFill>
                <a:cs typeface="+mj-cs"/>
              </a:rPr>
              <a:t>نباتات غير ملحية </a:t>
            </a:r>
            <a:r>
              <a:rPr lang="ar-SA" sz="2000" b="1" dirty="0">
                <a:solidFill>
                  <a:schemeClr val="bg1"/>
                </a:solidFill>
                <a:cs typeface="+mj-cs"/>
              </a:rPr>
              <a:t>(</a:t>
            </a:r>
            <a:r>
              <a:rPr lang="en-US" sz="2000" b="1" dirty="0" err="1" smtClean="0">
                <a:solidFill>
                  <a:srgbClr val="92D050"/>
                </a:solidFill>
                <a:latin typeface="Times New Roman" panose="02020603050405020304" pitchFamily="18" charset="0"/>
                <a:cs typeface="Times New Roman" panose="02020603050405020304" pitchFamily="18" charset="0"/>
              </a:rPr>
              <a:t>Glycophytes</a:t>
            </a:r>
            <a:r>
              <a:rPr lang="ar-SA" sz="2000" b="1" dirty="0" smtClean="0">
                <a:solidFill>
                  <a:schemeClr val="bg1"/>
                </a:solidFill>
                <a:cs typeface="+mj-cs"/>
              </a:rPr>
              <a:t>)</a:t>
            </a:r>
            <a:r>
              <a:rPr lang="en-US" sz="2000" b="1" dirty="0" smtClean="0">
                <a:solidFill>
                  <a:srgbClr val="FF6699"/>
                </a:solidFill>
                <a:latin typeface="Times New Roman" panose="02020603050405020304" pitchFamily="18" charset="0"/>
                <a:cs typeface="Times New Roman" panose="02020603050405020304" pitchFamily="18" charset="0"/>
              </a:rPr>
              <a:t>(</a:t>
            </a:r>
            <a:r>
              <a:rPr lang="ar-SA" sz="2000" b="1" dirty="0" smtClean="0">
                <a:solidFill>
                  <a:schemeClr val="bg1"/>
                </a:solidFill>
                <a:cs typeface="+mj-cs"/>
              </a:rPr>
              <a:t> مثل </a:t>
            </a:r>
            <a:r>
              <a:rPr lang="ar-SA" sz="2000" b="1" dirty="0">
                <a:solidFill>
                  <a:schemeClr val="bg1"/>
                </a:solidFill>
                <a:cs typeface="+mj-cs"/>
              </a:rPr>
              <a:t>القمح والشعير والذرة والأرز والبرسيم والفاصوليا وفول الصويا والقطن والبطيخ والطماطم </a:t>
            </a:r>
            <a:r>
              <a:rPr lang="ar-SA" sz="2000" b="1" dirty="0" err="1">
                <a:solidFill>
                  <a:schemeClr val="bg1"/>
                </a:solidFill>
                <a:cs typeface="+mj-cs"/>
              </a:rPr>
              <a:t>والبازلاء</a:t>
            </a:r>
            <a:r>
              <a:rPr lang="ar-SA" sz="2000" b="1" dirty="0">
                <a:solidFill>
                  <a:schemeClr val="bg1"/>
                </a:solidFill>
                <a:cs typeface="+mj-cs"/>
              </a:rPr>
              <a:t> </a:t>
            </a:r>
            <a:r>
              <a:rPr lang="ar-SA" sz="2000" b="1" dirty="0" smtClean="0">
                <a:solidFill>
                  <a:schemeClr val="bg1"/>
                </a:solidFill>
                <a:cs typeface="+mj-cs"/>
              </a:rPr>
              <a:t>وتباع الشمس </a:t>
            </a:r>
            <a:r>
              <a:rPr lang="ar-SA" sz="2000" b="1" dirty="0">
                <a:solidFill>
                  <a:schemeClr val="bg1"/>
                </a:solidFill>
                <a:cs typeface="+mj-cs"/>
              </a:rPr>
              <a:t>إلا أن مرحلة إنبات البذور حساسة جداً للأملاح بسبب انخفاض الجهد الأسموزي لبيئة الإنبات (</a:t>
            </a:r>
            <a:r>
              <a:rPr lang="ar-SA" sz="2000" b="1" dirty="0">
                <a:solidFill>
                  <a:srgbClr val="FF6699"/>
                </a:solidFill>
                <a:cs typeface="+mj-cs"/>
              </a:rPr>
              <a:t>لزيادة تركيز الأملاح</a:t>
            </a:r>
            <a:r>
              <a:rPr lang="ar-SA" sz="2000" b="1" dirty="0">
                <a:solidFill>
                  <a:schemeClr val="bg1"/>
                </a:solidFill>
                <a:cs typeface="+mj-cs"/>
              </a:rPr>
              <a:t>) نقص كل من النسبة المئوية النهائية للإنبات ومعدل </a:t>
            </a:r>
            <a:r>
              <a:rPr lang="ar-SA" sz="2000" b="1" dirty="0" smtClean="0">
                <a:solidFill>
                  <a:schemeClr val="bg1"/>
                </a:solidFill>
                <a:cs typeface="+mj-cs"/>
              </a:rPr>
              <a:t>الإنبات.</a:t>
            </a:r>
            <a:endParaRPr lang="en-US" sz="2000" b="1" dirty="0">
              <a:solidFill>
                <a:schemeClr val="bg1"/>
              </a:solidFill>
              <a:cs typeface="+mj-cs"/>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xmlns="" val="0"/>
              </a:ext>
            </a:extLst>
          </a:blip>
          <a:srcRect r="80802"/>
          <a:stretch/>
        </p:blipFill>
        <p:spPr>
          <a:xfrm>
            <a:off x="609600" y="3288906"/>
            <a:ext cx="1142288" cy="3110469"/>
          </a:xfrm>
          <a:prstGeom prst="rect">
            <a:avLst/>
          </a:prstGeom>
        </p:spPr>
      </p:pic>
      <p:pic>
        <p:nvPicPr>
          <p:cNvPr id="6" name="Picture 5"/>
          <p:cNvPicPr>
            <a:picLocks noChangeAspect="1"/>
          </p:cNvPicPr>
          <p:nvPr/>
        </p:nvPicPr>
        <p:blipFill rotWithShape="1">
          <a:blip r:embed="rId2" cstate="print">
            <a:extLst>
              <a:ext uri="{28A0092B-C50C-407E-A947-70E740481C1C}">
                <a14:useLocalDpi xmlns:a14="http://schemas.microsoft.com/office/drawing/2010/main" xmlns="" val="0"/>
              </a:ext>
            </a:extLst>
          </a:blip>
          <a:srcRect l="19199" r="56672"/>
          <a:stretch/>
        </p:blipFill>
        <p:spPr>
          <a:xfrm>
            <a:off x="1751888" y="3288906"/>
            <a:ext cx="1435693" cy="3110469"/>
          </a:xfrm>
          <a:prstGeom prst="rect">
            <a:avLst/>
          </a:prstGeom>
        </p:spPr>
      </p:pic>
      <p:pic>
        <p:nvPicPr>
          <p:cNvPr id="7" name="Picture 6"/>
          <p:cNvPicPr>
            <a:picLocks noChangeAspect="1"/>
          </p:cNvPicPr>
          <p:nvPr/>
        </p:nvPicPr>
        <p:blipFill rotWithShape="1">
          <a:blip r:embed="rId2" cstate="print">
            <a:extLst>
              <a:ext uri="{28A0092B-C50C-407E-A947-70E740481C1C}">
                <a14:useLocalDpi xmlns:a14="http://schemas.microsoft.com/office/drawing/2010/main" xmlns="" val="0"/>
              </a:ext>
            </a:extLst>
          </a:blip>
          <a:srcRect l="43328" r="34685"/>
          <a:stretch/>
        </p:blipFill>
        <p:spPr>
          <a:xfrm>
            <a:off x="3187580" y="3288906"/>
            <a:ext cx="1308219" cy="3110469"/>
          </a:xfrm>
          <a:prstGeom prst="rect">
            <a:avLst/>
          </a:prstGeom>
        </p:spPr>
      </p:pic>
      <p:pic>
        <p:nvPicPr>
          <p:cNvPr id="8" name="Picture 7"/>
          <p:cNvPicPr>
            <a:picLocks noChangeAspect="1"/>
          </p:cNvPicPr>
          <p:nvPr/>
        </p:nvPicPr>
        <p:blipFill rotWithShape="1">
          <a:blip r:embed="rId2" cstate="print">
            <a:extLst>
              <a:ext uri="{28A0092B-C50C-407E-A947-70E740481C1C}">
                <a14:useLocalDpi xmlns:a14="http://schemas.microsoft.com/office/drawing/2010/main" xmlns="" val="0"/>
              </a:ext>
            </a:extLst>
          </a:blip>
          <a:srcRect l="65315" r="15020"/>
          <a:stretch/>
        </p:blipFill>
        <p:spPr>
          <a:xfrm>
            <a:off x="4495800" y="3288906"/>
            <a:ext cx="1170062" cy="3110469"/>
          </a:xfrm>
          <a:prstGeom prst="rect">
            <a:avLst/>
          </a:prstGeom>
        </p:spPr>
      </p:pic>
      <p:pic>
        <p:nvPicPr>
          <p:cNvPr id="9" name="Picture 8"/>
          <p:cNvPicPr>
            <a:picLocks noChangeAspect="1"/>
          </p:cNvPicPr>
          <p:nvPr/>
        </p:nvPicPr>
        <p:blipFill rotWithShape="1">
          <a:blip r:embed="rId2" cstate="print">
            <a:extLst>
              <a:ext uri="{28A0092B-C50C-407E-A947-70E740481C1C}">
                <a14:useLocalDpi xmlns:a14="http://schemas.microsoft.com/office/drawing/2010/main" xmlns="" val="0"/>
              </a:ext>
            </a:extLst>
          </a:blip>
          <a:srcRect l="84980"/>
          <a:stretch/>
        </p:blipFill>
        <p:spPr>
          <a:xfrm>
            <a:off x="5665862" y="3288906"/>
            <a:ext cx="893688" cy="3110469"/>
          </a:xfrm>
          <a:prstGeom prst="rect">
            <a:avLst/>
          </a:prstGeom>
        </p:spPr>
      </p:pic>
    </p:spTree>
    <p:extLst>
      <p:ext uri="{BB962C8B-B14F-4D97-AF65-F5344CB8AC3E}">
        <p14:creationId xmlns:p14="http://schemas.microsoft.com/office/powerpoint/2010/main" xmlns="" val="21462889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10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par>
                                <p:cTn id="15" presetID="22" presetClass="entr" presetSubtype="1"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par>
                                <p:cTn id="18" presetID="2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1000"/>
                                        <p:tgtEl>
                                          <p:spTgt spid="7"/>
                                        </p:tgtEl>
                                      </p:cBhvr>
                                    </p:animEffect>
                                  </p:childTnLst>
                                </p:cTn>
                              </p:par>
                              <p:par>
                                <p:cTn id="21" presetID="2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par>
                                <p:cTn id="24" presetID="2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0" y="990600"/>
            <a:ext cx="5638800" cy="504625"/>
          </a:xfrm>
          <a:prstGeom prst="rect">
            <a:avLst/>
          </a:prstGeom>
          <a:ln>
            <a:solidFill>
              <a:srgbClr val="BDFBAF"/>
            </a:solidFill>
            <a:prstDash val="dashDot"/>
          </a:ln>
        </p:spPr>
        <p:txBody>
          <a:bodyPr wrap="square">
            <a:spAutoFit/>
          </a:bodyPr>
          <a:lstStyle/>
          <a:p>
            <a:pPr algn="just" rtl="1">
              <a:lnSpc>
                <a:spcPct val="150000"/>
              </a:lnSpc>
            </a:pPr>
            <a:r>
              <a:rPr lang="ar-SA" sz="2000" b="1" dirty="0">
                <a:solidFill>
                  <a:schemeClr val="bg1"/>
                </a:solidFill>
                <a:cs typeface="+mj-cs"/>
              </a:rPr>
              <a:t>تشير نتائج الأبحاث </a:t>
            </a:r>
            <a:r>
              <a:rPr lang="ar-SA" sz="2000" b="1" dirty="0" smtClean="0">
                <a:solidFill>
                  <a:schemeClr val="bg1"/>
                </a:solidFill>
                <a:cs typeface="+mj-cs"/>
              </a:rPr>
              <a:t>أجريت على </a:t>
            </a:r>
            <a:r>
              <a:rPr lang="ar-SA" sz="2000" b="1" dirty="0">
                <a:solidFill>
                  <a:schemeClr val="bg1"/>
                </a:solidFill>
                <a:cs typeface="+mj-cs"/>
              </a:rPr>
              <a:t>تأثير </a:t>
            </a:r>
            <a:r>
              <a:rPr lang="ar-SA" sz="2000" b="1" dirty="0" smtClean="0">
                <a:solidFill>
                  <a:schemeClr val="bg1"/>
                </a:solidFill>
                <a:cs typeface="+mj-cs"/>
              </a:rPr>
              <a:t>كلوريد الصوديوم (</a:t>
            </a:r>
            <a:r>
              <a:rPr lang="en-US" sz="2000" b="1" dirty="0">
                <a:solidFill>
                  <a:schemeClr val="bg1"/>
                </a:solidFill>
                <a:latin typeface="Times New Roman" panose="02020603050405020304" pitchFamily="18" charset="0"/>
                <a:cs typeface="Times New Roman" panose="02020603050405020304" pitchFamily="18" charset="0"/>
              </a:rPr>
              <a:t>(</a:t>
            </a:r>
            <a:r>
              <a:rPr lang="en-US" sz="2000" b="1" dirty="0" err="1" smtClean="0">
                <a:solidFill>
                  <a:srgbClr val="FF99CC"/>
                </a:solidFill>
                <a:latin typeface="Times New Roman" panose="02020603050405020304" pitchFamily="18" charset="0"/>
                <a:cs typeface="+mj-cs"/>
              </a:rPr>
              <a:t>NaCl</a:t>
            </a:r>
            <a:endParaRPr lang="en-US" sz="2000" b="1" dirty="0">
              <a:solidFill>
                <a:schemeClr val="bg1"/>
              </a:solidFill>
              <a:cs typeface="+mj-cs"/>
            </a:endParaRPr>
          </a:p>
        </p:txBody>
      </p:sp>
      <p:sp>
        <p:nvSpPr>
          <p:cNvPr id="11" name="Rectangle 10"/>
          <p:cNvSpPr/>
          <p:nvPr/>
        </p:nvSpPr>
        <p:spPr>
          <a:xfrm>
            <a:off x="307648" y="4514910"/>
            <a:ext cx="8367757" cy="1015663"/>
          </a:xfrm>
          <a:prstGeom prst="rect">
            <a:avLst/>
          </a:prstGeom>
          <a:ln>
            <a:solidFill>
              <a:srgbClr val="BDFBAF"/>
            </a:solidFill>
            <a:prstDash val="dashDot"/>
          </a:ln>
        </p:spPr>
        <p:txBody>
          <a:bodyPr wrap="square">
            <a:spAutoFit/>
          </a:bodyPr>
          <a:lstStyle/>
          <a:p>
            <a:pPr algn="just" rtl="1">
              <a:lnSpc>
                <a:spcPct val="150000"/>
              </a:lnSpc>
            </a:pPr>
            <a:r>
              <a:rPr lang="ar-SA" sz="2000" b="1" dirty="0">
                <a:solidFill>
                  <a:schemeClr val="bg1"/>
                </a:solidFill>
                <a:cs typeface="+mj-cs"/>
              </a:rPr>
              <a:t>ليس فقط إنبات بذور النباتات غير الملحية يثبط بالملوحة بل كذلك بذور النباتات الملحية (</a:t>
            </a:r>
            <a:r>
              <a:rPr lang="en-US" sz="2000" b="1" dirty="0">
                <a:solidFill>
                  <a:srgbClr val="92D050"/>
                </a:solidFill>
                <a:latin typeface="Times New Roman" panose="02020603050405020304" pitchFamily="18" charset="0"/>
                <a:cs typeface="Times New Roman" panose="02020603050405020304" pitchFamily="18" charset="0"/>
              </a:rPr>
              <a:t>Halophytes</a:t>
            </a:r>
            <a:r>
              <a:rPr lang="ar-SA" sz="2000" b="1" dirty="0">
                <a:solidFill>
                  <a:schemeClr val="bg1"/>
                </a:solidFill>
                <a:cs typeface="+mj-cs"/>
              </a:rPr>
              <a:t>) يثبط إنباتها </a:t>
            </a:r>
            <a:r>
              <a:rPr lang="ar-SA" sz="2000" b="1" dirty="0" smtClean="0">
                <a:solidFill>
                  <a:schemeClr val="bg1"/>
                </a:solidFill>
                <a:cs typeface="+mj-cs"/>
              </a:rPr>
              <a:t>بالأملاح </a:t>
            </a:r>
            <a:r>
              <a:rPr lang="ar-SA" sz="2000" b="1" dirty="0" err="1" smtClean="0">
                <a:solidFill>
                  <a:schemeClr val="bg1"/>
                </a:solidFill>
                <a:cs typeface="+mj-cs"/>
              </a:rPr>
              <a:t>المرتفعه .</a:t>
            </a:r>
            <a:r>
              <a:rPr lang="ar-SA" sz="2000" b="1" dirty="0" smtClean="0">
                <a:solidFill>
                  <a:schemeClr val="bg1"/>
                </a:solidFill>
                <a:cs typeface="+mj-cs"/>
              </a:rPr>
              <a:t> </a:t>
            </a:r>
            <a:endParaRPr lang="en-US" sz="2000" b="1" dirty="0">
              <a:solidFill>
                <a:schemeClr val="bg1"/>
              </a:solidFill>
              <a:cs typeface="+mj-cs"/>
            </a:endParaRPr>
          </a:p>
        </p:txBody>
      </p:sp>
      <p:sp>
        <p:nvSpPr>
          <p:cNvPr id="2" name="Rectangle 1"/>
          <p:cNvSpPr/>
          <p:nvPr/>
        </p:nvSpPr>
        <p:spPr>
          <a:xfrm>
            <a:off x="3048000" y="1760792"/>
            <a:ext cx="5638800" cy="2400657"/>
          </a:xfrm>
          <a:prstGeom prst="rect">
            <a:avLst/>
          </a:prstGeom>
          <a:ln>
            <a:solidFill>
              <a:srgbClr val="BDFBAF"/>
            </a:solidFill>
            <a:prstDash val="dashDot"/>
          </a:ln>
        </p:spPr>
        <p:txBody>
          <a:bodyPr wrap="square">
            <a:spAutoFit/>
          </a:bodyPr>
          <a:lstStyle/>
          <a:p>
            <a:pPr algn="just" rtl="1">
              <a:lnSpc>
                <a:spcPct val="150000"/>
              </a:lnSpc>
            </a:pPr>
            <a:r>
              <a:rPr lang="ar-SA" sz="2000" b="1" dirty="0" smtClean="0">
                <a:solidFill>
                  <a:schemeClr val="bg1"/>
                </a:solidFill>
              </a:rPr>
              <a:t> بانه بشكل عام </a:t>
            </a:r>
            <a:r>
              <a:rPr lang="ar-SA" sz="2000" b="1" dirty="0">
                <a:solidFill>
                  <a:schemeClr val="bg1"/>
                </a:solidFill>
              </a:rPr>
              <a:t>لا يحدث إنبات للبذور عند تركيز أعلى </a:t>
            </a:r>
            <a:r>
              <a:rPr lang="ar-SA" sz="2000" b="1" dirty="0" smtClean="0">
                <a:solidFill>
                  <a:schemeClr val="bg1"/>
                </a:solidFill>
              </a:rPr>
              <a:t>من </a:t>
            </a:r>
            <a:r>
              <a:rPr lang="ar-SA" sz="2000" b="1" dirty="0" smtClean="0">
                <a:solidFill>
                  <a:schemeClr val="bg1"/>
                </a:solidFill>
                <a:cs typeface="+mj-cs"/>
              </a:rPr>
              <a:t>(</a:t>
            </a:r>
            <a:r>
              <a:rPr lang="ar-SA" sz="2000" b="1" dirty="0" smtClean="0">
                <a:solidFill>
                  <a:srgbClr val="FFFF99"/>
                </a:solidFill>
                <a:cs typeface="+mj-cs"/>
              </a:rPr>
              <a:t>1.5%</a:t>
            </a:r>
            <a:r>
              <a:rPr lang="ar-SA" sz="2000" b="1" dirty="0" smtClean="0">
                <a:solidFill>
                  <a:schemeClr val="bg1"/>
                </a:solidFill>
                <a:cs typeface="+mj-cs"/>
              </a:rPr>
              <a:t>)</a:t>
            </a:r>
            <a:r>
              <a:rPr lang="ar-SA" sz="2000" b="1" dirty="0" smtClean="0">
                <a:solidFill>
                  <a:schemeClr val="bg1"/>
                </a:solidFill>
              </a:rPr>
              <a:t>. </a:t>
            </a:r>
            <a:r>
              <a:rPr lang="ar-SA" sz="2000" b="1" dirty="0">
                <a:solidFill>
                  <a:schemeClr val="bg1"/>
                </a:solidFill>
              </a:rPr>
              <a:t>ومن الملاحظ أن تركيز </a:t>
            </a:r>
            <a:r>
              <a:rPr lang="ar-SA" sz="2000" b="1" dirty="0">
                <a:solidFill>
                  <a:schemeClr val="bg1"/>
                </a:solidFill>
                <a:cs typeface="+mj-cs"/>
              </a:rPr>
              <a:t>(</a:t>
            </a:r>
            <a:r>
              <a:rPr lang="en-US" sz="2000" b="1" dirty="0">
                <a:solidFill>
                  <a:schemeClr val="bg1"/>
                </a:solidFill>
                <a:latin typeface="Times New Roman" panose="02020603050405020304" pitchFamily="18" charset="0"/>
                <a:cs typeface="Times New Roman" panose="02020603050405020304" pitchFamily="18" charset="0"/>
              </a:rPr>
              <a:t>(</a:t>
            </a:r>
            <a:r>
              <a:rPr lang="en-US" sz="2000" b="1" dirty="0" err="1">
                <a:solidFill>
                  <a:srgbClr val="FF99CC"/>
                </a:solidFill>
                <a:latin typeface="Times New Roman" panose="02020603050405020304" pitchFamily="18" charset="0"/>
                <a:cs typeface="+mj-cs"/>
              </a:rPr>
              <a:t>NaCl</a:t>
            </a:r>
            <a:r>
              <a:rPr lang="ar-SA" sz="2000" b="1" dirty="0">
                <a:solidFill>
                  <a:srgbClr val="92D050"/>
                </a:solidFill>
              </a:rPr>
              <a:t> </a:t>
            </a:r>
            <a:r>
              <a:rPr lang="ar-SA" sz="2000" b="1" dirty="0">
                <a:solidFill>
                  <a:schemeClr val="bg1"/>
                </a:solidFill>
              </a:rPr>
              <a:t>إلى </a:t>
            </a:r>
            <a:r>
              <a:rPr lang="ar-SA" sz="2000" b="1" dirty="0" smtClean="0">
                <a:solidFill>
                  <a:schemeClr val="bg1"/>
                </a:solidFill>
                <a:cs typeface="+mj-cs"/>
              </a:rPr>
              <a:t>(</a:t>
            </a:r>
            <a:r>
              <a:rPr lang="ar-SA" sz="2000" b="1" dirty="0" smtClean="0">
                <a:solidFill>
                  <a:srgbClr val="FFFF99"/>
                </a:solidFill>
                <a:cs typeface="+mj-cs"/>
              </a:rPr>
              <a:t>0.01</a:t>
            </a:r>
            <a:r>
              <a:rPr lang="en-US" sz="2000" b="1" dirty="0" smtClean="0">
                <a:solidFill>
                  <a:schemeClr val="bg1"/>
                </a:solidFill>
                <a:latin typeface="Times New Roman" panose="02020603050405020304" pitchFamily="18" charset="0"/>
                <a:cs typeface="Times New Roman" panose="02020603050405020304" pitchFamily="18" charset="0"/>
              </a:rPr>
              <a:t>(</a:t>
            </a:r>
            <a:r>
              <a:rPr lang="ar-SA" sz="2000" b="1" dirty="0" smtClean="0">
                <a:solidFill>
                  <a:srgbClr val="FFFF99"/>
                </a:solidFill>
                <a:cs typeface="+mj-cs"/>
              </a:rPr>
              <a:t> </a:t>
            </a:r>
            <a:r>
              <a:rPr lang="ar-SA" sz="2000" b="1" dirty="0" smtClean="0">
                <a:solidFill>
                  <a:schemeClr val="bg1"/>
                </a:solidFill>
              </a:rPr>
              <a:t>جزيء </a:t>
            </a:r>
            <a:r>
              <a:rPr lang="ar-SA" sz="2000" b="1" dirty="0">
                <a:solidFill>
                  <a:schemeClr val="bg1"/>
                </a:solidFill>
              </a:rPr>
              <a:t>ليس له تأثير على النسبة المئوية للإنبات، ويثبط الإنبات بزيادة تركيز الملح عن هذا الحد، </a:t>
            </a:r>
            <a:r>
              <a:rPr lang="ar-SA" sz="2000" b="1" u="sng" dirty="0">
                <a:solidFill>
                  <a:schemeClr val="bg1"/>
                </a:solidFill>
                <a:uFill>
                  <a:solidFill>
                    <a:srgbClr val="C00000"/>
                  </a:solidFill>
                </a:uFill>
              </a:rPr>
              <a:t>ويعتمد التثبيط على </a:t>
            </a:r>
            <a:r>
              <a:rPr lang="ar-SA" sz="2000" b="1" u="sng" dirty="0">
                <a:solidFill>
                  <a:schemeClr val="bg1">
                    <a:lumMod val="95000"/>
                  </a:schemeClr>
                </a:solidFill>
                <a:uFill>
                  <a:solidFill>
                    <a:srgbClr val="C00000"/>
                  </a:solidFill>
                </a:uFill>
              </a:rPr>
              <a:t>درجة حرارة </a:t>
            </a:r>
            <a:r>
              <a:rPr lang="ar-SA" sz="2000" b="1" u="sng" dirty="0" smtClean="0">
                <a:solidFill>
                  <a:schemeClr val="bg1">
                    <a:lumMod val="95000"/>
                  </a:schemeClr>
                </a:solidFill>
                <a:uFill>
                  <a:solidFill>
                    <a:srgbClr val="C00000"/>
                  </a:solidFill>
                </a:uFill>
              </a:rPr>
              <a:t>الإنبات.</a:t>
            </a:r>
            <a:endParaRPr lang="en-US" sz="2000" b="1" dirty="0">
              <a:solidFill>
                <a:schemeClr val="bg1"/>
              </a:solidFill>
            </a:endParaRPr>
          </a:p>
        </p:txBody>
      </p:sp>
      <p:sp>
        <p:nvSpPr>
          <p:cNvPr id="4" name="Rectangle 3"/>
          <p:cNvSpPr/>
          <p:nvPr/>
        </p:nvSpPr>
        <p:spPr>
          <a:xfrm>
            <a:off x="289845" y="4114800"/>
            <a:ext cx="8396955" cy="400110"/>
          </a:xfrm>
          <a:prstGeom prst="rect">
            <a:avLst/>
          </a:prstGeom>
          <a:solidFill>
            <a:srgbClr val="060145"/>
          </a:solidFill>
        </p:spPr>
        <p:txBody>
          <a:bodyPr wrap="square">
            <a:spAutoFit/>
          </a:bodyPr>
          <a:lstStyle/>
          <a:p>
            <a:pPr algn="ctr" rtl="1"/>
            <a:r>
              <a:rPr lang="ar-SA" sz="2000" b="1" dirty="0">
                <a:solidFill>
                  <a:schemeClr val="bg1">
                    <a:lumMod val="95000"/>
                  </a:schemeClr>
                </a:solidFill>
                <a:cs typeface="+mj-cs"/>
              </a:rPr>
              <a:t>و</a:t>
            </a:r>
            <a:r>
              <a:rPr lang="ar-SA" sz="2000" b="1" dirty="0">
                <a:solidFill>
                  <a:schemeClr val="bg1"/>
                </a:solidFill>
                <a:cs typeface="+mj-cs"/>
              </a:rPr>
              <a:t>الجدير بالذكر أن الأرز أكثر مقاومة للملوحة في مرحلة الإنبات من مرحلة النمو. </a:t>
            </a:r>
            <a:endParaRPr lang="en-US" sz="2000" b="1" dirty="0">
              <a:solidFill>
                <a:schemeClr val="bg1"/>
              </a:solidFill>
              <a:cs typeface="+mj-cs"/>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4800" y="685800"/>
            <a:ext cx="2424157" cy="2870436"/>
          </a:xfrm>
          <a:prstGeom prst="rect">
            <a:avLst/>
          </a:prstGeom>
        </p:spPr>
      </p:pic>
      <p:cxnSp>
        <p:nvCxnSpPr>
          <p:cNvPr id="7" name="Straight Connector 6"/>
          <p:cNvCxnSpPr/>
          <p:nvPr/>
        </p:nvCxnSpPr>
        <p:spPr>
          <a:xfrm flipH="1">
            <a:off x="343968" y="3886200"/>
            <a:ext cx="8342832" cy="0"/>
          </a:xfrm>
          <a:prstGeom prst="line">
            <a:avLst/>
          </a:prstGeom>
          <a:ln>
            <a:solidFill>
              <a:srgbClr val="BDFBAF"/>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1865699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par>
                          <p:cTn id="12" fill="hold">
                            <p:stCondLst>
                              <p:cond delay="200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1000"/>
                                        <p:tgtEl>
                                          <p:spTgt spid="5"/>
                                        </p:tgtEl>
                                      </p:cBhvr>
                                    </p:animEffect>
                                  </p:childTnLst>
                                </p:cTn>
                              </p:par>
                            </p:childTnLst>
                          </p:cTn>
                        </p:par>
                        <p:par>
                          <p:cTn id="16" fill="hold">
                            <p:stCondLst>
                              <p:cond delay="3000"/>
                            </p:stCondLst>
                            <p:childTnLst>
                              <p:par>
                                <p:cTn id="17" presetID="16" presetClass="entr" presetSubtype="37"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1000"/>
                                        <p:tgtEl>
                                          <p:spTgt spid="4"/>
                                        </p:tgtEl>
                                      </p:cBhvr>
                                    </p:animEffect>
                                  </p:childTnLst>
                                </p:cTn>
                              </p:par>
                            </p:childTnLst>
                          </p:cTn>
                        </p:par>
                        <p:par>
                          <p:cTn id="25" fill="hold">
                            <p:stCondLst>
                              <p:cond delay="1000"/>
                            </p:stCondLst>
                            <p:childTnLst>
                              <p:par>
                                <p:cTn id="26" presetID="14" presetClass="entr" presetSubtype="5"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vertical)">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2"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429000" y="1676400"/>
            <a:ext cx="5257800" cy="2400657"/>
          </a:xfrm>
          <a:prstGeom prst="rect">
            <a:avLst/>
          </a:prstGeom>
          <a:ln>
            <a:noFill/>
          </a:ln>
        </p:spPr>
        <p:txBody>
          <a:bodyPr wrap="square">
            <a:spAutoFit/>
          </a:bodyPr>
          <a:lstStyle/>
          <a:p>
            <a:pPr algn="just" rtl="1">
              <a:lnSpc>
                <a:spcPct val="150000"/>
              </a:lnSpc>
            </a:pPr>
            <a:r>
              <a:rPr lang="ar-SA" sz="2000" b="1" dirty="0" smtClean="0">
                <a:solidFill>
                  <a:schemeClr val="bg1"/>
                </a:solidFill>
                <a:cs typeface="+mj-cs"/>
              </a:rPr>
              <a:t>في </a:t>
            </a:r>
            <a:r>
              <a:rPr lang="ar-SA" sz="2000" b="1" dirty="0">
                <a:solidFill>
                  <a:schemeClr val="bg1"/>
                </a:solidFill>
                <a:cs typeface="+mj-cs"/>
              </a:rPr>
              <a:t>دراسة على إنبات بذور </a:t>
            </a:r>
            <a:r>
              <a:rPr lang="ar-SA" sz="2000" b="1" dirty="0" err="1" smtClean="0">
                <a:solidFill>
                  <a:schemeClr val="bg1"/>
                </a:solidFill>
                <a:cs typeface="+mj-cs"/>
              </a:rPr>
              <a:t>بوسينيليا</a:t>
            </a:r>
            <a:r>
              <a:rPr lang="ar-SA" sz="2000" b="1" dirty="0" smtClean="0">
                <a:solidFill>
                  <a:schemeClr val="bg1"/>
                </a:solidFill>
                <a:cs typeface="+mj-cs"/>
              </a:rPr>
              <a:t> </a:t>
            </a:r>
            <a:r>
              <a:rPr lang="ar-SA" sz="2000" b="1" dirty="0" err="1" smtClean="0">
                <a:solidFill>
                  <a:schemeClr val="bg1"/>
                </a:solidFill>
                <a:cs typeface="+mj-cs"/>
              </a:rPr>
              <a:t>نيوتالينا</a:t>
            </a:r>
            <a:r>
              <a:rPr lang="ar-SA" sz="2000" b="1" dirty="0" smtClean="0">
                <a:solidFill>
                  <a:schemeClr val="bg1"/>
                </a:solidFill>
                <a:cs typeface="+mj-cs"/>
              </a:rPr>
              <a:t> </a:t>
            </a:r>
            <a:r>
              <a:rPr lang="ar-SA" sz="2000" b="1" dirty="0" err="1" smtClean="0">
                <a:solidFill>
                  <a:schemeClr val="bg1"/>
                </a:solidFill>
                <a:cs typeface="+mj-cs"/>
              </a:rPr>
              <a:t>(</a:t>
            </a:r>
            <a:r>
              <a:rPr lang="en-US" sz="2000" b="1" i="1" dirty="0" err="1" smtClean="0">
                <a:solidFill>
                  <a:srgbClr val="92D050"/>
                </a:solidFill>
                <a:latin typeface="Times New Roman" panose="02020603050405020304" pitchFamily="18" charset="0"/>
                <a:cs typeface="Times New Roman" panose="02020603050405020304" pitchFamily="18" charset="0"/>
              </a:rPr>
              <a:t>Puccinellia</a:t>
            </a:r>
            <a:r>
              <a:rPr lang="en-US" sz="2000" b="1" i="1" dirty="0" smtClean="0">
                <a:solidFill>
                  <a:srgbClr val="92D050"/>
                </a:solidFill>
                <a:latin typeface="Times New Roman" panose="02020603050405020304" pitchFamily="18" charset="0"/>
                <a:cs typeface="Times New Roman" panose="02020603050405020304" pitchFamily="18" charset="0"/>
              </a:rPr>
              <a:t> </a:t>
            </a:r>
            <a:r>
              <a:rPr lang="en-US" sz="2000" b="1" i="1" dirty="0" err="1" smtClean="0">
                <a:solidFill>
                  <a:srgbClr val="92D050"/>
                </a:solidFill>
                <a:latin typeface="Times New Roman" panose="02020603050405020304" pitchFamily="18" charset="0"/>
                <a:cs typeface="Times New Roman" panose="02020603050405020304" pitchFamily="18" charset="0"/>
              </a:rPr>
              <a:t>nuttalliana</a:t>
            </a:r>
            <a:r>
              <a:rPr lang="ar-SA" sz="2000" b="1" dirty="0" smtClean="0">
                <a:solidFill>
                  <a:schemeClr val="bg1"/>
                </a:solidFill>
                <a:cs typeface="+mj-cs"/>
              </a:rPr>
              <a:t>) وجد أن (</a:t>
            </a:r>
            <a:r>
              <a:rPr lang="en-US" sz="2000" b="1" dirty="0" err="1" smtClean="0">
                <a:solidFill>
                  <a:srgbClr val="FF99CC"/>
                </a:solidFill>
                <a:latin typeface="Times New Roman" panose="02020603050405020304" pitchFamily="18" charset="0"/>
                <a:cs typeface="+mj-cs"/>
              </a:rPr>
              <a:t>NaCl</a:t>
            </a:r>
            <a:r>
              <a:rPr lang="ar-SA" sz="2000" b="1" dirty="0" smtClean="0">
                <a:solidFill>
                  <a:schemeClr val="bg1"/>
                </a:solidFill>
                <a:cs typeface="+mj-cs"/>
              </a:rPr>
              <a:t>) عند تركيز (</a:t>
            </a:r>
            <a:r>
              <a:rPr lang="ar-SA" sz="2000" b="1" dirty="0" smtClean="0">
                <a:solidFill>
                  <a:srgbClr val="FFFF99"/>
                </a:solidFill>
                <a:cs typeface="+mj-cs"/>
              </a:rPr>
              <a:t>0.5%</a:t>
            </a:r>
            <a:r>
              <a:rPr lang="ar-SA" sz="2000" b="1" dirty="0" smtClean="0">
                <a:solidFill>
                  <a:schemeClr val="bg1"/>
                </a:solidFill>
                <a:cs typeface="+mj-cs"/>
              </a:rPr>
              <a:t>)</a:t>
            </a:r>
            <a:r>
              <a:rPr lang="ar-SA" sz="2000" b="1" dirty="0" smtClean="0">
                <a:solidFill>
                  <a:srgbClr val="FFFF99"/>
                </a:solidFill>
                <a:cs typeface="+mj-cs"/>
              </a:rPr>
              <a:t> </a:t>
            </a:r>
            <a:r>
              <a:rPr lang="ar-SA" sz="2000" b="1" dirty="0" smtClean="0">
                <a:solidFill>
                  <a:schemeClr val="bg1"/>
                </a:solidFill>
                <a:cs typeface="+mj-cs"/>
              </a:rPr>
              <a:t>يؤخر </a:t>
            </a:r>
            <a:r>
              <a:rPr lang="ar-SA" sz="2000" b="1" dirty="0">
                <a:solidFill>
                  <a:schemeClr val="bg1"/>
                </a:solidFill>
                <a:cs typeface="+mj-cs"/>
              </a:rPr>
              <a:t>الإنبات ليوم واحد وتركيز </a:t>
            </a:r>
            <a:r>
              <a:rPr lang="ar-SA" sz="2000" b="1" dirty="0" smtClean="0">
                <a:solidFill>
                  <a:schemeClr val="bg1"/>
                </a:solidFill>
                <a:cs typeface="+mj-cs"/>
              </a:rPr>
              <a:t>(</a:t>
            </a:r>
            <a:r>
              <a:rPr lang="ar-SA" sz="2000" b="1" dirty="0" smtClean="0">
                <a:solidFill>
                  <a:srgbClr val="FFFF99"/>
                </a:solidFill>
                <a:cs typeface="+mj-cs"/>
              </a:rPr>
              <a:t>2%</a:t>
            </a:r>
            <a:r>
              <a:rPr lang="ar-SA" sz="2000" b="1" dirty="0" smtClean="0">
                <a:solidFill>
                  <a:schemeClr val="bg1"/>
                </a:solidFill>
                <a:cs typeface="+mj-cs"/>
              </a:rPr>
              <a:t>)</a:t>
            </a:r>
            <a:r>
              <a:rPr lang="ar-SA" sz="2000" b="1" dirty="0" smtClean="0">
                <a:solidFill>
                  <a:srgbClr val="FFFF99"/>
                </a:solidFill>
                <a:cs typeface="+mj-cs"/>
              </a:rPr>
              <a:t> </a:t>
            </a:r>
            <a:r>
              <a:rPr lang="ar-SA" sz="2000" b="1" dirty="0" smtClean="0">
                <a:solidFill>
                  <a:schemeClr val="bg1"/>
                </a:solidFill>
                <a:cs typeface="+mj-cs"/>
              </a:rPr>
              <a:t>يؤخر </a:t>
            </a:r>
            <a:r>
              <a:rPr lang="ar-SA" sz="2000" b="1" dirty="0">
                <a:solidFill>
                  <a:schemeClr val="bg1"/>
                </a:solidFill>
                <a:cs typeface="+mj-cs"/>
              </a:rPr>
              <a:t>الإنبات لمدة </a:t>
            </a:r>
            <a:r>
              <a:rPr lang="ar-SA" sz="2000" b="1" dirty="0" smtClean="0">
                <a:solidFill>
                  <a:schemeClr val="bg1"/>
                </a:solidFill>
                <a:cs typeface="+mj-cs"/>
              </a:rPr>
              <a:t>(</a:t>
            </a:r>
            <a:r>
              <a:rPr lang="ar-SA" sz="2000" b="1" dirty="0" smtClean="0">
                <a:solidFill>
                  <a:srgbClr val="FFFF99"/>
                </a:solidFill>
                <a:cs typeface="+mj-cs"/>
              </a:rPr>
              <a:t>8 أيام</a:t>
            </a:r>
            <a:r>
              <a:rPr lang="ar-SA" sz="2000" b="1" dirty="0" smtClean="0">
                <a:solidFill>
                  <a:schemeClr val="bg1"/>
                </a:solidFill>
                <a:cs typeface="+mj-cs"/>
              </a:rPr>
              <a:t>)</a:t>
            </a:r>
            <a:r>
              <a:rPr lang="ar-SA" sz="2000" b="1" dirty="0" smtClean="0">
                <a:solidFill>
                  <a:srgbClr val="FFFF99"/>
                </a:solidFill>
                <a:cs typeface="+mj-cs"/>
              </a:rPr>
              <a:t> </a:t>
            </a:r>
            <a:r>
              <a:rPr lang="ar-SA" sz="2000" b="1" dirty="0">
                <a:solidFill>
                  <a:schemeClr val="bg1"/>
                </a:solidFill>
                <a:cs typeface="+mj-cs"/>
              </a:rPr>
              <a:t>. وبشكل عام </a:t>
            </a:r>
            <a:r>
              <a:rPr lang="ar-SA" sz="2000" b="1" dirty="0">
                <a:solidFill>
                  <a:srgbClr val="FFFF00"/>
                </a:solidFill>
                <a:cs typeface="+mj-cs"/>
              </a:rPr>
              <a:t>عدد أيام التأخير تعتمد على النوع النبات وتركيز الملح </a:t>
            </a:r>
            <a:r>
              <a:rPr lang="ar-SA" sz="2000" b="1" dirty="0" smtClean="0">
                <a:solidFill>
                  <a:srgbClr val="FFFF00"/>
                </a:solidFill>
                <a:cs typeface="+mj-cs"/>
              </a:rPr>
              <a:t>.</a:t>
            </a:r>
            <a:endParaRPr lang="en-US" sz="2000" b="1" dirty="0">
              <a:solidFill>
                <a:srgbClr val="FFFF00"/>
              </a:solidFill>
              <a:cs typeface="+mj-cs"/>
            </a:endParaRPr>
          </a:p>
        </p:txBody>
      </p:sp>
      <p:sp>
        <p:nvSpPr>
          <p:cNvPr id="10" name="Rectangle 9"/>
          <p:cNvSpPr/>
          <p:nvPr/>
        </p:nvSpPr>
        <p:spPr>
          <a:xfrm>
            <a:off x="381000" y="990600"/>
            <a:ext cx="8458200" cy="504625"/>
          </a:xfrm>
          <a:prstGeom prst="rect">
            <a:avLst/>
          </a:prstGeom>
          <a:solidFill>
            <a:schemeClr val="accent6">
              <a:lumMod val="20000"/>
              <a:lumOff val="80000"/>
            </a:schemeClr>
          </a:solidFill>
          <a:ln>
            <a:solidFill>
              <a:srgbClr val="FFFFCC"/>
            </a:solidFill>
          </a:ln>
        </p:spPr>
        <p:txBody>
          <a:bodyPr wrap="square">
            <a:spAutoFit/>
          </a:bodyPr>
          <a:lstStyle/>
          <a:p>
            <a:pPr algn="ctr" rtl="1">
              <a:lnSpc>
                <a:spcPct val="150000"/>
              </a:lnSpc>
            </a:pPr>
            <a:r>
              <a:rPr lang="ar-SA" sz="2000" b="1" dirty="0">
                <a:cs typeface="+mj-cs"/>
              </a:rPr>
              <a:t>وبشكل عام ينخفض الإنبات عند زيادة تركيز هذا الملح عن 1 % وزيادة تركيز الملح يؤخر الإنبات</a:t>
            </a:r>
            <a:endParaRPr lang="en-US" sz="2000" dirty="0">
              <a:cs typeface="+mj-cs"/>
            </a:endParaRPr>
          </a:p>
        </p:txBody>
      </p:sp>
      <p:pic>
        <p:nvPicPr>
          <p:cNvPr id="13" name="Picture 12"/>
          <p:cNvPicPr/>
          <p:nvPr/>
        </p:nvPicPr>
        <p:blipFill>
          <a:blip r:embed="rId2" cstate="print">
            <a:extLst>
              <a:ext uri="{28A0092B-C50C-407E-A947-70E740481C1C}">
                <a14:useLocalDpi xmlns:a14="http://schemas.microsoft.com/office/drawing/2010/main" xmlns="" val="0"/>
              </a:ext>
            </a:extLst>
          </a:blip>
          <a:stretch>
            <a:fillRect/>
          </a:stretch>
        </p:blipFill>
        <p:spPr>
          <a:xfrm>
            <a:off x="152400" y="1981200"/>
            <a:ext cx="2971800" cy="2377155"/>
          </a:xfrm>
          <a:prstGeom prst="rect">
            <a:avLst/>
          </a:prstGeom>
        </p:spPr>
      </p:pic>
    </p:spTree>
    <p:extLst>
      <p:ext uri="{BB962C8B-B14F-4D97-AF65-F5344CB8AC3E}">
        <p14:creationId xmlns:p14="http://schemas.microsoft.com/office/powerpoint/2010/main" xmlns="" val="2577521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1000"/>
                                        <p:tgtEl>
                                          <p:spTgt spid="9"/>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685800"/>
            <a:ext cx="7543800" cy="2812950"/>
          </a:xfrm>
          <a:prstGeom prst="rect">
            <a:avLst/>
          </a:prstGeom>
          <a:solidFill>
            <a:schemeClr val="tx1"/>
          </a:solidFill>
        </p:spPr>
        <p:txBody>
          <a:bodyPr wrap="square">
            <a:spAutoFit/>
          </a:bodyPr>
          <a:lstStyle/>
          <a:p>
            <a:pPr algn="just" rtl="1">
              <a:lnSpc>
                <a:spcPct val="150000"/>
              </a:lnSpc>
            </a:pPr>
            <a:r>
              <a:rPr lang="ar-SA" sz="2000" b="1" dirty="0">
                <a:solidFill>
                  <a:schemeClr val="bg1"/>
                </a:solidFill>
                <a:cs typeface="+mj-cs"/>
              </a:rPr>
              <a:t>درجة ملوحة التربة عامل مهم جداً في توقيت إنبات بذور النباتات الملحية ، لأن نسبة الملوحة في سطح ترب عدد من الأراضي الملحية </a:t>
            </a:r>
            <a:r>
              <a:rPr lang="ar-SA" sz="2000" b="1" dirty="0" smtClean="0">
                <a:solidFill>
                  <a:srgbClr val="FFFF00"/>
                </a:solidFill>
                <a:cs typeface="+mj-cs"/>
              </a:rPr>
              <a:t>(الأراضي </a:t>
            </a:r>
            <a:r>
              <a:rPr lang="ar-SA" sz="2000" b="1" dirty="0">
                <a:solidFill>
                  <a:srgbClr val="FFFF00"/>
                </a:solidFill>
                <a:cs typeface="+mj-cs"/>
              </a:rPr>
              <a:t>السبخة)، </a:t>
            </a:r>
            <a:r>
              <a:rPr lang="ar-SA" sz="2000" b="1" dirty="0">
                <a:solidFill>
                  <a:schemeClr val="bg1"/>
                </a:solidFill>
                <a:cs typeface="+mj-cs"/>
              </a:rPr>
              <a:t>يعيق إنبات بذور جميع أنواع </a:t>
            </a:r>
            <a:r>
              <a:rPr lang="ar-SA" sz="2000" b="1" dirty="0" err="1">
                <a:solidFill>
                  <a:schemeClr val="bg1"/>
                </a:solidFill>
                <a:cs typeface="+mj-cs"/>
              </a:rPr>
              <a:t>النباتات.</a:t>
            </a:r>
            <a:r>
              <a:rPr lang="ar-SA" sz="2000" b="1" dirty="0">
                <a:solidFill>
                  <a:schemeClr val="bg1"/>
                </a:solidFill>
                <a:cs typeface="+mj-cs"/>
              </a:rPr>
              <a:t> </a:t>
            </a:r>
            <a:endParaRPr lang="ar-SA" sz="2000" b="1" dirty="0" smtClean="0">
              <a:solidFill>
                <a:schemeClr val="bg1"/>
              </a:solidFill>
              <a:cs typeface="+mj-cs"/>
            </a:endParaRPr>
          </a:p>
          <a:p>
            <a:pPr algn="just" rtl="1">
              <a:lnSpc>
                <a:spcPct val="150000"/>
              </a:lnSpc>
            </a:pPr>
            <a:r>
              <a:rPr lang="ar-SA" sz="2000" b="1" dirty="0" smtClean="0">
                <a:solidFill>
                  <a:schemeClr val="bg1"/>
                </a:solidFill>
                <a:cs typeface="+mj-cs"/>
              </a:rPr>
              <a:t>يحدث </a:t>
            </a:r>
            <a:r>
              <a:rPr lang="ar-SA" sz="2000" b="1" dirty="0">
                <a:solidFill>
                  <a:schemeClr val="bg1"/>
                </a:solidFill>
                <a:cs typeface="+mj-cs"/>
              </a:rPr>
              <a:t>إنبات بذور النباتات المستوطنة لهذه المناطق في فصل الربيع أو أثناء الفصول الممطرة عندما يكون معدل التبخر منخفضاً، ويكون الإجهاد الملحي في هذه البيئات على درجة كبيرة من الإنخفاض</a:t>
            </a:r>
            <a:endParaRPr lang="en-US" sz="2000" b="1" dirty="0">
              <a:solidFill>
                <a:schemeClr val="bg1"/>
              </a:solidFill>
              <a:cs typeface="+mj-cs"/>
            </a:endParaRPr>
          </a:p>
        </p:txBody>
      </p:sp>
      <p:sp>
        <p:nvSpPr>
          <p:cNvPr id="9" name="Rectangle 8"/>
          <p:cNvSpPr/>
          <p:nvPr/>
        </p:nvSpPr>
        <p:spPr>
          <a:xfrm>
            <a:off x="609600" y="3810000"/>
            <a:ext cx="7772400" cy="1427955"/>
          </a:xfrm>
          <a:prstGeom prst="rect">
            <a:avLst/>
          </a:prstGeom>
          <a:ln>
            <a:solidFill>
              <a:srgbClr val="FFFF99"/>
            </a:solidFill>
            <a:prstDash val="dashDot"/>
          </a:ln>
        </p:spPr>
        <p:txBody>
          <a:bodyPr wrap="square">
            <a:spAutoFit/>
          </a:bodyPr>
          <a:lstStyle/>
          <a:p>
            <a:pPr algn="just" rtl="1">
              <a:lnSpc>
                <a:spcPct val="150000"/>
              </a:lnSpc>
            </a:pPr>
            <a:r>
              <a:rPr lang="ar-SA" sz="2000" b="1" dirty="0">
                <a:solidFill>
                  <a:schemeClr val="bg1"/>
                </a:solidFill>
                <a:cs typeface="+mj-cs"/>
              </a:rPr>
              <a:t>تمتاز بذور النباتات الملحية عن بذور النباتات غير الملحية </a:t>
            </a:r>
            <a:r>
              <a:rPr lang="ar-SA" sz="2000" b="1" dirty="0">
                <a:solidFill>
                  <a:srgbClr val="FFFF00"/>
                </a:solidFill>
                <a:cs typeface="+mj-cs"/>
              </a:rPr>
              <a:t>بمقدرتها على البقاء حية لفترة زمنية طويلة تحت ظروف من الإجهاد الملحي المرتفع وتنبت عندما يرتفع جهد ماء </a:t>
            </a:r>
            <a:r>
              <a:rPr lang="ar-SA" sz="2000" b="1" dirty="0" smtClean="0">
                <a:solidFill>
                  <a:srgbClr val="FFFF00"/>
                </a:solidFill>
                <a:cs typeface="+mj-cs"/>
              </a:rPr>
              <a:t>التربة أي ينخفض تركيز الاملاح </a:t>
            </a:r>
            <a:r>
              <a:rPr lang="ar-SA" sz="2000" b="1" dirty="0" err="1" smtClean="0">
                <a:solidFill>
                  <a:srgbClr val="FFFF00"/>
                </a:solidFill>
                <a:cs typeface="+mj-cs"/>
              </a:rPr>
              <a:t>فيها </a:t>
            </a:r>
            <a:r>
              <a:rPr lang="ar-SA" sz="2000" b="1" dirty="0" err="1" smtClean="0">
                <a:solidFill>
                  <a:schemeClr val="bg1"/>
                </a:solidFill>
                <a:cs typeface="+mj-cs"/>
              </a:rPr>
              <a:t>،</a:t>
            </a:r>
            <a:r>
              <a:rPr lang="ar-SA" sz="2000" b="1" dirty="0" smtClean="0">
                <a:solidFill>
                  <a:schemeClr val="bg1"/>
                </a:solidFill>
                <a:cs typeface="+mj-cs"/>
              </a:rPr>
              <a:t> </a:t>
            </a:r>
            <a:endParaRPr lang="en-US" sz="2000" b="1" dirty="0">
              <a:solidFill>
                <a:schemeClr val="bg1"/>
              </a:solidFill>
              <a:cs typeface="+mj-cs"/>
            </a:endParaRPr>
          </a:p>
        </p:txBody>
      </p:sp>
    </p:spTree>
    <p:extLst>
      <p:ext uri="{BB962C8B-B14F-4D97-AF65-F5344CB8AC3E}">
        <p14:creationId xmlns:p14="http://schemas.microsoft.com/office/powerpoint/2010/main" xmlns="" val="139917963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505201" y="609600"/>
            <a:ext cx="5282012" cy="2862322"/>
          </a:xfrm>
          <a:prstGeom prst="rect">
            <a:avLst/>
          </a:prstGeom>
          <a:ln>
            <a:solidFill>
              <a:srgbClr val="99FF66"/>
            </a:solidFill>
            <a:prstDash val="dashDot"/>
          </a:ln>
        </p:spPr>
        <p:txBody>
          <a:bodyPr wrap="square">
            <a:spAutoFit/>
          </a:bodyPr>
          <a:lstStyle/>
          <a:p>
            <a:pPr algn="just" rtl="1">
              <a:lnSpc>
                <a:spcPct val="150000"/>
              </a:lnSpc>
            </a:pPr>
            <a:r>
              <a:rPr lang="ar-SA" sz="2000" b="1" dirty="0" smtClean="0">
                <a:solidFill>
                  <a:schemeClr val="bg1"/>
                </a:solidFill>
                <a:cs typeface="+mj-cs"/>
              </a:rPr>
              <a:t> كما وجد ان معاملة </a:t>
            </a:r>
            <a:r>
              <a:rPr lang="ar-SA" sz="2000" b="1" dirty="0">
                <a:solidFill>
                  <a:schemeClr val="bg1"/>
                </a:solidFill>
                <a:cs typeface="+mj-cs"/>
              </a:rPr>
              <a:t>بذور بعض النباتات الملحية </a:t>
            </a:r>
            <a:r>
              <a:rPr lang="ar-SA" sz="2000" b="1" dirty="0">
                <a:solidFill>
                  <a:srgbClr val="FFFF00"/>
                </a:solidFill>
                <a:cs typeface="+mj-cs"/>
              </a:rPr>
              <a:t>بالملوحة</a:t>
            </a:r>
            <a:r>
              <a:rPr lang="ar-SA" sz="2000" b="1" dirty="0">
                <a:solidFill>
                  <a:schemeClr val="bg1"/>
                </a:solidFill>
                <a:cs typeface="+mj-cs"/>
              </a:rPr>
              <a:t> يسبب زيادة في نسبة الإنبات بعد نقل البذور إلى ماء مقطر، فمثلاً معاملة بذور </a:t>
            </a:r>
            <a:r>
              <a:rPr lang="ar-SA" sz="2000" b="1" u="sng" dirty="0" smtClean="0">
                <a:solidFill>
                  <a:srgbClr val="FFFF00"/>
                </a:solidFill>
                <a:cs typeface="+mj-cs"/>
              </a:rPr>
              <a:t>نبات الشعير البحري </a:t>
            </a:r>
            <a:r>
              <a:rPr lang="ar-SA" sz="2000" b="1" dirty="0" err="1" smtClean="0">
                <a:solidFill>
                  <a:schemeClr val="bg1"/>
                </a:solidFill>
                <a:cs typeface="+mj-cs"/>
              </a:rPr>
              <a:t>هارديوم</a:t>
            </a:r>
            <a:r>
              <a:rPr lang="ar-SA" sz="2000" b="1" dirty="0" smtClean="0">
                <a:solidFill>
                  <a:schemeClr val="bg1"/>
                </a:solidFill>
                <a:cs typeface="+mj-cs"/>
              </a:rPr>
              <a:t> </a:t>
            </a:r>
            <a:r>
              <a:rPr lang="ar-SA" sz="2000" b="1" dirty="0" err="1" smtClean="0">
                <a:solidFill>
                  <a:schemeClr val="bg1"/>
                </a:solidFill>
                <a:cs typeface="+mj-cs"/>
              </a:rPr>
              <a:t>مارينيوم</a:t>
            </a:r>
            <a:r>
              <a:rPr lang="ar-SA" sz="2000" b="1" dirty="0" smtClean="0">
                <a:solidFill>
                  <a:schemeClr val="bg1"/>
                </a:solidFill>
                <a:cs typeface="+mj-cs"/>
              </a:rPr>
              <a:t> </a:t>
            </a:r>
            <a:r>
              <a:rPr lang="ar-SA" sz="2000" b="1" dirty="0" err="1" smtClean="0">
                <a:solidFill>
                  <a:schemeClr val="bg1"/>
                </a:solidFill>
                <a:cs typeface="+mj-cs"/>
              </a:rPr>
              <a:t>(</a:t>
            </a:r>
            <a:r>
              <a:rPr lang="en-US" sz="2000" b="1" i="1" dirty="0" err="1">
                <a:solidFill>
                  <a:srgbClr val="92D050"/>
                </a:solidFill>
                <a:latin typeface="Times New Roman" panose="02020603050405020304" pitchFamily="18" charset="0"/>
                <a:cs typeface="Times New Roman" panose="02020603050405020304" pitchFamily="18" charset="0"/>
              </a:rPr>
              <a:t>Hordeum</a:t>
            </a:r>
            <a:r>
              <a:rPr lang="en-US" sz="2000" b="1" i="1" dirty="0">
                <a:solidFill>
                  <a:srgbClr val="92D050"/>
                </a:solidFill>
                <a:latin typeface="Times New Roman" panose="02020603050405020304" pitchFamily="18" charset="0"/>
                <a:cs typeface="Times New Roman" panose="02020603050405020304" pitchFamily="18" charset="0"/>
              </a:rPr>
              <a:t> </a:t>
            </a:r>
            <a:r>
              <a:rPr lang="en-US" sz="2000" b="1" i="1" dirty="0" err="1">
                <a:solidFill>
                  <a:srgbClr val="92D050"/>
                </a:solidFill>
                <a:latin typeface="Times New Roman" panose="02020603050405020304" pitchFamily="18" charset="0"/>
                <a:cs typeface="Times New Roman" panose="02020603050405020304" pitchFamily="18" charset="0"/>
              </a:rPr>
              <a:t>marinum</a:t>
            </a:r>
            <a:r>
              <a:rPr lang="ar-SA" sz="2000" b="1" dirty="0">
                <a:solidFill>
                  <a:schemeClr val="bg1"/>
                </a:solidFill>
                <a:cs typeface="+mj-cs"/>
              </a:rPr>
              <a:t>) بكلوريد الصوديوم (</a:t>
            </a:r>
            <a:r>
              <a:rPr lang="en-US" sz="2000" b="1" dirty="0" err="1">
                <a:solidFill>
                  <a:srgbClr val="FF99CC"/>
                </a:solidFill>
                <a:latin typeface="Times New Roman" panose="02020603050405020304" pitchFamily="18" charset="0"/>
                <a:cs typeface="+mj-cs"/>
              </a:rPr>
              <a:t>NaCl</a:t>
            </a:r>
            <a:r>
              <a:rPr lang="ar-SA" sz="2000" b="1" dirty="0">
                <a:solidFill>
                  <a:schemeClr val="bg1"/>
                </a:solidFill>
                <a:cs typeface="+mj-cs"/>
              </a:rPr>
              <a:t>) تركيزه </a:t>
            </a:r>
            <a:r>
              <a:rPr lang="ar-SA" sz="2000" b="1" dirty="0" smtClean="0">
                <a:solidFill>
                  <a:schemeClr val="bg1"/>
                </a:solidFill>
                <a:cs typeface="+mj-cs"/>
              </a:rPr>
              <a:t>(</a:t>
            </a:r>
            <a:r>
              <a:rPr lang="ar-SA" sz="2000" b="1" dirty="0">
                <a:solidFill>
                  <a:srgbClr val="FFFF99"/>
                </a:solidFill>
                <a:cs typeface="+mj-cs"/>
              </a:rPr>
              <a:t>2.6%</a:t>
            </a:r>
            <a:r>
              <a:rPr lang="ar-SA" sz="2000" b="1" dirty="0">
                <a:solidFill>
                  <a:schemeClr val="bg1"/>
                </a:solidFill>
                <a:cs typeface="+mj-cs"/>
              </a:rPr>
              <a:t>)</a:t>
            </a:r>
            <a:r>
              <a:rPr lang="ar-SA" sz="2000" b="1" dirty="0" smtClean="0">
                <a:solidFill>
                  <a:srgbClr val="FFFF99"/>
                </a:solidFill>
                <a:cs typeface="+mj-cs"/>
              </a:rPr>
              <a:t> </a:t>
            </a:r>
            <a:r>
              <a:rPr lang="ar-SA" sz="2000" b="1" dirty="0">
                <a:solidFill>
                  <a:schemeClr val="bg1"/>
                </a:solidFill>
                <a:cs typeface="+mj-cs"/>
              </a:rPr>
              <a:t>يسبب زيادة سرعة الإنبات مقارنة بالبذور غير </a:t>
            </a:r>
            <a:r>
              <a:rPr lang="ar-SA" sz="2000" b="1" dirty="0" smtClean="0">
                <a:solidFill>
                  <a:schemeClr val="bg1"/>
                </a:solidFill>
                <a:cs typeface="+mj-cs"/>
              </a:rPr>
              <a:t>المعاملة. </a:t>
            </a:r>
            <a:endParaRPr lang="en-US" sz="2000" b="1" dirty="0">
              <a:solidFill>
                <a:schemeClr val="bg1"/>
              </a:solidFill>
              <a:cs typeface="+mj-cs"/>
            </a:endParaRPr>
          </a:p>
        </p:txBody>
      </p:sp>
      <p:sp>
        <p:nvSpPr>
          <p:cNvPr id="8" name="Rectangle 7"/>
          <p:cNvSpPr/>
          <p:nvPr/>
        </p:nvSpPr>
        <p:spPr>
          <a:xfrm>
            <a:off x="318332" y="5105400"/>
            <a:ext cx="8509801" cy="1477328"/>
          </a:xfrm>
          <a:prstGeom prst="rect">
            <a:avLst/>
          </a:prstGeom>
          <a:solidFill>
            <a:schemeClr val="tx1"/>
          </a:solidFill>
          <a:ln>
            <a:solidFill>
              <a:srgbClr val="FFFF99"/>
            </a:solidFill>
          </a:ln>
        </p:spPr>
        <p:txBody>
          <a:bodyPr wrap="square">
            <a:spAutoFit/>
          </a:bodyPr>
          <a:lstStyle/>
          <a:p>
            <a:pPr marL="342900" indent="-342900" algn="just" rtl="1">
              <a:lnSpc>
                <a:spcPct val="150000"/>
              </a:lnSpc>
              <a:buClr>
                <a:srgbClr val="FF99CC"/>
              </a:buClr>
              <a:buFont typeface="Wingdings" panose="05000000000000000000" pitchFamily="2" charset="2"/>
              <a:buChar char=""/>
            </a:pPr>
            <a:r>
              <a:rPr lang="ar-SA" sz="2000" b="1" dirty="0" smtClean="0">
                <a:solidFill>
                  <a:schemeClr val="bg1"/>
                </a:solidFill>
                <a:cs typeface="+mj-cs"/>
              </a:rPr>
              <a:t>تحمل </a:t>
            </a:r>
            <a:r>
              <a:rPr lang="ar-SA" sz="2000" b="1" dirty="0">
                <a:solidFill>
                  <a:schemeClr val="bg1"/>
                </a:solidFill>
                <a:cs typeface="+mj-cs"/>
              </a:rPr>
              <a:t>بذور هذه النباتات للغمر في تركيز من (</a:t>
            </a:r>
            <a:r>
              <a:rPr lang="en-US" sz="2000" b="1" dirty="0" err="1">
                <a:solidFill>
                  <a:srgbClr val="FF99CC"/>
                </a:solidFill>
                <a:latin typeface="Times New Roman" panose="02020603050405020304" pitchFamily="18" charset="0"/>
                <a:cs typeface="+mj-cs"/>
              </a:rPr>
              <a:t>NaCl</a:t>
            </a:r>
            <a:r>
              <a:rPr lang="ar-SA" sz="2000" b="1" dirty="0">
                <a:solidFill>
                  <a:schemeClr val="bg1"/>
                </a:solidFill>
                <a:cs typeface="+mj-cs"/>
              </a:rPr>
              <a:t>) يصل إلى </a:t>
            </a:r>
            <a:r>
              <a:rPr lang="ar-SA" sz="2000" b="1" dirty="0" smtClean="0">
                <a:solidFill>
                  <a:schemeClr val="bg1"/>
                </a:solidFill>
                <a:cs typeface="+mj-cs"/>
              </a:rPr>
              <a:t>(</a:t>
            </a:r>
            <a:r>
              <a:rPr lang="ar-SA" sz="2000" b="1" dirty="0" smtClean="0">
                <a:solidFill>
                  <a:srgbClr val="FFFF99"/>
                </a:solidFill>
                <a:cs typeface="+mj-cs"/>
              </a:rPr>
              <a:t>2 جزيء</a:t>
            </a:r>
            <a:r>
              <a:rPr lang="ar-SA" sz="2000" b="1" dirty="0" smtClean="0">
                <a:solidFill>
                  <a:schemeClr val="bg1"/>
                </a:solidFill>
                <a:cs typeface="+mj-cs"/>
              </a:rPr>
              <a:t>)</a:t>
            </a:r>
            <a:r>
              <a:rPr lang="ar-SA" sz="2000" b="1" dirty="0" smtClean="0">
                <a:solidFill>
                  <a:srgbClr val="FFFF99"/>
                </a:solidFill>
                <a:cs typeface="+mj-cs"/>
              </a:rPr>
              <a:t> </a:t>
            </a:r>
            <a:r>
              <a:rPr lang="ar-SA" sz="2000" b="1" dirty="0">
                <a:solidFill>
                  <a:schemeClr val="bg1"/>
                </a:solidFill>
                <a:cs typeface="+mj-cs"/>
              </a:rPr>
              <a:t>قد يكون ذا فائدة بيئية حيث تبقى البذور كامنة في الفترة الزمنية التي يرتفع فيها الإجهاد الملحي في التربة إلى تركيز يمنع الإنبات ونمو البادرات ويحدث الإنبات عند ارتفاع الجهد المائي للتربة ويسمح بنمو النبات وتطوره.</a:t>
            </a:r>
            <a:endParaRPr lang="en-US" sz="2000" b="1" dirty="0">
              <a:solidFill>
                <a:schemeClr val="bg1"/>
              </a:solidFill>
              <a:cs typeface="+mj-cs"/>
            </a:endParaRPr>
          </a:p>
        </p:txBody>
      </p:sp>
      <p:sp>
        <p:nvSpPr>
          <p:cNvPr id="10" name="Rectangle 9"/>
          <p:cNvSpPr/>
          <p:nvPr/>
        </p:nvSpPr>
        <p:spPr>
          <a:xfrm>
            <a:off x="316523" y="4419600"/>
            <a:ext cx="8498079" cy="553998"/>
          </a:xfrm>
          <a:prstGeom prst="rect">
            <a:avLst/>
          </a:prstGeom>
          <a:solidFill>
            <a:schemeClr val="tx1"/>
          </a:solidFill>
          <a:ln>
            <a:solidFill>
              <a:srgbClr val="FFFF99"/>
            </a:solidFill>
          </a:ln>
        </p:spPr>
        <p:txBody>
          <a:bodyPr wrap="square">
            <a:spAutoFit/>
          </a:bodyPr>
          <a:lstStyle/>
          <a:p>
            <a:pPr marL="34290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غمر بذور النباتات الملحية في </a:t>
            </a:r>
            <a:r>
              <a:rPr lang="ar-SA" sz="2000" b="1" dirty="0">
                <a:solidFill>
                  <a:srgbClr val="FFFF00"/>
                </a:solidFill>
                <a:cs typeface="+mj-cs"/>
              </a:rPr>
              <a:t>ملوحة عالية غير سام</a:t>
            </a:r>
            <a:r>
              <a:rPr lang="ar-SA" sz="2000" b="1" dirty="0">
                <a:solidFill>
                  <a:schemeClr val="bg1"/>
                </a:solidFill>
                <a:cs typeface="+mj-cs"/>
              </a:rPr>
              <a:t> نظراً لإنبات البذور بمجرد نقلها إلى ماء مقطر</a:t>
            </a:r>
            <a:endParaRPr lang="en-US" sz="2000" dirty="0">
              <a:solidFill>
                <a:schemeClr val="bg1"/>
              </a:solidFill>
              <a:cs typeface="+mj-cs"/>
            </a:endParaRPr>
          </a:p>
        </p:txBody>
      </p:sp>
      <p:sp>
        <p:nvSpPr>
          <p:cNvPr id="11" name="Rectangle 10"/>
          <p:cNvSpPr/>
          <p:nvPr/>
        </p:nvSpPr>
        <p:spPr>
          <a:xfrm>
            <a:off x="304801" y="3276600"/>
            <a:ext cx="8495944" cy="966290"/>
          </a:xfrm>
          <a:prstGeom prst="rect">
            <a:avLst/>
          </a:prstGeom>
          <a:solidFill>
            <a:schemeClr val="tx1"/>
          </a:solidFill>
          <a:ln>
            <a:solidFill>
              <a:srgbClr val="FFFF99"/>
            </a:solidFill>
          </a:ln>
        </p:spPr>
        <p:txBody>
          <a:bodyPr wrap="square">
            <a:spAutoFit/>
          </a:bodyPr>
          <a:lstStyle/>
          <a:p>
            <a:pPr marL="342900" indent="-342900" algn="just" rtl="1">
              <a:lnSpc>
                <a:spcPct val="150000"/>
              </a:lnSpc>
              <a:buClr>
                <a:srgbClr val="FF99CC"/>
              </a:buClr>
              <a:buFont typeface="Wingdings" panose="05000000000000000000" pitchFamily="2" charset="2"/>
              <a:buChar char="|"/>
            </a:pPr>
            <a:r>
              <a:rPr lang="ar-SA" sz="2000" b="1" dirty="0">
                <a:solidFill>
                  <a:schemeClr val="bg1"/>
                </a:solidFill>
                <a:cs typeface="+mj-cs"/>
              </a:rPr>
              <a:t>استنتج أن تأثير ماء البحر وكلوريد الصوديوم على إنبات بذور النباتات </a:t>
            </a:r>
            <a:r>
              <a:rPr lang="ar-SA" sz="2000" b="1" dirty="0" smtClean="0">
                <a:solidFill>
                  <a:schemeClr val="bg1"/>
                </a:solidFill>
                <a:cs typeface="+mj-cs"/>
              </a:rPr>
              <a:t>الملحية </a:t>
            </a:r>
            <a:r>
              <a:rPr lang="ar-SA" sz="2000" b="1" dirty="0">
                <a:solidFill>
                  <a:schemeClr val="bg1"/>
                </a:solidFill>
                <a:cs typeface="+mj-cs"/>
              </a:rPr>
              <a:t>قد يرجع لتأثير إسموزي بسبب عدم تشرب البذور بالماء. </a:t>
            </a:r>
            <a:endParaRPr lang="en-US" sz="2000" dirty="0">
              <a:solidFill>
                <a:schemeClr val="bg1"/>
              </a:solidFill>
              <a:cs typeface="+mj-cs"/>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4537" y="609600"/>
            <a:ext cx="3350664" cy="2400657"/>
          </a:xfrm>
          <a:prstGeom prst="rect">
            <a:avLst/>
          </a:prstGeom>
        </p:spPr>
      </p:pic>
    </p:spTree>
    <p:extLst>
      <p:ext uri="{BB962C8B-B14F-4D97-AF65-F5344CB8AC3E}">
        <p14:creationId xmlns:p14="http://schemas.microsoft.com/office/powerpoint/2010/main" xmlns="" val="1550305019"/>
      </p:ext>
    </p:extLst>
  </p:cSld>
  <p:clrMapOvr>
    <a:masterClrMapping/>
  </p:clrMapOvr>
  <mc:AlternateContent xmlns:mc="http://schemas.openxmlformats.org/markup-compatibility/2006">
    <mc:Choice xmlns:p14="http://schemas.microsoft.com/office/powerpoint/2010/main" xmlns="" Requires="p14">
      <p:transition spd="slow">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vertical)">
                                      <p:cBhvr>
                                        <p:cTn id="7" dur="1000"/>
                                        <p:tgtEl>
                                          <p:spTgt spid="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1000"/>
                                        <p:tgtEl>
                                          <p:spTgt spid="1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10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righ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90600" y="152400"/>
            <a:ext cx="6535396" cy="830997"/>
          </a:xfrm>
          <a:prstGeom prst="rect">
            <a:avLst/>
          </a:prstGeom>
        </p:spPr>
        <p:txBody>
          <a:bodyPr wrap="square">
            <a:spAutoFit/>
          </a:bodyPr>
          <a:lstStyle/>
          <a:p>
            <a:pPr algn="ctr" rtl="1"/>
            <a:r>
              <a:rPr lang="ar-SA" sz="2400" b="1" u="sng" dirty="0" smtClean="0">
                <a:solidFill>
                  <a:srgbClr val="99FF66"/>
                </a:solidFill>
                <a:cs typeface="+mj-cs"/>
              </a:rPr>
              <a:t>1- تأثير </a:t>
            </a:r>
            <a:r>
              <a:rPr lang="ar-SA" sz="2400" b="1" u="sng" dirty="0">
                <a:solidFill>
                  <a:srgbClr val="99FF66"/>
                </a:solidFill>
                <a:cs typeface="+mj-cs"/>
              </a:rPr>
              <a:t>درجة الحرارة على إستجابة إنبات البذور للأملاح</a:t>
            </a:r>
            <a:endParaRPr lang="en-US" sz="2400" b="1" dirty="0">
              <a:solidFill>
                <a:srgbClr val="99FF66"/>
              </a:solidFill>
              <a:cs typeface="+mj-cs"/>
            </a:endParaRPr>
          </a:p>
          <a:p>
            <a:pPr algn="ctr" rtl="1"/>
            <a:r>
              <a:rPr lang="en-US" sz="2400" b="1" u="sng" dirty="0">
                <a:solidFill>
                  <a:srgbClr val="99FF66"/>
                </a:solidFill>
                <a:latin typeface="Times New Roman" panose="02020603050405020304" pitchFamily="18" charset="0"/>
                <a:cs typeface="Times New Roman" panose="02020603050405020304" pitchFamily="18" charset="0"/>
              </a:rPr>
              <a:t>Interaction between salts stress and temperature</a:t>
            </a:r>
            <a:endParaRPr lang="en-US" sz="2400" b="1" dirty="0">
              <a:solidFill>
                <a:srgbClr val="99FF66"/>
              </a:solidFill>
              <a:latin typeface="Times New Roman" panose="02020603050405020304" pitchFamily="18" charset="0"/>
              <a:cs typeface="Times New Roman" panose="02020603050405020304" pitchFamily="18" charset="0"/>
            </a:endParaRPr>
          </a:p>
        </p:txBody>
      </p:sp>
      <p:sp>
        <p:nvSpPr>
          <p:cNvPr id="8" name="Rectangle 7"/>
          <p:cNvSpPr/>
          <p:nvPr/>
        </p:nvSpPr>
        <p:spPr>
          <a:xfrm>
            <a:off x="3352800" y="2362200"/>
            <a:ext cx="5654510" cy="1938992"/>
          </a:xfrm>
          <a:prstGeom prst="rect">
            <a:avLst/>
          </a:prstGeom>
          <a:ln>
            <a:solidFill>
              <a:srgbClr val="92D050"/>
            </a:solidFill>
            <a:prstDash val="dashDot"/>
          </a:ln>
        </p:spPr>
        <p:txBody>
          <a:bodyPr wrap="square">
            <a:spAutoFit/>
          </a:bodyPr>
          <a:lstStyle/>
          <a:p>
            <a:pPr algn="just" rtl="1">
              <a:lnSpc>
                <a:spcPct val="150000"/>
              </a:lnSpc>
            </a:pPr>
            <a:r>
              <a:rPr lang="ar-SA" sz="2000" b="1" dirty="0" err="1" smtClean="0">
                <a:solidFill>
                  <a:schemeClr val="bg1"/>
                </a:solidFill>
                <a:cs typeface="+mj-cs"/>
              </a:rPr>
              <a:t>مثلا ..</a:t>
            </a:r>
            <a:r>
              <a:rPr lang="ar-SA" sz="2000" b="1" dirty="0" smtClean="0">
                <a:solidFill>
                  <a:schemeClr val="bg1"/>
                </a:solidFill>
                <a:cs typeface="+mj-cs"/>
              </a:rPr>
              <a:t> في </a:t>
            </a:r>
            <a:r>
              <a:rPr lang="ar-SA" sz="2000" b="1" dirty="0">
                <a:solidFill>
                  <a:schemeClr val="bg1"/>
                </a:solidFill>
                <a:cs typeface="+mj-cs"/>
              </a:rPr>
              <a:t>دراسة على تأثير تركيزات مختلفة من (</a:t>
            </a:r>
            <a:r>
              <a:rPr lang="en-US" sz="2000" b="1" dirty="0" err="1">
                <a:solidFill>
                  <a:srgbClr val="FF99CC"/>
                </a:solidFill>
                <a:latin typeface="Times New Roman" panose="02020603050405020304" pitchFamily="18" charset="0"/>
                <a:cs typeface="+mj-cs"/>
              </a:rPr>
              <a:t>NaCl</a:t>
            </a:r>
            <a:r>
              <a:rPr lang="ar-SA" sz="2000" b="1" dirty="0">
                <a:solidFill>
                  <a:schemeClr val="bg1"/>
                </a:solidFill>
                <a:cs typeface="+mj-cs"/>
              </a:rPr>
              <a:t>) على إنبات بذور الأرز </a:t>
            </a:r>
            <a:r>
              <a:rPr lang="ar-SA" sz="2000" b="1" dirty="0" smtClean="0">
                <a:solidFill>
                  <a:schemeClr val="bg1"/>
                </a:solidFill>
                <a:cs typeface="+mj-cs"/>
              </a:rPr>
              <a:t>عند </a:t>
            </a:r>
            <a:r>
              <a:rPr lang="ar-SA" sz="2000" b="1" dirty="0">
                <a:solidFill>
                  <a:schemeClr val="bg1"/>
                </a:solidFill>
                <a:cs typeface="+mj-cs"/>
              </a:rPr>
              <a:t>درجات حرارة مختلفة أوضحت نتائج الدراسة </a:t>
            </a:r>
            <a:r>
              <a:rPr lang="ar-SA" sz="2000" b="1" dirty="0" smtClean="0">
                <a:solidFill>
                  <a:schemeClr val="bg1"/>
                </a:solidFill>
                <a:cs typeface="+mj-cs"/>
              </a:rPr>
              <a:t>أن </a:t>
            </a:r>
            <a:r>
              <a:rPr lang="ar-SA" sz="2000" b="1" dirty="0">
                <a:solidFill>
                  <a:schemeClr val="bg1"/>
                </a:solidFill>
                <a:cs typeface="+mj-cs"/>
              </a:rPr>
              <a:t>مقاومة إنبات البذور للملوحة يكون أفضل عند </a:t>
            </a:r>
            <a:r>
              <a:rPr lang="ar-SA" sz="2000" b="1" dirty="0">
                <a:solidFill>
                  <a:srgbClr val="FFFF99"/>
                </a:solidFill>
                <a:cs typeface="+mj-cs"/>
              </a:rPr>
              <a:t>درجة الحرارة المنخفضة </a:t>
            </a:r>
            <a:r>
              <a:rPr lang="ar-SA" sz="2000" b="1" dirty="0">
                <a:solidFill>
                  <a:schemeClr val="bg1"/>
                </a:solidFill>
                <a:cs typeface="+mj-cs"/>
              </a:rPr>
              <a:t>وتنقص المقاومة بارتفاع درجة </a:t>
            </a:r>
            <a:r>
              <a:rPr lang="ar-SA" sz="2000" b="1" dirty="0" smtClean="0">
                <a:solidFill>
                  <a:schemeClr val="bg1"/>
                </a:solidFill>
                <a:cs typeface="+mj-cs"/>
              </a:rPr>
              <a:t>الحرارة. </a:t>
            </a:r>
            <a:endParaRPr lang="en-US" sz="2000" b="1" dirty="0">
              <a:solidFill>
                <a:schemeClr val="bg1"/>
              </a:solidFill>
              <a:cs typeface="+mj-cs"/>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066800"/>
            <a:ext cx="9144000" cy="108903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362200"/>
            <a:ext cx="3276600" cy="1828800"/>
          </a:xfrm>
          <a:prstGeom prst="rect">
            <a:avLst/>
          </a:prstGeom>
        </p:spPr>
      </p:pic>
      <p:sp>
        <p:nvSpPr>
          <p:cNvPr id="6" name="Rectangle 12"/>
          <p:cNvSpPr/>
          <p:nvPr/>
        </p:nvSpPr>
        <p:spPr>
          <a:xfrm>
            <a:off x="3352800" y="4343400"/>
            <a:ext cx="5638800" cy="1938992"/>
          </a:xfrm>
          <a:prstGeom prst="rect">
            <a:avLst/>
          </a:prstGeom>
          <a:ln>
            <a:noFill/>
            <a:prstDash val="dashDot"/>
          </a:ln>
        </p:spPr>
        <p:txBody>
          <a:bodyPr wrap="square">
            <a:spAutoFit/>
          </a:bodyPr>
          <a:lstStyle/>
          <a:p>
            <a:pPr algn="just" rtl="1">
              <a:lnSpc>
                <a:spcPct val="150000"/>
              </a:lnSpc>
            </a:pPr>
            <a:r>
              <a:rPr lang="ar-SA" sz="2000" b="1" dirty="0">
                <a:solidFill>
                  <a:schemeClr val="bg1">
                    <a:lumMod val="95000"/>
                  </a:schemeClr>
                </a:solidFill>
                <a:cs typeface="+mj-cs"/>
              </a:rPr>
              <a:t>كذلك مقاومة إنبات بذور نبات </a:t>
            </a:r>
            <a:r>
              <a:rPr lang="ar-SA" sz="2000" b="1" dirty="0" err="1" smtClean="0">
                <a:solidFill>
                  <a:schemeClr val="bg1">
                    <a:lumMod val="95000"/>
                  </a:schemeClr>
                </a:solidFill>
                <a:cs typeface="+mj-cs"/>
              </a:rPr>
              <a:t>كرثمم</a:t>
            </a:r>
            <a:r>
              <a:rPr lang="ar-SA" sz="2000" b="1" dirty="0" smtClean="0">
                <a:solidFill>
                  <a:schemeClr val="bg1">
                    <a:lumMod val="95000"/>
                  </a:schemeClr>
                </a:solidFill>
                <a:cs typeface="+mj-cs"/>
              </a:rPr>
              <a:t> </a:t>
            </a:r>
            <a:r>
              <a:rPr lang="ar-SA" sz="2000" b="1" dirty="0" err="1" smtClean="0">
                <a:solidFill>
                  <a:schemeClr val="bg1">
                    <a:lumMod val="95000"/>
                  </a:schemeClr>
                </a:solidFill>
                <a:cs typeface="+mj-cs"/>
              </a:rPr>
              <a:t>مارتيمم(</a:t>
            </a:r>
            <a:r>
              <a:rPr lang="en-US" sz="2000" b="1" i="1" dirty="0" err="1">
                <a:solidFill>
                  <a:srgbClr val="92D050"/>
                </a:solidFill>
                <a:latin typeface="Times New Roman" panose="02020603050405020304" pitchFamily="18" charset="0"/>
                <a:cs typeface="Times New Roman" panose="02020603050405020304" pitchFamily="18" charset="0"/>
              </a:rPr>
              <a:t>Crithmum</a:t>
            </a:r>
            <a:r>
              <a:rPr lang="en-US" sz="2000" b="1" i="1" dirty="0">
                <a:solidFill>
                  <a:srgbClr val="92D050"/>
                </a:solidFill>
                <a:latin typeface="Times New Roman" panose="02020603050405020304" pitchFamily="18" charset="0"/>
                <a:cs typeface="Times New Roman" panose="02020603050405020304" pitchFamily="18" charset="0"/>
              </a:rPr>
              <a:t> </a:t>
            </a:r>
            <a:r>
              <a:rPr lang="en-US" sz="2000" b="1" i="1" dirty="0" err="1">
                <a:solidFill>
                  <a:srgbClr val="92D050"/>
                </a:solidFill>
                <a:latin typeface="Times New Roman" panose="02020603050405020304" pitchFamily="18" charset="0"/>
                <a:cs typeface="Times New Roman" panose="02020603050405020304" pitchFamily="18" charset="0"/>
              </a:rPr>
              <a:t>maritimum</a:t>
            </a:r>
            <a:r>
              <a:rPr lang="ar-SA" sz="2000" b="1" dirty="0">
                <a:solidFill>
                  <a:schemeClr val="bg1">
                    <a:lumMod val="95000"/>
                  </a:schemeClr>
                </a:solidFill>
                <a:cs typeface="+mj-cs"/>
              </a:rPr>
              <a:t>) للملوحة أفضل عند درجة الحرارة المثلى للإنبات </a:t>
            </a:r>
            <a:r>
              <a:rPr lang="ar-SA" sz="2000" b="1" dirty="0" smtClean="0">
                <a:solidFill>
                  <a:schemeClr val="bg1">
                    <a:lumMod val="95000"/>
                  </a:schemeClr>
                </a:solidFill>
                <a:cs typeface="+mj-cs"/>
              </a:rPr>
              <a:t>بالمثل </a:t>
            </a:r>
            <a:r>
              <a:rPr lang="ar-SA" sz="2000" b="1" dirty="0">
                <a:solidFill>
                  <a:schemeClr val="bg1">
                    <a:lumMod val="95000"/>
                  </a:schemeClr>
                </a:solidFill>
                <a:cs typeface="+mj-cs"/>
              </a:rPr>
              <a:t>فإن مقاومة إنبات بذور نبات </a:t>
            </a:r>
            <a:r>
              <a:rPr lang="ar-SA" sz="2000" b="1" dirty="0" smtClean="0">
                <a:solidFill>
                  <a:schemeClr val="bg1">
                    <a:lumMod val="95000"/>
                  </a:schemeClr>
                </a:solidFill>
                <a:cs typeface="+mj-cs"/>
              </a:rPr>
              <a:t>ايفا </a:t>
            </a:r>
            <a:r>
              <a:rPr lang="ar-SA" sz="2000" b="1" dirty="0" err="1" smtClean="0">
                <a:solidFill>
                  <a:schemeClr val="bg1">
                    <a:lumMod val="95000"/>
                  </a:schemeClr>
                </a:solidFill>
                <a:cs typeface="+mj-cs"/>
              </a:rPr>
              <a:t>انيوا(</a:t>
            </a:r>
            <a:r>
              <a:rPr lang="en-US" sz="2000" b="1" i="1" dirty="0">
                <a:solidFill>
                  <a:srgbClr val="92D050"/>
                </a:solidFill>
                <a:latin typeface="Times New Roman" panose="02020603050405020304" pitchFamily="18" charset="0"/>
                <a:cs typeface="Times New Roman" panose="02020603050405020304" pitchFamily="18" charset="0"/>
              </a:rPr>
              <a:t>Iva </a:t>
            </a:r>
            <a:r>
              <a:rPr lang="en-US" sz="2000" b="1" i="1" dirty="0" err="1">
                <a:solidFill>
                  <a:srgbClr val="92D050"/>
                </a:solidFill>
                <a:latin typeface="Times New Roman" panose="02020603050405020304" pitchFamily="18" charset="0"/>
                <a:cs typeface="Times New Roman" panose="02020603050405020304" pitchFamily="18" charset="0"/>
              </a:rPr>
              <a:t>annua</a:t>
            </a:r>
            <a:r>
              <a:rPr lang="ar-SA" sz="2000" b="1" dirty="0">
                <a:solidFill>
                  <a:schemeClr val="bg1">
                    <a:lumMod val="95000"/>
                  </a:schemeClr>
                </a:solidFill>
                <a:cs typeface="+mj-cs"/>
              </a:rPr>
              <a:t>) للملوحة أفضل عند درجة الحرارة المثلى </a:t>
            </a:r>
            <a:r>
              <a:rPr lang="ar-SA" sz="2000" b="1" dirty="0" smtClean="0">
                <a:solidFill>
                  <a:schemeClr val="bg1">
                    <a:lumMod val="95000"/>
                  </a:schemeClr>
                </a:solidFill>
                <a:cs typeface="+mj-cs"/>
              </a:rPr>
              <a:t>للإنبات.</a:t>
            </a:r>
            <a:endParaRPr lang="en-US" sz="2000" b="1" dirty="0">
              <a:solidFill>
                <a:schemeClr val="bg1">
                  <a:lumMod val="95000"/>
                </a:schemeClr>
              </a:solidFill>
              <a:cs typeface="+mj-cs"/>
            </a:endParaRPr>
          </a:p>
        </p:txBody>
      </p:sp>
      <p:pic>
        <p:nvPicPr>
          <p:cNvPr id="7" name="Picture 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343400"/>
            <a:ext cx="3276600" cy="1874629"/>
          </a:xfrm>
          <a:prstGeom prst="rect">
            <a:avLst/>
          </a:prstGeom>
        </p:spPr>
      </p:pic>
    </p:spTree>
    <p:extLst>
      <p:ext uri="{BB962C8B-B14F-4D97-AF65-F5344CB8AC3E}">
        <p14:creationId xmlns:p14="http://schemas.microsoft.com/office/powerpoint/2010/main" xmlns="" val="14651470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heel(1)">
                                      <p:cBhvr>
                                        <p:cTn id="22" dur="1000"/>
                                        <p:tgtEl>
                                          <p:spTgt spid="3"/>
                                        </p:tgtEl>
                                      </p:cBhvr>
                                    </p:animEffect>
                                  </p:childTnLst>
                                </p:cTn>
                              </p:par>
                            </p:childTnLst>
                          </p:cTn>
                        </p:par>
                        <p:par>
                          <p:cTn id="23" fill="hold">
                            <p:stCondLst>
                              <p:cond delay="2000"/>
                            </p:stCondLst>
                            <p:childTnLst>
                              <p:par>
                                <p:cTn id="24" presetID="4"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ox(in)">
                                      <p:cBhvr>
                                        <p:cTn id="26" dur="1000"/>
                                        <p:tgtEl>
                                          <p:spTgt spid="6"/>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2564</TotalTime>
  <Words>2046</Words>
  <Application>Microsoft Office PowerPoint</Application>
  <PresentationFormat>عرض على الشاشة (3:4)‏</PresentationFormat>
  <Paragraphs>225</Paragraphs>
  <Slides>24</Slides>
  <Notes>2</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Office Theme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Mahera Shinwari</dc:creator>
  <cp:lastModifiedBy>a</cp:lastModifiedBy>
  <cp:revision>345</cp:revision>
  <dcterms:created xsi:type="dcterms:W3CDTF">2015-08-19T11:12:23Z</dcterms:created>
  <dcterms:modified xsi:type="dcterms:W3CDTF">2016-02-29T07:31:48Z</dcterms:modified>
</cp:coreProperties>
</file>