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81" r:id="rId2"/>
    <p:sldId id="278" r:id="rId3"/>
    <p:sldId id="279" r:id="rId4"/>
    <p:sldId id="28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7" r:id="rId24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559" autoAdjust="0"/>
  </p:normalViewPr>
  <p:slideViewPr>
    <p:cSldViewPr>
      <p:cViewPr varScale="1">
        <p:scale>
          <a:sx n="44" d="100"/>
          <a:sy n="44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5C51B-E5D6-4542-B6F4-44C35BB8296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E2E34-14BB-4601-B865-6B8021F1E2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3A29D-247C-46A4-A547-AFF1AC56D1A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502A5-AED4-412B-8B3E-48F7CDE8D2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530" y="4676645"/>
            <a:ext cx="5935651" cy="4542686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Connecting Networks</a:t>
            </a:r>
          </a:p>
          <a:p>
            <a:pPr>
              <a:buFontTx/>
              <a:buNone/>
            </a:pPr>
            <a:r>
              <a:rPr lang="en-US" sz="1300" b="1" dirty="0"/>
              <a:t>Chapter 2: </a:t>
            </a:r>
            <a:r>
              <a:rPr lang="en-US" sz="1400" b="1" dirty="0">
                <a:solidFill>
                  <a:srgbClr val="FFFFFF"/>
                </a:solidFill>
                <a:latin typeface="Arial"/>
              </a:rPr>
              <a:t>Connecting to the WAN</a:t>
            </a:r>
            <a:endParaRPr lang="en-GB" b="1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2.2.2.4 Frame Relay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2.2.2.5 ATM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2.2.2.6 Ethernet WAN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2.2.2.7 MPLS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2.2.2.8 VSAT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2.2.3.1 DSL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2.2.3.2 Cable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2.2.3.3 Wireless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2.2.3.4 3G/4G Cellular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2.2.3.5 VPN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2.1.2.3 Common WAN Terminology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2.2.4.1 Choosing a WAN Link 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2.2.4.2 Choosing a WAN Link 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2 Summary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77EF-9F5D-4805-BD17-79024BE7C85C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2 Summary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2.1.2.4 Circuit Switching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2.1.2.5 Packet Switching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2.2.1.1 WAN Link Connection Options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2.2.1.2 Service Provider Network Infrastructure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2.2.2.1 Leased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2.2.2.2 Dialup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2.2.2.3 ISDN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3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722B69E-CDA7-414F-8693-4174CC9BAC01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D3AFA5-0129-4146-BE96-38DA78F7388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6788150" cy="658812"/>
          </a:xfrm>
        </p:spPr>
        <p:txBody>
          <a:bodyPr/>
          <a:lstStyle/>
          <a:p>
            <a:r>
              <a:rPr lang="en-US" sz="2400" dirty="0" smtClean="0">
                <a:cs typeface="Arial" charset="0"/>
              </a:rPr>
              <a:t>Selecting </a:t>
            </a:r>
            <a:r>
              <a:rPr lang="en-US" sz="2400" dirty="0" smtClean="0">
                <a:cs typeface="Arial" charset="0"/>
              </a:rPr>
              <a:t>a </a:t>
            </a:r>
            <a:r>
              <a:rPr lang="en-US" sz="2400" dirty="0" smtClean="0"/>
              <a:t>WAN Technology</a:t>
            </a: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Lecture </a:t>
            </a:r>
            <a:r>
              <a:rPr lang="en-US" dirty="0" smtClean="0"/>
              <a:t>4: </a:t>
            </a:r>
            <a:r>
              <a:rPr lang="en-US" dirty="0" smtClean="0">
                <a:cs typeface="Arial" charset="0"/>
              </a:rPr>
              <a:t>WAN Devices &amp;Technology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Frame Relay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47" y="1458410"/>
            <a:ext cx="5193641" cy="43434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38788" y="1492786"/>
            <a:ext cx="327660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err="1"/>
              <a:t>PVCs</a:t>
            </a:r>
            <a:r>
              <a:rPr lang="en-US" sz="2000" dirty="0"/>
              <a:t> </a:t>
            </a:r>
            <a:r>
              <a:rPr lang="en-US" sz="2000" dirty="0" smtClean="0"/>
              <a:t>carry </a:t>
            </a:r>
            <a:r>
              <a:rPr lang="en-US" sz="2000" dirty="0"/>
              <a:t>both voice and data </a:t>
            </a:r>
            <a:r>
              <a:rPr lang="en-US" sz="2000" dirty="0" smtClean="0"/>
              <a:t>traffic.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are </a:t>
            </a:r>
            <a:r>
              <a:rPr lang="en-US" sz="2000" dirty="0" smtClean="0"/>
              <a:t>uniquely </a:t>
            </a:r>
            <a:r>
              <a:rPr lang="en-US" sz="2000" dirty="0"/>
              <a:t>identified by a data-link connection identifier (DLCI</a:t>
            </a:r>
            <a:r>
              <a:rPr lang="en-US" sz="2000" dirty="0" smtClean="0"/>
              <a:t>).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and DLCIs ensure bidirectional communication from one DTE device to </a:t>
            </a:r>
            <a:r>
              <a:rPr lang="en-US" sz="2000" dirty="0" smtClean="0"/>
              <a:t>another.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R1 </a:t>
            </a:r>
            <a:r>
              <a:rPr lang="en-US" sz="2000" dirty="0" smtClean="0"/>
              <a:t>uses </a:t>
            </a:r>
            <a:r>
              <a:rPr lang="en-US" sz="2000" dirty="0"/>
              <a:t>DLCI 102 to reach R2 while R2 </a:t>
            </a:r>
            <a:r>
              <a:rPr lang="en-US" sz="2000" dirty="0" smtClean="0"/>
              <a:t>uses </a:t>
            </a:r>
            <a:r>
              <a:rPr lang="en-US" sz="2000" dirty="0"/>
              <a:t>DLCI 201 to reach </a:t>
            </a:r>
            <a:r>
              <a:rPr lang="en-US" sz="2000" dirty="0" smtClean="0"/>
              <a:t>R1.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7140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22" y="2299271"/>
            <a:ext cx="6529680" cy="428136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ATM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0207" y="1384522"/>
            <a:ext cx="794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Built on </a:t>
            </a:r>
            <a:r>
              <a:rPr lang="en-US" sz="2000" dirty="0"/>
              <a:t>a cell-based </a:t>
            </a:r>
            <a:r>
              <a:rPr lang="en-US" sz="2000" dirty="0" smtClean="0"/>
              <a:t>architecture, </a:t>
            </a:r>
            <a:r>
              <a:rPr lang="en-US" sz="2000" dirty="0"/>
              <a:t>rather than on a frame-based architecture. ATM cells are always a fixed length of 53 bytes. </a:t>
            </a:r>
          </a:p>
        </p:txBody>
      </p:sp>
    </p:spTree>
    <p:extLst>
      <p:ext uri="{BB962C8B-B14F-4D97-AF65-F5344CB8AC3E}">
        <p14:creationId xmlns="" xmlns:p14="http://schemas.microsoft.com/office/powerpoint/2010/main" val="9236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111" y="1731449"/>
            <a:ext cx="4671788" cy="334577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Ethernet WAN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1020" y="1321940"/>
            <a:ext cx="3716062" cy="590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 smtClean="0"/>
              <a:t>Features and Benefits </a:t>
            </a:r>
            <a:r>
              <a:rPr lang="en-US" sz="2000" dirty="0"/>
              <a:t>of Ethernet WAN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Reduced expenses and administration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Easy integration with existing networks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Enhanced business productivity </a:t>
            </a:r>
            <a:endParaRPr lang="en-US" sz="2000" dirty="0" smtClean="0"/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Service providers now offer Ethernet WAN service using fiber-optic cabling.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Known as Metropolitan Ethernet (</a:t>
            </a:r>
            <a:r>
              <a:rPr lang="en-US" sz="2000" dirty="0" err="1"/>
              <a:t>MetroE</a:t>
            </a:r>
            <a:r>
              <a:rPr lang="en-US" sz="2000" dirty="0"/>
              <a:t>), Ethernet over MPLS (</a:t>
            </a:r>
            <a:r>
              <a:rPr lang="en-US" sz="2000" dirty="0" err="1"/>
              <a:t>EoMPLS</a:t>
            </a:r>
            <a:r>
              <a:rPr lang="en-US" sz="2000" dirty="0"/>
              <a:t>), and Virtual Private LAN Service (VPLS).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endParaRPr lang="en-US" sz="2000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16111" y="5265908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</a:pPr>
            <a:r>
              <a:rPr lang="en-US" sz="2000" b="1" dirty="0"/>
              <a:t>Note</a:t>
            </a:r>
            <a:r>
              <a:rPr lang="en-US" sz="2000" dirty="0"/>
              <a:t>: Commonly used to replace the traditional Frame Relay and ATM WAN links.</a:t>
            </a:r>
          </a:p>
        </p:txBody>
      </p:sp>
    </p:spTree>
    <p:extLst>
      <p:ext uri="{BB962C8B-B14F-4D97-AF65-F5344CB8AC3E}">
        <p14:creationId xmlns="" xmlns:p14="http://schemas.microsoft.com/office/powerpoint/2010/main" val="21511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2" y="2693732"/>
            <a:ext cx="6619875" cy="3872221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88317" y="1275689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Multiprotocol Label Switching (MPLS) is a multiprotocol high-performance WAN technology that directs data from one router to the next, based on short path labels rather than IP network addresses.</a:t>
            </a:r>
          </a:p>
        </p:txBody>
      </p:sp>
    </p:spTree>
    <p:extLst>
      <p:ext uri="{BB962C8B-B14F-4D97-AF65-F5344CB8AC3E}">
        <p14:creationId xmlns="" xmlns:p14="http://schemas.microsoft.com/office/powerpoint/2010/main" val="10335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VSAT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05" y="1666873"/>
            <a:ext cx="5210045" cy="4714875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9943" y="1649942"/>
            <a:ext cx="2914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Very small aperture terminal (VSAT) </a:t>
            </a:r>
            <a:r>
              <a:rPr lang="en-US" sz="2000" dirty="0" smtClean="0"/>
              <a:t>-  </a:t>
            </a:r>
            <a:r>
              <a:rPr lang="en-US" sz="2000" dirty="0"/>
              <a:t>a solution that creates a private WAN using satellite communications. </a:t>
            </a:r>
          </a:p>
        </p:txBody>
      </p:sp>
    </p:spTree>
    <p:extLst>
      <p:ext uri="{BB962C8B-B14F-4D97-AF65-F5344CB8AC3E}">
        <p14:creationId xmlns="" xmlns:p14="http://schemas.microsoft.com/office/powerpoint/2010/main" val="32080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957" y="2020645"/>
            <a:ext cx="5604329" cy="3986893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DSL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8257" y="1465845"/>
            <a:ext cx="29337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Always-on connection technology that uses existing twisted-pair telephone lines to transport high-bandwidth data, and provides IP services to subscribers.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 DSL modem converts an Ethernet signal from the user device to a DSL signal, which is transmitted to the central office.</a:t>
            </a:r>
          </a:p>
        </p:txBody>
      </p:sp>
    </p:spTree>
    <p:extLst>
      <p:ext uri="{BB962C8B-B14F-4D97-AF65-F5344CB8AC3E}">
        <p14:creationId xmlns="" xmlns:p14="http://schemas.microsoft.com/office/powerpoint/2010/main" val="21344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771651"/>
            <a:ext cx="6039757" cy="4186071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9550" y="1761582"/>
            <a:ext cx="264795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Network access is available from some cable television networks.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Cable modems provide an always-on connection and a simple installation. </a:t>
            </a:r>
          </a:p>
        </p:txBody>
      </p:sp>
    </p:spTree>
    <p:extLst>
      <p:ext uri="{BB962C8B-B14F-4D97-AF65-F5344CB8AC3E}">
        <p14:creationId xmlns="" xmlns:p14="http://schemas.microsoft.com/office/powerpoint/2010/main" val="35441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6" y="1872343"/>
            <a:ext cx="5311204" cy="376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Wireless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8424" y="1380044"/>
            <a:ext cx="3310601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N</a:t>
            </a:r>
            <a:r>
              <a:rPr lang="en-US" sz="2000" dirty="0" smtClean="0"/>
              <a:t>ew </a:t>
            </a:r>
            <a:r>
              <a:rPr lang="en-US" sz="2000" dirty="0"/>
              <a:t>developments in broadband wireless </a:t>
            </a:r>
            <a:r>
              <a:rPr lang="en-US" sz="2000" dirty="0" smtClean="0"/>
              <a:t>technology: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Municipal Wi-Fi</a:t>
            </a:r>
            <a:r>
              <a:rPr lang="en-US" sz="2000" dirty="0"/>
              <a:t> </a:t>
            </a:r>
            <a:r>
              <a:rPr lang="en-US" sz="2000" dirty="0" smtClean="0"/>
              <a:t>– </a:t>
            </a:r>
            <a:r>
              <a:rPr lang="en-US" sz="2000" dirty="0"/>
              <a:t>Many cities have begun setting up municipal wireless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 smtClean="0"/>
              <a:t>WiMAX</a:t>
            </a:r>
            <a:r>
              <a:rPr lang="en-US" sz="2000" dirty="0" smtClean="0"/>
              <a:t> </a:t>
            </a:r>
            <a:r>
              <a:rPr lang="en-US" sz="2000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Worldwide Interoperability for Microwave Access (WiMAX) is a new technology that is just beginning to come into use.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Satellite Internet</a:t>
            </a:r>
            <a:r>
              <a:rPr lang="en-US" sz="2000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9512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692" y="3860145"/>
            <a:ext cx="6417469" cy="287907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3G/4G Cellular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7845" y="1399008"/>
            <a:ext cx="762476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Common cellular industry terms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 err="1"/>
              <a:t>3G</a:t>
            </a:r>
            <a:r>
              <a:rPr lang="en-US" sz="2000" b="1" dirty="0"/>
              <a:t>/4G </a:t>
            </a:r>
            <a:r>
              <a:rPr lang="en-US" sz="2000" b="1" dirty="0" smtClean="0"/>
              <a:t>Wireless</a:t>
            </a:r>
            <a:r>
              <a:rPr lang="en-US" sz="2000" dirty="0" smtClean="0"/>
              <a:t> </a:t>
            </a:r>
            <a:r>
              <a:rPr lang="en-US" sz="2000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Abbreviation for 3rd generation and 4th generation cellular access. These technologies support wireless Internet access.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Long-Term Evolution (LTE) </a:t>
            </a:r>
            <a:r>
              <a:rPr lang="en-US" sz="2000" dirty="0" smtClean="0"/>
              <a:t>– A newer and </a:t>
            </a:r>
            <a:r>
              <a:rPr lang="en-US" sz="2000" dirty="0"/>
              <a:t>faster </a:t>
            </a:r>
            <a:r>
              <a:rPr lang="en-US" sz="2000" dirty="0" smtClean="0"/>
              <a:t>technology, considered </a:t>
            </a:r>
            <a:r>
              <a:rPr lang="en-US" sz="2000" dirty="0"/>
              <a:t>to be part of </a:t>
            </a:r>
            <a:r>
              <a:rPr lang="en-US" sz="2000" dirty="0" smtClean="0"/>
              <a:t>the 4th </a:t>
            </a:r>
            <a:r>
              <a:rPr lang="en-US" sz="2000" dirty="0"/>
              <a:t>generation (4G) technology.</a:t>
            </a:r>
          </a:p>
        </p:txBody>
      </p:sp>
    </p:spTree>
    <p:extLst>
      <p:ext uri="{BB962C8B-B14F-4D97-AF65-F5344CB8AC3E}">
        <p14:creationId xmlns="" xmlns:p14="http://schemas.microsoft.com/office/powerpoint/2010/main" val="1008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9828" y="1476829"/>
            <a:ext cx="4898943" cy="4745915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VPN Technology</a:t>
            </a: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907" y="2040163"/>
            <a:ext cx="4798865" cy="3736521"/>
          </a:xfrm>
          <a:prstGeom prst="rect">
            <a:avLst/>
          </a:prstGeom>
          <a:noFill/>
          <a:ln w="9525">
            <a:noFill/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472" y="1549399"/>
            <a:ext cx="3543300" cy="47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8092" y="1337785"/>
            <a:ext cx="361139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 smtClean="0"/>
              <a:t>VPN </a:t>
            </a:r>
            <a:r>
              <a:rPr lang="en-US" sz="2000" dirty="0"/>
              <a:t>is </a:t>
            </a:r>
            <a:r>
              <a:rPr lang="en-US" sz="2000" dirty="0" smtClean="0"/>
              <a:t>an encrypted </a:t>
            </a:r>
            <a:r>
              <a:rPr lang="en-US" sz="2000" dirty="0"/>
              <a:t>connection between private networks over a public </a:t>
            </a:r>
            <a:r>
              <a:rPr lang="en-US" sz="2000" dirty="0" smtClean="0"/>
              <a:t>network.</a:t>
            </a:r>
          </a:p>
          <a:p>
            <a:pPr algn="l">
              <a:spcBef>
                <a:spcPts val="600"/>
              </a:spcBef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Benefits: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Cost savings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Security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Scalability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Compatibility with broadband technology </a:t>
            </a:r>
            <a:endParaRPr lang="en-US" sz="2000" dirty="0" smtClean="0"/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Two </a:t>
            </a:r>
            <a:r>
              <a:rPr lang="en-US" sz="2000" dirty="0"/>
              <a:t>types of </a:t>
            </a:r>
            <a:r>
              <a:rPr lang="en-US" sz="2000" dirty="0" smtClean="0"/>
              <a:t>VPN: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Site-to-site VPNs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Remote-access VPNs </a:t>
            </a:r>
          </a:p>
        </p:txBody>
      </p:sp>
    </p:spTree>
    <p:extLst>
      <p:ext uri="{BB962C8B-B14F-4D97-AF65-F5344CB8AC3E}">
        <p14:creationId xmlns="" xmlns:p14="http://schemas.microsoft.com/office/powerpoint/2010/main" val="32477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 Devices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624013"/>
            <a:ext cx="55721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5229226"/>
            <a:ext cx="55054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51429" y="1624013"/>
            <a:ext cx="6284685" cy="4745915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89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Selecting 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Choosing a WAN Link Connection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09700"/>
            <a:ext cx="7886700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Answer </a:t>
            </a:r>
            <a:r>
              <a:rPr lang="en-US" sz="2000" dirty="0"/>
              <a:t>the following </a:t>
            </a:r>
            <a:r>
              <a:rPr lang="en-US" sz="2000" dirty="0" smtClean="0"/>
              <a:t>questions when choosing a WAN Connection: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is the purpose of the WAN?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is the geographic scope?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What are the traffic requirements?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41992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Selecting 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Choosing a WAN Link Connection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50" y="1444271"/>
            <a:ext cx="6680349" cy="50136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720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413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Summary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19138" y="1509713"/>
            <a:ext cx="8131175" cy="4437062"/>
          </a:xfrm>
        </p:spPr>
        <p:txBody>
          <a:bodyPr/>
          <a:lstStyle/>
          <a:p>
            <a:r>
              <a:rPr lang="en-US" sz="2000" dirty="0"/>
              <a:t>A business can use private lines or the public network infrastructure for WAN connections. </a:t>
            </a:r>
            <a:endParaRPr lang="en-US" sz="2000" dirty="0" smtClean="0"/>
          </a:p>
          <a:p>
            <a:r>
              <a:rPr lang="en-US" sz="2000" dirty="0" smtClean="0"/>
              <a:t>WAN </a:t>
            </a:r>
            <a:r>
              <a:rPr lang="en-US" sz="2000" dirty="0"/>
              <a:t>access standards operate at layers 1 and 2 of the OSI </a:t>
            </a:r>
            <a:r>
              <a:rPr lang="en-US" sz="2000" dirty="0" smtClean="0"/>
              <a:t>model, </a:t>
            </a:r>
            <a:r>
              <a:rPr lang="en-US" sz="2000" dirty="0"/>
              <a:t>and are defined and managed by the TIA/EIA, ISO, and IEEE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 </a:t>
            </a:r>
            <a:r>
              <a:rPr lang="en-US" sz="2000" dirty="0"/>
              <a:t>WAN may be circuit-switched or packet-switched.</a:t>
            </a:r>
          </a:p>
          <a:p>
            <a:r>
              <a:rPr lang="en-US" sz="2000" dirty="0"/>
              <a:t>There is common terminology used to identify the physical components of WAN connections and who, the service provider or the customer, is responsible for which components.</a:t>
            </a:r>
          </a:p>
          <a:p>
            <a:r>
              <a:rPr lang="en-US" sz="2000" dirty="0"/>
              <a:t>Service provider networks are complex and the service provider’s backbone networks consist primarily of high-bandwidth fiber optic </a:t>
            </a:r>
            <a:r>
              <a:rPr lang="en-US" sz="2000" dirty="0" smtClean="0"/>
              <a:t>media.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34131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Summary </a:t>
            </a:r>
            <a:r>
              <a:rPr lang="en-US" dirty="0" smtClean="0">
                <a:ea typeface="ＭＳ Ｐゴシック" pitchFamily="34" charset="-128"/>
              </a:rPr>
              <a:t>(cont.)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19138" y="1376363"/>
            <a:ext cx="8131175" cy="4437062"/>
          </a:xfrm>
        </p:spPr>
        <p:txBody>
          <a:bodyPr/>
          <a:lstStyle/>
          <a:p>
            <a:r>
              <a:rPr lang="en-US" sz="2000" dirty="0" smtClean="0"/>
              <a:t>Permanent</a:t>
            </a:r>
            <a:r>
              <a:rPr lang="en-US" sz="2000" dirty="0"/>
              <a:t>, dedicated point-to-point connections are provided by using leased </a:t>
            </a:r>
            <a:r>
              <a:rPr lang="en-US" sz="2000" dirty="0" smtClean="0"/>
              <a:t>lines.</a:t>
            </a:r>
          </a:p>
          <a:p>
            <a:r>
              <a:rPr lang="en-US" sz="2000" dirty="0" smtClean="0"/>
              <a:t>Public </a:t>
            </a:r>
            <a:r>
              <a:rPr lang="en-US" sz="2000" dirty="0"/>
              <a:t>infrastructure connections include DSL, cable, wireless, and 3G/4G cellular. </a:t>
            </a:r>
            <a:endParaRPr lang="en-US" sz="2000" dirty="0" smtClean="0"/>
          </a:p>
          <a:p>
            <a:r>
              <a:rPr lang="en-US" sz="2000" dirty="0" smtClean="0"/>
              <a:t>Security </a:t>
            </a:r>
            <a:r>
              <a:rPr lang="en-US" sz="2000" dirty="0"/>
              <a:t>over public infrastructure connections can be provided by using remote-access or site-to-site </a:t>
            </a:r>
            <a:r>
              <a:rPr lang="en-US" sz="2000" dirty="0" smtClean="0"/>
              <a:t>VPNs.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45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Circuit Switching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36" y="2432793"/>
            <a:ext cx="6670964" cy="40767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1509463"/>
            <a:ext cx="765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The two most common types of circuit-switched WAN technologies are the public switched telephone network (PSTN) and the Integrated Services Digital Network (ISDN).</a:t>
            </a:r>
          </a:p>
        </p:txBody>
      </p:sp>
    </p:spTree>
    <p:extLst>
      <p:ext uri="{BB962C8B-B14F-4D97-AF65-F5344CB8AC3E}">
        <p14:creationId xmlns="" xmlns:p14="http://schemas.microsoft.com/office/powerpoint/2010/main" val="422291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Packet Switching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0718" y="1509463"/>
            <a:ext cx="80027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Splits traffic </a:t>
            </a:r>
            <a:r>
              <a:rPr lang="en-US" sz="2000" dirty="0"/>
              <a:t>data into packets that are routed over a shared network. Packet-switching </a:t>
            </a:r>
            <a:r>
              <a:rPr lang="en-US" sz="2000" dirty="0" smtClean="0"/>
              <a:t>allow </a:t>
            </a:r>
            <a:r>
              <a:rPr lang="en-US" sz="2000" dirty="0"/>
              <a:t>many pairs of nodes to communicate over the same channel.</a:t>
            </a:r>
            <a:endParaRPr lang="en-US" sz="2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2657475"/>
            <a:ext cx="5572125" cy="36004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566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 Link Connection Options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74" y="1323974"/>
            <a:ext cx="3791239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434" y="1714500"/>
            <a:ext cx="6128217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429" y="1323974"/>
            <a:ext cx="6284685" cy="5078313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7719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Services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Service-Provided Network Infrastructure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82" y="1768755"/>
            <a:ext cx="5353050" cy="43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641" y="1323548"/>
            <a:ext cx="4776932" cy="5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1429" y="1323974"/>
            <a:ext cx="6284685" cy="5078313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3048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Leased Lines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36" y="2690813"/>
            <a:ext cx="718412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42168" y="1100075"/>
            <a:ext cx="1797934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Advantages: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Simplicity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Quality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Availability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9467" y="1139523"/>
            <a:ext cx="2407535" cy="159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Disadvantages: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Cost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Limited flexibility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86970" y="2928268"/>
            <a:ext cx="7546749" cy="3416320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5391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Dialup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118" y="2882093"/>
            <a:ext cx="5800725" cy="3734562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77297" y="995423"/>
            <a:ext cx="3360516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Advantages:</a:t>
            </a:r>
            <a:endParaRPr lang="en-US" sz="2000" dirty="0"/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Simplicity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Availability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Low implementation cost</a:t>
            </a:r>
            <a:r>
              <a:rPr lang="en-US" sz="2000" dirty="0">
                <a:latin typeface="+mn-lt"/>
              </a:rPr>
              <a:t>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80880" y="995423"/>
            <a:ext cx="2407535" cy="1886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Disadvantages: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/>
              <a:t>Low data rates</a:t>
            </a:r>
            <a:r>
              <a:rPr lang="en-US" sz="2000" dirty="0"/>
              <a:t>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/>
              <a:t>Relatively long connection time</a:t>
            </a:r>
            <a:r>
              <a:rPr lang="en-US" sz="20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858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Private WAN Infrastructures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ISDN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35" t="-5069"/>
          <a:stretch>
            <a:fillRect/>
          </a:stretch>
        </p:blipFill>
        <p:spPr bwMode="auto">
          <a:xfrm>
            <a:off x="2061029" y="986971"/>
            <a:ext cx="4660532" cy="3309259"/>
          </a:xfrm>
          <a:prstGeom prst="rect">
            <a:avLst/>
          </a:prstGeom>
          <a:ln w="127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5" y="4445938"/>
            <a:ext cx="3851208" cy="141783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1422"/>
          <a:stretch>
            <a:fillRect/>
          </a:stretch>
        </p:blipFill>
        <p:spPr bwMode="auto">
          <a:xfrm>
            <a:off x="4394881" y="4441371"/>
            <a:ext cx="4458833" cy="142896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20800" y="4499428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ISDN BRI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783943" y="4448627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ISDN PRI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626103" y="1190172"/>
            <a:ext cx="229819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Sample ISDN Topology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29022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1466</TotalTime>
  <Words>695</Words>
  <Application>Microsoft Office PowerPoint</Application>
  <PresentationFormat>On-screen Show (4:3)</PresentationFormat>
  <Paragraphs>197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Origin</vt:lpstr>
      <vt:lpstr>Lecture 4: WAN Devices &amp;Technology </vt:lpstr>
      <vt:lpstr>WAN Operations WAN Devices</vt:lpstr>
      <vt:lpstr>WAN Operations Circuit Switching</vt:lpstr>
      <vt:lpstr>WAN Operations Packet Switching</vt:lpstr>
      <vt:lpstr>WAN Services WAN Link Connection Options</vt:lpstr>
      <vt:lpstr>WAN Services Service-Provided Network Infrastructure</vt:lpstr>
      <vt:lpstr>Private WAN Infrastructures Leased Lines</vt:lpstr>
      <vt:lpstr>Private WAN Infrastructures Dialup</vt:lpstr>
      <vt:lpstr>Private WAN Infrastructures ISDN</vt:lpstr>
      <vt:lpstr>Private WAN Infrastructures Frame Relay</vt:lpstr>
      <vt:lpstr>Private WAN Infrastructures ATM</vt:lpstr>
      <vt:lpstr>Private WAN Infrastructures Ethernet WAN</vt:lpstr>
      <vt:lpstr>Private WAN Infrastructures MPLS</vt:lpstr>
      <vt:lpstr>Private WAN Infrastructures VSAT</vt:lpstr>
      <vt:lpstr>Private WAN Infrastructures DSL</vt:lpstr>
      <vt:lpstr>Private WAN Infrastructures Cable</vt:lpstr>
      <vt:lpstr>Private WAN Infrastructures Wireless</vt:lpstr>
      <vt:lpstr>Private WAN Infrastructures 3G/4G Cellular</vt:lpstr>
      <vt:lpstr>Private WAN Infrastructures VPN Technology</vt:lpstr>
      <vt:lpstr>Selecting WAN Services Choosing a WAN Link Connection</vt:lpstr>
      <vt:lpstr>Selecting WAN Services Choosing a WAN Link Connection</vt:lpstr>
      <vt:lpstr>Summary</vt:lpstr>
      <vt:lpstr>Summary (cont.)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4: WAN Devices &amp;Technology </dc:title>
  <dc:creator>Najla</dc:creator>
  <cp:lastModifiedBy>Najla</cp:lastModifiedBy>
  <cp:revision>2</cp:revision>
  <dcterms:created xsi:type="dcterms:W3CDTF">2014-10-22T03:07:46Z</dcterms:created>
  <dcterms:modified xsi:type="dcterms:W3CDTF">2014-10-23T03:34:15Z</dcterms:modified>
</cp:coreProperties>
</file>