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0" r:id="rId1"/>
    <p:sldMasterId id="2147483963" r:id="rId2"/>
  </p:sldMasterIdLst>
  <p:notesMasterIdLst>
    <p:notesMasterId r:id="rId50"/>
  </p:notesMasterIdLst>
  <p:sldIdLst>
    <p:sldId id="256" r:id="rId3"/>
    <p:sldId id="257" r:id="rId4"/>
    <p:sldId id="258" r:id="rId5"/>
    <p:sldId id="259" r:id="rId6"/>
    <p:sldId id="260" r:id="rId7"/>
    <p:sldId id="261" r:id="rId8"/>
    <p:sldId id="331" r:id="rId9"/>
    <p:sldId id="263" r:id="rId10"/>
    <p:sldId id="333" r:id="rId11"/>
    <p:sldId id="267" r:id="rId12"/>
    <p:sldId id="268" r:id="rId13"/>
    <p:sldId id="265" r:id="rId14"/>
    <p:sldId id="270" r:id="rId15"/>
    <p:sldId id="271" r:id="rId16"/>
    <p:sldId id="272" r:id="rId17"/>
    <p:sldId id="273" r:id="rId18"/>
    <p:sldId id="337" r:id="rId19"/>
    <p:sldId id="277" r:id="rId20"/>
    <p:sldId id="275" r:id="rId21"/>
    <p:sldId id="279" r:id="rId22"/>
    <p:sldId id="280" r:id="rId23"/>
    <p:sldId id="281" r:id="rId24"/>
    <p:sldId id="338" r:id="rId25"/>
    <p:sldId id="287" r:id="rId26"/>
    <p:sldId id="290" r:id="rId27"/>
    <p:sldId id="294" r:id="rId28"/>
    <p:sldId id="291" r:id="rId29"/>
    <p:sldId id="293" r:id="rId30"/>
    <p:sldId id="332" r:id="rId31"/>
    <p:sldId id="297" r:id="rId32"/>
    <p:sldId id="298" r:id="rId33"/>
    <p:sldId id="296" r:id="rId34"/>
    <p:sldId id="301" r:id="rId35"/>
    <p:sldId id="303" r:id="rId36"/>
    <p:sldId id="305" r:id="rId37"/>
    <p:sldId id="307" r:id="rId38"/>
    <p:sldId id="309" r:id="rId39"/>
    <p:sldId id="315" r:id="rId40"/>
    <p:sldId id="313" r:id="rId41"/>
    <p:sldId id="314" r:id="rId42"/>
    <p:sldId id="317" r:id="rId43"/>
    <p:sldId id="318" r:id="rId44"/>
    <p:sldId id="320" r:id="rId45"/>
    <p:sldId id="322" r:id="rId46"/>
    <p:sldId id="335" r:id="rId47"/>
    <p:sldId id="324" r:id="rId48"/>
    <p:sldId id="328" r:id="rId4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543" autoAdjust="0"/>
  </p:normalViewPr>
  <p:slideViewPr>
    <p:cSldViewPr snapToGrid="0" snapToObjects="1">
      <p:cViewPr>
        <p:scale>
          <a:sx n="40" d="100"/>
          <a:sy n="40" d="100"/>
        </p:scale>
        <p:origin x="2010" y="6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32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EBCA25-32D2-4EEE-B2F6-0E2171565B3E}" type="doc">
      <dgm:prSet loTypeId="urn:microsoft.com/office/officeart/2005/8/layout/orgChart1" loCatId="hierarchy" qsTypeId="urn:microsoft.com/office/officeart/2005/8/quickstyle/simple1" qsCatId="simple" csTypeId="urn:microsoft.com/office/officeart/2005/8/colors/colorful1#1" csCatId="colorful" phldr="1"/>
      <dgm:spPr/>
    </dgm:pt>
    <dgm:pt modelId="{CDDEEE33-EF82-4BFF-B67A-4D7301E4A446}">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solidFill>
                <a:schemeClr val="tx2">
                  <a:lumMod val="50000"/>
                </a:schemeClr>
              </a:solidFill>
              <a:effectLst>
                <a:outerShdw blurRad="38100" dist="38100" dir="2700000" algn="tl">
                  <a:srgbClr val="000000"/>
                </a:outerShdw>
              </a:effectLst>
              <a:latin typeface="Arial" pitchFamily="34" charset="0"/>
              <a:cs typeface="Arial" pitchFamily="34" charset="0"/>
            </a:rPr>
            <a:t>Helminthes</a:t>
          </a:r>
        </a:p>
      </dgm:t>
    </dgm:pt>
    <dgm:pt modelId="{7C41E3B4-1441-444A-A003-35CD4170CD53}" type="parTrans" cxnId="{3F718297-4DC0-4A5A-99ED-1F64CD19E214}">
      <dgm:prSet/>
      <dgm:spPr/>
      <dgm:t>
        <a:bodyPr/>
        <a:lstStyle/>
        <a:p>
          <a:pPr rtl="1"/>
          <a:endParaRPr lang="x-none"/>
        </a:p>
      </dgm:t>
    </dgm:pt>
    <dgm:pt modelId="{47361D78-6E80-4760-8DD9-4BCC923CD3EA}" type="sibTrans" cxnId="{3F718297-4DC0-4A5A-99ED-1F64CD19E214}">
      <dgm:prSet/>
      <dgm:spPr/>
      <dgm:t>
        <a:bodyPr/>
        <a:lstStyle/>
        <a:p>
          <a:pPr rtl="1"/>
          <a:endParaRPr lang="x-none"/>
        </a:p>
      </dgm:t>
    </dgm:pt>
    <dgm:pt modelId="{D024462D-C24A-4C73-99CE-0629F0F83B25}">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solidFill>
                <a:srgbClr val="342F23"/>
              </a:solidFill>
              <a:effectLst/>
              <a:latin typeface="Arial" pitchFamily="34" charset="0"/>
              <a:cs typeface="Arial" pitchFamily="34" charset="0"/>
            </a:rPr>
            <a:t>Nematodes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solidFill>
                <a:srgbClr val="342F23"/>
              </a:solidFill>
              <a:effectLst/>
              <a:latin typeface="Arial" pitchFamily="34" charset="0"/>
              <a:cs typeface="Arial" pitchFamily="34" charset="0"/>
            </a:rPr>
            <a:t>(round worms)</a:t>
          </a:r>
        </a:p>
      </dgm:t>
    </dgm:pt>
    <dgm:pt modelId="{1BFF8BED-178A-4D98-B441-D72E3D8AD44B}" type="parTrans" cxnId="{A810B269-870F-4F0B-80BC-B8B64FFFD8D3}">
      <dgm:prSet/>
      <dgm:spPr/>
      <dgm:t>
        <a:bodyPr/>
        <a:lstStyle/>
        <a:p>
          <a:pPr rtl="1"/>
          <a:endParaRPr lang="x-none"/>
        </a:p>
      </dgm:t>
    </dgm:pt>
    <dgm:pt modelId="{726A4629-3E5C-47CE-A717-F29C5D610393}" type="sibTrans" cxnId="{A810B269-870F-4F0B-80BC-B8B64FFFD8D3}">
      <dgm:prSet/>
      <dgm:spPr/>
      <dgm:t>
        <a:bodyPr/>
        <a:lstStyle/>
        <a:p>
          <a:pPr rtl="1"/>
          <a:endParaRPr lang="x-none"/>
        </a:p>
      </dgm:t>
    </dgm:pt>
    <dgm:pt modelId="{C76A24BB-0CB8-4954-BE3D-DCE2404C5D13}">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1" u="none" strike="noStrike" cap="none" normalizeH="0" baseline="0" dirty="0" smtClean="0">
            <a:ln/>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1" u="none" strike="noStrike" cap="none" normalizeH="0" baseline="0" dirty="0" err="1" smtClean="0">
              <a:ln/>
              <a:solidFill>
                <a:srgbClr val="FF0000"/>
              </a:solidFill>
              <a:effectLst/>
              <a:latin typeface="Arial" pitchFamily="34" charset="0"/>
              <a:cs typeface="Arial" pitchFamily="34" charset="0"/>
            </a:rPr>
            <a:t>Ascaris</a:t>
          </a:r>
          <a:r>
            <a:rPr kumimoji="0" lang="en-US" b="1" i="1" u="none" strike="noStrike" cap="none" normalizeH="0" baseline="0" dirty="0" smtClean="0">
              <a:ln/>
              <a:solidFill>
                <a:srgbClr val="FF0000"/>
              </a:solidFill>
              <a:effectLst/>
              <a:latin typeface="Arial" pitchFamily="34" charset="0"/>
              <a:cs typeface="Arial" pitchFamily="34" charset="0"/>
            </a:rPr>
            <a:t> </a:t>
          </a:r>
          <a:r>
            <a:rPr kumimoji="0" lang="en-US" b="1" i="1" u="none" strike="noStrike" cap="none" normalizeH="0" baseline="0" dirty="0" err="1" smtClean="0">
              <a:ln/>
              <a:solidFill>
                <a:srgbClr val="FF0000"/>
              </a:solidFill>
              <a:effectLst/>
              <a:latin typeface="Arial" pitchFamily="34" charset="0"/>
              <a:cs typeface="Arial" pitchFamily="34" charset="0"/>
            </a:rPr>
            <a:t>lumbricoides</a:t>
          </a:r>
          <a:endParaRPr kumimoji="0" lang="en-US" b="1" i="1" u="none" strike="noStrike" cap="none" normalizeH="0" baseline="0" dirty="0" smtClean="0">
            <a:ln/>
            <a:solidFill>
              <a:srgbClr val="FF0000"/>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1" u="none" strike="noStrike" cap="none" normalizeH="0" baseline="0" dirty="0" smtClean="0">
              <a:ln/>
              <a:effectLst/>
              <a:latin typeface="Arial" pitchFamily="34" charset="0"/>
              <a:cs typeface="Arial" pitchFamily="34" charset="0"/>
            </a:rPr>
            <a:t> (Roundworm)</a:t>
          </a:r>
          <a:endParaRPr kumimoji="0" lang="en-US" b="0" i="1" u="none" strike="noStrike" cap="none" normalizeH="0" baseline="0" dirty="0" smtClean="0">
            <a:ln/>
            <a:effectLst/>
            <a:latin typeface="Arial" pitchFamily="34" charset="0"/>
            <a:cs typeface="Arial" pitchFamily="34" charset="0"/>
          </a:endParaRPr>
        </a:p>
      </dgm:t>
    </dgm:pt>
    <dgm:pt modelId="{6C91B7AA-C042-473F-93A5-A04841438601}" type="parTrans" cxnId="{8F07F708-C7CE-41F9-81C8-C9337D46F957}">
      <dgm:prSet/>
      <dgm:spPr/>
      <dgm:t>
        <a:bodyPr/>
        <a:lstStyle/>
        <a:p>
          <a:pPr rtl="1"/>
          <a:endParaRPr lang="x-none"/>
        </a:p>
      </dgm:t>
    </dgm:pt>
    <dgm:pt modelId="{B5BAA4A5-361D-4797-BA9C-526650A96F5C}" type="sibTrans" cxnId="{8F07F708-C7CE-41F9-81C8-C9337D46F957}">
      <dgm:prSet/>
      <dgm:spPr/>
      <dgm:t>
        <a:bodyPr/>
        <a:lstStyle/>
        <a:p>
          <a:pPr rtl="1"/>
          <a:endParaRPr lang="x-none"/>
        </a:p>
      </dgm:t>
    </dgm:pt>
    <dgm:pt modelId="{82B398F2-5D62-4BD5-8F4F-4B0A146E339E}">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err="1" smtClean="0">
              <a:ln/>
              <a:solidFill>
                <a:srgbClr val="342F23"/>
              </a:solidFill>
              <a:effectLst/>
              <a:latin typeface="Arial" pitchFamily="34" charset="0"/>
              <a:cs typeface="Arial" pitchFamily="34" charset="0"/>
            </a:rPr>
            <a:t>Cystods</a:t>
          </a:r>
          <a:endParaRPr kumimoji="0" lang="en-US" sz="2400" b="1" i="0" u="none" strike="noStrike" cap="none" normalizeH="0" baseline="0" dirty="0" smtClean="0">
            <a:ln/>
            <a:solidFill>
              <a:srgbClr val="342F23"/>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solidFill>
                <a:srgbClr val="342F23"/>
              </a:solidFill>
              <a:effectLst/>
              <a:latin typeface="Arial" pitchFamily="34" charset="0"/>
              <a:cs typeface="Arial" pitchFamily="34" charset="0"/>
            </a:rPr>
            <a:t>(flat worms)</a:t>
          </a:r>
        </a:p>
      </dgm:t>
    </dgm:pt>
    <dgm:pt modelId="{838100C1-BF61-4A28-A55E-C02D15F01FE2}" type="parTrans" cxnId="{75234A99-ED74-490D-9827-02995319E11B}">
      <dgm:prSet/>
      <dgm:spPr/>
      <dgm:t>
        <a:bodyPr/>
        <a:lstStyle/>
        <a:p>
          <a:pPr rtl="1"/>
          <a:endParaRPr lang="x-none"/>
        </a:p>
      </dgm:t>
    </dgm:pt>
    <dgm:pt modelId="{A32E5117-10E6-473A-A450-A8290D7C1B61}" type="sibTrans" cxnId="{75234A99-ED74-490D-9827-02995319E11B}">
      <dgm:prSet/>
      <dgm:spPr/>
      <dgm:t>
        <a:bodyPr/>
        <a:lstStyle/>
        <a:p>
          <a:pPr rtl="1"/>
          <a:endParaRPr lang="x-none"/>
        </a:p>
      </dgm:t>
    </dgm:pt>
    <dgm:pt modelId="{38FF103F-0B39-49D0-84FE-DCDCA708A7F4}">
      <dgm:prSet/>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lang="en-US" b="1" i="1" dirty="0" smtClean="0">
              <a:solidFill>
                <a:srgbClr val="FF3300"/>
              </a:solidFill>
              <a:effectLst>
                <a:outerShdw blurRad="38100" dist="38100" dir="2700000" algn="tl">
                  <a:srgbClr val="000000"/>
                </a:outerShdw>
              </a:effectLst>
            </a:rPr>
            <a:t>Taenia </a:t>
          </a:r>
          <a:r>
            <a:rPr lang="en-US" b="1" i="1" dirty="0" err="1" smtClean="0">
              <a:solidFill>
                <a:srgbClr val="FF3300"/>
              </a:solidFill>
              <a:effectLst>
                <a:outerShdw blurRad="38100" dist="38100" dir="2700000" algn="tl">
                  <a:srgbClr val="000000"/>
                </a:outerShdw>
              </a:effectLst>
            </a:rPr>
            <a:t>saginata</a:t>
          </a:r>
          <a:r>
            <a:rPr lang="en-US" dirty="0" smtClean="0"/>
            <a:t> </a:t>
          </a:r>
          <a:endParaRPr kumimoji="0" lang="en-US" b="0" i="0" u="none" strike="noStrike" cap="none" normalizeH="0" baseline="0" dirty="0" smtClean="0">
            <a:ln/>
            <a:effectLst/>
            <a:latin typeface="Arial" pitchFamily="34" charset="0"/>
            <a:cs typeface="Arial" pitchFamily="34" charset="0"/>
          </a:endParaRPr>
        </a:p>
      </dgm:t>
    </dgm:pt>
    <dgm:pt modelId="{AD091617-E98A-4616-A0CD-16CC210D73CA}" type="parTrans" cxnId="{2C2C3B73-4558-4281-9730-8688F8F1DE85}">
      <dgm:prSet/>
      <dgm:spPr/>
      <dgm:t>
        <a:bodyPr/>
        <a:lstStyle/>
        <a:p>
          <a:pPr rtl="1"/>
          <a:endParaRPr lang="x-none"/>
        </a:p>
      </dgm:t>
    </dgm:pt>
    <dgm:pt modelId="{122EC17F-5038-4030-A92C-6CDA6004370D}" type="sibTrans" cxnId="{2C2C3B73-4558-4281-9730-8688F8F1DE85}">
      <dgm:prSet/>
      <dgm:spPr/>
      <dgm:t>
        <a:bodyPr/>
        <a:lstStyle/>
        <a:p>
          <a:pPr rtl="1"/>
          <a:endParaRPr lang="x-none"/>
        </a:p>
      </dgm:t>
    </dgm:pt>
    <dgm:pt modelId="{B48FBF82-C072-49C7-B17E-1E76C9620B73}">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solidFill>
                <a:srgbClr val="342F23"/>
              </a:solidFill>
              <a:effectLst/>
              <a:latin typeface="Arial" pitchFamily="34" charset="0"/>
              <a:cs typeface="Arial" pitchFamily="34" charset="0"/>
            </a:rPr>
            <a:t>Trematodes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solidFill>
                <a:srgbClr val="342F23"/>
              </a:solidFill>
              <a:effectLst/>
              <a:latin typeface="Arial" pitchFamily="34" charset="0"/>
              <a:cs typeface="Arial" pitchFamily="34" charset="0"/>
            </a:rPr>
            <a:t>(</a:t>
          </a:r>
          <a:r>
            <a:rPr kumimoji="0" lang="en-US" sz="2400" b="1" i="0" u="none" strike="noStrike" cap="none" normalizeH="0" baseline="0" dirty="0" err="1" smtClean="0">
              <a:ln/>
              <a:solidFill>
                <a:srgbClr val="342F23"/>
              </a:solidFill>
              <a:effectLst/>
              <a:latin typeface="Arial" pitchFamily="34" charset="0"/>
              <a:cs typeface="Arial" pitchFamily="34" charset="0"/>
            </a:rPr>
            <a:t>fluks</a:t>
          </a:r>
          <a:r>
            <a:rPr kumimoji="0" lang="en-US" sz="2400" b="1" i="0" u="none" strike="noStrike" cap="none" normalizeH="0" baseline="0" dirty="0" smtClean="0">
              <a:ln/>
              <a:solidFill>
                <a:srgbClr val="342F23"/>
              </a:solidFill>
              <a:effectLst/>
              <a:latin typeface="Arial" pitchFamily="34" charset="0"/>
              <a:cs typeface="Arial" pitchFamily="34" charset="0"/>
            </a:rPr>
            <a:t>)</a:t>
          </a:r>
        </a:p>
      </dgm:t>
    </dgm:pt>
    <dgm:pt modelId="{7A7EBCC7-E69C-407A-93E1-A1496FAAC028}" type="parTrans" cxnId="{338CE86E-3B86-45A9-A256-140DAC84B922}">
      <dgm:prSet/>
      <dgm:spPr/>
      <dgm:t>
        <a:bodyPr/>
        <a:lstStyle/>
        <a:p>
          <a:pPr rtl="1"/>
          <a:endParaRPr lang="x-none"/>
        </a:p>
      </dgm:t>
    </dgm:pt>
    <dgm:pt modelId="{75D2D2BC-580A-49E4-BCB9-A1E6865C6E2A}" type="sibTrans" cxnId="{338CE86E-3B86-45A9-A256-140DAC84B922}">
      <dgm:prSet/>
      <dgm:spPr/>
      <dgm:t>
        <a:bodyPr/>
        <a:lstStyle/>
        <a:p>
          <a:pPr rtl="1"/>
          <a:endParaRPr lang="x-none"/>
        </a:p>
      </dgm:t>
    </dgm:pt>
    <dgm:pt modelId="{6C847EAC-479E-465D-A296-680743DE44FE}">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err="1" smtClean="0">
              <a:ln/>
              <a:solidFill>
                <a:srgbClr val="FF0000"/>
              </a:solidFill>
              <a:effectLst>
                <a:outerShdw blurRad="38100" dist="38100" dir="2700000" algn="tl">
                  <a:srgbClr val="000000"/>
                </a:outerShdw>
              </a:effectLst>
              <a:latin typeface="Arial" pitchFamily="34" charset="0"/>
              <a:cs typeface="Arial" pitchFamily="34" charset="0"/>
            </a:rPr>
            <a:t>Bilharzia</a:t>
          </a:r>
          <a:r>
            <a:rPr kumimoji="0" lang="en-US" b="1" i="0" u="none" strike="noStrike" cap="none" normalizeH="0" baseline="0" dirty="0" smtClean="0">
              <a:ln/>
              <a:solidFill>
                <a:srgbClr val="FF0000"/>
              </a:solidFill>
              <a:effectLst>
                <a:outerShdw blurRad="38100" dist="38100" dir="2700000" algn="tl">
                  <a:srgbClr val="000000"/>
                </a:outerShdw>
              </a:effectLst>
              <a:latin typeface="Arial" pitchFamily="34"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solidFill>
                <a:srgbClr val="FF0000"/>
              </a:solidFill>
              <a:effectLst>
                <a:outerShdw blurRad="38100" dist="38100" dir="2700000" algn="tl">
                  <a:srgbClr val="000000"/>
                </a:outerShdw>
              </a:effectLst>
              <a:latin typeface="Arial" pitchFamily="34" charset="0"/>
              <a:cs typeface="Arial" pitchFamily="34" charset="0"/>
            </a:rPr>
            <a:t>(Schistosomiasis</a:t>
          </a:r>
          <a:r>
            <a:rPr kumimoji="0" lang="en-US" b="1" i="0" u="none" strike="noStrike" cap="none" normalizeH="0" baseline="0" dirty="0" smtClean="0">
              <a:ln/>
              <a:effectLst>
                <a:outerShdw blurRad="38100" dist="38100" dir="2700000" algn="tl">
                  <a:srgbClr val="000000"/>
                </a:outerShdw>
              </a:effectLst>
              <a:latin typeface="Arial" pitchFamily="34" charset="0"/>
              <a:cs typeface="Arial" pitchFamily="34" charset="0"/>
            </a:rPr>
            <a:t>)</a:t>
          </a:r>
        </a:p>
      </dgm:t>
    </dgm:pt>
    <dgm:pt modelId="{500203D1-F14E-41C9-8C52-BAEF87D5C56C}" type="parTrans" cxnId="{CAC57096-4A64-43FD-A667-1E5710854DCF}">
      <dgm:prSet/>
      <dgm:spPr/>
      <dgm:t>
        <a:bodyPr/>
        <a:lstStyle/>
        <a:p>
          <a:pPr rtl="1"/>
          <a:endParaRPr lang="x-none"/>
        </a:p>
      </dgm:t>
    </dgm:pt>
    <dgm:pt modelId="{6C3A49A9-19B6-4D9A-80C1-06C2E13C5176}" type="sibTrans" cxnId="{CAC57096-4A64-43FD-A667-1E5710854DCF}">
      <dgm:prSet/>
      <dgm:spPr/>
      <dgm:t>
        <a:bodyPr/>
        <a:lstStyle/>
        <a:p>
          <a:pPr rtl="1"/>
          <a:endParaRPr lang="x-none"/>
        </a:p>
      </dgm:t>
    </dgm:pt>
    <dgm:pt modelId="{95124BBF-B45E-4D30-AE5F-7B0273BCF540}" type="pres">
      <dgm:prSet presAssocID="{B5EBCA25-32D2-4EEE-B2F6-0E2171565B3E}" presName="hierChild1" presStyleCnt="0">
        <dgm:presLayoutVars>
          <dgm:orgChart val="1"/>
          <dgm:chPref val="1"/>
          <dgm:dir/>
          <dgm:animOne val="branch"/>
          <dgm:animLvl val="lvl"/>
          <dgm:resizeHandles/>
        </dgm:presLayoutVars>
      </dgm:prSet>
      <dgm:spPr/>
    </dgm:pt>
    <dgm:pt modelId="{D8E34098-E23F-4537-BB7A-E5DA45128ACD}" type="pres">
      <dgm:prSet presAssocID="{CDDEEE33-EF82-4BFF-B67A-4D7301E4A446}" presName="hierRoot1" presStyleCnt="0">
        <dgm:presLayoutVars>
          <dgm:hierBranch/>
        </dgm:presLayoutVars>
      </dgm:prSet>
      <dgm:spPr/>
    </dgm:pt>
    <dgm:pt modelId="{A2D4C8A8-F34A-4F06-B2EA-E4140A855F3A}" type="pres">
      <dgm:prSet presAssocID="{CDDEEE33-EF82-4BFF-B67A-4D7301E4A446}" presName="rootComposite1" presStyleCnt="0"/>
      <dgm:spPr/>
    </dgm:pt>
    <dgm:pt modelId="{09A709A6-D148-4FBF-95D8-CB4152E60E19}" type="pres">
      <dgm:prSet presAssocID="{CDDEEE33-EF82-4BFF-B67A-4D7301E4A446}" presName="rootText1" presStyleLbl="node0" presStyleIdx="0" presStyleCnt="1" custScaleY="98347">
        <dgm:presLayoutVars>
          <dgm:chPref val="3"/>
        </dgm:presLayoutVars>
      </dgm:prSet>
      <dgm:spPr/>
      <dgm:t>
        <a:bodyPr/>
        <a:lstStyle/>
        <a:p>
          <a:pPr rtl="1"/>
          <a:endParaRPr lang="x-none"/>
        </a:p>
      </dgm:t>
    </dgm:pt>
    <dgm:pt modelId="{AC2920FA-0114-404E-A4A3-DFCC08BED1FB}" type="pres">
      <dgm:prSet presAssocID="{CDDEEE33-EF82-4BFF-B67A-4D7301E4A446}" presName="rootConnector1" presStyleLbl="node1" presStyleIdx="0" presStyleCnt="0"/>
      <dgm:spPr/>
      <dgm:t>
        <a:bodyPr/>
        <a:lstStyle/>
        <a:p>
          <a:pPr rtl="1"/>
          <a:endParaRPr lang="x-none"/>
        </a:p>
      </dgm:t>
    </dgm:pt>
    <dgm:pt modelId="{9C37C458-63A3-4639-BC22-AD3257E06D15}" type="pres">
      <dgm:prSet presAssocID="{CDDEEE33-EF82-4BFF-B67A-4D7301E4A446}" presName="hierChild2" presStyleCnt="0"/>
      <dgm:spPr/>
    </dgm:pt>
    <dgm:pt modelId="{6ECDC2BC-6D75-45B8-B77F-577E40FCA555}" type="pres">
      <dgm:prSet presAssocID="{1BFF8BED-178A-4D98-B441-D72E3D8AD44B}" presName="Name35" presStyleLbl="parChTrans1D2" presStyleIdx="0" presStyleCnt="3"/>
      <dgm:spPr/>
      <dgm:t>
        <a:bodyPr/>
        <a:lstStyle/>
        <a:p>
          <a:pPr rtl="1"/>
          <a:endParaRPr lang="x-none"/>
        </a:p>
      </dgm:t>
    </dgm:pt>
    <dgm:pt modelId="{55114FC4-8BEE-4F0C-94B8-217DE7E94EB8}" type="pres">
      <dgm:prSet presAssocID="{D024462D-C24A-4C73-99CE-0629F0F83B25}" presName="hierRoot2" presStyleCnt="0">
        <dgm:presLayoutVars>
          <dgm:hierBranch/>
        </dgm:presLayoutVars>
      </dgm:prSet>
      <dgm:spPr/>
    </dgm:pt>
    <dgm:pt modelId="{0DF4FB8D-923E-4B94-9AE9-DDB0D63AA0D1}" type="pres">
      <dgm:prSet presAssocID="{D024462D-C24A-4C73-99CE-0629F0F83B25}" presName="rootComposite" presStyleCnt="0"/>
      <dgm:spPr/>
    </dgm:pt>
    <dgm:pt modelId="{CEE0C7E5-D77F-4920-8B5A-04F25B134A0C}" type="pres">
      <dgm:prSet presAssocID="{D024462D-C24A-4C73-99CE-0629F0F83B25}" presName="rootText" presStyleLbl="node2" presStyleIdx="0" presStyleCnt="3">
        <dgm:presLayoutVars>
          <dgm:chPref val="3"/>
        </dgm:presLayoutVars>
      </dgm:prSet>
      <dgm:spPr/>
      <dgm:t>
        <a:bodyPr/>
        <a:lstStyle/>
        <a:p>
          <a:pPr rtl="1"/>
          <a:endParaRPr lang="x-none"/>
        </a:p>
      </dgm:t>
    </dgm:pt>
    <dgm:pt modelId="{12067688-46B9-43FF-B2C1-505E7EEBC55B}" type="pres">
      <dgm:prSet presAssocID="{D024462D-C24A-4C73-99CE-0629F0F83B25}" presName="rootConnector" presStyleLbl="node2" presStyleIdx="0" presStyleCnt="3"/>
      <dgm:spPr/>
      <dgm:t>
        <a:bodyPr/>
        <a:lstStyle/>
        <a:p>
          <a:pPr rtl="1"/>
          <a:endParaRPr lang="x-none"/>
        </a:p>
      </dgm:t>
    </dgm:pt>
    <dgm:pt modelId="{F102CC85-AA56-432C-A653-8A3B76A2030A}" type="pres">
      <dgm:prSet presAssocID="{D024462D-C24A-4C73-99CE-0629F0F83B25}" presName="hierChild4" presStyleCnt="0"/>
      <dgm:spPr/>
    </dgm:pt>
    <dgm:pt modelId="{020A0E19-C675-4AE2-A457-8DB30A2BF2FB}" type="pres">
      <dgm:prSet presAssocID="{6C91B7AA-C042-473F-93A5-A04841438601}" presName="Name35" presStyleLbl="parChTrans1D3" presStyleIdx="0" presStyleCnt="3"/>
      <dgm:spPr/>
      <dgm:t>
        <a:bodyPr/>
        <a:lstStyle/>
        <a:p>
          <a:pPr rtl="1"/>
          <a:endParaRPr lang="x-none"/>
        </a:p>
      </dgm:t>
    </dgm:pt>
    <dgm:pt modelId="{2EEBB3E2-D4A5-4ADB-929A-8AEF3CA6E334}" type="pres">
      <dgm:prSet presAssocID="{C76A24BB-0CB8-4954-BE3D-DCE2404C5D13}" presName="hierRoot2" presStyleCnt="0">
        <dgm:presLayoutVars>
          <dgm:hierBranch val="r"/>
        </dgm:presLayoutVars>
      </dgm:prSet>
      <dgm:spPr/>
    </dgm:pt>
    <dgm:pt modelId="{C600362E-6316-45D9-8FB8-F4FE73E8637C}" type="pres">
      <dgm:prSet presAssocID="{C76A24BB-0CB8-4954-BE3D-DCE2404C5D13}" presName="rootComposite" presStyleCnt="0"/>
      <dgm:spPr/>
    </dgm:pt>
    <dgm:pt modelId="{3C3EC196-D923-4126-AF6A-E922A9332AE3}" type="pres">
      <dgm:prSet presAssocID="{C76A24BB-0CB8-4954-BE3D-DCE2404C5D13}" presName="rootText" presStyleLbl="node3" presStyleIdx="0" presStyleCnt="3" custScaleY="74733">
        <dgm:presLayoutVars>
          <dgm:chPref val="3"/>
        </dgm:presLayoutVars>
      </dgm:prSet>
      <dgm:spPr/>
      <dgm:t>
        <a:bodyPr/>
        <a:lstStyle/>
        <a:p>
          <a:pPr rtl="1"/>
          <a:endParaRPr lang="x-none"/>
        </a:p>
      </dgm:t>
    </dgm:pt>
    <dgm:pt modelId="{5C5F3695-CE59-47BB-AE1F-FEE8AF2BDAD4}" type="pres">
      <dgm:prSet presAssocID="{C76A24BB-0CB8-4954-BE3D-DCE2404C5D13}" presName="rootConnector" presStyleLbl="node3" presStyleIdx="0" presStyleCnt="3"/>
      <dgm:spPr/>
      <dgm:t>
        <a:bodyPr/>
        <a:lstStyle/>
        <a:p>
          <a:pPr rtl="1"/>
          <a:endParaRPr lang="x-none"/>
        </a:p>
      </dgm:t>
    </dgm:pt>
    <dgm:pt modelId="{217FF575-AD06-436D-B682-D1C1EBB5A508}" type="pres">
      <dgm:prSet presAssocID="{C76A24BB-0CB8-4954-BE3D-DCE2404C5D13}" presName="hierChild4" presStyleCnt="0"/>
      <dgm:spPr/>
    </dgm:pt>
    <dgm:pt modelId="{53D6B70D-4A9C-431A-BB4E-CBE758531124}" type="pres">
      <dgm:prSet presAssocID="{C76A24BB-0CB8-4954-BE3D-DCE2404C5D13}" presName="hierChild5" presStyleCnt="0"/>
      <dgm:spPr/>
    </dgm:pt>
    <dgm:pt modelId="{E0BDC5DC-BF36-49A6-8052-D2AA07600FB0}" type="pres">
      <dgm:prSet presAssocID="{D024462D-C24A-4C73-99CE-0629F0F83B25}" presName="hierChild5" presStyleCnt="0"/>
      <dgm:spPr/>
    </dgm:pt>
    <dgm:pt modelId="{39A343E3-1359-48AE-B19D-DD66EDC4A773}" type="pres">
      <dgm:prSet presAssocID="{838100C1-BF61-4A28-A55E-C02D15F01FE2}" presName="Name35" presStyleLbl="parChTrans1D2" presStyleIdx="1" presStyleCnt="3"/>
      <dgm:spPr/>
      <dgm:t>
        <a:bodyPr/>
        <a:lstStyle/>
        <a:p>
          <a:pPr rtl="1"/>
          <a:endParaRPr lang="x-none"/>
        </a:p>
      </dgm:t>
    </dgm:pt>
    <dgm:pt modelId="{E29531A8-EABA-4464-B099-16A0D767DBC0}" type="pres">
      <dgm:prSet presAssocID="{82B398F2-5D62-4BD5-8F4F-4B0A146E339E}" presName="hierRoot2" presStyleCnt="0">
        <dgm:presLayoutVars>
          <dgm:hierBranch/>
        </dgm:presLayoutVars>
      </dgm:prSet>
      <dgm:spPr/>
    </dgm:pt>
    <dgm:pt modelId="{5585EEB2-DE6E-4FBF-9D64-AC560B2A203B}" type="pres">
      <dgm:prSet presAssocID="{82B398F2-5D62-4BD5-8F4F-4B0A146E339E}" presName="rootComposite" presStyleCnt="0"/>
      <dgm:spPr/>
    </dgm:pt>
    <dgm:pt modelId="{07A9BAC7-D94E-4D2F-94E8-51EB2E1E0A27}" type="pres">
      <dgm:prSet presAssocID="{82B398F2-5D62-4BD5-8F4F-4B0A146E339E}" presName="rootText" presStyleLbl="node2" presStyleIdx="1" presStyleCnt="3">
        <dgm:presLayoutVars>
          <dgm:chPref val="3"/>
        </dgm:presLayoutVars>
      </dgm:prSet>
      <dgm:spPr/>
      <dgm:t>
        <a:bodyPr/>
        <a:lstStyle/>
        <a:p>
          <a:pPr rtl="1"/>
          <a:endParaRPr lang="x-none"/>
        </a:p>
      </dgm:t>
    </dgm:pt>
    <dgm:pt modelId="{68D96AC9-B63C-4A2F-BB18-A1277F2379C4}" type="pres">
      <dgm:prSet presAssocID="{82B398F2-5D62-4BD5-8F4F-4B0A146E339E}" presName="rootConnector" presStyleLbl="node2" presStyleIdx="1" presStyleCnt="3"/>
      <dgm:spPr/>
      <dgm:t>
        <a:bodyPr/>
        <a:lstStyle/>
        <a:p>
          <a:pPr rtl="1"/>
          <a:endParaRPr lang="x-none"/>
        </a:p>
      </dgm:t>
    </dgm:pt>
    <dgm:pt modelId="{D9C6E913-744F-405E-8535-ED7265734A09}" type="pres">
      <dgm:prSet presAssocID="{82B398F2-5D62-4BD5-8F4F-4B0A146E339E}" presName="hierChild4" presStyleCnt="0"/>
      <dgm:spPr/>
    </dgm:pt>
    <dgm:pt modelId="{04D8A744-C57C-442F-9A9B-A441A0515E35}" type="pres">
      <dgm:prSet presAssocID="{AD091617-E98A-4616-A0CD-16CC210D73CA}" presName="Name35" presStyleLbl="parChTrans1D3" presStyleIdx="1" presStyleCnt="3"/>
      <dgm:spPr/>
      <dgm:t>
        <a:bodyPr/>
        <a:lstStyle/>
        <a:p>
          <a:pPr rtl="1"/>
          <a:endParaRPr lang="x-none"/>
        </a:p>
      </dgm:t>
    </dgm:pt>
    <dgm:pt modelId="{D54EF542-740E-4331-9008-7BEC5B1C2FF1}" type="pres">
      <dgm:prSet presAssocID="{38FF103F-0B39-49D0-84FE-DCDCA708A7F4}" presName="hierRoot2" presStyleCnt="0">
        <dgm:presLayoutVars>
          <dgm:hierBranch val="r"/>
        </dgm:presLayoutVars>
      </dgm:prSet>
      <dgm:spPr/>
    </dgm:pt>
    <dgm:pt modelId="{0172A1F9-6BEC-483B-8101-46EAE65B07AF}" type="pres">
      <dgm:prSet presAssocID="{38FF103F-0B39-49D0-84FE-DCDCA708A7F4}" presName="rootComposite" presStyleCnt="0"/>
      <dgm:spPr/>
    </dgm:pt>
    <dgm:pt modelId="{C7D5A9B5-38CC-4693-B558-6BF42CB31BD7}" type="pres">
      <dgm:prSet presAssocID="{38FF103F-0B39-49D0-84FE-DCDCA708A7F4}" presName="rootText" presStyleLbl="node3" presStyleIdx="1" presStyleCnt="3" custScaleY="96117" custLinFactNeighborX="924" custLinFactNeighborY="3178">
        <dgm:presLayoutVars>
          <dgm:chPref val="3"/>
        </dgm:presLayoutVars>
      </dgm:prSet>
      <dgm:spPr/>
      <dgm:t>
        <a:bodyPr/>
        <a:lstStyle/>
        <a:p>
          <a:pPr rtl="1"/>
          <a:endParaRPr lang="x-none"/>
        </a:p>
      </dgm:t>
    </dgm:pt>
    <dgm:pt modelId="{A6A7913C-FAE4-4007-88D1-DF2A73DCF86E}" type="pres">
      <dgm:prSet presAssocID="{38FF103F-0B39-49D0-84FE-DCDCA708A7F4}" presName="rootConnector" presStyleLbl="node3" presStyleIdx="1" presStyleCnt="3"/>
      <dgm:spPr/>
      <dgm:t>
        <a:bodyPr/>
        <a:lstStyle/>
        <a:p>
          <a:pPr rtl="1"/>
          <a:endParaRPr lang="x-none"/>
        </a:p>
      </dgm:t>
    </dgm:pt>
    <dgm:pt modelId="{E530ECCE-7F1C-43D3-9F90-9A1E293A63A5}" type="pres">
      <dgm:prSet presAssocID="{38FF103F-0B39-49D0-84FE-DCDCA708A7F4}" presName="hierChild4" presStyleCnt="0"/>
      <dgm:spPr/>
    </dgm:pt>
    <dgm:pt modelId="{61507D9D-B5FA-41D6-8BA8-AC2739797987}" type="pres">
      <dgm:prSet presAssocID="{38FF103F-0B39-49D0-84FE-DCDCA708A7F4}" presName="hierChild5" presStyleCnt="0"/>
      <dgm:spPr/>
    </dgm:pt>
    <dgm:pt modelId="{D66FC2D5-7EA3-477D-AADC-795ED7999A21}" type="pres">
      <dgm:prSet presAssocID="{82B398F2-5D62-4BD5-8F4F-4B0A146E339E}" presName="hierChild5" presStyleCnt="0"/>
      <dgm:spPr/>
    </dgm:pt>
    <dgm:pt modelId="{637E4BDE-8B06-4620-B9D0-2D2F32FD155E}" type="pres">
      <dgm:prSet presAssocID="{7A7EBCC7-E69C-407A-93E1-A1496FAAC028}" presName="Name35" presStyleLbl="parChTrans1D2" presStyleIdx="2" presStyleCnt="3"/>
      <dgm:spPr/>
      <dgm:t>
        <a:bodyPr/>
        <a:lstStyle/>
        <a:p>
          <a:pPr rtl="1"/>
          <a:endParaRPr lang="x-none"/>
        </a:p>
      </dgm:t>
    </dgm:pt>
    <dgm:pt modelId="{7984B8FE-5F4F-44F3-B054-0B16381EA49F}" type="pres">
      <dgm:prSet presAssocID="{B48FBF82-C072-49C7-B17E-1E76C9620B73}" presName="hierRoot2" presStyleCnt="0">
        <dgm:presLayoutVars>
          <dgm:hierBranch/>
        </dgm:presLayoutVars>
      </dgm:prSet>
      <dgm:spPr/>
    </dgm:pt>
    <dgm:pt modelId="{154CEE9C-9292-4524-A855-C84955881C77}" type="pres">
      <dgm:prSet presAssocID="{B48FBF82-C072-49C7-B17E-1E76C9620B73}" presName="rootComposite" presStyleCnt="0"/>
      <dgm:spPr/>
    </dgm:pt>
    <dgm:pt modelId="{FB2A1F57-559D-4E04-88C9-C33963CF6F37}" type="pres">
      <dgm:prSet presAssocID="{B48FBF82-C072-49C7-B17E-1E76C9620B73}" presName="rootText" presStyleLbl="node2" presStyleIdx="2" presStyleCnt="3">
        <dgm:presLayoutVars>
          <dgm:chPref val="3"/>
        </dgm:presLayoutVars>
      </dgm:prSet>
      <dgm:spPr/>
      <dgm:t>
        <a:bodyPr/>
        <a:lstStyle/>
        <a:p>
          <a:pPr rtl="1"/>
          <a:endParaRPr lang="x-none"/>
        </a:p>
      </dgm:t>
    </dgm:pt>
    <dgm:pt modelId="{2A985CA7-98CA-4605-99C9-D63C530F1B4D}" type="pres">
      <dgm:prSet presAssocID="{B48FBF82-C072-49C7-B17E-1E76C9620B73}" presName="rootConnector" presStyleLbl="node2" presStyleIdx="2" presStyleCnt="3"/>
      <dgm:spPr/>
      <dgm:t>
        <a:bodyPr/>
        <a:lstStyle/>
        <a:p>
          <a:pPr rtl="1"/>
          <a:endParaRPr lang="x-none"/>
        </a:p>
      </dgm:t>
    </dgm:pt>
    <dgm:pt modelId="{EE8E4A79-049E-4D19-AB43-1344C2A648BC}" type="pres">
      <dgm:prSet presAssocID="{B48FBF82-C072-49C7-B17E-1E76C9620B73}" presName="hierChild4" presStyleCnt="0"/>
      <dgm:spPr/>
    </dgm:pt>
    <dgm:pt modelId="{CBBF2C9E-B812-4D59-9E1C-B4C2D486DE92}" type="pres">
      <dgm:prSet presAssocID="{500203D1-F14E-41C9-8C52-BAEF87D5C56C}" presName="Name35" presStyleLbl="parChTrans1D3" presStyleIdx="2" presStyleCnt="3"/>
      <dgm:spPr/>
      <dgm:t>
        <a:bodyPr/>
        <a:lstStyle/>
        <a:p>
          <a:pPr rtl="1"/>
          <a:endParaRPr lang="x-none"/>
        </a:p>
      </dgm:t>
    </dgm:pt>
    <dgm:pt modelId="{8CB410D1-6B7D-4702-8D97-BFEFF99F59DA}" type="pres">
      <dgm:prSet presAssocID="{6C847EAC-479E-465D-A296-680743DE44FE}" presName="hierRoot2" presStyleCnt="0">
        <dgm:presLayoutVars>
          <dgm:hierBranch val="r"/>
        </dgm:presLayoutVars>
      </dgm:prSet>
      <dgm:spPr/>
    </dgm:pt>
    <dgm:pt modelId="{6781DC2F-69E7-479C-8480-4ADADF6CD0DF}" type="pres">
      <dgm:prSet presAssocID="{6C847EAC-479E-465D-A296-680743DE44FE}" presName="rootComposite" presStyleCnt="0"/>
      <dgm:spPr/>
    </dgm:pt>
    <dgm:pt modelId="{A4840AF5-B14D-4581-BDD6-9185FE30178D}" type="pres">
      <dgm:prSet presAssocID="{6C847EAC-479E-465D-A296-680743DE44FE}" presName="rootText" presStyleLbl="node3" presStyleIdx="2" presStyleCnt="3" custScaleY="80585">
        <dgm:presLayoutVars>
          <dgm:chPref val="3"/>
        </dgm:presLayoutVars>
      </dgm:prSet>
      <dgm:spPr/>
      <dgm:t>
        <a:bodyPr/>
        <a:lstStyle/>
        <a:p>
          <a:pPr rtl="1"/>
          <a:endParaRPr lang="x-none"/>
        </a:p>
      </dgm:t>
    </dgm:pt>
    <dgm:pt modelId="{F0116A7B-48D4-4E43-BBA3-EA51322616A1}" type="pres">
      <dgm:prSet presAssocID="{6C847EAC-479E-465D-A296-680743DE44FE}" presName="rootConnector" presStyleLbl="node3" presStyleIdx="2" presStyleCnt="3"/>
      <dgm:spPr/>
      <dgm:t>
        <a:bodyPr/>
        <a:lstStyle/>
        <a:p>
          <a:pPr rtl="1"/>
          <a:endParaRPr lang="x-none"/>
        </a:p>
      </dgm:t>
    </dgm:pt>
    <dgm:pt modelId="{4EDF6D86-8522-4508-9FC4-CA2A44A4DC76}" type="pres">
      <dgm:prSet presAssocID="{6C847EAC-479E-465D-A296-680743DE44FE}" presName="hierChild4" presStyleCnt="0"/>
      <dgm:spPr/>
    </dgm:pt>
    <dgm:pt modelId="{DC74E521-1E13-4C88-864D-9E6EDB07C1D9}" type="pres">
      <dgm:prSet presAssocID="{6C847EAC-479E-465D-A296-680743DE44FE}" presName="hierChild5" presStyleCnt="0"/>
      <dgm:spPr/>
    </dgm:pt>
    <dgm:pt modelId="{11E5C113-438F-46B8-96BA-7B450813BCC5}" type="pres">
      <dgm:prSet presAssocID="{B48FBF82-C072-49C7-B17E-1E76C9620B73}" presName="hierChild5" presStyleCnt="0"/>
      <dgm:spPr/>
    </dgm:pt>
    <dgm:pt modelId="{B183588A-3F25-44A2-A282-1CA8E9FFEEBF}" type="pres">
      <dgm:prSet presAssocID="{CDDEEE33-EF82-4BFF-B67A-4D7301E4A446}" presName="hierChild3" presStyleCnt="0"/>
      <dgm:spPr/>
    </dgm:pt>
  </dgm:ptLst>
  <dgm:cxnLst>
    <dgm:cxn modelId="{338CE86E-3B86-45A9-A256-140DAC84B922}" srcId="{CDDEEE33-EF82-4BFF-B67A-4D7301E4A446}" destId="{B48FBF82-C072-49C7-B17E-1E76C9620B73}" srcOrd="2" destOrd="0" parTransId="{7A7EBCC7-E69C-407A-93E1-A1496FAAC028}" sibTransId="{75D2D2BC-580A-49E4-BCB9-A1E6865C6E2A}"/>
    <dgm:cxn modelId="{CAC57096-4A64-43FD-A667-1E5710854DCF}" srcId="{B48FBF82-C072-49C7-B17E-1E76C9620B73}" destId="{6C847EAC-479E-465D-A296-680743DE44FE}" srcOrd="0" destOrd="0" parTransId="{500203D1-F14E-41C9-8C52-BAEF87D5C56C}" sibTransId="{6C3A49A9-19B6-4D9A-80C1-06C2E13C5176}"/>
    <dgm:cxn modelId="{DF56CF98-DFDF-6149-9957-B68DAE41A945}" type="presOf" srcId="{7A7EBCC7-E69C-407A-93E1-A1496FAAC028}" destId="{637E4BDE-8B06-4620-B9D0-2D2F32FD155E}" srcOrd="0" destOrd="0" presId="urn:microsoft.com/office/officeart/2005/8/layout/orgChart1"/>
    <dgm:cxn modelId="{33861847-07BD-4849-B8DC-7316DD026FC1}" type="presOf" srcId="{838100C1-BF61-4A28-A55E-C02D15F01FE2}" destId="{39A343E3-1359-48AE-B19D-DD66EDC4A773}" srcOrd="0" destOrd="0" presId="urn:microsoft.com/office/officeart/2005/8/layout/orgChart1"/>
    <dgm:cxn modelId="{D6705A31-6572-624E-935B-DA9D05B0763D}" type="presOf" srcId="{38FF103F-0B39-49D0-84FE-DCDCA708A7F4}" destId="{A6A7913C-FAE4-4007-88D1-DF2A73DCF86E}" srcOrd="1" destOrd="0" presId="urn:microsoft.com/office/officeart/2005/8/layout/orgChart1"/>
    <dgm:cxn modelId="{EEEB81A2-3C3B-704F-AAC6-B862873FCB2B}" type="presOf" srcId="{B48FBF82-C072-49C7-B17E-1E76C9620B73}" destId="{FB2A1F57-559D-4E04-88C9-C33963CF6F37}" srcOrd="0" destOrd="0" presId="urn:microsoft.com/office/officeart/2005/8/layout/orgChart1"/>
    <dgm:cxn modelId="{8F07F708-C7CE-41F9-81C8-C9337D46F957}" srcId="{D024462D-C24A-4C73-99CE-0629F0F83B25}" destId="{C76A24BB-0CB8-4954-BE3D-DCE2404C5D13}" srcOrd="0" destOrd="0" parTransId="{6C91B7AA-C042-473F-93A5-A04841438601}" sibTransId="{B5BAA4A5-361D-4797-BA9C-526650A96F5C}"/>
    <dgm:cxn modelId="{3F718297-4DC0-4A5A-99ED-1F64CD19E214}" srcId="{B5EBCA25-32D2-4EEE-B2F6-0E2171565B3E}" destId="{CDDEEE33-EF82-4BFF-B67A-4D7301E4A446}" srcOrd="0" destOrd="0" parTransId="{7C41E3B4-1441-444A-A003-35CD4170CD53}" sibTransId="{47361D78-6E80-4760-8DD9-4BCC923CD3EA}"/>
    <dgm:cxn modelId="{B7823A73-95B1-994D-8C5E-30C322D2C26D}" type="presOf" srcId="{CDDEEE33-EF82-4BFF-B67A-4D7301E4A446}" destId="{09A709A6-D148-4FBF-95D8-CB4152E60E19}" srcOrd="0" destOrd="0" presId="urn:microsoft.com/office/officeart/2005/8/layout/orgChart1"/>
    <dgm:cxn modelId="{81FC566C-EE9A-DB4D-A48C-742BB0B970CB}" type="presOf" srcId="{B5EBCA25-32D2-4EEE-B2F6-0E2171565B3E}" destId="{95124BBF-B45E-4D30-AE5F-7B0273BCF540}" srcOrd="0" destOrd="0" presId="urn:microsoft.com/office/officeart/2005/8/layout/orgChart1"/>
    <dgm:cxn modelId="{79BE0D09-88B1-F840-BB17-045B1AD83081}" type="presOf" srcId="{6C91B7AA-C042-473F-93A5-A04841438601}" destId="{020A0E19-C675-4AE2-A457-8DB30A2BF2FB}" srcOrd="0" destOrd="0" presId="urn:microsoft.com/office/officeart/2005/8/layout/orgChart1"/>
    <dgm:cxn modelId="{B2558E72-756A-CC41-BF6A-C43C73FDBC54}" type="presOf" srcId="{D024462D-C24A-4C73-99CE-0629F0F83B25}" destId="{12067688-46B9-43FF-B2C1-505E7EEBC55B}" srcOrd="1" destOrd="0" presId="urn:microsoft.com/office/officeart/2005/8/layout/orgChart1"/>
    <dgm:cxn modelId="{3DCA6A34-FB2C-5641-BD44-E838E673644E}" type="presOf" srcId="{B48FBF82-C072-49C7-B17E-1E76C9620B73}" destId="{2A985CA7-98CA-4605-99C9-D63C530F1B4D}" srcOrd="1" destOrd="0" presId="urn:microsoft.com/office/officeart/2005/8/layout/orgChart1"/>
    <dgm:cxn modelId="{C5365E80-52BC-2D4C-BF3D-75D0FF879190}" type="presOf" srcId="{6C847EAC-479E-465D-A296-680743DE44FE}" destId="{F0116A7B-48D4-4E43-BBA3-EA51322616A1}" srcOrd="1" destOrd="0" presId="urn:microsoft.com/office/officeart/2005/8/layout/orgChart1"/>
    <dgm:cxn modelId="{525374C0-FACB-3147-AB86-339C4DD25775}" type="presOf" srcId="{82B398F2-5D62-4BD5-8F4F-4B0A146E339E}" destId="{07A9BAC7-D94E-4D2F-94E8-51EB2E1E0A27}" srcOrd="0" destOrd="0" presId="urn:microsoft.com/office/officeart/2005/8/layout/orgChart1"/>
    <dgm:cxn modelId="{640B2819-DB05-AF46-BE94-7390F7F1811F}" type="presOf" srcId="{1BFF8BED-178A-4D98-B441-D72E3D8AD44B}" destId="{6ECDC2BC-6D75-45B8-B77F-577E40FCA555}" srcOrd="0" destOrd="0" presId="urn:microsoft.com/office/officeart/2005/8/layout/orgChart1"/>
    <dgm:cxn modelId="{3A83A07A-F583-AA4B-8E08-F1A22AA90597}" type="presOf" srcId="{6C847EAC-479E-465D-A296-680743DE44FE}" destId="{A4840AF5-B14D-4581-BDD6-9185FE30178D}" srcOrd="0" destOrd="0" presId="urn:microsoft.com/office/officeart/2005/8/layout/orgChart1"/>
    <dgm:cxn modelId="{EBC80CD1-6CB9-9649-B2E7-E642C1EF5A15}" type="presOf" srcId="{D024462D-C24A-4C73-99CE-0629F0F83B25}" destId="{CEE0C7E5-D77F-4920-8B5A-04F25B134A0C}" srcOrd="0" destOrd="0" presId="urn:microsoft.com/office/officeart/2005/8/layout/orgChart1"/>
    <dgm:cxn modelId="{75234A99-ED74-490D-9827-02995319E11B}" srcId="{CDDEEE33-EF82-4BFF-B67A-4D7301E4A446}" destId="{82B398F2-5D62-4BD5-8F4F-4B0A146E339E}" srcOrd="1" destOrd="0" parTransId="{838100C1-BF61-4A28-A55E-C02D15F01FE2}" sibTransId="{A32E5117-10E6-473A-A450-A8290D7C1B61}"/>
    <dgm:cxn modelId="{AEA428B1-3C9E-1040-B794-04A35B815BA7}" type="presOf" srcId="{CDDEEE33-EF82-4BFF-B67A-4D7301E4A446}" destId="{AC2920FA-0114-404E-A4A3-DFCC08BED1FB}" srcOrd="1" destOrd="0" presId="urn:microsoft.com/office/officeart/2005/8/layout/orgChart1"/>
    <dgm:cxn modelId="{0F31AEFB-A63E-B748-BA32-5D55111D5DBB}" type="presOf" srcId="{AD091617-E98A-4616-A0CD-16CC210D73CA}" destId="{04D8A744-C57C-442F-9A9B-A441A0515E35}" srcOrd="0" destOrd="0" presId="urn:microsoft.com/office/officeart/2005/8/layout/orgChart1"/>
    <dgm:cxn modelId="{2C2C3B73-4558-4281-9730-8688F8F1DE85}" srcId="{82B398F2-5D62-4BD5-8F4F-4B0A146E339E}" destId="{38FF103F-0B39-49D0-84FE-DCDCA708A7F4}" srcOrd="0" destOrd="0" parTransId="{AD091617-E98A-4616-A0CD-16CC210D73CA}" sibTransId="{122EC17F-5038-4030-A92C-6CDA6004370D}"/>
    <dgm:cxn modelId="{A810B269-870F-4F0B-80BC-B8B64FFFD8D3}" srcId="{CDDEEE33-EF82-4BFF-B67A-4D7301E4A446}" destId="{D024462D-C24A-4C73-99CE-0629F0F83B25}" srcOrd="0" destOrd="0" parTransId="{1BFF8BED-178A-4D98-B441-D72E3D8AD44B}" sibTransId="{726A4629-3E5C-47CE-A717-F29C5D610393}"/>
    <dgm:cxn modelId="{514AD198-9B91-124D-BD6B-B4C22C6FB8BC}" type="presOf" srcId="{500203D1-F14E-41C9-8C52-BAEF87D5C56C}" destId="{CBBF2C9E-B812-4D59-9E1C-B4C2D486DE92}" srcOrd="0" destOrd="0" presId="urn:microsoft.com/office/officeart/2005/8/layout/orgChart1"/>
    <dgm:cxn modelId="{37217793-DC22-5741-8563-C741AFAFD5C2}" type="presOf" srcId="{38FF103F-0B39-49D0-84FE-DCDCA708A7F4}" destId="{C7D5A9B5-38CC-4693-B558-6BF42CB31BD7}" srcOrd="0" destOrd="0" presId="urn:microsoft.com/office/officeart/2005/8/layout/orgChart1"/>
    <dgm:cxn modelId="{FA80D57C-1ACE-9D4A-8572-F57317CB9716}" type="presOf" srcId="{C76A24BB-0CB8-4954-BE3D-DCE2404C5D13}" destId="{5C5F3695-CE59-47BB-AE1F-FEE8AF2BDAD4}" srcOrd="1" destOrd="0" presId="urn:microsoft.com/office/officeart/2005/8/layout/orgChart1"/>
    <dgm:cxn modelId="{AFFD1D36-E7BB-9E46-8C5C-D6BC61025530}" type="presOf" srcId="{82B398F2-5D62-4BD5-8F4F-4B0A146E339E}" destId="{68D96AC9-B63C-4A2F-BB18-A1277F2379C4}" srcOrd="1" destOrd="0" presId="urn:microsoft.com/office/officeart/2005/8/layout/orgChart1"/>
    <dgm:cxn modelId="{1F8B1D7B-A834-7D4E-BD8F-67A784A48144}" type="presOf" srcId="{C76A24BB-0CB8-4954-BE3D-DCE2404C5D13}" destId="{3C3EC196-D923-4126-AF6A-E922A9332AE3}" srcOrd="0" destOrd="0" presId="urn:microsoft.com/office/officeart/2005/8/layout/orgChart1"/>
    <dgm:cxn modelId="{79A6B8E1-9C1C-9B48-A7D3-C7458C76F754}" type="presParOf" srcId="{95124BBF-B45E-4D30-AE5F-7B0273BCF540}" destId="{D8E34098-E23F-4537-BB7A-E5DA45128ACD}" srcOrd="0" destOrd="0" presId="urn:microsoft.com/office/officeart/2005/8/layout/orgChart1"/>
    <dgm:cxn modelId="{708FE57C-CEFC-7F49-AC62-C36CD508E90B}" type="presParOf" srcId="{D8E34098-E23F-4537-BB7A-E5DA45128ACD}" destId="{A2D4C8A8-F34A-4F06-B2EA-E4140A855F3A}" srcOrd="0" destOrd="0" presId="urn:microsoft.com/office/officeart/2005/8/layout/orgChart1"/>
    <dgm:cxn modelId="{014DE581-1459-4544-A5B9-58645742121F}" type="presParOf" srcId="{A2D4C8A8-F34A-4F06-B2EA-E4140A855F3A}" destId="{09A709A6-D148-4FBF-95D8-CB4152E60E19}" srcOrd="0" destOrd="0" presId="urn:microsoft.com/office/officeart/2005/8/layout/orgChart1"/>
    <dgm:cxn modelId="{58D5351C-26E4-D142-917F-EFF80DBCEBE3}" type="presParOf" srcId="{A2D4C8A8-F34A-4F06-B2EA-E4140A855F3A}" destId="{AC2920FA-0114-404E-A4A3-DFCC08BED1FB}" srcOrd="1" destOrd="0" presId="urn:microsoft.com/office/officeart/2005/8/layout/orgChart1"/>
    <dgm:cxn modelId="{79BE1976-616B-9142-8585-98605134AD62}" type="presParOf" srcId="{D8E34098-E23F-4537-BB7A-E5DA45128ACD}" destId="{9C37C458-63A3-4639-BC22-AD3257E06D15}" srcOrd="1" destOrd="0" presId="urn:microsoft.com/office/officeart/2005/8/layout/orgChart1"/>
    <dgm:cxn modelId="{3321B2BA-132D-4E47-BCA5-492541AD42D8}" type="presParOf" srcId="{9C37C458-63A3-4639-BC22-AD3257E06D15}" destId="{6ECDC2BC-6D75-45B8-B77F-577E40FCA555}" srcOrd="0" destOrd="0" presId="urn:microsoft.com/office/officeart/2005/8/layout/orgChart1"/>
    <dgm:cxn modelId="{664E1188-DEC4-854F-9397-8E5331DC3520}" type="presParOf" srcId="{9C37C458-63A3-4639-BC22-AD3257E06D15}" destId="{55114FC4-8BEE-4F0C-94B8-217DE7E94EB8}" srcOrd="1" destOrd="0" presId="urn:microsoft.com/office/officeart/2005/8/layout/orgChart1"/>
    <dgm:cxn modelId="{4805B0A2-2DD6-1348-BE63-D7F91E0E65C0}" type="presParOf" srcId="{55114FC4-8BEE-4F0C-94B8-217DE7E94EB8}" destId="{0DF4FB8D-923E-4B94-9AE9-DDB0D63AA0D1}" srcOrd="0" destOrd="0" presId="urn:microsoft.com/office/officeart/2005/8/layout/orgChart1"/>
    <dgm:cxn modelId="{9132969C-5F58-9B41-9C13-4AFA22391642}" type="presParOf" srcId="{0DF4FB8D-923E-4B94-9AE9-DDB0D63AA0D1}" destId="{CEE0C7E5-D77F-4920-8B5A-04F25B134A0C}" srcOrd="0" destOrd="0" presId="urn:microsoft.com/office/officeart/2005/8/layout/orgChart1"/>
    <dgm:cxn modelId="{0E9ECACB-FE3E-6248-91AE-099AA63F0F24}" type="presParOf" srcId="{0DF4FB8D-923E-4B94-9AE9-DDB0D63AA0D1}" destId="{12067688-46B9-43FF-B2C1-505E7EEBC55B}" srcOrd="1" destOrd="0" presId="urn:microsoft.com/office/officeart/2005/8/layout/orgChart1"/>
    <dgm:cxn modelId="{8B554888-F1E0-5245-BF39-500881500A3C}" type="presParOf" srcId="{55114FC4-8BEE-4F0C-94B8-217DE7E94EB8}" destId="{F102CC85-AA56-432C-A653-8A3B76A2030A}" srcOrd="1" destOrd="0" presId="urn:microsoft.com/office/officeart/2005/8/layout/orgChart1"/>
    <dgm:cxn modelId="{009940A5-AC6F-B04C-AC58-B71FCC5FEAF3}" type="presParOf" srcId="{F102CC85-AA56-432C-A653-8A3B76A2030A}" destId="{020A0E19-C675-4AE2-A457-8DB30A2BF2FB}" srcOrd="0" destOrd="0" presId="urn:microsoft.com/office/officeart/2005/8/layout/orgChart1"/>
    <dgm:cxn modelId="{741630F5-7749-EC4D-8095-728723B32696}" type="presParOf" srcId="{F102CC85-AA56-432C-A653-8A3B76A2030A}" destId="{2EEBB3E2-D4A5-4ADB-929A-8AEF3CA6E334}" srcOrd="1" destOrd="0" presId="urn:microsoft.com/office/officeart/2005/8/layout/orgChart1"/>
    <dgm:cxn modelId="{0D7E22D5-708B-5246-9B27-2B0CA9A0E83F}" type="presParOf" srcId="{2EEBB3E2-D4A5-4ADB-929A-8AEF3CA6E334}" destId="{C600362E-6316-45D9-8FB8-F4FE73E8637C}" srcOrd="0" destOrd="0" presId="urn:microsoft.com/office/officeart/2005/8/layout/orgChart1"/>
    <dgm:cxn modelId="{E03856F4-B726-7041-B9D0-C6B43FEFEBF4}" type="presParOf" srcId="{C600362E-6316-45D9-8FB8-F4FE73E8637C}" destId="{3C3EC196-D923-4126-AF6A-E922A9332AE3}" srcOrd="0" destOrd="0" presId="urn:microsoft.com/office/officeart/2005/8/layout/orgChart1"/>
    <dgm:cxn modelId="{269F798C-4389-E74C-B6AD-25B6C6E08344}" type="presParOf" srcId="{C600362E-6316-45D9-8FB8-F4FE73E8637C}" destId="{5C5F3695-CE59-47BB-AE1F-FEE8AF2BDAD4}" srcOrd="1" destOrd="0" presId="urn:microsoft.com/office/officeart/2005/8/layout/orgChart1"/>
    <dgm:cxn modelId="{C374AA30-E852-B242-9EA8-B787345A42FC}" type="presParOf" srcId="{2EEBB3E2-D4A5-4ADB-929A-8AEF3CA6E334}" destId="{217FF575-AD06-436D-B682-D1C1EBB5A508}" srcOrd="1" destOrd="0" presId="urn:microsoft.com/office/officeart/2005/8/layout/orgChart1"/>
    <dgm:cxn modelId="{CD383ED2-CA0A-9E40-B25B-52072FADD6BD}" type="presParOf" srcId="{2EEBB3E2-D4A5-4ADB-929A-8AEF3CA6E334}" destId="{53D6B70D-4A9C-431A-BB4E-CBE758531124}" srcOrd="2" destOrd="0" presId="urn:microsoft.com/office/officeart/2005/8/layout/orgChart1"/>
    <dgm:cxn modelId="{65F94CFA-EE34-8E4E-BD0C-F1490BDE82C7}" type="presParOf" srcId="{55114FC4-8BEE-4F0C-94B8-217DE7E94EB8}" destId="{E0BDC5DC-BF36-49A6-8052-D2AA07600FB0}" srcOrd="2" destOrd="0" presId="urn:microsoft.com/office/officeart/2005/8/layout/orgChart1"/>
    <dgm:cxn modelId="{C234DCF7-0AED-FD42-A4EE-00C1BB29F743}" type="presParOf" srcId="{9C37C458-63A3-4639-BC22-AD3257E06D15}" destId="{39A343E3-1359-48AE-B19D-DD66EDC4A773}" srcOrd="2" destOrd="0" presId="urn:microsoft.com/office/officeart/2005/8/layout/orgChart1"/>
    <dgm:cxn modelId="{EFDA43AD-AF7F-FD4B-8EC1-05C273A74EE8}" type="presParOf" srcId="{9C37C458-63A3-4639-BC22-AD3257E06D15}" destId="{E29531A8-EABA-4464-B099-16A0D767DBC0}" srcOrd="3" destOrd="0" presId="urn:microsoft.com/office/officeart/2005/8/layout/orgChart1"/>
    <dgm:cxn modelId="{E84408CB-FED0-5B40-8C61-439A051D2AD4}" type="presParOf" srcId="{E29531A8-EABA-4464-B099-16A0D767DBC0}" destId="{5585EEB2-DE6E-4FBF-9D64-AC560B2A203B}" srcOrd="0" destOrd="0" presId="urn:microsoft.com/office/officeart/2005/8/layout/orgChart1"/>
    <dgm:cxn modelId="{59C94A1A-E221-C541-8990-D4814E50C51A}" type="presParOf" srcId="{5585EEB2-DE6E-4FBF-9D64-AC560B2A203B}" destId="{07A9BAC7-D94E-4D2F-94E8-51EB2E1E0A27}" srcOrd="0" destOrd="0" presId="urn:microsoft.com/office/officeart/2005/8/layout/orgChart1"/>
    <dgm:cxn modelId="{D9C3A41B-73A4-4F4C-866C-B6A34B4431DF}" type="presParOf" srcId="{5585EEB2-DE6E-4FBF-9D64-AC560B2A203B}" destId="{68D96AC9-B63C-4A2F-BB18-A1277F2379C4}" srcOrd="1" destOrd="0" presId="urn:microsoft.com/office/officeart/2005/8/layout/orgChart1"/>
    <dgm:cxn modelId="{9B024EBD-BAE0-C440-A427-3B70603198DB}" type="presParOf" srcId="{E29531A8-EABA-4464-B099-16A0D767DBC0}" destId="{D9C6E913-744F-405E-8535-ED7265734A09}" srcOrd="1" destOrd="0" presId="urn:microsoft.com/office/officeart/2005/8/layout/orgChart1"/>
    <dgm:cxn modelId="{FB1C4D42-34CB-4648-B985-633354BA0126}" type="presParOf" srcId="{D9C6E913-744F-405E-8535-ED7265734A09}" destId="{04D8A744-C57C-442F-9A9B-A441A0515E35}" srcOrd="0" destOrd="0" presId="urn:microsoft.com/office/officeart/2005/8/layout/orgChart1"/>
    <dgm:cxn modelId="{E92C6B95-4BBB-3449-A5BD-87C326A9CAFC}" type="presParOf" srcId="{D9C6E913-744F-405E-8535-ED7265734A09}" destId="{D54EF542-740E-4331-9008-7BEC5B1C2FF1}" srcOrd="1" destOrd="0" presId="urn:microsoft.com/office/officeart/2005/8/layout/orgChart1"/>
    <dgm:cxn modelId="{0CD2C4A8-3026-1B41-9F0D-C1ADC6CF0920}" type="presParOf" srcId="{D54EF542-740E-4331-9008-7BEC5B1C2FF1}" destId="{0172A1F9-6BEC-483B-8101-46EAE65B07AF}" srcOrd="0" destOrd="0" presId="urn:microsoft.com/office/officeart/2005/8/layout/orgChart1"/>
    <dgm:cxn modelId="{A713D7FF-2BA1-A940-AB20-32B03FD627A2}" type="presParOf" srcId="{0172A1F9-6BEC-483B-8101-46EAE65B07AF}" destId="{C7D5A9B5-38CC-4693-B558-6BF42CB31BD7}" srcOrd="0" destOrd="0" presId="urn:microsoft.com/office/officeart/2005/8/layout/orgChart1"/>
    <dgm:cxn modelId="{10816DFD-CD89-5143-BCA9-E9B059B38730}" type="presParOf" srcId="{0172A1F9-6BEC-483B-8101-46EAE65B07AF}" destId="{A6A7913C-FAE4-4007-88D1-DF2A73DCF86E}" srcOrd="1" destOrd="0" presId="urn:microsoft.com/office/officeart/2005/8/layout/orgChart1"/>
    <dgm:cxn modelId="{1CA8D72B-EC9D-464F-9B1C-3DE4C8BE312F}" type="presParOf" srcId="{D54EF542-740E-4331-9008-7BEC5B1C2FF1}" destId="{E530ECCE-7F1C-43D3-9F90-9A1E293A63A5}" srcOrd="1" destOrd="0" presId="urn:microsoft.com/office/officeart/2005/8/layout/orgChart1"/>
    <dgm:cxn modelId="{5173C707-0B8C-6D4E-9D24-B39A677FCF50}" type="presParOf" srcId="{D54EF542-740E-4331-9008-7BEC5B1C2FF1}" destId="{61507D9D-B5FA-41D6-8BA8-AC2739797987}" srcOrd="2" destOrd="0" presId="urn:microsoft.com/office/officeart/2005/8/layout/orgChart1"/>
    <dgm:cxn modelId="{B014D4BB-F096-AC4A-9D6D-59100D672822}" type="presParOf" srcId="{E29531A8-EABA-4464-B099-16A0D767DBC0}" destId="{D66FC2D5-7EA3-477D-AADC-795ED7999A21}" srcOrd="2" destOrd="0" presId="urn:microsoft.com/office/officeart/2005/8/layout/orgChart1"/>
    <dgm:cxn modelId="{F30C0955-EE38-FF46-BAB3-F08F70BF9481}" type="presParOf" srcId="{9C37C458-63A3-4639-BC22-AD3257E06D15}" destId="{637E4BDE-8B06-4620-B9D0-2D2F32FD155E}" srcOrd="4" destOrd="0" presId="urn:microsoft.com/office/officeart/2005/8/layout/orgChart1"/>
    <dgm:cxn modelId="{2C139A04-4EB9-A14C-BA1F-490992E924A0}" type="presParOf" srcId="{9C37C458-63A3-4639-BC22-AD3257E06D15}" destId="{7984B8FE-5F4F-44F3-B054-0B16381EA49F}" srcOrd="5" destOrd="0" presId="urn:microsoft.com/office/officeart/2005/8/layout/orgChart1"/>
    <dgm:cxn modelId="{900F6DA0-413F-434E-8DAB-07E2DF708848}" type="presParOf" srcId="{7984B8FE-5F4F-44F3-B054-0B16381EA49F}" destId="{154CEE9C-9292-4524-A855-C84955881C77}" srcOrd="0" destOrd="0" presId="urn:microsoft.com/office/officeart/2005/8/layout/orgChart1"/>
    <dgm:cxn modelId="{F0F39DDC-CA40-EF41-A217-1237CBAB82A9}" type="presParOf" srcId="{154CEE9C-9292-4524-A855-C84955881C77}" destId="{FB2A1F57-559D-4E04-88C9-C33963CF6F37}" srcOrd="0" destOrd="0" presId="urn:microsoft.com/office/officeart/2005/8/layout/orgChart1"/>
    <dgm:cxn modelId="{4631C14D-1BE3-174F-9B24-516BE9991E1C}" type="presParOf" srcId="{154CEE9C-9292-4524-A855-C84955881C77}" destId="{2A985CA7-98CA-4605-99C9-D63C530F1B4D}" srcOrd="1" destOrd="0" presId="urn:microsoft.com/office/officeart/2005/8/layout/orgChart1"/>
    <dgm:cxn modelId="{69371E25-EDC0-EB4E-A7FB-4C8166574159}" type="presParOf" srcId="{7984B8FE-5F4F-44F3-B054-0B16381EA49F}" destId="{EE8E4A79-049E-4D19-AB43-1344C2A648BC}" srcOrd="1" destOrd="0" presId="urn:microsoft.com/office/officeart/2005/8/layout/orgChart1"/>
    <dgm:cxn modelId="{282D9B03-EDC2-7B43-8D37-D920FD66D58F}" type="presParOf" srcId="{EE8E4A79-049E-4D19-AB43-1344C2A648BC}" destId="{CBBF2C9E-B812-4D59-9E1C-B4C2D486DE92}" srcOrd="0" destOrd="0" presId="urn:microsoft.com/office/officeart/2005/8/layout/orgChart1"/>
    <dgm:cxn modelId="{51C92E19-C6C8-FD4A-A9D1-3F018BB9364F}" type="presParOf" srcId="{EE8E4A79-049E-4D19-AB43-1344C2A648BC}" destId="{8CB410D1-6B7D-4702-8D97-BFEFF99F59DA}" srcOrd="1" destOrd="0" presId="urn:microsoft.com/office/officeart/2005/8/layout/orgChart1"/>
    <dgm:cxn modelId="{2A70ED0D-B462-CA47-AE22-D8CB6152459E}" type="presParOf" srcId="{8CB410D1-6B7D-4702-8D97-BFEFF99F59DA}" destId="{6781DC2F-69E7-479C-8480-4ADADF6CD0DF}" srcOrd="0" destOrd="0" presId="urn:microsoft.com/office/officeart/2005/8/layout/orgChart1"/>
    <dgm:cxn modelId="{DB21A860-1DFD-A148-811B-0B82CDC42209}" type="presParOf" srcId="{6781DC2F-69E7-479C-8480-4ADADF6CD0DF}" destId="{A4840AF5-B14D-4581-BDD6-9185FE30178D}" srcOrd="0" destOrd="0" presId="urn:microsoft.com/office/officeart/2005/8/layout/orgChart1"/>
    <dgm:cxn modelId="{46733DFC-39EC-744F-9137-A37082D95C49}" type="presParOf" srcId="{6781DC2F-69E7-479C-8480-4ADADF6CD0DF}" destId="{F0116A7B-48D4-4E43-BBA3-EA51322616A1}" srcOrd="1" destOrd="0" presId="urn:microsoft.com/office/officeart/2005/8/layout/orgChart1"/>
    <dgm:cxn modelId="{0EBE101B-3C5F-234C-8C3E-C40ED78BFFE1}" type="presParOf" srcId="{8CB410D1-6B7D-4702-8D97-BFEFF99F59DA}" destId="{4EDF6D86-8522-4508-9FC4-CA2A44A4DC76}" srcOrd="1" destOrd="0" presId="urn:microsoft.com/office/officeart/2005/8/layout/orgChart1"/>
    <dgm:cxn modelId="{8C8D45AB-32C8-CE4D-9D47-F1A5EEADDA90}" type="presParOf" srcId="{8CB410D1-6B7D-4702-8D97-BFEFF99F59DA}" destId="{DC74E521-1E13-4C88-864D-9E6EDB07C1D9}" srcOrd="2" destOrd="0" presId="urn:microsoft.com/office/officeart/2005/8/layout/orgChart1"/>
    <dgm:cxn modelId="{46380435-52CA-0F4C-8DF7-1A443EC24EF8}" type="presParOf" srcId="{7984B8FE-5F4F-44F3-B054-0B16381EA49F}" destId="{11E5C113-438F-46B8-96BA-7B450813BCC5}" srcOrd="2" destOrd="0" presId="urn:microsoft.com/office/officeart/2005/8/layout/orgChart1"/>
    <dgm:cxn modelId="{CBE7BC39-940F-784F-81F9-33B19086EA0D}" type="presParOf" srcId="{D8E34098-E23F-4537-BB7A-E5DA45128ACD}" destId="{B183588A-3F25-44A2-A282-1CA8E9FFEEBF}"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BF2C9E-B812-4D59-9E1C-B4C2D486DE92}">
      <dsp:nvSpPr>
        <dsp:cNvPr id="0" name=""/>
        <dsp:cNvSpPr/>
      </dsp:nvSpPr>
      <dsp:spPr>
        <a:xfrm>
          <a:off x="7028652" y="3836491"/>
          <a:ext cx="91440" cy="508733"/>
        </a:xfrm>
        <a:custGeom>
          <a:avLst/>
          <a:gdLst/>
          <a:ahLst/>
          <a:cxnLst/>
          <a:rect l="0" t="0" r="0" b="0"/>
          <a:pathLst>
            <a:path>
              <a:moveTo>
                <a:pt x="45720" y="0"/>
              </a:moveTo>
              <a:lnTo>
                <a:pt x="45720" y="508733"/>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37E4BDE-8B06-4620-B9D0-2D2F32FD155E}">
      <dsp:nvSpPr>
        <dsp:cNvPr id="0" name=""/>
        <dsp:cNvSpPr/>
      </dsp:nvSpPr>
      <dsp:spPr>
        <a:xfrm>
          <a:off x="4143099" y="2116488"/>
          <a:ext cx="2931273" cy="508733"/>
        </a:xfrm>
        <a:custGeom>
          <a:avLst/>
          <a:gdLst/>
          <a:ahLst/>
          <a:cxnLst/>
          <a:rect l="0" t="0" r="0" b="0"/>
          <a:pathLst>
            <a:path>
              <a:moveTo>
                <a:pt x="0" y="0"/>
              </a:moveTo>
              <a:lnTo>
                <a:pt x="0" y="254366"/>
              </a:lnTo>
              <a:lnTo>
                <a:pt x="2931273" y="254366"/>
              </a:lnTo>
              <a:lnTo>
                <a:pt x="2931273" y="50873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D8A744-C57C-442F-9A9B-A441A0515E35}">
      <dsp:nvSpPr>
        <dsp:cNvPr id="0" name=""/>
        <dsp:cNvSpPr/>
      </dsp:nvSpPr>
      <dsp:spPr>
        <a:xfrm>
          <a:off x="4097379" y="3836491"/>
          <a:ext cx="91440" cy="547227"/>
        </a:xfrm>
        <a:custGeom>
          <a:avLst/>
          <a:gdLst/>
          <a:ahLst/>
          <a:cxnLst/>
          <a:rect l="0" t="0" r="0" b="0"/>
          <a:pathLst>
            <a:path>
              <a:moveTo>
                <a:pt x="45720" y="0"/>
              </a:moveTo>
              <a:lnTo>
                <a:pt x="45720" y="292860"/>
              </a:lnTo>
              <a:lnTo>
                <a:pt x="68104" y="292860"/>
              </a:lnTo>
              <a:lnTo>
                <a:pt x="68104" y="54722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A343E3-1359-48AE-B19D-DD66EDC4A773}">
      <dsp:nvSpPr>
        <dsp:cNvPr id="0" name=""/>
        <dsp:cNvSpPr/>
      </dsp:nvSpPr>
      <dsp:spPr>
        <a:xfrm>
          <a:off x="4097379" y="2116488"/>
          <a:ext cx="91440" cy="508733"/>
        </a:xfrm>
        <a:custGeom>
          <a:avLst/>
          <a:gdLst/>
          <a:ahLst/>
          <a:cxnLst/>
          <a:rect l="0" t="0" r="0" b="0"/>
          <a:pathLst>
            <a:path>
              <a:moveTo>
                <a:pt x="45720" y="0"/>
              </a:moveTo>
              <a:lnTo>
                <a:pt x="45720" y="50873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20A0E19-C675-4AE2-A457-8DB30A2BF2FB}">
      <dsp:nvSpPr>
        <dsp:cNvPr id="0" name=""/>
        <dsp:cNvSpPr/>
      </dsp:nvSpPr>
      <dsp:spPr>
        <a:xfrm>
          <a:off x="1166106" y="3836491"/>
          <a:ext cx="91440" cy="508733"/>
        </a:xfrm>
        <a:custGeom>
          <a:avLst/>
          <a:gdLst/>
          <a:ahLst/>
          <a:cxnLst/>
          <a:rect l="0" t="0" r="0" b="0"/>
          <a:pathLst>
            <a:path>
              <a:moveTo>
                <a:pt x="45720" y="0"/>
              </a:moveTo>
              <a:lnTo>
                <a:pt x="45720" y="508733"/>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CDC2BC-6D75-45B8-B77F-577E40FCA555}">
      <dsp:nvSpPr>
        <dsp:cNvPr id="0" name=""/>
        <dsp:cNvSpPr/>
      </dsp:nvSpPr>
      <dsp:spPr>
        <a:xfrm>
          <a:off x="1211826" y="2116488"/>
          <a:ext cx="2931273" cy="508733"/>
        </a:xfrm>
        <a:custGeom>
          <a:avLst/>
          <a:gdLst/>
          <a:ahLst/>
          <a:cxnLst/>
          <a:rect l="0" t="0" r="0" b="0"/>
          <a:pathLst>
            <a:path>
              <a:moveTo>
                <a:pt x="2931273" y="0"/>
              </a:moveTo>
              <a:lnTo>
                <a:pt x="2931273" y="254366"/>
              </a:lnTo>
              <a:lnTo>
                <a:pt x="0" y="254366"/>
              </a:lnTo>
              <a:lnTo>
                <a:pt x="0" y="508733"/>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A709A6-D148-4FBF-95D8-CB4152E60E19}">
      <dsp:nvSpPr>
        <dsp:cNvPr id="0" name=""/>
        <dsp:cNvSpPr/>
      </dsp:nvSpPr>
      <dsp:spPr>
        <a:xfrm>
          <a:off x="2931829" y="925240"/>
          <a:ext cx="2422539" cy="119124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smtClean="0">
              <a:ln/>
              <a:solidFill>
                <a:schemeClr val="tx2">
                  <a:lumMod val="50000"/>
                </a:schemeClr>
              </a:solidFill>
              <a:effectLst>
                <a:outerShdw blurRad="38100" dist="38100" dir="2700000" algn="tl">
                  <a:srgbClr val="000000"/>
                </a:outerShdw>
              </a:effectLst>
              <a:latin typeface="Arial" pitchFamily="34" charset="0"/>
              <a:cs typeface="Arial" pitchFamily="34" charset="0"/>
            </a:rPr>
            <a:t>Helminthes</a:t>
          </a:r>
        </a:p>
      </dsp:txBody>
      <dsp:txXfrm>
        <a:off x="2931829" y="925240"/>
        <a:ext cx="2422539" cy="1191247"/>
      </dsp:txXfrm>
    </dsp:sp>
    <dsp:sp modelId="{CEE0C7E5-D77F-4920-8B5A-04F25B134A0C}">
      <dsp:nvSpPr>
        <dsp:cNvPr id="0" name=""/>
        <dsp:cNvSpPr/>
      </dsp:nvSpPr>
      <dsp:spPr>
        <a:xfrm>
          <a:off x="556" y="2625221"/>
          <a:ext cx="2422539" cy="121126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kern="1200" cap="none" normalizeH="0" baseline="0" dirty="0" smtClean="0">
              <a:ln/>
              <a:solidFill>
                <a:srgbClr val="342F23"/>
              </a:solidFill>
              <a:effectLst/>
              <a:latin typeface="Arial" pitchFamily="34" charset="0"/>
              <a:cs typeface="Arial" pitchFamily="34" charset="0"/>
            </a:rPr>
            <a:t>Nematodes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kern="1200" cap="none" normalizeH="0" baseline="0" dirty="0" smtClean="0">
              <a:ln/>
              <a:solidFill>
                <a:srgbClr val="342F23"/>
              </a:solidFill>
              <a:effectLst/>
              <a:latin typeface="Arial" pitchFamily="34" charset="0"/>
              <a:cs typeface="Arial" pitchFamily="34" charset="0"/>
            </a:rPr>
            <a:t>(round worms)</a:t>
          </a:r>
        </a:p>
      </dsp:txBody>
      <dsp:txXfrm>
        <a:off x="556" y="2625221"/>
        <a:ext cx="2422539" cy="1211269"/>
      </dsp:txXfrm>
    </dsp:sp>
    <dsp:sp modelId="{3C3EC196-D923-4126-AF6A-E922A9332AE3}">
      <dsp:nvSpPr>
        <dsp:cNvPr id="0" name=""/>
        <dsp:cNvSpPr/>
      </dsp:nvSpPr>
      <dsp:spPr>
        <a:xfrm>
          <a:off x="556" y="4345224"/>
          <a:ext cx="2422539" cy="905218"/>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1" u="none" strike="noStrike" kern="1200" cap="none" normalizeH="0" baseline="0" dirty="0" smtClean="0">
            <a:ln/>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1" u="none" strike="noStrike" kern="1200" cap="none" normalizeH="0" baseline="0" dirty="0" err="1" smtClean="0">
              <a:ln/>
              <a:solidFill>
                <a:srgbClr val="FF0000"/>
              </a:solidFill>
              <a:effectLst/>
              <a:latin typeface="Arial" pitchFamily="34" charset="0"/>
              <a:cs typeface="Arial" pitchFamily="34" charset="0"/>
            </a:rPr>
            <a:t>Ascaris</a:t>
          </a:r>
          <a:r>
            <a:rPr kumimoji="0" lang="en-US" sz="1800" b="1" i="1" u="none" strike="noStrike" kern="1200" cap="none" normalizeH="0" baseline="0" dirty="0" smtClean="0">
              <a:ln/>
              <a:solidFill>
                <a:srgbClr val="FF0000"/>
              </a:solidFill>
              <a:effectLst/>
              <a:latin typeface="Arial" pitchFamily="34" charset="0"/>
              <a:cs typeface="Arial" pitchFamily="34" charset="0"/>
            </a:rPr>
            <a:t> </a:t>
          </a:r>
          <a:r>
            <a:rPr kumimoji="0" lang="en-US" sz="1800" b="1" i="1" u="none" strike="noStrike" kern="1200" cap="none" normalizeH="0" baseline="0" dirty="0" err="1" smtClean="0">
              <a:ln/>
              <a:solidFill>
                <a:srgbClr val="FF0000"/>
              </a:solidFill>
              <a:effectLst/>
              <a:latin typeface="Arial" pitchFamily="34" charset="0"/>
              <a:cs typeface="Arial" pitchFamily="34" charset="0"/>
            </a:rPr>
            <a:t>lumbricoides</a:t>
          </a:r>
          <a:endParaRPr kumimoji="0" lang="en-US" sz="1800" b="1" i="1" u="none" strike="noStrike" kern="1200" cap="none" normalizeH="0" baseline="0" dirty="0" smtClean="0">
            <a:ln/>
            <a:solidFill>
              <a:srgbClr val="FF0000"/>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1" u="none" strike="noStrike" kern="1200" cap="none" normalizeH="0" baseline="0" dirty="0" smtClean="0">
              <a:ln/>
              <a:effectLst/>
              <a:latin typeface="Arial" pitchFamily="34" charset="0"/>
              <a:cs typeface="Arial" pitchFamily="34" charset="0"/>
            </a:rPr>
            <a:t> (Roundworm)</a:t>
          </a:r>
          <a:endParaRPr kumimoji="0" lang="en-US" sz="1800" b="0" i="1" u="none" strike="noStrike" kern="1200" cap="none" normalizeH="0" baseline="0" dirty="0" smtClean="0">
            <a:ln/>
            <a:effectLst/>
            <a:latin typeface="Arial" pitchFamily="34" charset="0"/>
            <a:cs typeface="Arial" pitchFamily="34" charset="0"/>
          </a:endParaRPr>
        </a:p>
      </dsp:txBody>
      <dsp:txXfrm>
        <a:off x="556" y="4345224"/>
        <a:ext cx="2422539" cy="905218"/>
      </dsp:txXfrm>
    </dsp:sp>
    <dsp:sp modelId="{07A9BAC7-D94E-4D2F-94E8-51EB2E1E0A27}">
      <dsp:nvSpPr>
        <dsp:cNvPr id="0" name=""/>
        <dsp:cNvSpPr/>
      </dsp:nvSpPr>
      <dsp:spPr>
        <a:xfrm>
          <a:off x="2931829" y="2625221"/>
          <a:ext cx="2422539" cy="121126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err="1" smtClean="0">
              <a:ln/>
              <a:solidFill>
                <a:srgbClr val="342F23"/>
              </a:solidFill>
              <a:effectLst/>
              <a:latin typeface="Arial" pitchFamily="34" charset="0"/>
              <a:cs typeface="Arial" pitchFamily="34" charset="0"/>
            </a:rPr>
            <a:t>Cystods</a:t>
          </a:r>
          <a:endParaRPr kumimoji="0" lang="en-US" sz="2400" b="1" i="0" u="none" strike="noStrike" kern="1200" cap="none" normalizeH="0" baseline="0" dirty="0" smtClean="0">
            <a:ln/>
            <a:solidFill>
              <a:srgbClr val="342F23"/>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smtClean="0">
              <a:ln/>
              <a:solidFill>
                <a:srgbClr val="342F23"/>
              </a:solidFill>
              <a:effectLst/>
              <a:latin typeface="Arial" pitchFamily="34" charset="0"/>
              <a:cs typeface="Arial" pitchFamily="34" charset="0"/>
            </a:rPr>
            <a:t>(flat worms)</a:t>
          </a:r>
        </a:p>
      </dsp:txBody>
      <dsp:txXfrm>
        <a:off x="2931829" y="2625221"/>
        <a:ext cx="2422539" cy="1211269"/>
      </dsp:txXfrm>
    </dsp:sp>
    <dsp:sp modelId="{C7D5A9B5-38CC-4693-B558-6BF42CB31BD7}">
      <dsp:nvSpPr>
        <dsp:cNvPr id="0" name=""/>
        <dsp:cNvSpPr/>
      </dsp:nvSpPr>
      <dsp:spPr>
        <a:xfrm>
          <a:off x="2954213" y="4383719"/>
          <a:ext cx="2422539" cy="1164236"/>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lang="en-US" sz="1800" b="1" i="1" kern="1200" dirty="0" smtClean="0">
              <a:solidFill>
                <a:srgbClr val="FF3300"/>
              </a:solidFill>
              <a:effectLst>
                <a:outerShdw blurRad="38100" dist="38100" dir="2700000" algn="tl">
                  <a:srgbClr val="000000"/>
                </a:outerShdw>
              </a:effectLst>
            </a:rPr>
            <a:t>Taenia </a:t>
          </a:r>
          <a:r>
            <a:rPr lang="en-US" sz="1800" b="1" i="1" kern="1200" dirty="0" err="1" smtClean="0">
              <a:solidFill>
                <a:srgbClr val="FF3300"/>
              </a:solidFill>
              <a:effectLst>
                <a:outerShdw blurRad="38100" dist="38100" dir="2700000" algn="tl">
                  <a:srgbClr val="000000"/>
                </a:outerShdw>
              </a:effectLst>
            </a:rPr>
            <a:t>saginata</a:t>
          </a:r>
          <a:r>
            <a:rPr lang="en-US" sz="1800" kern="1200" dirty="0" smtClean="0"/>
            <a:t> </a:t>
          </a:r>
          <a:endParaRPr kumimoji="0" lang="en-US" sz="1800" b="0" i="0" u="none" strike="noStrike" kern="1200" cap="none" normalizeH="0" baseline="0" dirty="0" smtClean="0">
            <a:ln/>
            <a:effectLst/>
            <a:latin typeface="Arial" pitchFamily="34" charset="0"/>
            <a:cs typeface="Arial" pitchFamily="34" charset="0"/>
          </a:endParaRPr>
        </a:p>
      </dsp:txBody>
      <dsp:txXfrm>
        <a:off x="2954213" y="4383719"/>
        <a:ext cx="2422539" cy="1164236"/>
      </dsp:txXfrm>
    </dsp:sp>
    <dsp:sp modelId="{FB2A1F57-559D-4E04-88C9-C33963CF6F37}">
      <dsp:nvSpPr>
        <dsp:cNvPr id="0" name=""/>
        <dsp:cNvSpPr/>
      </dsp:nvSpPr>
      <dsp:spPr>
        <a:xfrm>
          <a:off x="5863102" y="2625221"/>
          <a:ext cx="2422539" cy="121126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smtClean="0">
              <a:ln/>
              <a:solidFill>
                <a:srgbClr val="342F23"/>
              </a:solidFill>
              <a:effectLst/>
              <a:latin typeface="Arial" pitchFamily="34" charset="0"/>
              <a:cs typeface="Arial" pitchFamily="34" charset="0"/>
            </a:rPr>
            <a:t>Trematodes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smtClean="0">
              <a:ln/>
              <a:solidFill>
                <a:srgbClr val="342F23"/>
              </a:solidFill>
              <a:effectLst/>
              <a:latin typeface="Arial" pitchFamily="34" charset="0"/>
              <a:cs typeface="Arial" pitchFamily="34" charset="0"/>
            </a:rPr>
            <a:t>(</a:t>
          </a:r>
          <a:r>
            <a:rPr kumimoji="0" lang="en-US" sz="2400" b="1" i="0" u="none" strike="noStrike" kern="1200" cap="none" normalizeH="0" baseline="0" dirty="0" err="1" smtClean="0">
              <a:ln/>
              <a:solidFill>
                <a:srgbClr val="342F23"/>
              </a:solidFill>
              <a:effectLst/>
              <a:latin typeface="Arial" pitchFamily="34" charset="0"/>
              <a:cs typeface="Arial" pitchFamily="34" charset="0"/>
            </a:rPr>
            <a:t>fluks</a:t>
          </a:r>
          <a:r>
            <a:rPr kumimoji="0" lang="en-US" sz="2400" b="1" i="0" u="none" strike="noStrike" kern="1200" cap="none" normalizeH="0" baseline="0" dirty="0" smtClean="0">
              <a:ln/>
              <a:solidFill>
                <a:srgbClr val="342F23"/>
              </a:solidFill>
              <a:effectLst/>
              <a:latin typeface="Arial" pitchFamily="34" charset="0"/>
              <a:cs typeface="Arial" pitchFamily="34" charset="0"/>
            </a:rPr>
            <a:t>)</a:t>
          </a:r>
        </a:p>
      </dsp:txBody>
      <dsp:txXfrm>
        <a:off x="5863102" y="2625221"/>
        <a:ext cx="2422539" cy="1211269"/>
      </dsp:txXfrm>
    </dsp:sp>
    <dsp:sp modelId="{A4840AF5-B14D-4581-BDD6-9185FE30178D}">
      <dsp:nvSpPr>
        <dsp:cNvPr id="0" name=""/>
        <dsp:cNvSpPr/>
      </dsp:nvSpPr>
      <dsp:spPr>
        <a:xfrm>
          <a:off x="5863102" y="4345224"/>
          <a:ext cx="2422539" cy="976101"/>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kern="1200" cap="none" normalizeH="0" baseline="0" dirty="0" err="1" smtClean="0">
              <a:ln/>
              <a:solidFill>
                <a:srgbClr val="FF0000"/>
              </a:solidFill>
              <a:effectLst>
                <a:outerShdw blurRad="38100" dist="38100" dir="2700000" algn="tl">
                  <a:srgbClr val="000000"/>
                </a:outerShdw>
              </a:effectLst>
              <a:latin typeface="Arial" pitchFamily="34" charset="0"/>
              <a:cs typeface="Arial" pitchFamily="34" charset="0"/>
            </a:rPr>
            <a:t>Bilharzia</a:t>
          </a:r>
          <a:r>
            <a:rPr kumimoji="0" lang="en-US" sz="1800" b="1" i="0" u="none" strike="noStrike" kern="1200" cap="none" normalizeH="0" baseline="0" dirty="0" smtClean="0">
              <a:ln/>
              <a:solidFill>
                <a:srgbClr val="FF0000"/>
              </a:solidFill>
              <a:effectLst>
                <a:outerShdw blurRad="38100" dist="38100" dir="2700000" algn="tl">
                  <a:srgbClr val="000000"/>
                </a:outerShdw>
              </a:effectLst>
              <a:latin typeface="Arial" pitchFamily="34" charset="0"/>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kern="1200" cap="none" normalizeH="0" baseline="0" dirty="0" smtClean="0">
              <a:ln/>
              <a:solidFill>
                <a:srgbClr val="FF0000"/>
              </a:solidFill>
              <a:effectLst>
                <a:outerShdw blurRad="38100" dist="38100" dir="2700000" algn="tl">
                  <a:srgbClr val="000000"/>
                </a:outerShdw>
              </a:effectLst>
              <a:latin typeface="Arial" pitchFamily="34" charset="0"/>
              <a:cs typeface="Arial" pitchFamily="34" charset="0"/>
            </a:rPr>
            <a:t>(Schistosomiasis</a:t>
          </a:r>
          <a:r>
            <a:rPr kumimoji="0" lang="en-US" sz="1800" b="1" i="0" u="none" strike="noStrike" kern="1200" cap="none" normalizeH="0" baseline="0" dirty="0" smtClean="0">
              <a:ln/>
              <a:effectLst>
                <a:outerShdw blurRad="38100" dist="38100" dir="2700000" algn="tl">
                  <a:srgbClr val="000000"/>
                </a:outerShdw>
              </a:effectLst>
              <a:latin typeface="Arial" pitchFamily="34" charset="0"/>
              <a:cs typeface="Arial" pitchFamily="34" charset="0"/>
            </a:rPr>
            <a:t>)</a:t>
          </a:r>
        </a:p>
      </dsp:txBody>
      <dsp:txXfrm>
        <a:off x="5863102" y="4345224"/>
        <a:ext cx="2422539" cy="97610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9EB1B14F-B343-F847-B2CF-F652B61D4F47}" type="datetimeFigureOut">
              <a:rPr lang="en-US" smtClean="0"/>
              <a:t>2/22/2016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72B145C9-95DC-EB44-B768-5128F48C257C}" type="slidenum">
              <a:rPr lang="en-US" smtClean="0"/>
              <a:t>‹#›</a:t>
            </a:fld>
            <a:endParaRPr lang="en-US"/>
          </a:p>
        </p:txBody>
      </p:sp>
    </p:spTree>
    <p:extLst>
      <p:ext uri="{BB962C8B-B14F-4D97-AF65-F5344CB8AC3E}">
        <p14:creationId xmlns:p14="http://schemas.microsoft.com/office/powerpoint/2010/main" val="147807980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en.wikipedia.org/wiki/Tropical" TargetMode="External"/><Relationship Id="rId2" Type="http://schemas.openxmlformats.org/officeDocument/2006/relationships/slide" Target="../slides/slide34.xml"/><Relationship Id="rId1" Type="http://schemas.openxmlformats.org/officeDocument/2006/relationships/notesMaster" Target="../notesMasters/notesMaster1.xml"/><Relationship Id="rId4" Type="http://schemas.openxmlformats.org/officeDocument/2006/relationships/hyperlink" Target="http://en.wikipedia.org/wiki/Subtropical"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8" Type="http://schemas.openxmlformats.org/officeDocument/2006/relationships/hyperlink" Target="http://en.wikipedia.org/wiki/Heart" TargetMode="External"/><Relationship Id="rId13" Type="http://schemas.openxmlformats.org/officeDocument/2006/relationships/hyperlink" Target="http://en.wikipedia.org/wiki/Small_intestine" TargetMode="External"/><Relationship Id="rId3" Type="http://schemas.openxmlformats.org/officeDocument/2006/relationships/hyperlink" Target="http://en.wikipedia.org/wiki/Lipid" TargetMode="External"/><Relationship Id="rId7" Type="http://schemas.openxmlformats.org/officeDocument/2006/relationships/hyperlink" Target="http://en.wikipedia.org/wiki/Liver" TargetMode="External"/><Relationship Id="rId12" Type="http://schemas.openxmlformats.org/officeDocument/2006/relationships/hyperlink" Target="http://en.wikipedia.org/wiki/Respiratory_system" TargetMode="External"/><Relationship Id="rId2" Type="http://schemas.openxmlformats.org/officeDocument/2006/relationships/slide" Target="../slides/slide35.xml"/><Relationship Id="rId1" Type="http://schemas.openxmlformats.org/officeDocument/2006/relationships/notesMaster" Target="../notesMasters/notesMaster1.xml"/><Relationship Id="rId6" Type="http://schemas.openxmlformats.org/officeDocument/2006/relationships/hyperlink" Target="http://en.wikipedia.org/wiki/Blood_stream" TargetMode="External"/><Relationship Id="rId11" Type="http://schemas.openxmlformats.org/officeDocument/2006/relationships/hyperlink" Target="http://en.wikipedia.org/wiki/Molt" TargetMode="External"/><Relationship Id="rId5" Type="http://schemas.openxmlformats.org/officeDocument/2006/relationships/hyperlink" Target="http://en.wikipedia.org/wiki/Duodenum" TargetMode="External"/><Relationship Id="rId10" Type="http://schemas.openxmlformats.org/officeDocument/2006/relationships/hyperlink" Target="http://en.wikipedia.org/wiki/Pulmonary_alveolus" TargetMode="External"/><Relationship Id="rId4" Type="http://schemas.openxmlformats.org/officeDocument/2006/relationships/hyperlink" Target="http://en.wikipedia.org/wiki/Larva" TargetMode="External"/><Relationship Id="rId9" Type="http://schemas.openxmlformats.org/officeDocument/2006/relationships/hyperlink" Target="http://en.wikipedia.org/wiki/Pulmonary_circulation" TargetMode="External"/><Relationship Id="rId14" Type="http://schemas.openxmlformats.org/officeDocument/2006/relationships/hyperlink" Target="http://en.wikipedia.org/wiki/Fertilization" TargetMode="Externa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will talk</a:t>
            </a:r>
            <a:r>
              <a:rPr lang="en-US" baseline="0" dirty="0" smtClean="0"/>
              <a:t> about an introduction of parasite  , definition of parasitology  ,</a:t>
            </a:r>
          </a:p>
          <a:p>
            <a:endParaRPr lang="en-US" baseline="0" dirty="0" smtClean="0"/>
          </a:p>
          <a:p>
            <a:r>
              <a:rPr lang="en-US" baseline="0" dirty="0" smtClean="0"/>
              <a:t>Classifications of parasite </a:t>
            </a:r>
          </a:p>
          <a:p>
            <a:endParaRPr lang="en-US" baseline="0" dirty="0" smtClean="0"/>
          </a:p>
          <a:p>
            <a:r>
              <a:rPr lang="en-US" baseline="0" dirty="0" smtClean="0"/>
              <a:t>mode of transmission </a:t>
            </a:r>
          </a:p>
          <a:p>
            <a:endParaRPr lang="en-US" baseline="0" dirty="0" smtClean="0"/>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The clinically  important  protozoa and helminthes  with their life cycle </a:t>
            </a:r>
          </a:p>
          <a:p>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72B145C9-95DC-EB44-B768-5128F48C257C}" type="slidenum">
              <a:rPr lang="en-US" smtClean="0"/>
              <a:t>1</a:t>
            </a:fld>
            <a:endParaRPr lang="en-US"/>
          </a:p>
        </p:txBody>
      </p:sp>
    </p:spTree>
    <p:extLst>
      <p:ext uri="{BB962C8B-B14F-4D97-AF65-F5344CB8AC3E}">
        <p14:creationId xmlns:p14="http://schemas.microsoft.com/office/powerpoint/2010/main" val="22422716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charset="2"/>
              <a:buChar char="u"/>
            </a:pPr>
            <a:endParaRPr lang="en-US" dirty="0" smtClean="0"/>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r>
              <a:rPr lang="en-US" sz="1200" u="sng" dirty="0" smtClean="0"/>
              <a:t>Infection is associated with poor hygiene:</a:t>
            </a:r>
            <a:endParaRPr lang="en-US" u="sng" dirty="0" smtClean="0"/>
          </a:p>
          <a:p>
            <a:pPr marL="171450" indent="-171450">
              <a:buFont typeface="Wingdings" charset="2"/>
              <a:buChar char="u"/>
            </a:pPr>
            <a:endParaRPr lang="en-US" dirty="0" smtClean="0"/>
          </a:p>
          <a:p>
            <a:pPr marL="171450" indent="-171450">
              <a:buFont typeface="Wingdings" charset="2"/>
              <a:buChar char="u"/>
            </a:pPr>
            <a:r>
              <a:rPr lang="en-US" dirty="0" smtClean="0"/>
              <a:t>Fecal oral rout </a:t>
            </a:r>
          </a:p>
          <a:p>
            <a:pPr marL="171450" indent="-171450">
              <a:buFont typeface="Wingdings" charset="2"/>
              <a:buChar char="u"/>
            </a:pPr>
            <a:endParaRPr lang="en-US" dirty="0" smtClean="0"/>
          </a:p>
          <a:p>
            <a:pPr marL="171450" indent="-171450">
              <a:buFont typeface="Wingdings" charset="2"/>
              <a:buChar char="u"/>
            </a:pPr>
            <a:r>
              <a:rPr lang="en-US" dirty="0" smtClean="0"/>
              <a:t>By flies transporting cyst from feces to food </a:t>
            </a:r>
          </a:p>
          <a:p>
            <a:pPr marL="171450" indent="-171450">
              <a:buFont typeface="Wingdings" charset="2"/>
              <a:buChar char="u"/>
            </a:pPr>
            <a:endParaRPr lang="en-US" dirty="0" smtClean="0"/>
          </a:p>
          <a:p>
            <a:pPr marL="171450" indent="-171450">
              <a:buFont typeface="Wingdings" charset="2"/>
              <a:buChar char="u"/>
            </a:pPr>
            <a:r>
              <a:rPr lang="en-US" dirty="0" err="1" smtClean="0"/>
              <a:t>Fecally</a:t>
            </a:r>
            <a:r>
              <a:rPr lang="en-US" dirty="0" smtClean="0"/>
              <a:t> soiled hands</a:t>
            </a:r>
            <a:r>
              <a:rPr lang="en-US" baseline="0" dirty="0" smtClean="0"/>
              <a:t> of infected food handlers</a:t>
            </a:r>
          </a:p>
          <a:p>
            <a:pPr marL="171450" indent="-171450">
              <a:buFont typeface="Wingdings" charset="2"/>
              <a:buChar char="u"/>
            </a:pPr>
            <a:endParaRPr lang="en-US" baseline="0" dirty="0" smtClean="0"/>
          </a:p>
          <a:p>
            <a:pPr marL="171450" indent="-171450">
              <a:buFont typeface="Wingdings" charset="2"/>
              <a:buChar char="u"/>
            </a:pPr>
            <a:r>
              <a:rPr lang="en-US" baseline="0" dirty="0" smtClean="0"/>
              <a:t>Anal </a:t>
            </a:r>
            <a:r>
              <a:rPr lang="en-US" baseline="0" dirty="0" err="1" smtClean="0"/>
              <a:t>sexuall</a:t>
            </a:r>
            <a:r>
              <a:rPr lang="en-US" baseline="0" dirty="0" smtClean="0"/>
              <a:t> contact </a:t>
            </a:r>
            <a:endParaRPr lang="en-US" dirty="0" smtClean="0"/>
          </a:p>
          <a:p>
            <a:pPr marL="0" indent="0">
              <a:buFont typeface="Wingdings" charset="2"/>
              <a:buNone/>
            </a:pPr>
            <a:endParaRPr lang="en-US" dirty="0" smtClean="0"/>
          </a:p>
        </p:txBody>
      </p:sp>
      <p:sp>
        <p:nvSpPr>
          <p:cNvPr id="4" name="Slide Number Placeholder 3"/>
          <p:cNvSpPr>
            <a:spLocks noGrp="1"/>
          </p:cNvSpPr>
          <p:nvPr>
            <p:ph type="sldNum" sz="quarter" idx="10"/>
          </p:nvPr>
        </p:nvSpPr>
        <p:spPr/>
        <p:txBody>
          <a:bodyPr/>
          <a:lstStyle/>
          <a:p>
            <a:fld id="{72B145C9-95DC-EB44-B768-5128F48C257C}" type="slidenum">
              <a:rPr lang="en-US" smtClean="0"/>
              <a:t>15</a:t>
            </a:fld>
            <a:endParaRPr lang="en-US"/>
          </a:p>
        </p:txBody>
      </p:sp>
    </p:spTree>
    <p:extLst>
      <p:ext uri="{BB962C8B-B14F-4D97-AF65-F5344CB8AC3E}">
        <p14:creationId xmlns:p14="http://schemas.microsoft.com/office/powerpoint/2010/main" val="848802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CEE3778C-FA65-CE4D-AB0F-EE2914C584FB}" type="slidenum">
              <a:rPr lang="en-US"/>
              <a:pPr eaLnBrk="1" hangingPunct="1"/>
              <a:t>16</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ar-SA" dirty="0">
              <a:latin typeface="Arial" charset="0"/>
              <a:cs typeface="Arial" charset="0"/>
            </a:endParaRPr>
          </a:p>
        </p:txBody>
      </p:sp>
    </p:spTree>
    <p:extLst>
      <p:ext uri="{BB962C8B-B14F-4D97-AF65-F5344CB8AC3E}">
        <p14:creationId xmlns:p14="http://schemas.microsoft.com/office/powerpoint/2010/main" val="38751314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AA6F4619-15A1-D547-B175-16DDF0F0A667}" type="slidenum">
              <a:rPr lang="en-US"/>
              <a:pPr eaLnBrk="1" hangingPunct="1"/>
              <a:t>19</a:t>
            </a:fld>
            <a:endParaRPr 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ar-SA">
              <a:latin typeface="Arial" charset="0"/>
              <a:cs typeface="Arial" charset="0"/>
            </a:endParaRPr>
          </a:p>
        </p:txBody>
      </p:sp>
    </p:spTree>
    <p:extLst>
      <p:ext uri="{BB962C8B-B14F-4D97-AF65-F5344CB8AC3E}">
        <p14:creationId xmlns:p14="http://schemas.microsoft.com/office/powerpoint/2010/main" val="20749701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female</a:t>
            </a:r>
            <a:r>
              <a:rPr lang="en-US" baseline="0" dirty="0" smtClean="0"/>
              <a:t> anopheles mosquito</a:t>
            </a:r>
          </a:p>
          <a:p>
            <a:endParaRPr lang="en-US" baseline="0" dirty="0" smtClean="0"/>
          </a:p>
          <a:p>
            <a:r>
              <a:rPr lang="en-US" baseline="0" dirty="0" smtClean="0"/>
              <a:t>Blood transfusion</a:t>
            </a:r>
          </a:p>
          <a:p>
            <a:endParaRPr lang="en-US" baseline="0" dirty="0" smtClean="0"/>
          </a:p>
          <a:p>
            <a:r>
              <a:rPr lang="en-US" baseline="0" dirty="0" smtClean="0"/>
              <a:t>Contaminated </a:t>
            </a:r>
            <a:r>
              <a:rPr lang="en-US" baseline="0" dirty="0" err="1" smtClean="0"/>
              <a:t>needls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22</a:t>
            </a:fld>
            <a:endParaRPr lang="en-US"/>
          </a:p>
        </p:txBody>
      </p:sp>
    </p:spTree>
    <p:extLst>
      <p:ext uri="{BB962C8B-B14F-4D97-AF65-F5344CB8AC3E}">
        <p14:creationId xmlns:p14="http://schemas.microsoft.com/office/powerpoint/2010/main" val="33446190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6D187EE8-7816-3143-BDAD-B3EF1B5C3A10}" type="slidenum">
              <a:rPr lang="en-US"/>
              <a:pPr eaLnBrk="1" hangingPunct="1"/>
              <a:t>24</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ar-SA">
              <a:latin typeface="Arial" charset="0"/>
              <a:cs typeface="Arial" charset="0"/>
            </a:endParaRPr>
          </a:p>
        </p:txBody>
      </p:sp>
    </p:spTree>
    <p:extLst>
      <p:ext uri="{BB962C8B-B14F-4D97-AF65-F5344CB8AC3E}">
        <p14:creationId xmlns:p14="http://schemas.microsoft.com/office/powerpoint/2010/main" val="3548389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Wingdings" charset="2"/>
              <a:buChar char="u"/>
            </a:pPr>
            <a:r>
              <a:rPr lang="en-US" sz="1200" dirty="0" smtClean="0"/>
              <a:t>helminthes grouped them into three categories: </a:t>
            </a:r>
          </a:p>
          <a:p>
            <a:pPr>
              <a:buFont typeface="Wingdings" charset="2"/>
              <a:buNone/>
            </a:pPr>
            <a:r>
              <a:rPr lang="en-US" sz="1200" dirty="0" smtClean="0"/>
              <a:t>1-nematodes (roundworms),</a:t>
            </a:r>
          </a:p>
          <a:p>
            <a:pPr>
              <a:buFont typeface="Wingdings" charset="2"/>
              <a:buNone/>
            </a:pPr>
            <a:r>
              <a:rPr lang="en-US" sz="1200" dirty="0" smtClean="0"/>
              <a:t>2-trematodes (flukes), and</a:t>
            </a:r>
          </a:p>
          <a:p>
            <a:pPr>
              <a:buFont typeface="Wingdings" charset="2"/>
              <a:buNone/>
            </a:pPr>
            <a:r>
              <a:rPr lang="en-US" sz="1200" dirty="0" smtClean="0"/>
              <a:t>3-cestodes (tape- worms) and discussed basic characteristics of each group. </a:t>
            </a:r>
          </a:p>
          <a:p>
            <a:pPr>
              <a:buFont typeface="Wingdings" charset="2"/>
              <a:buChar char="u"/>
            </a:pPr>
            <a:endParaRPr lang="en-US" sz="1200" b="1" dirty="0" smtClean="0"/>
          </a:p>
          <a:p>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30</a:t>
            </a:fld>
            <a:endParaRPr lang="en-US"/>
          </a:p>
        </p:txBody>
      </p:sp>
    </p:spTree>
    <p:extLst>
      <p:ext uri="{BB962C8B-B14F-4D97-AF65-F5344CB8AC3E}">
        <p14:creationId xmlns:p14="http://schemas.microsoft.com/office/powerpoint/2010/main" val="27334680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31</a:t>
            </a:fld>
            <a:endParaRPr lang="en-US"/>
          </a:p>
        </p:txBody>
      </p:sp>
    </p:spTree>
    <p:extLst>
      <p:ext uri="{BB962C8B-B14F-4D97-AF65-F5344CB8AC3E}">
        <p14:creationId xmlns:p14="http://schemas.microsoft.com/office/powerpoint/2010/main" val="32277514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67AF7F1B-F585-1D43-BD6B-79534D998BCA}" type="slidenum">
              <a:rPr lang="en-US"/>
              <a:pPr eaLnBrk="1" hangingPunct="1"/>
              <a:t>32</a:t>
            </a:fld>
            <a:endParaRPr lang="en-U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ar-SA" dirty="0">
              <a:latin typeface="Arial" charset="0"/>
              <a:cs typeface="Arial" charset="0"/>
            </a:endParaRPr>
          </a:p>
        </p:txBody>
      </p:sp>
    </p:spTree>
    <p:extLst>
      <p:ext uri="{BB962C8B-B14F-4D97-AF65-F5344CB8AC3E}">
        <p14:creationId xmlns:p14="http://schemas.microsoft.com/office/powerpoint/2010/main" val="15533133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endParaRPr lang="en-US" b="1" dirty="0" smtClean="0">
              <a:latin typeface="Arial" charset="0"/>
              <a:cs typeface="Arial" charset="0"/>
            </a:endParaRPr>
          </a:p>
          <a:p>
            <a:r>
              <a:rPr lang="en-US" sz="1200" b="1" kern="1200" dirty="0" smtClean="0">
                <a:solidFill>
                  <a:schemeClr val="tx1"/>
                </a:solidFill>
                <a:effectLst/>
                <a:latin typeface="+mn-lt"/>
                <a:ea typeface="+mn-ea"/>
                <a:cs typeface="+mn-cs"/>
              </a:rPr>
              <a:t>General features:</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Elongated worm, cylindrical, </a:t>
            </a:r>
            <a:r>
              <a:rPr lang="en-US" sz="1200" b="1" kern="1200" dirty="0" err="1" smtClean="0">
                <a:solidFill>
                  <a:schemeClr val="tx1"/>
                </a:solidFill>
                <a:effectLst/>
                <a:latin typeface="+mn-lt"/>
                <a:ea typeface="+mn-ea"/>
                <a:cs typeface="+mn-cs"/>
              </a:rPr>
              <a:t>unsegmented</a:t>
            </a:r>
            <a:r>
              <a:rPr lang="en-US" sz="1200" b="1" kern="1200" dirty="0" smtClean="0">
                <a:solidFill>
                  <a:schemeClr val="tx1"/>
                </a:solidFill>
                <a:effectLst/>
                <a:latin typeface="+mn-lt"/>
                <a:ea typeface="+mn-ea"/>
                <a:cs typeface="+mn-cs"/>
              </a:rPr>
              <a:t>  and tapering at both ends.</a:t>
            </a:r>
            <a:endParaRPr lang="en-US" sz="12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 Variable in size, measure less than 5mm~as long as 100cm.</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Sex separate and male is smaller than female</a:t>
            </a:r>
            <a:r>
              <a:rPr lang="en-US" dirty="0" smtClean="0">
                <a:effectLst/>
              </a:rPr>
              <a:t> </a:t>
            </a:r>
            <a:endParaRPr lang="en-US" b="1" dirty="0" smtClean="0">
              <a:latin typeface="Arial" charset="0"/>
              <a:cs typeface="Arial" charset="0"/>
            </a:endParaRPr>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endParaRPr lang="en-US" b="1" dirty="0" smtClean="0">
              <a:latin typeface="Arial" charset="0"/>
              <a:cs typeface="Arial" charset="0"/>
            </a:endParaRPr>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endParaRPr lang="en-US" b="1" dirty="0" smtClean="0">
              <a:latin typeface="Arial" charset="0"/>
              <a:cs typeface="Arial" charset="0"/>
            </a:endParaRPr>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endParaRPr lang="en-US" b="1" dirty="0" smtClean="0">
              <a:latin typeface="Arial" charset="0"/>
              <a:cs typeface="Arial" charset="0"/>
            </a:endParaRPr>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r>
              <a:rPr lang="en-US" b="1" dirty="0" smtClean="0">
                <a:latin typeface="Arial" charset="0"/>
                <a:cs typeface="Arial" charset="0"/>
              </a:rPr>
              <a:t>typically less than 2.5 millimeters long. The smallest nematodes are microscopic, while free-living species can reach as much as 5 centimeters and some parasitic species are larger still.</a:t>
            </a:r>
          </a:p>
          <a:p>
            <a:pPr marL="0" marR="0" indent="0" algn="l" defTabSz="457200" rtl="0" eaLnBrk="1" fontAlgn="auto" latinLnBrk="0" hangingPunct="1">
              <a:lnSpc>
                <a:spcPct val="100000"/>
              </a:lnSpc>
              <a:spcBef>
                <a:spcPts val="0"/>
              </a:spcBef>
              <a:spcAft>
                <a:spcPts val="0"/>
              </a:spcAft>
              <a:buClrTx/>
              <a:buSzTx/>
              <a:buFont typeface="Wingdings" charset="2"/>
              <a:buNone/>
              <a:tabLst/>
              <a:defRPr/>
            </a:pPr>
            <a:endParaRPr lang="en-US" b="0" dirty="0" smtClean="0"/>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r>
              <a:rPr lang="en-US" b="0" dirty="0" smtClean="0"/>
              <a:t>Male work is typically smaller than the female .</a:t>
            </a:r>
          </a:p>
          <a:p>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33</a:t>
            </a:fld>
            <a:endParaRPr lang="en-US"/>
          </a:p>
        </p:txBody>
      </p:sp>
    </p:spTree>
    <p:extLst>
      <p:ext uri="{BB962C8B-B14F-4D97-AF65-F5344CB8AC3E}">
        <p14:creationId xmlns:p14="http://schemas.microsoft.com/office/powerpoint/2010/main" val="8052198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2CF76D24-635E-4146-BF0E-ACB07F61E7C1}" type="slidenum">
              <a:rPr lang="en-US"/>
              <a:pPr eaLnBrk="1" hangingPunct="1"/>
              <a:t>34</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marL="171450" indent="-171450" eaLnBrk="1" hangingPunct="1">
              <a:buFont typeface="Wingdings" charset="2"/>
              <a:buChar char="u"/>
            </a:pPr>
            <a:r>
              <a:rPr lang="en-US" sz="1200" kern="1200" dirty="0" err="1" smtClean="0">
                <a:solidFill>
                  <a:schemeClr val="tx1"/>
                </a:solidFill>
                <a:latin typeface="+mn-lt"/>
                <a:ea typeface="+mn-ea"/>
                <a:cs typeface="+mn-cs"/>
              </a:rPr>
              <a:t>Ascariasis</a:t>
            </a:r>
            <a:r>
              <a:rPr lang="en-US" sz="1200" kern="1200" dirty="0" smtClean="0">
                <a:solidFill>
                  <a:schemeClr val="tx1"/>
                </a:solidFill>
                <a:latin typeface="+mn-lt"/>
                <a:ea typeface="+mn-ea"/>
                <a:cs typeface="+mn-cs"/>
              </a:rPr>
              <a:t> is prevalent worldwide, especially in </a:t>
            </a:r>
            <a:r>
              <a:rPr lang="en-US" sz="1200" kern="1200" dirty="0" smtClean="0">
                <a:solidFill>
                  <a:schemeClr val="tx1"/>
                </a:solidFill>
                <a:latin typeface="+mn-lt"/>
                <a:ea typeface="+mn-ea"/>
                <a:cs typeface="+mn-cs"/>
                <a:hlinkClick r:id="rId3"/>
              </a:rPr>
              <a:t>tropical and </a:t>
            </a:r>
            <a:r>
              <a:rPr lang="en-US" sz="1200" kern="1200" dirty="0" smtClean="0">
                <a:solidFill>
                  <a:schemeClr val="tx1"/>
                </a:solidFill>
                <a:latin typeface="+mn-lt"/>
                <a:ea typeface="+mn-ea"/>
                <a:cs typeface="+mn-cs"/>
                <a:hlinkClick r:id="rId4"/>
              </a:rPr>
              <a:t>subtropical countries.</a:t>
            </a:r>
            <a:endParaRPr lang="ar-SA" dirty="0">
              <a:latin typeface="Arial" charset="0"/>
              <a:cs typeface="Arial" charset="0"/>
            </a:endParaRPr>
          </a:p>
        </p:txBody>
      </p:sp>
    </p:spTree>
    <p:extLst>
      <p:ext uri="{BB962C8B-B14F-4D97-AF65-F5344CB8AC3E}">
        <p14:creationId xmlns:p14="http://schemas.microsoft.com/office/powerpoint/2010/main" val="32508544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charset="2"/>
              <a:buChar char="u"/>
            </a:pPr>
            <a:r>
              <a:rPr lang="en-US" dirty="0" smtClean="0"/>
              <a:t>There are many type of parasite other than human parasite like plant parasite and</a:t>
            </a:r>
            <a:r>
              <a:rPr lang="en-US" baseline="0" dirty="0" smtClean="0"/>
              <a:t> animal parasite</a:t>
            </a:r>
          </a:p>
          <a:p>
            <a:pPr marL="171450" indent="-171450">
              <a:buFont typeface="Wingdings" charset="2"/>
              <a:buChar char="u"/>
            </a:pPr>
            <a:endParaRPr lang="en-US" baseline="0" dirty="0" smtClean="0"/>
          </a:p>
          <a:p>
            <a:pPr marL="171450" indent="-171450">
              <a:buFont typeface="Wingdings" charset="2"/>
              <a:buChar char="u"/>
            </a:pPr>
            <a:r>
              <a:rPr lang="en-US" sz="1200" b="1" u="sng" dirty="0" smtClean="0"/>
              <a:t>Parasitism</a:t>
            </a:r>
            <a:r>
              <a:rPr lang="en-US" sz="1200" dirty="0" smtClean="0"/>
              <a:t> : Two organisms living together, one is benefited ‘’called parasite’’ and the other is harmed ‘’called host’’</a:t>
            </a:r>
          </a:p>
          <a:p>
            <a:pPr marL="0" indent="0">
              <a:buFont typeface="Wingdings" charset="2"/>
              <a:buNone/>
            </a:pPr>
            <a:endParaRPr lang="en-US" sz="1200" dirty="0" smtClean="0"/>
          </a:p>
          <a:p>
            <a:pPr lvl="1">
              <a:lnSpc>
                <a:spcPct val="90000"/>
              </a:lnSpc>
            </a:pPr>
            <a:r>
              <a:rPr lang="tr-TR" sz="1200" b="1" dirty="0" smtClean="0">
                <a:solidFill>
                  <a:srgbClr val="C00202"/>
                </a:solidFill>
              </a:rPr>
              <a:t>Endoparasite :</a:t>
            </a:r>
            <a:r>
              <a:rPr lang="en-US" sz="2200" dirty="0" smtClean="0"/>
              <a:t>Parasites found inside the body of the host.</a:t>
            </a:r>
          </a:p>
          <a:p>
            <a:pPr lvl="1">
              <a:lnSpc>
                <a:spcPct val="90000"/>
              </a:lnSpc>
            </a:pPr>
            <a:r>
              <a:rPr lang="en-US" sz="2200" dirty="0" smtClean="0"/>
              <a:t>Can be in blood, tissue, or gastro-intestinal tract.</a:t>
            </a:r>
          </a:p>
          <a:p>
            <a:pPr lvl="1">
              <a:lnSpc>
                <a:spcPct val="90000"/>
              </a:lnSpc>
            </a:pPr>
            <a:r>
              <a:rPr lang="en-US" sz="2200" dirty="0" smtClean="0"/>
              <a:t>Are </a:t>
            </a:r>
            <a:r>
              <a:rPr lang="en-US" sz="2200" dirty="0" smtClean="0">
                <a:solidFill>
                  <a:srgbClr val="0000FF"/>
                </a:solidFill>
              </a:rPr>
              <a:t>Protozoa</a:t>
            </a:r>
            <a:r>
              <a:rPr lang="en-US" sz="2200" dirty="0" smtClean="0"/>
              <a:t> and </a:t>
            </a:r>
            <a:r>
              <a:rPr lang="en-US" sz="2200" dirty="0" smtClean="0">
                <a:solidFill>
                  <a:srgbClr val="0000FF"/>
                </a:solidFill>
              </a:rPr>
              <a:t>Helminthes.</a:t>
            </a:r>
          </a:p>
          <a:p>
            <a:pPr lvl="1">
              <a:lnSpc>
                <a:spcPct val="90000"/>
              </a:lnSpc>
            </a:pPr>
            <a:r>
              <a:rPr lang="tr-TR" sz="1200" b="1" dirty="0" smtClean="0">
                <a:solidFill>
                  <a:srgbClr val="C00202"/>
                </a:solidFill>
              </a:rPr>
              <a:t>Ectoparasite :</a:t>
            </a:r>
            <a:r>
              <a:rPr lang="en-US" sz="2200" dirty="0" smtClean="0"/>
              <a:t>Live on the outside or skin of the host.</a:t>
            </a:r>
          </a:p>
          <a:p>
            <a:pPr lvl="1">
              <a:lnSpc>
                <a:spcPct val="90000"/>
              </a:lnSpc>
            </a:pPr>
            <a:r>
              <a:rPr lang="en-US" sz="2200" dirty="0" smtClean="0"/>
              <a:t>Are Arthropods: </a:t>
            </a:r>
            <a:r>
              <a:rPr lang="en-US" sz="2200" dirty="0" smtClean="0">
                <a:solidFill>
                  <a:srgbClr val="0000FF"/>
                </a:solidFill>
              </a:rPr>
              <a:t>Insects</a:t>
            </a:r>
            <a:r>
              <a:rPr lang="en-US" sz="2200" dirty="0" smtClean="0"/>
              <a:t> (mosquitoes, lice, and fleas) and </a:t>
            </a:r>
            <a:r>
              <a:rPr lang="en-US" sz="2200" dirty="0" smtClean="0">
                <a:solidFill>
                  <a:srgbClr val="0000FF"/>
                </a:solidFill>
              </a:rPr>
              <a:t>Arachnids </a:t>
            </a:r>
            <a:r>
              <a:rPr lang="en-US" sz="2200" dirty="0" smtClean="0"/>
              <a:t>(ticks, mites, or spiders).</a:t>
            </a:r>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endParaRPr lang="tr-TR" sz="1200" b="1" dirty="0" smtClean="0">
              <a:solidFill>
                <a:srgbClr val="C00202"/>
              </a:solidFill>
            </a:endParaRPr>
          </a:p>
          <a:p>
            <a:pPr marL="0" marR="0" indent="0" algn="l" defTabSz="457200" rtl="0" eaLnBrk="1" fontAlgn="auto" latinLnBrk="0" hangingPunct="1">
              <a:lnSpc>
                <a:spcPct val="100000"/>
              </a:lnSpc>
              <a:spcBef>
                <a:spcPts val="0"/>
              </a:spcBef>
              <a:spcAft>
                <a:spcPts val="0"/>
              </a:spcAft>
              <a:buClrTx/>
              <a:buSzTx/>
              <a:buFont typeface="Wingdings" charset="2"/>
              <a:buNone/>
              <a:tabLst/>
              <a:defRPr/>
            </a:pPr>
            <a:endParaRPr lang="tr-TR" sz="1200" b="1" dirty="0" smtClean="0">
              <a:solidFill>
                <a:srgbClr val="C00202"/>
              </a:solidFill>
            </a:endParaRPr>
          </a:p>
          <a:p>
            <a:pPr marL="171450" indent="-171450">
              <a:buFont typeface="Wingdings" charset="2"/>
              <a:buChar char="u"/>
            </a:pPr>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2</a:t>
            </a:fld>
            <a:endParaRPr lang="en-US"/>
          </a:p>
        </p:txBody>
      </p:sp>
    </p:spTree>
    <p:extLst>
      <p:ext uri="{BB962C8B-B14F-4D97-AF65-F5344CB8AC3E}">
        <p14:creationId xmlns:p14="http://schemas.microsoft.com/office/powerpoint/2010/main" val="11351243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1AC6F0D8-24A1-FF48-B86C-CFEEA505C361}" type="slidenum">
              <a:rPr lang="en-US"/>
              <a:pPr eaLnBrk="1" hangingPunct="1"/>
              <a:t>35</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r>
              <a:rPr lang="en-US" sz="1200" kern="1200" dirty="0" smtClean="0">
                <a:solidFill>
                  <a:schemeClr val="tx1"/>
                </a:solidFill>
                <a:latin typeface="+mn-lt"/>
                <a:ea typeface="+mn-ea"/>
                <a:cs typeface="+mn-cs"/>
              </a:rPr>
              <a:t>The eggs have a </a:t>
            </a:r>
            <a:r>
              <a:rPr lang="en-US" sz="1200" kern="1200" dirty="0" smtClean="0">
                <a:solidFill>
                  <a:schemeClr val="tx1"/>
                </a:solidFill>
                <a:latin typeface="+mn-lt"/>
                <a:ea typeface="+mn-ea"/>
                <a:cs typeface="+mn-cs"/>
                <a:hlinkClick r:id="rId3"/>
              </a:rPr>
              <a:t>lipid </a:t>
            </a:r>
            <a:r>
              <a:rPr lang="en-US" sz="1200" kern="1200" dirty="0" err="1" smtClean="0">
                <a:solidFill>
                  <a:schemeClr val="tx1"/>
                </a:solidFill>
                <a:latin typeface="+mn-lt"/>
                <a:ea typeface="+mn-ea"/>
                <a:cs typeface="+mn-cs"/>
                <a:hlinkClick r:id="rId3"/>
              </a:rPr>
              <a:t>layer</a:t>
            </a:r>
            <a:r>
              <a:rPr lang="en-US" sz="1200" kern="1200" dirty="0" err="1" smtClean="0">
                <a:solidFill>
                  <a:schemeClr val="tx1"/>
                </a:solidFill>
                <a:latin typeface="+mn-lt"/>
                <a:ea typeface="+mn-ea"/>
                <a:cs typeface="+mn-cs"/>
              </a:rPr>
              <a:t>,,,</a:t>
            </a:r>
            <a:r>
              <a:rPr lang="en-US" sz="1200" kern="1200" dirty="0" err="1" smtClean="0">
                <a:solidFill>
                  <a:schemeClr val="tx1"/>
                </a:solidFill>
                <a:effectLst/>
                <a:latin typeface="+mn-lt"/>
                <a:ea typeface="+mn-ea"/>
                <a:cs typeface="+mn-cs"/>
              </a:rPr>
              <a:t>The</a:t>
            </a:r>
            <a:r>
              <a:rPr lang="en-US" sz="1200" kern="1200" dirty="0" smtClean="0">
                <a:solidFill>
                  <a:schemeClr val="tx1"/>
                </a:solidFill>
                <a:effectLst/>
                <a:latin typeface="+mn-lt"/>
                <a:ea typeface="+mn-ea"/>
                <a:cs typeface="+mn-cs"/>
              </a:rPr>
              <a:t> eggs thrive in warm, moist soils and resist cold and chemical disinfectants; they are also </a:t>
            </a:r>
            <a:r>
              <a:rPr lang="en-US" sz="1200" kern="1200" dirty="0" err="1" smtClean="0">
                <a:solidFill>
                  <a:schemeClr val="tx1"/>
                </a:solidFill>
                <a:effectLst/>
                <a:latin typeface="+mn-lt"/>
                <a:ea typeface="+mn-ea"/>
                <a:cs typeface="+mn-cs"/>
              </a:rPr>
              <a:t>sensi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tive</a:t>
            </a:r>
            <a:r>
              <a:rPr lang="en-US" sz="1200" kern="1200" dirty="0" smtClean="0">
                <a:solidFill>
                  <a:schemeClr val="tx1"/>
                </a:solidFill>
                <a:effectLst/>
                <a:latin typeface="+mn-lt"/>
                <a:ea typeface="+mn-ea"/>
                <a:cs typeface="+mn-cs"/>
              </a:rPr>
              <a:t> to sunlight, high temperatures, and drying. </a:t>
            </a:r>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endParaRPr lang="en-US" sz="1200" kern="1200" dirty="0" smtClean="0">
              <a:solidFill>
                <a:schemeClr val="tx1"/>
              </a:solidFill>
              <a:effectLst/>
              <a:latin typeface="+mn-lt"/>
              <a:ea typeface="+mn-ea"/>
              <a:cs typeface="+mn-cs"/>
            </a:endParaRPr>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r>
              <a:rPr lang="en-US" sz="1200" kern="1200" dirty="0" smtClean="0">
                <a:solidFill>
                  <a:schemeClr val="tx1"/>
                </a:solidFill>
                <a:effectLst/>
                <a:latin typeface="+mn-lt"/>
                <a:ea typeface="+mn-ea"/>
                <a:cs typeface="+mn-cs"/>
              </a:rPr>
              <a:t>after ingested eggs hatch in the human intestine, the larvae embark upon an odyssey in the tissues. First they penetrate the intestinal wall and enter its </a:t>
            </a:r>
            <a:r>
              <a:rPr lang="en-US" sz="1200" kern="1200" dirty="0" err="1" smtClean="0">
                <a:solidFill>
                  <a:schemeClr val="tx1"/>
                </a:solidFill>
                <a:effectLst/>
                <a:latin typeface="+mn-lt"/>
                <a:ea typeface="+mn-ea"/>
                <a:cs typeface="+mn-cs"/>
              </a:rPr>
              <a:t>lym</a:t>
            </a:r>
            <a:r>
              <a:rPr lang="en-US" sz="1200" kern="1200" dirty="0" smtClean="0">
                <a:solidFill>
                  <a:schemeClr val="tx1"/>
                </a:solidFill>
                <a:effectLst/>
                <a:latin typeface="+mn-lt"/>
                <a:ea typeface="+mn-ea"/>
                <a:cs typeface="+mn-cs"/>
              </a:rPr>
              <a:t>- phatic and circulatory drainage. From there, they are swept into the right ventricle of the heart, and eventually arrive at the capillaries of the lungs. From this point, the larvae migrate up the respiratory tree to the glottis. Worms entering the throat are swallowed and re- turned to the small intestine, where they reach adulthood and re- produce, producing up to 200,000 fertilized eggs a day. </a:t>
            </a:r>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endParaRPr lang="en-US" sz="1200" kern="1200" dirty="0" smtClean="0">
              <a:solidFill>
                <a:schemeClr val="tx1"/>
              </a:solidFill>
              <a:effectLst/>
              <a:latin typeface="+mn-lt"/>
              <a:ea typeface="+mn-ea"/>
              <a:cs typeface="+mn-cs"/>
            </a:endParaRPr>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r>
              <a:rPr lang="en-US" sz="1200" i="1" kern="1200" dirty="0" smtClean="0">
                <a:solidFill>
                  <a:schemeClr val="tx1"/>
                </a:solidFill>
                <a:latin typeface="+mn-lt"/>
                <a:ea typeface="+mn-ea"/>
                <a:cs typeface="+mn-cs"/>
              </a:rPr>
              <a:t>Ascaris </a:t>
            </a:r>
            <a:r>
              <a:rPr lang="en-US" sz="1200" i="1" kern="1200" dirty="0" err="1" smtClean="0">
                <a:solidFill>
                  <a:schemeClr val="tx1"/>
                </a:solidFill>
                <a:latin typeface="+mn-lt"/>
                <a:ea typeface="+mn-ea"/>
                <a:cs typeface="+mn-cs"/>
              </a:rPr>
              <a:t>lumbricoides</a:t>
            </a:r>
            <a:r>
              <a:rPr lang="en-US" sz="1200" i="0" kern="1200" dirty="0" smtClean="0">
                <a:solidFill>
                  <a:schemeClr val="tx1"/>
                </a:solidFill>
                <a:latin typeface="+mn-lt"/>
                <a:ea typeface="+mn-ea"/>
                <a:cs typeface="+mn-cs"/>
              </a:rPr>
              <a:t>, a roundworm, infects humans when an ingested </a:t>
            </a:r>
            <a:r>
              <a:rPr lang="en-US" sz="1200" i="0" kern="1200" dirty="0" err="1" smtClean="0">
                <a:solidFill>
                  <a:schemeClr val="tx1"/>
                </a:solidFill>
                <a:latin typeface="+mn-lt"/>
                <a:ea typeface="+mn-ea"/>
                <a:cs typeface="+mn-cs"/>
              </a:rPr>
              <a:t>fertilised</a:t>
            </a:r>
            <a:r>
              <a:rPr lang="en-US" sz="1200" i="0" kern="1200" dirty="0" smtClean="0">
                <a:solidFill>
                  <a:schemeClr val="tx1"/>
                </a:solidFill>
                <a:latin typeface="+mn-lt"/>
                <a:ea typeface="+mn-ea"/>
                <a:cs typeface="+mn-cs"/>
              </a:rPr>
              <a:t> egg becomes a </a:t>
            </a:r>
            <a:r>
              <a:rPr lang="en-US" sz="1200" i="0" kern="1200" dirty="0" smtClean="0">
                <a:solidFill>
                  <a:schemeClr val="tx1"/>
                </a:solidFill>
                <a:latin typeface="+mn-lt"/>
                <a:ea typeface="+mn-ea"/>
                <a:cs typeface="+mn-cs"/>
                <a:hlinkClick r:id="rId4"/>
              </a:rPr>
              <a:t>larval worm that penetrates the wall of the </a:t>
            </a:r>
            <a:r>
              <a:rPr lang="en-US" sz="1200" i="0" kern="1200" dirty="0" smtClean="0">
                <a:solidFill>
                  <a:schemeClr val="tx1"/>
                </a:solidFill>
                <a:latin typeface="+mn-lt"/>
                <a:ea typeface="+mn-ea"/>
                <a:cs typeface="+mn-cs"/>
                <a:hlinkClick r:id="rId5"/>
              </a:rPr>
              <a:t>duodenum and enters the </a:t>
            </a:r>
            <a:r>
              <a:rPr lang="en-US" sz="1200" i="0" kern="1200" dirty="0" smtClean="0">
                <a:solidFill>
                  <a:schemeClr val="tx1"/>
                </a:solidFill>
                <a:latin typeface="+mn-lt"/>
                <a:ea typeface="+mn-ea"/>
                <a:cs typeface="+mn-cs"/>
                <a:hlinkClick r:id="rId6"/>
              </a:rPr>
              <a:t>blood stream. From there, it is carried to the </a:t>
            </a:r>
            <a:r>
              <a:rPr lang="en-US" sz="1200" i="0" kern="1200" dirty="0" smtClean="0">
                <a:solidFill>
                  <a:schemeClr val="tx1"/>
                </a:solidFill>
                <a:latin typeface="+mn-lt"/>
                <a:ea typeface="+mn-ea"/>
                <a:cs typeface="+mn-cs"/>
                <a:hlinkClick r:id="rId7"/>
              </a:rPr>
              <a:t>liver and </a:t>
            </a:r>
            <a:r>
              <a:rPr lang="en-US" sz="1200" i="0" kern="1200" dirty="0" smtClean="0">
                <a:solidFill>
                  <a:schemeClr val="tx1"/>
                </a:solidFill>
                <a:latin typeface="+mn-lt"/>
                <a:ea typeface="+mn-ea"/>
                <a:cs typeface="+mn-cs"/>
                <a:hlinkClick r:id="rId8"/>
              </a:rPr>
              <a:t>heart, and enters </a:t>
            </a:r>
            <a:r>
              <a:rPr lang="en-US" sz="1200" i="0" kern="1200" dirty="0" smtClean="0">
                <a:solidFill>
                  <a:schemeClr val="tx1"/>
                </a:solidFill>
                <a:latin typeface="+mn-lt"/>
                <a:ea typeface="+mn-ea"/>
                <a:cs typeface="+mn-cs"/>
                <a:hlinkClick r:id="rId9"/>
              </a:rPr>
              <a:t>pulmonary circulation to break free in the </a:t>
            </a:r>
            <a:r>
              <a:rPr lang="en-US" sz="1200" i="0" kern="1200" dirty="0" smtClean="0">
                <a:solidFill>
                  <a:schemeClr val="tx1"/>
                </a:solidFill>
                <a:latin typeface="+mn-lt"/>
                <a:ea typeface="+mn-ea"/>
                <a:cs typeface="+mn-cs"/>
                <a:hlinkClick r:id="rId10"/>
              </a:rPr>
              <a:t>alveoli, where it grows and </a:t>
            </a:r>
            <a:r>
              <a:rPr lang="en-US" sz="1200" i="0" kern="1200" dirty="0" smtClean="0">
                <a:solidFill>
                  <a:schemeClr val="tx1"/>
                </a:solidFill>
                <a:latin typeface="+mn-lt"/>
                <a:ea typeface="+mn-ea"/>
                <a:cs typeface="+mn-cs"/>
                <a:hlinkClick r:id="rId11"/>
              </a:rPr>
              <a:t>molts. In three weeks, the </a:t>
            </a:r>
            <a:r>
              <a:rPr lang="en-US" sz="1200" i="0" kern="1200" dirty="0" smtClean="0">
                <a:solidFill>
                  <a:schemeClr val="tx1"/>
                </a:solidFill>
                <a:latin typeface="+mn-lt"/>
                <a:ea typeface="+mn-ea"/>
                <a:cs typeface="+mn-cs"/>
                <a:hlinkClick r:id="rId4"/>
              </a:rPr>
              <a:t>larvae pass from the </a:t>
            </a:r>
            <a:r>
              <a:rPr lang="en-US" sz="1200" i="0" kern="1200" dirty="0" smtClean="0">
                <a:solidFill>
                  <a:schemeClr val="tx1"/>
                </a:solidFill>
                <a:latin typeface="+mn-lt"/>
                <a:ea typeface="+mn-ea"/>
                <a:cs typeface="+mn-cs"/>
                <a:hlinkClick r:id="rId12"/>
              </a:rPr>
              <a:t>respiratory system to be coughed up, swallowed, and thus returned to the </a:t>
            </a:r>
            <a:r>
              <a:rPr lang="en-US" sz="1200" i="0" kern="1200" dirty="0" smtClean="0">
                <a:solidFill>
                  <a:schemeClr val="tx1"/>
                </a:solidFill>
                <a:latin typeface="+mn-lt"/>
                <a:ea typeface="+mn-ea"/>
                <a:cs typeface="+mn-cs"/>
                <a:hlinkClick r:id="rId13"/>
              </a:rPr>
              <a:t>small intestine, where they mature to adult male and female worms. </a:t>
            </a:r>
            <a:r>
              <a:rPr lang="en-US" sz="1200" i="0" kern="1200" dirty="0" smtClean="0">
                <a:solidFill>
                  <a:schemeClr val="tx1"/>
                </a:solidFill>
                <a:latin typeface="+mn-lt"/>
                <a:ea typeface="+mn-ea"/>
                <a:cs typeface="+mn-cs"/>
                <a:hlinkClick r:id="rId14"/>
              </a:rPr>
              <a:t>Fertilization can now occur and the female produces as many as 200,000 eggs per day for a year</a:t>
            </a:r>
            <a:endParaRPr lang="en-US" dirty="0" smtClean="0"/>
          </a:p>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endParaRPr lang="en-US" dirty="0" smtClean="0"/>
          </a:p>
          <a:p>
            <a:pPr eaLnBrk="1" hangingPunct="1"/>
            <a:endParaRPr lang="ar-SA" dirty="0">
              <a:latin typeface="Arial" charset="0"/>
              <a:cs typeface="Arial" charset="0"/>
            </a:endParaRPr>
          </a:p>
        </p:txBody>
      </p:sp>
    </p:spTree>
    <p:extLst>
      <p:ext uri="{BB962C8B-B14F-4D97-AF65-F5344CB8AC3E}">
        <p14:creationId xmlns:p14="http://schemas.microsoft.com/office/powerpoint/2010/main" val="29603475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88E3E5FA-37F1-584B-85DD-B0A78694263B}" type="slidenum">
              <a:rPr lang="en-US"/>
              <a:pPr eaLnBrk="1" hangingPunct="1"/>
              <a:t>39</a:t>
            </a:fld>
            <a:endParaRPr lang="en-US"/>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ar-SA">
              <a:latin typeface="Arial" charset="0"/>
              <a:cs typeface="Arial" charset="0"/>
            </a:endParaRPr>
          </a:p>
        </p:txBody>
      </p:sp>
    </p:spTree>
    <p:extLst>
      <p:ext uri="{BB962C8B-B14F-4D97-AF65-F5344CB8AC3E}">
        <p14:creationId xmlns:p14="http://schemas.microsoft.com/office/powerpoint/2010/main" val="33619821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 typeface="Wingdings" charset="2"/>
              <a:buChar char="u"/>
              <a:tabLst/>
              <a:defRPr/>
            </a:pPr>
            <a:r>
              <a:rPr lang="en-US" sz="1200" kern="1200" dirty="0" smtClean="0">
                <a:solidFill>
                  <a:schemeClr val="tx1"/>
                </a:solidFill>
                <a:effectLst/>
                <a:latin typeface="+mn-lt"/>
                <a:ea typeface="+mn-ea"/>
                <a:cs typeface="+mn-cs"/>
              </a:rPr>
              <a:t>The fluke (ME </a:t>
            </a:r>
            <a:r>
              <a:rPr lang="en-US" sz="1200" i="1" kern="1200" dirty="0" err="1" smtClean="0">
                <a:solidFill>
                  <a:schemeClr val="tx1"/>
                </a:solidFill>
                <a:effectLst/>
                <a:latin typeface="+mn-lt"/>
                <a:ea typeface="+mn-ea"/>
                <a:cs typeface="+mn-cs"/>
              </a:rPr>
              <a:t>floke</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flat) is named for the characteristic ovoid or flattened body </a:t>
            </a:r>
            <a:endParaRPr lang="en-US" dirty="0" smtClean="0"/>
          </a:p>
          <a:p>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43</a:t>
            </a:fld>
            <a:endParaRPr lang="en-US"/>
          </a:p>
        </p:txBody>
      </p:sp>
    </p:spTree>
    <p:extLst>
      <p:ext uri="{BB962C8B-B14F-4D97-AF65-F5344CB8AC3E}">
        <p14:creationId xmlns:p14="http://schemas.microsoft.com/office/powerpoint/2010/main" val="37050075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EFCD0DA3-5FE3-7144-8FC3-6EBDA54D616D}" type="slidenum">
              <a:rPr lang="en-US"/>
              <a:pPr eaLnBrk="1" hangingPunct="1"/>
              <a:t>45</a:t>
            </a:fld>
            <a:endParaRPr 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ar-SA">
              <a:latin typeface="Arial" charset="0"/>
              <a:cs typeface="Arial" charset="0"/>
            </a:endParaRPr>
          </a:p>
        </p:txBody>
      </p:sp>
    </p:spTree>
    <p:extLst>
      <p:ext uri="{BB962C8B-B14F-4D97-AF65-F5344CB8AC3E}">
        <p14:creationId xmlns:p14="http://schemas.microsoft.com/office/powerpoint/2010/main" val="14235045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pPr>
            <a:r>
              <a:rPr lang="en-US" sz="1400" kern="1200" dirty="0" smtClean="0">
                <a:solidFill>
                  <a:schemeClr val="tx1"/>
                </a:solidFill>
                <a:effectLst/>
                <a:latin typeface="+mn-lt"/>
                <a:ea typeface="+mn-ea"/>
                <a:cs typeface="+mn-cs"/>
              </a:rPr>
              <a:t>The cycle begins when infected humans re- lease eggs into irrigated fields or ponds either by deliberate </a:t>
            </a:r>
            <a:r>
              <a:rPr lang="en-US" sz="1400" kern="1200" dirty="0" err="1" smtClean="0">
                <a:solidFill>
                  <a:schemeClr val="tx1"/>
                </a:solidFill>
                <a:effectLst/>
                <a:latin typeface="+mn-lt"/>
                <a:ea typeface="+mn-ea"/>
                <a:cs typeface="+mn-cs"/>
              </a:rPr>
              <a:t>fertil</a:t>
            </a:r>
            <a:r>
              <a:rPr lang="en-US" sz="1400" kern="1200" dirty="0" smtClean="0">
                <a:solidFill>
                  <a:schemeClr val="tx1"/>
                </a:solidFill>
                <a:effectLst/>
                <a:latin typeface="+mn-lt"/>
                <a:ea typeface="+mn-ea"/>
                <a:cs typeface="+mn-cs"/>
              </a:rPr>
              <a:t>- </a:t>
            </a:r>
            <a:r>
              <a:rPr lang="en-US" sz="1400" kern="1200" dirty="0" err="1" smtClean="0">
                <a:solidFill>
                  <a:schemeClr val="tx1"/>
                </a:solidFill>
                <a:effectLst/>
                <a:latin typeface="+mn-lt"/>
                <a:ea typeface="+mn-ea"/>
                <a:cs typeface="+mn-cs"/>
              </a:rPr>
              <a:t>ization</a:t>
            </a:r>
            <a:r>
              <a:rPr lang="en-US" sz="1400" kern="1200" dirty="0" smtClean="0">
                <a:solidFill>
                  <a:schemeClr val="tx1"/>
                </a:solidFill>
                <a:effectLst/>
                <a:latin typeface="+mn-lt"/>
                <a:ea typeface="+mn-ea"/>
                <a:cs typeface="+mn-cs"/>
              </a:rPr>
              <a:t> with excreta or by defecating or urinating directly into the water. The egg hatches in the water and gives off an actively swim- </a:t>
            </a:r>
            <a:r>
              <a:rPr lang="en-US" sz="1400" kern="1200" dirty="0" err="1" smtClean="0">
                <a:solidFill>
                  <a:schemeClr val="tx1"/>
                </a:solidFill>
                <a:effectLst/>
                <a:latin typeface="+mn-lt"/>
                <a:ea typeface="+mn-ea"/>
                <a:cs typeface="+mn-cs"/>
              </a:rPr>
              <a:t>ming</a:t>
            </a:r>
            <a:r>
              <a:rPr lang="en-US" sz="1400" kern="1200" dirty="0" smtClean="0">
                <a:solidFill>
                  <a:schemeClr val="tx1"/>
                </a:solidFill>
                <a:effectLst/>
                <a:latin typeface="+mn-lt"/>
                <a:ea typeface="+mn-ea"/>
                <a:cs typeface="+mn-cs"/>
              </a:rPr>
              <a:t> ciliated larva called a </a:t>
            </a:r>
            <a:r>
              <a:rPr lang="en-US" sz="1400" b="1" kern="1200" dirty="0" err="1" smtClean="0">
                <a:solidFill>
                  <a:schemeClr val="tx1"/>
                </a:solidFill>
                <a:effectLst/>
                <a:latin typeface="+mn-lt"/>
                <a:ea typeface="+mn-ea"/>
                <a:cs typeface="+mn-cs"/>
              </a:rPr>
              <a:t>miracidium</a:t>
            </a:r>
            <a:r>
              <a:rPr lang="en-US" sz="1400" kern="1200" dirty="0" smtClean="0">
                <a:solidFill>
                  <a:schemeClr val="tx1"/>
                </a:solidFill>
                <a:effectLst/>
                <a:latin typeface="+mn-lt"/>
                <a:ea typeface="+mn-ea"/>
                <a:cs typeface="+mn-cs"/>
              </a:rPr>
              <a:t>* (figure 23.23</a:t>
            </a:r>
            <a:r>
              <a:rPr lang="en-US" sz="1400" i="1" kern="1200" dirty="0" smtClean="0">
                <a:solidFill>
                  <a:schemeClr val="tx1"/>
                </a:solidFill>
                <a:effectLst/>
                <a:latin typeface="+mn-lt"/>
                <a:ea typeface="+mn-ea"/>
                <a:cs typeface="+mn-cs"/>
              </a:rPr>
              <a:t>a</a:t>
            </a:r>
            <a:r>
              <a:rPr lang="en-US" sz="1400" kern="1200" dirty="0" smtClean="0">
                <a:solidFill>
                  <a:schemeClr val="tx1"/>
                </a:solidFill>
                <a:effectLst/>
                <a:latin typeface="+mn-lt"/>
                <a:ea typeface="+mn-ea"/>
                <a:cs typeface="+mn-cs"/>
              </a:rPr>
              <a:t>), which in- </a:t>
            </a:r>
            <a:r>
              <a:rPr lang="en-US" sz="1400" kern="1200" dirty="0" err="1" smtClean="0">
                <a:solidFill>
                  <a:schemeClr val="tx1"/>
                </a:solidFill>
                <a:effectLst/>
                <a:latin typeface="+mn-lt"/>
                <a:ea typeface="+mn-ea"/>
                <a:cs typeface="+mn-cs"/>
              </a:rPr>
              <a:t>stinctively</a:t>
            </a:r>
            <a:r>
              <a:rPr lang="en-US" sz="1400" kern="1200" dirty="0" smtClean="0">
                <a:solidFill>
                  <a:schemeClr val="tx1"/>
                </a:solidFill>
                <a:effectLst/>
                <a:latin typeface="+mn-lt"/>
                <a:ea typeface="+mn-ea"/>
                <a:cs typeface="+mn-cs"/>
              </a:rPr>
              <a:t> swims to a snail and burrows into a vulnerable site, shedding its ciliated covering in the process. In the body of the snail, the </a:t>
            </a:r>
            <a:r>
              <a:rPr lang="en-US" sz="1400" kern="1200" dirty="0" err="1" smtClean="0">
                <a:solidFill>
                  <a:schemeClr val="tx1"/>
                </a:solidFill>
                <a:effectLst/>
                <a:latin typeface="+mn-lt"/>
                <a:ea typeface="+mn-ea"/>
                <a:cs typeface="+mn-cs"/>
              </a:rPr>
              <a:t>miracidium</a:t>
            </a:r>
            <a:r>
              <a:rPr lang="en-US" sz="1400" kern="1200" dirty="0" smtClean="0">
                <a:solidFill>
                  <a:schemeClr val="tx1"/>
                </a:solidFill>
                <a:effectLst/>
                <a:latin typeface="+mn-lt"/>
                <a:ea typeface="+mn-ea"/>
                <a:cs typeface="+mn-cs"/>
              </a:rPr>
              <a:t> multiplies and transforms into a larger, fork- tailed swimming larva called a </a:t>
            </a:r>
            <a:r>
              <a:rPr lang="en-US" sz="1400" b="1" kern="1200" dirty="0" err="1" smtClean="0">
                <a:solidFill>
                  <a:schemeClr val="tx1"/>
                </a:solidFill>
                <a:effectLst/>
                <a:latin typeface="+mn-lt"/>
                <a:ea typeface="+mn-ea"/>
                <a:cs typeface="+mn-cs"/>
              </a:rPr>
              <a:t>cercaria</a:t>
            </a:r>
            <a:r>
              <a:rPr lang="en-US" sz="1400" kern="1200" dirty="0" smtClean="0">
                <a:solidFill>
                  <a:schemeClr val="tx1"/>
                </a:solidFill>
                <a:effectLst/>
                <a:latin typeface="+mn-lt"/>
                <a:ea typeface="+mn-ea"/>
                <a:cs typeface="+mn-cs"/>
              </a:rPr>
              <a:t>* (figure 23.23</a:t>
            </a:r>
            <a:r>
              <a:rPr lang="en-US" sz="1400" i="1" kern="1200" dirty="0" smtClean="0">
                <a:solidFill>
                  <a:schemeClr val="tx1"/>
                </a:solidFill>
                <a:effectLst/>
                <a:latin typeface="+mn-lt"/>
                <a:ea typeface="+mn-ea"/>
                <a:cs typeface="+mn-cs"/>
              </a:rPr>
              <a:t>b</a:t>
            </a:r>
            <a:r>
              <a:rPr lang="en-US" sz="1400" kern="1200" dirty="0" smtClean="0">
                <a:solidFill>
                  <a:schemeClr val="tx1"/>
                </a:solidFill>
                <a:effectLst/>
                <a:latin typeface="+mn-lt"/>
                <a:ea typeface="+mn-ea"/>
                <a:cs typeface="+mn-cs"/>
              </a:rPr>
              <a:t>). </a:t>
            </a:r>
            <a:r>
              <a:rPr lang="en-US" sz="1400" kern="1200" dirty="0" err="1" smtClean="0">
                <a:solidFill>
                  <a:schemeClr val="tx1"/>
                </a:solidFill>
                <a:effectLst/>
                <a:latin typeface="+mn-lt"/>
                <a:ea typeface="+mn-ea"/>
                <a:cs typeface="+mn-cs"/>
              </a:rPr>
              <a:t>Cercariae</a:t>
            </a:r>
            <a:r>
              <a:rPr lang="en-US" sz="1400" kern="1200" dirty="0" smtClean="0">
                <a:solidFill>
                  <a:schemeClr val="tx1"/>
                </a:solidFill>
                <a:effectLst/>
                <a:latin typeface="+mn-lt"/>
                <a:ea typeface="+mn-ea"/>
                <a:cs typeface="+mn-cs"/>
              </a:rPr>
              <a:t> are given off by the thousands into the water by infected snails. </a:t>
            </a:r>
            <a:endParaRPr lang="en-US" sz="1400" dirty="0" smtClean="0"/>
          </a:p>
          <a:p>
            <a:pPr>
              <a:lnSpc>
                <a:spcPct val="150000"/>
              </a:lnSpc>
            </a:pPr>
            <a:r>
              <a:rPr lang="en-US" sz="1400" kern="1200" dirty="0" smtClean="0">
                <a:solidFill>
                  <a:schemeClr val="tx1"/>
                </a:solidFill>
                <a:effectLst/>
                <a:latin typeface="+mn-lt"/>
                <a:ea typeface="+mn-ea"/>
                <a:cs typeface="+mn-cs"/>
              </a:rPr>
              <a:t>Upon contact with a human wading or bathing in water, </a:t>
            </a:r>
            <a:r>
              <a:rPr lang="en-US" sz="1400" kern="1200" dirty="0" err="1" smtClean="0">
                <a:solidFill>
                  <a:schemeClr val="tx1"/>
                </a:solidFill>
                <a:effectLst/>
                <a:latin typeface="+mn-lt"/>
                <a:ea typeface="+mn-ea"/>
                <a:cs typeface="+mn-cs"/>
              </a:rPr>
              <a:t>cer</a:t>
            </a:r>
            <a:r>
              <a:rPr lang="en-US" sz="1400" kern="1200" dirty="0" smtClean="0">
                <a:solidFill>
                  <a:schemeClr val="tx1"/>
                </a:solidFill>
                <a:effectLst/>
                <a:latin typeface="+mn-lt"/>
                <a:ea typeface="+mn-ea"/>
                <a:cs typeface="+mn-cs"/>
              </a:rPr>
              <a:t>- </a:t>
            </a:r>
            <a:r>
              <a:rPr lang="en-US" sz="1400" kern="1200" dirty="0" err="1" smtClean="0">
                <a:solidFill>
                  <a:schemeClr val="tx1"/>
                </a:solidFill>
                <a:effectLst/>
                <a:latin typeface="+mn-lt"/>
                <a:ea typeface="+mn-ea"/>
                <a:cs typeface="+mn-cs"/>
              </a:rPr>
              <a:t>cariae</a:t>
            </a:r>
            <a:r>
              <a:rPr lang="en-US" sz="1400" kern="1200" dirty="0" smtClean="0">
                <a:solidFill>
                  <a:schemeClr val="tx1"/>
                </a:solidFill>
                <a:effectLst/>
                <a:latin typeface="+mn-lt"/>
                <a:ea typeface="+mn-ea"/>
                <a:cs typeface="+mn-cs"/>
              </a:rPr>
              <a:t> attach themselves to the skin by ventral suckers and </a:t>
            </a:r>
            <a:r>
              <a:rPr lang="en-US" sz="1400" kern="1200" dirty="0" err="1" smtClean="0">
                <a:solidFill>
                  <a:schemeClr val="tx1"/>
                </a:solidFill>
                <a:effectLst/>
                <a:latin typeface="+mn-lt"/>
                <a:ea typeface="+mn-ea"/>
                <a:cs typeface="+mn-cs"/>
              </a:rPr>
              <a:t>pene</a:t>
            </a:r>
            <a:r>
              <a:rPr lang="en-US" sz="1400" kern="1200" dirty="0" smtClean="0">
                <a:solidFill>
                  <a:schemeClr val="tx1"/>
                </a:solidFill>
                <a:effectLst/>
                <a:latin typeface="+mn-lt"/>
                <a:ea typeface="+mn-ea"/>
                <a:cs typeface="+mn-cs"/>
              </a:rPr>
              <a:t>- </a:t>
            </a:r>
            <a:r>
              <a:rPr lang="en-US" sz="1400" kern="1200" dirty="0" err="1" smtClean="0">
                <a:solidFill>
                  <a:schemeClr val="tx1"/>
                </a:solidFill>
                <a:effectLst/>
                <a:latin typeface="+mn-lt"/>
                <a:ea typeface="+mn-ea"/>
                <a:cs typeface="+mn-cs"/>
              </a:rPr>
              <a:t>trate</a:t>
            </a:r>
            <a:r>
              <a:rPr lang="en-US" sz="1400" kern="1200" dirty="0" smtClean="0">
                <a:solidFill>
                  <a:schemeClr val="tx1"/>
                </a:solidFill>
                <a:effectLst/>
                <a:latin typeface="+mn-lt"/>
                <a:ea typeface="+mn-ea"/>
                <a:cs typeface="+mn-cs"/>
              </a:rPr>
              <a:t> hair follicles. They pass into small blood and lymphatic vessels and are carried to the liver. Here, the </a:t>
            </a:r>
            <a:r>
              <a:rPr lang="en-US" sz="1400" kern="1200" dirty="0" err="1" smtClean="0">
                <a:solidFill>
                  <a:schemeClr val="tx1"/>
                </a:solidFill>
                <a:effectLst/>
                <a:latin typeface="+mn-lt"/>
                <a:ea typeface="+mn-ea"/>
                <a:cs typeface="+mn-cs"/>
              </a:rPr>
              <a:t>schistosomes</a:t>
            </a:r>
            <a:r>
              <a:rPr lang="en-US" sz="1400" kern="1200" dirty="0" smtClean="0">
                <a:solidFill>
                  <a:schemeClr val="tx1"/>
                </a:solidFill>
                <a:effectLst/>
                <a:latin typeface="+mn-lt"/>
                <a:ea typeface="+mn-ea"/>
                <a:cs typeface="+mn-cs"/>
              </a:rPr>
              <a:t> achieve sexual maturity, and the male and female worms remain </a:t>
            </a:r>
            <a:r>
              <a:rPr lang="en-US" sz="1400" kern="1200" dirty="0" err="1" smtClean="0">
                <a:solidFill>
                  <a:schemeClr val="tx1"/>
                </a:solidFill>
                <a:effectLst/>
                <a:latin typeface="+mn-lt"/>
                <a:ea typeface="+mn-ea"/>
                <a:cs typeface="+mn-cs"/>
              </a:rPr>
              <a:t>perma</a:t>
            </a:r>
            <a:r>
              <a:rPr lang="en-US" sz="1400" kern="1200" dirty="0" smtClean="0">
                <a:solidFill>
                  <a:schemeClr val="tx1"/>
                </a:solidFill>
                <a:effectLst/>
                <a:latin typeface="+mn-lt"/>
                <a:ea typeface="+mn-ea"/>
                <a:cs typeface="+mn-cs"/>
              </a:rPr>
              <a:t>- </a:t>
            </a:r>
            <a:r>
              <a:rPr lang="en-US" sz="1400" kern="1200" dirty="0" err="1" smtClean="0">
                <a:solidFill>
                  <a:schemeClr val="tx1"/>
                </a:solidFill>
                <a:effectLst/>
                <a:latin typeface="+mn-lt"/>
                <a:ea typeface="+mn-ea"/>
                <a:cs typeface="+mn-cs"/>
              </a:rPr>
              <a:t>nently</a:t>
            </a:r>
            <a:r>
              <a:rPr lang="en-US" sz="1400" kern="1200" dirty="0" smtClean="0">
                <a:solidFill>
                  <a:schemeClr val="tx1"/>
                </a:solidFill>
                <a:effectLst/>
                <a:latin typeface="+mn-lt"/>
                <a:ea typeface="+mn-ea"/>
                <a:cs typeface="+mn-cs"/>
              </a:rPr>
              <a:t> entwined to facilitate mating </a:t>
            </a:r>
            <a:endParaRPr lang="en-US" sz="1400" dirty="0" smtClean="0"/>
          </a:p>
          <a:p>
            <a:pPr>
              <a:lnSpc>
                <a:spcPct val="150000"/>
              </a:lnSpc>
            </a:pPr>
            <a:endParaRPr lang="en-US" sz="1400" dirty="0"/>
          </a:p>
        </p:txBody>
      </p:sp>
      <p:sp>
        <p:nvSpPr>
          <p:cNvPr id="4" name="Slide Number Placeholder 3"/>
          <p:cNvSpPr>
            <a:spLocks noGrp="1"/>
          </p:cNvSpPr>
          <p:nvPr>
            <p:ph type="sldNum" sz="quarter" idx="10"/>
          </p:nvPr>
        </p:nvSpPr>
        <p:spPr/>
        <p:txBody>
          <a:bodyPr/>
          <a:lstStyle/>
          <a:p>
            <a:fld id="{72B145C9-95DC-EB44-B768-5128F48C257C}" type="slidenum">
              <a:rPr lang="en-US" smtClean="0"/>
              <a:t>46</a:t>
            </a:fld>
            <a:endParaRPr lang="en-US"/>
          </a:p>
        </p:txBody>
      </p:sp>
    </p:spTree>
    <p:extLst>
      <p:ext uri="{BB962C8B-B14F-4D97-AF65-F5344CB8AC3E}">
        <p14:creationId xmlns:p14="http://schemas.microsoft.com/office/powerpoint/2010/main" val="1913791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defRPr/>
            </a:pPr>
            <a:r>
              <a:rPr lang="en-US" sz="1400" b="1" dirty="0" smtClean="0">
                <a:solidFill>
                  <a:srgbClr val="FF3300"/>
                </a:solidFill>
                <a:effectLst>
                  <a:outerShdw blurRad="38100" dist="38100" dir="2700000" algn="tl">
                    <a:srgbClr val="000000"/>
                  </a:outerShdw>
                </a:effectLst>
                <a:ea typeface="+mn-ea"/>
              </a:rPr>
              <a:t>Parasites can be</a:t>
            </a:r>
          </a:p>
          <a:p>
            <a:pPr>
              <a:lnSpc>
                <a:spcPct val="80000"/>
              </a:lnSpc>
              <a:buFontTx/>
              <a:buAutoNum type="arabicPeriod"/>
              <a:defRPr/>
            </a:pPr>
            <a:r>
              <a:rPr lang="en-US" sz="1400" b="1" dirty="0" smtClean="0">
                <a:solidFill>
                  <a:schemeClr val="hlink"/>
                </a:solidFill>
                <a:ea typeface="+mn-ea"/>
              </a:rPr>
              <a:t>Facultative parasite</a:t>
            </a:r>
            <a:r>
              <a:rPr lang="en-US" sz="1400" b="1" dirty="0" smtClean="0">
                <a:ea typeface="+mn-ea"/>
              </a:rPr>
              <a:t>:</a:t>
            </a:r>
            <a:r>
              <a:rPr lang="en-US" sz="1400" dirty="0" smtClean="0">
                <a:ea typeface="+mn-ea"/>
              </a:rPr>
              <a:t> </a:t>
            </a:r>
            <a:r>
              <a:rPr lang="en-US" sz="1200" dirty="0" smtClean="0">
                <a:ea typeface="+mn-ea"/>
              </a:rPr>
              <a:t>parasites able to live both free living and parasite living e.g. </a:t>
            </a:r>
            <a:r>
              <a:rPr lang="en-US" sz="1200" dirty="0" err="1" smtClean="0">
                <a:ea typeface="+mn-ea"/>
              </a:rPr>
              <a:t>Strongyloides</a:t>
            </a:r>
            <a:r>
              <a:rPr lang="en-US" sz="1200" dirty="0" smtClean="0">
                <a:ea typeface="+mn-ea"/>
              </a:rPr>
              <a:t> species.</a:t>
            </a:r>
            <a:endParaRPr lang="en-US" sz="1200" b="1" dirty="0" smtClean="0">
              <a:ea typeface="+mn-ea"/>
            </a:endParaRPr>
          </a:p>
          <a:p>
            <a:pPr>
              <a:lnSpc>
                <a:spcPct val="80000"/>
              </a:lnSpc>
              <a:buFontTx/>
              <a:buAutoNum type="arabicPeriod"/>
              <a:defRPr/>
            </a:pPr>
            <a:r>
              <a:rPr lang="en-US" sz="1400" b="1" dirty="0" smtClean="0">
                <a:solidFill>
                  <a:schemeClr val="hlink"/>
                </a:solidFill>
                <a:ea typeface="+mn-ea"/>
              </a:rPr>
              <a:t>Obligate parasite</a:t>
            </a:r>
            <a:r>
              <a:rPr lang="en-US" sz="1200" b="1" dirty="0" smtClean="0">
                <a:ea typeface="+mn-ea"/>
              </a:rPr>
              <a:t>:</a:t>
            </a:r>
            <a:r>
              <a:rPr lang="en-US" sz="1200" dirty="0" smtClean="0">
                <a:ea typeface="+mn-ea"/>
              </a:rPr>
              <a:t> parasite living permanently in a host and cannot live without a host e.g. </a:t>
            </a:r>
            <a:r>
              <a:rPr lang="en-US" sz="1200" dirty="0" err="1" smtClean="0">
                <a:ea typeface="+mn-ea"/>
              </a:rPr>
              <a:t>Trichomonos</a:t>
            </a:r>
            <a:r>
              <a:rPr lang="en-US" sz="1200" dirty="0" smtClean="0">
                <a:ea typeface="+mn-ea"/>
              </a:rPr>
              <a:t> species.</a:t>
            </a:r>
            <a:endParaRPr lang="en-US" sz="1200" b="1" dirty="0" smtClean="0">
              <a:ea typeface="+mn-ea"/>
            </a:endParaRPr>
          </a:p>
          <a:p>
            <a:pPr>
              <a:lnSpc>
                <a:spcPct val="80000"/>
              </a:lnSpc>
              <a:buFontTx/>
              <a:buAutoNum type="arabicPeriod"/>
              <a:defRPr/>
            </a:pPr>
            <a:r>
              <a:rPr lang="en-US" sz="1400" b="1" dirty="0" err="1" smtClean="0">
                <a:solidFill>
                  <a:schemeClr val="hlink"/>
                </a:solidFill>
                <a:ea typeface="+mn-ea"/>
              </a:rPr>
              <a:t>Coprozic</a:t>
            </a:r>
            <a:r>
              <a:rPr lang="en-US" sz="1400" b="1" dirty="0" smtClean="0">
                <a:solidFill>
                  <a:schemeClr val="hlink"/>
                </a:solidFill>
                <a:ea typeface="+mn-ea"/>
              </a:rPr>
              <a:t> (spurious) parasites</a:t>
            </a:r>
            <a:r>
              <a:rPr lang="en-US" sz="1200" b="1" dirty="0" smtClean="0">
                <a:ea typeface="+mn-ea"/>
              </a:rPr>
              <a:t>:</a:t>
            </a:r>
            <a:r>
              <a:rPr lang="en-US" sz="1200" dirty="0" smtClean="0">
                <a:ea typeface="+mn-ea"/>
              </a:rPr>
              <a:t> foreign, pass through alimentally canal without affect. Or</a:t>
            </a:r>
          </a:p>
          <a:p>
            <a:pPr>
              <a:lnSpc>
                <a:spcPct val="80000"/>
              </a:lnSpc>
              <a:buFontTx/>
              <a:buAutoNum type="arabicPeriod"/>
              <a:defRPr/>
            </a:pPr>
            <a:endParaRPr lang="en-US" sz="1200" dirty="0" smtClean="0">
              <a:ea typeface="+mn-ea"/>
            </a:endParaRPr>
          </a:p>
          <a:p>
            <a:pPr marL="0" marR="0" lvl="0" indent="0" algn="l" defTabSz="457200" rtl="0" eaLnBrk="1" fontAlgn="auto" latinLnBrk="0" hangingPunct="1">
              <a:lnSpc>
                <a:spcPct val="80000"/>
              </a:lnSpc>
              <a:spcBef>
                <a:spcPts val="0"/>
              </a:spcBef>
              <a:spcAft>
                <a:spcPts val="0"/>
              </a:spcAft>
              <a:buClrTx/>
              <a:buSzTx/>
              <a:buFontTx/>
              <a:buNone/>
              <a:tabLst/>
              <a:defRPr/>
            </a:pPr>
            <a:r>
              <a:rPr lang="en-US" sz="1200" b="1" kern="1200" dirty="0" err="1" smtClean="0">
                <a:solidFill>
                  <a:schemeClr val="tx1"/>
                </a:solidFill>
                <a:effectLst/>
                <a:latin typeface="+mn-lt"/>
                <a:ea typeface="+mn-ea"/>
                <a:cs typeface="+mn-cs"/>
              </a:rPr>
              <a:t>Coprozoic</a:t>
            </a:r>
            <a:r>
              <a:rPr lang="en-US" sz="1200" b="1" kern="1200" dirty="0" smtClean="0">
                <a:solidFill>
                  <a:schemeClr val="tx1"/>
                </a:solidFill>
                <a:effectLst/>
                <a:latin typeface="+mn-lt"/>
                <a:ea typeface="+mn-ea"/>
                <a:cs typeface="+mn-cs"/>
              </a:rPr>
              <a:t> or spurious parasite  foreign organisms which have been swallowed merely pass along alimentary canal of man (without establishment) to be recovered in </a:t>
            </a:r>
            <a:r>
              <a:rPr lang="en-US" sz="1200" b="1" kern="1200" dirty="0" err="1" smtClean="0">
                <a:solidFill>
                  <a:schemeClr val="tx1"/>
                </a:solidFill>
                <a:effectLst/>
                <a:latin typeface="+mn-lt"/>
                <a:ea typeface="+mn-ea"/>
                <a:cs typeface="+mn-cs"/>
              </a:rPr>
              <a:t>faeces</a:t>
            </a:r>
            <a:r>
              <a:rPr lang="en-US" sz="1200" b="1"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a:lnSpc>
                <a:spcPct val="80000"/>
              </a:lnSpc>
              <a:buFontTx/>
              <a:buNone/>
              <a:defRPr/>
            </a:pPr>
            <a:endParaRPr lang="en-US" sz="1200" dirty="0" smtClean="0">
              <a:ea typeface="+mn-ea"/>
            </a:endParaRPr>
          </a:p>
          <a:p>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4</a:t>
            </a:fld>
            <a:endParaRPr lang="en-US"/>
          </a:p>
        </p:txBody>
      </p:sp>
    </p:spTree>
    <p:extLst>
      <p:ext uri="{BB962C8B-B14F-4D97-AF65-F5344CB8AC3E}">
        <p14:creationId xmlns:p14="http://schemas.microsoft.com/office/powerpoint/2010/main" val="4269340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smtClean="0">
                <a:solidFill>
                  <a:schemeClr val="tx1"/>
                </a:solidFill>
                <a:effectLst/>
                <a:latin typeface="+mn-lt"/>
                <a:ea typeface="+mn-ea"/>
                <a:cs typeface="+mn-cs"/>
              </a:rPr>
              <a:t>Types of hosts</a:t>
            </a:r>
            <a:r>
              <a:rPr lang="en-US" sz="1200" b="1"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a-Definitive or final host : host with adult stage or sexually reproducing forms of the parasite.</a:t>
            </a:r>
            <a:endParaRPr lang="en-US" sz="12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b-intermediate host : host with the larval stage or asexually  reproducing forms of parasite.</a:t>
            </a:r>
            <a:endParaRPr lang="en-US" sz="12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 c-Reservoir host : animal that harbors the same species of parasite as man . such animal help to maintain the cycle of parasite in nature and act as a potential source for human infection with this parasite.</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5</a:t>
            </a:fld>
            <a:endParaRPr lang="en-US"/>
          </a:p>
        </p:txBody>
      </p:sp>
    </p:spTree>
    <p:extLst>
      <p:ext uri="{BB962C8B-B14F-4D97-AF65-F5344CB8AC3E}">
        <p14:creationId xmlns:p14="http://schemas.microsoft.com/office/powerpoint/2010/main" val="26753455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0577DF61-BDA4-C14F-9C1E-4700131BCE2E}" type="slidenum">
              <a:rPr lang="en-US"/>
              <a:pPr eaLnBrk="1" hangingPunct="1"/>
              <a:t>8</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ar-SA">
              <a:latin typeface="Arial" charset="0"/>
              <a:cs typeface="Arial" charset="0"/>
            </a:endParaRPr>
          </a:p>
        </p:txBody>
      </p:sp>
    </p:spTree>
    <p:extLst>
      <p:ext uri="{BB962C8B-B14F-4D97-AF65-F5344CB8AC3E}">
        <p14:creationId xmlns:p14="http://schemas.microsoft.com/office/powerpoint/2010/main" val="2066396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eaLnBrk="1" hangingPunct="1">
              <a:buFont typeface="Wingdings" charset="2"/>
              <a:buChar char="u"/>
            </a:pPr>
            <a:r>
              <a:rPr lang="en-US" b="1" u="sng" dirty="0" smtClean="0">
                <a:latin typeface="Arial" charset="0"/>
                <a:cs typeface="Arial" charset="0"/>
              </a:rPr>
              <a:t>Protozoa:</a:t>
            </a:r>
          </a:p>
          <a:p>
            <a:pPr marL="171450" indent="-171450" eaLnBrk="1" hangingPunct="1">
              <a:buFont typeface="Wingdings" charset="2"/>
              <a:buChar char="§"/>
            </a:pPr>
            <a:r>
              <a:rPr lang="en-US" dirty="0" smtClean="0">
                <a:latin typeface="Arial" charset="0"/>
                <a:cs typeface="Arial" charset="0"/>
              </a:rPr>
              <a:t>Eukaryotic  unicellular organism</a:t>
            </a:r>
          </a:p>
          <a:p>
            <a:pPr marL="171450" indent="-171450" eaLnBrk="1" hangingPunct="1">
              <a:buFont typeface="Wingdings" charset="2"/>
              <a:buChar char="§"/>
            </a:pPr>
            <a:r>
              <a:rPr lang="en-US" dirty="0" smtClean="0">
                <a:latin typeface="Arial" charset="0"/>
                <a:cs typeface="Arial" charset="0"/>
              </a:rPr>
              <a:t>Classified</a:t>
            </a:r>
            <a:r>
              <a:rPr lang="en-US" baseline="0" dirty="0" smtClean="0">
                <a:latin typeface="Arial" charset="0"/>
                <a:cs typeface="Arial" charset="0"/>
              </a:rPr>
              <a:t> in the second </a:t>
            </a:r>
            <a:r>
              <a:rPr lang="en-US" baseline="0" dirty="0" err="1" smtClean="0">
                <a:latin typeface="Arial" charset="0"/>
                <a:cs typeface="Arial" charset="0"/>
              </a:rPr>
              <a:t>kingdome</a:t>
            </a:r>
            <a:r>
              <a:rPr lang="en-US" baseline="0" dirty="0" smtClean="0">
                <a:latin typeface="Arial" charset="0"/>
                <a:cs typeface="Arial" charset="0"/>
              </a:rPr>
              <a:t> (</a:t>
            </a:r>
            <a:r>
              <a:rPr lang="en-US" baseline="0" dirty="0" err="1" smtClean="0">
                <a:latin typeface="Arial" charset="0"/>
                <a:cs typeface="Arial" charset="0"/>
              </a:rPr>
              <a:t>protista</a:t>
            </a:r>
            <a:r>
              <a:rPr lang="en-US" baseline="0" dirty="0" smtClean="0">
                <a:latin typeface="Arial" charset="0"/>
                <a:cs typeface="Arial" charset="0"/>
              </a:rPr>
              <a:t>)</a:t>
            </a:r>
          </a:p>
          <a:p>
            <a:pPr marL="171450" indent="-171450" eaLnBrk="1" hangingPunct="1">
              <a:buFont typeface="Wingdings" charset="2"/>
              <a:buChar char="§"/>
            </a:pPr>
            <a:r>
              <a:rPr lang="en-US" baseline="0" dirty="0" smtClean="0">
                <a:latin typeface="Arial" charset="0"/>
                <a:cs typeface="Arial" charset="0"/>
              </a:rPr>
              <a:t>Most of protozoa are unicellular , found in soil and water </a:t>
            </a:r>
            <a:endParaRPr lang="ar-SA" dirty="0" smtClean="0">
              <a:latin typeface="Arial" charset="0"/>
              <a:cs typeface="Arial" charset="0"/>
            </a:endParaRPr>
          </a:p>
          <a:p>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10</a:t>
            </a:fld>
            <a:endParaRPr lang="en-US"/>
          </a:p>
        </p:txBody>
      </p:sp>
    </p:spTree>
    <p:extLst>
      <p:ext uri="{BB962C8B-B14F-4D97-AF65-F5344CB8AC3E}">
        <p14:creationId xmlns:p14="http://schemas.microsoft.com/office/powerpoint/2010/main" val="7281804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57066" indent="-291179" eaLnBrk="0" hangingPunct="0">
              <a:defRPr>
                <a:solidFill>
                  <a:schemeClr val="tx1"/>
                </a:solidFill>
                <a:latin typeface="Arial" charset="0"/>
                <a:ea typeface="Arial" charset="0"/>
                <a:cs typeface="Arial" charset="0"/>
              </a:defRPr>
            </a:lvl2pPr>
            <a:lvl3pPr marL="1164717" indent="-232943" eaLnBrk="0" hangingPunct="0">
              <a:defRPr>
                <a:solidFill>
                  <a:schemeClr val="tx1"/>
                </a:solidFill>
                <a:latin typeface="Arial" charset="0"/>
                <a:ea typeface="Arial" charset="0"/>
                <a:cs typeface="Arial" charset="0"/>
              </a:defRPr>
            </a:lvl3pPr>
            <a:lvl4pPr marL="1630604" indent="-232943" eaLnBrk="0" hangingPunct="0">
              <a:defRPr>
                <a:solidFill>
                  <a:schemeClr val="tx1"/>
                </a:solidFill>
                <a:latin typeface="Arial" charset="0"/>
                <a:ea typeface="Arial" charset="0"/>
                <a:cs typeface="Arial" charset="0"/>
              </a:defRPr>
            </a:lvl4pPr>
            <a:lvl5pPr marL="2096491" indent="-232943" eaLnBrk="0" hangingPunct="0">
              <a:defRPr>
                <a:solidFill>
                  <a:schemeClr val="tx1"/>
                </a:solidFill>
                <a:latin typeface="Arial" charset="0"/>
                <a:ea typeface="Arial" charset="0"/>
                <a:cs typeface="Arial" charset="0"/>
              </a:defRPr>
            </a:lvl5pPr>
            <a:lvl6pPr marL="2562377" indent="-232943" eaLnBrk="0" fontAlgn="base" hangingPunct="0">
              <a:spcBef>
                <a:spcPct val="0"/>
              </a:spcBef>
              <a:spcAft>
                <a:spcPct val="0"/>
              </a:spcAft>
              <a:defRPr>
                <a:solidFill>
                  <a:schemeClr val="tx1"/>
                </a:solidFill>
                <a:latin typeface="Arial" charset="0"/>
                <a:ea typeface="Arial" charset="0"/>
                <a:cs typeface="Arial" charset="0"/>
              </a:defRPr>
            </a:lvl6pPr>
            <a:lvl7pPr marL="3028264" indent="-232943" eaLnBrk="0" fontAlgn="base" hangingPunct="0">
              <a:spcBef>
                <a:spcPct val="0"/>
              </a:spcBef>
              <a:spcAft>
                <a:spcPct val="0"/>
              </a:spcAft>
              <a:defRPr>
                <a:solidFill>
                  <a:schemeClr val="tx1"/>
                </a:solidFill>
                <a:latin typeface="Arial" charset="0"/>
                <a:ea typeface="Arial" charset="0"/>
                <a:cs typeface="Arial" charset="0"/>
              </a:defRPr>
            </a:lvl7pPr>
            <a:lvl8pPr marL="3494151" indent="-232943" eaLnBrk="0" fontAlgn="base" hangingPunct="0">
              <a:spcBef>
                <a:spcPct val="0"/>
              </a:spcBef>
              <a:spcAft>
                <a:spcPct val="0"/>
              </a:spcAft>
              <a:defRPr>
                <a:solidFill>
                  <a:schemeClr val="tx1"/>
                </a:solidFill>
                <a:latin typeface="Arial" charset="0"/>
                <a:ea typeface="Arial" charset="0"/>
                <a:cs typeface="Arial" charset="0"/>
              </a:defRPr>
            </a:lvl8pPr>
            <a:lvl9pPr marL="3960038" indent="-23294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CEC4243B-071D-4E40-902C-3F35B9957F13}" type="slidenum">
              <a:rPr lang="en-US"/>
              <a:pPr eaLnBrk="1" hangingPunct="1"/>
              <a:t>12</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marL="0" indent="0" eaLnBrk="1" hangingPunct="1">
              <a:buFont typeface="Wingdings" charset="2"/>
              <a:buNone/>
            </a:pPr>
            <a:endParaRPr lang="ar-SA" dirty="0">
              <a:latin typeface="Arial" charset="0"/>
              <a:cs typeface="Arial" charset="0"/>
            </a:endParaRPr>
          </a:p>
        </p:txBody>
      </p:sp>
    </p:spTree>
    <p:extLst>
      <p:ext uri="{BB962C8B-B14F-4D97-AF65-F5344CB8AC3E}">
        <p14:creationId xmlns:p14="http://schemas.microsoft.com/office/powerpoint/2010/main" val="35631580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sng" kern="1200" dirty="0" err="1" smtClean="0">
                <a:solidFill>
                  <a:schemeClr val="tx1"/>
                </a:solidFill>
                <a:latin typeface="+mn-lt"/>
                <a:ea typeface="+mn-ea"/>
                <a:cs typeface="+mn-cs"/>
              </a:rPr>
              <a:t>Entamoeba</a:t>
            </a:r>
            <a:r>
              <a:rPr lang="en-US" sz="1200" b="1" i="1" u="sng" kern="1200" dirty="0" smtClean="0">
                <a:solidFill>
                  <a:schemeClr val="tx1"/>
                </a:solidFill>
                <a:latin typeface="+mn-lt"/>
                <a:ea typeface="+mn-ea"/>
                <a:cs typeface="+mn-cs"/>
              </a:rPr>
              <a:t> </a:t>
            </a:r>
            <a:r>
              <a:rPr lang="en-US" sz="1200" b="1" i="1" u="sng" kern="1200" dirty="0" err="1" smtClean="0">
                <a:solidFill>
                  <a:schemeClr val="tx1"/>
                </a:solidFill>
                <a:latin typeface="+mn-lt"/>
                <a:ea typeface="+mn-ea"/>
                <a:cs typeface="+mn-cs"/>
              </a:rPr>
              <a:t>histolytica</a:t>
            </a:r>
            <a:r>
              <a:rPr lang="en-US" sz="1200" b="1" i="0" u="sng" kern="1200" dirty="0" smtClean="0">
                <a:solidFill>
                  <a:schemeClr val="tx1"/>
                </a:solidFill>
                <a:latin typeface="+mn-lt"/>
                <a:ea typeface="+mn-ea"/>
                <a:cs typeface="+mn-cs"/>
              </a:rPr>
              <a:t> :</a:t>
            </a:r>
          </a:p>
          <a:p>
            <a:endParaRPr lang="en-US" sz="1200" b="1" i="0" u="sng"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is an ameba that feeds on cells in the human colon. It is the cause of amebic dysentery (bloody diarrhea) as well as colonic ulcerations. The infection is also referred to as </a:t>
            </a:r>
            <a:r>
              <a:rPr lang="en-US" sz="1200" i="0" kern="1200" dirty="0" err="1" smtClean="0">
                <a:solidFill>
                  <a:schemeClr val="tx1"/>
                </a:solidFill>
                <a:latin typeface="+mn-lt"/>
                <a:ea typeface="+mn-ea"/>
                <a:cs typeface="+mn-cs"/>
              </a:rPr>
              <a:t>amebiasis</a:t>
            </a:r>
            <a:r>
              <a:rPr lang="en-US" sz="1200" i="0" kern="1200" dirty="0" smtClean="0">
                <a:solidFill>
                  <a:schemeClr val="tx1"/>
                </a:solidFill>
                <a:latin typeface="+mn-lt"/>
                <a:ea typeface="+mn-ea"/>
                <a:cs typeface="+mn-cs"/>
              </a:rPr>
              <a:t>. If the organisms spread throughout the body via the bloodstream they may cause abscesses in the liver or, less frequently, other organs.</a:t>
            </a:r>
          </a:p>
          <a:p>
            <a:endParaRPr lang="en-US" sz="1200" i="0" kern="1200" dirty="0" smtClean="0">
              <a:solidFill>
                <a:schemeClr val="tx1"/>
              </a:solidFill>
              <a:latin typeface="+mn-lt"/>
              <a:ea typeface="+mn-ea"/>
              <a:cs typeface="+mn-cs"/>
            </a:endParaRPr>
          </a:p>
          <a:p>
            <a:endParaRPr lang="en-US" sz="1200" i="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organism has two forms. The cyst is round and 10-20 micrometers in diameter, and contains four nuclei when mature. It is resistant to desiccation and stomach acid, and can survive long enough in the environment to be spread to other humans. When the cyst reaches the large intestine, it </a:t>
            </a:r>
            <a:r>
              <a:rPr lang="en-US" sz="1200" kern="1200" dirty="0" err="1" smtClean="0">
                <a:solidFill>
                  <a:schemeClr val="tx1"/>
                </a:solidFill>
                <a:latin typeface="+mn-lt"/>
                <a:ea typeface="+mn-ea"/>
                <a:cs typeface="+mn-cs"/>
              </a:rPr>
              <a:t>excysts</a:t>
            </a:r>
            <a:r>
              <a:rPr lang="en-US" sz="1200" kern="1200" dirty="0" smtClean="0">
                <a:solidFill>
                  <a:schemeClr val="tx1"/>
                </a:solidFill>
                <a:latin typeface="+mn-lt"/>
                <a:ea typeface="+mn-ea"/>
                <a:cs typeface="+mn-cs"/>
              </a:rPr>
              <a:t> and the four nuclei present in the cyst become four separate amebae, each of which undergoes binary fission immediately; thus the ingestion of a single cyst leads to 8 </a:t>
            </a:r>
            <a:r>
              <a:rPr lang="en-US" sz="1200" kern="1200" dirty="0" err="1" smtClean="0">
                <a:solidFill>
                  <a:schemeClr val="tx1"/>
                </a:solidFill>
                <a:latin typeface="+mn-lt"/>
                <a:ea typeface="+mn-ea"/>
                <a:cs typeface="+mn-cs"/>
              </a:rPr>
              <a:t>trophozoites</a:t>
            </a:r>
            <a:r>
              <a:rPr lang="en-US" sz="1200" kern="1200" dirty="0" smtClean="0">
                <a:solidFill>
                  <a:schemeClr val="tx1"/>
                </a:solidFill>
                <a:latin typeface="+mn-lt"/>
                <a:ea typeface="+mn-ea"/>
                <a:cs typeface="+mn-cs"/>
              </a:rPr>
              <a:t>. The </a:t>
            </a:r>
            <a:r>
              <a:rPr lang="en-US" sz="1200" kern="1200" dirty="0" err="1" smtClean="0">
                <a:solidFill>
                  <a:schemeClr val="tx1"/>
                </a:solidFill>
                <a:latin typeface="+mn-lt"/>
                <a:ea typeface="+mn-ea"/>
                <a:cs typeface="+mn-cs"/>
              </a:rPr>
              <a:t>trophozoite</a:t>
            </a:r>
            <a:r>
              <a:rPr lang="en-US" sz="1200" kern="1200" dirty="0" smtClean="0">
                <a:solidFill>
                  <a:schemeClr val="tx1"/>
                </a:solidFill>
                <a:latin typeface="+mn-lt"/>
                <a:ea typeface="+mn-ea"/>
                <a:cs typeface="+mn-cs"/>
              </a:rPr>
              <a:t>, 10-60 micrometers in diameter, is the active form of the organism and it is in this form that the damage is done to the body.</a:t>
            </a:r>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13</a:t>
            </a:fld>
            <a:endParaRPr lang="en-US"/>
          </a:p>
        </p:txBody>
      </p:sp>
    </p:spTree>
    <p:extLst>
      <p:ext uri="{BB962C8B-B14F-4D97-AF65-F5344CB8AC3E}">
        <p14:creationId xmlns:p14="http://schemas.microsoft.com/office/powerpoint/2010/main" val="6549853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latin typeface="+mn-lt"/>
                <a:ea typeface="+mn-ea"/>
                <a:cs typeface="+mn-cs"/>
              </a:rPr>
              <a:t>E. </a:t>
            </a:r>
            <a:r>
              <a:rPr lang="en-US" sz="1200" i="1" kern="1200" dirty="0" err="1" smtClean="0">
                <a:solidFill>
                  <a:schemeClr val="tx1"/>
                </a:solidFill>
                <a:latin typeface="+mn-lt"/>
                <a:ea typeface="+mn-ea"/>
                <a:cs typeface="+mn-cs"/>
              </a:rPr>
              <a:t>histolytica</a:t>
            </a:r>
            <a:r>
              <a:rPr lang="en-US" sz="1200" i="0" kern="1200" dirty="0" smtClean="0">
                <a:solidFill>
                  <a:schemeClr val="tx1"/>
                </a:solidFill>
                <a:latin typeface="+mn-lt"/>
                <a:ea typeface="+mn-ea"/>
                <a:cs typeface="+mn-cs"/>
              </a:rPr>
              <a:t> is spread by the fecal-oral route. </a:t>
            </a:r>
            <a:endParaRPr lang="en-US" dirty="0"/>
          </a:p>
        </p:txBody>
      </p:sp>
      <p:sp>
        <p:nvSpPr>
          <p:cNvPr id="4" name="Slide Number Placeholder 3"/>
          <p:cNvSpPr>
            <a:spLocks noGrp="1"/>
          </p:cNvSpPr>
          <p:nvPr>
            <p:ph type="sldNum" sz="quarter" idx="10"/>
          </p:nvPr>
        </p:nvSpPr>
        <p:spPr/>
        <p:txBody>
          <a:bodyPr/>
          <a:lstStyle/>
          <a:p>
            <a:fld id="{72B145C9-95DC-EB44-B768-5128F48C257C}" type="slidenum">
              <a:rPr lang="en-US" smtClean="0"/>
              <a:t>14</a:t>
            </a:fld>
            <a:endParaRPr lang="en-US"/>
          </a:p>
        </p:txBody>
      </p:sp>
    </p:spTree>
    <p:extLst>
      <p:ext uri="{BB962C8B-B14F-4D97-AF65-F5344CB8AC3E}">
        <p14:creationId xmlns:p14="http://schemas.microsoft.com/office/powerpoint/2010/main" val="39313680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4AF466F-BDA4-4F18-9C7B-FF0A9A1B0E80}" type="datetime1">
              <a:rPr lang="en-US" smtClean="0"/>
              <a:pPr/>
              <a:t>2/22/2016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FB4290-6522-4139-852E-05BD9E7F0D2E}" type="datetime1">
              <a:rPr lang="en-US" smtClean="0"/>
              <a:pPr/>
              <a:t>2/22/2016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B955F9-81EA-47C5-8059-9E5C2B437C70}" type="datetime1">
              <a:rPr lang="en-US" smtClean="0"/>
              <a:pPr/>
              <a:t>2/22/2016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x-none"/>
          </a:p>
        </p:txBody>
      </p:sp>
      <p:sp>
        <p:nvSpPr>
          <p:cNvPr id="3" name="SmartArt Placeholder 2"/>
          <p:cNvSpPr>
            <a:spLocks noGrp="1"/>
          </p:cNvSpPr>
          <p:nvPr>
            <p:ph type="dgm" idx="1"/>
          </p:nvPr>
        </p:nvSpPr>
        <p:spPr>
          <a:xfrm>
            <a:off x="457200" y="1600200"/>
            <a:ext cx="8229600" cy="4525963"/>
          </a:xfrm>
        </p:spPr>
        <p:txBody>
          <a:bodyPr/>
          <a:lstStyle/>
          <a:p>
            <a:pPr lvl="0"/>
            <a:endParaRPr lang="x-none"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EB674DD-E73A-F542-85FA-13558E569750}" type="slidenum">
              <a:rPr lang="en-US"/>
              <a:pPr/>
              <a:t>‹#›</a:t>
            </a:fld>
            <a:endParaRPr lang="en-US"/>
          </a:p>
        </p:txBody>
      </p:sp>
    </p:spTree>
    <p:extLst>
      <p:ext uri="{BB962C8B-B14F-4D97-AF65-F5344CB8AC3E}">
        <p14:creationId xmlns:p14="http://schemas.microsoft.com/office/powerpoint/2010/main" val="32807311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2CF80B86-A2ED-4B89-9ED8-5F31F8BE6682}" type="datetimeFigureOut">
              <a:rPr lang="ar-SA" smtClean="0">
                <a:solidFill>
                  <a:srgbClr val="DBF5F9">
                    <a:shade val="90000"/>
                  </a:srgbClr>
                </a:solidFill>
              </a:rPr>
              <a:pPr/>
              <a:t>14/05/37</a:t>
            </a:fld>
            <a:endParaRPr lang="ar-SA" dirty="0">
              <a:solidFill>
                <a:srgbClr val="DBF5F9">
                  <a:shade val="90000"/>
                </a:srgbClr>
              </a:solidFill>
            </a:endParaRPr>
          </a:p>
        </p:txBody>
      </p:sp>
      <p:sp>
        <p:nvSpPr>
          <p:cNvPr id="19" name="عنصر نائب للتذييل 18"/>
          <p:cNvSpPr>
            <a:spLocks noGrp="1"/>
          </p:cNvSpPr>
          <p:nvPr>
            <p:ph type="ftr" sz="quarter" idx="11"/>
          </p:nvPr>
        </p:nvSpPr>
        <p:spPr/>
        <p:txBody>
          <a:bodyPr/>
          <a:lstStyle/>
          <a:p>
            <a:endParaRPr lang="ar-SA" dirty="0">
              <a:solidFill>
                <a:srgbClr val="DBF5F9">
                  <a:shade val="90000"/>
                </a:srgbClr>
              </a:solidFill>
            </a:endParaRPr>
          </a:p>
        </p:txBody>
      </p:sp>
      <p:sp>
        <p:nvSpPr>
          <p:cNvPr id="27" name="عنصر نائب لرقم الشريحة 26"/>
          <p:cNvSpPr>
            <a:spLocks noGrp="1"/>
          </p:cNvSpPr>
          <p:nvPr>
            <p:ph type="sldNum" sz="quarter" idx="12"/>
          </p:nvPr>
        </p:nvSpPr>
        <p:spPr/>
        <p:txBody>
          <a:bodyPr/>
          <a:lstStyle/>
          <a:p>
            <a:fld id="{3D65D7F9-8152-40C2-A299-A4360592DBD0}" type="slidenum">
              <a:rPr lang="ar-SA" smtClean="0">
                <a:solidFill>
                  <a:srgbClr val="DBF5F9">
                    <a:shade val="90000"/>
                  </a:srgbClr>
                </a:solidFill>
              </a:rPr>
              <a:pPr/>
              <a:t>‹#›</a:t>
            </a:fld>
            <a:endParaRPr lang="ar-SA" dirty="0">
              <a:solidFill>
                <a:srgbClr val="DBF5F9">
                  <a:shade val="90000"/>
                </a:srgbClr>
              </a:solidFill>
            </a:endParaRPr>
          </a:p>
        </p:txBody>
      </p:sp>
    </p:spTree>
    <p:extLst>
      <p:ext uri="{BB962C8B-B14F-4D97-AF65-F5344CB8AC3E}">
        <p14:creationId xmlns:p14="http://schemas.microsoft.com/office/powerpoint/2010/main" val="4000502793"/>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CF80B86-A2ED-4B89-9ED8-5F31F8BE6682}" type="datetimeFigureOut">
              <a:rPr lang="ar-SA" smtClean="0">
                <a:solidFill>
                  <a:srgbClr val="04617B">
                    <a:shade val="90000"/>
                  </a:srgbClr>
                </a:solidFill>
              </a:rPr>
              <a:pPr/>
              <a:t>14/05/37</a:t>
            </a:fld>
            <a:endParaRPr lang="ar-SA" dirty="0">
              <a:solidFill>
                <a:srgbClr val="04617B">
                  <a:shade val="90000"/>
                </a:srgbClr>
              </a:solidFill>
            </a:endParaRPr>
          </a:p>
        </p:txBody>
      </p:sp>
      <p:sp>
        <p:nvSpPr>
          <p:cNvPr id="5" name="عنصر نائب للتذييل 4"/>
          <p:cNvSpPr>
            <a:spLocks noGrp="1"/>
          </p:cNvSpPr>
          <p:nvPr>
            <p:ph type="ftr" sz="quarter" idx="11"/>
          </p:nvPr>
        </p:nvSpPr>
        <p:spPr/>
        <p:txBody>
          <a:bodyPr/>
          <a:lstStyle/>
          <a:p>
            <a:endParaRPr lang="ar-SA" dirty="0">
              <a:solidFill>
                <a:srgbClr val="04617B">
                  <a:shade val="90000"/>
                </a:srgbClr>
              </a:solidFill>
            </a:endParaRPr>
          </a:p>
        </p:txBody>
      </p:sp>
      <p:sp>
        <p:nvSpPr>
          <p:cNvPr id="6" name="عنصر نائب لرقم الشريحة 5"/>
          <p:cNvSpPr>
            <a:spLocks noGrp="1"/>
          </p:cNvSpPr>
          <p:nvPr>
            <p:ph type="sldNum" sz="quarter" idx="12"/>
          </p:nvPr>
        </p:nvSpPr>
        <p:spPr/>
        <p:txBody>
          <a:bodyPr/>
          <a:lstStyle/>
          <a:p>
            <a:fld id="{3D65D7F9-8152-40C2-A299-A4360592DBD0}" type="slidenum">
              <a:rPr lang="ar-SA" smtClean="0">
                <a:solidFill>
                  <a:srgbClr val="04617B">
                    <a:shade val="90000"/>
                  </a:srgbClr>
                </a:solidFill>
              </a:rPr>
              <a:pPr/>
              <a:t>‹#›</a:t>
            </a:fld>
            <a:endParaRPr lang="ar-SA" dirty="0">
              <a:solidFill>
                <a:srgbClr val="04617B">
                  <a:shade val="90000"/>
                </a:srgbClr>
              </a:solidFill>
            </a:endParaRPr>
          </a:p>
        </p:txBody>
      </p:sp>
    </p:spTree>
    <p:extLst>
      <p:ext uri="{BB962C8B-B14F-4D97-AF65-F5344CB8AC3E}">
        <p14:creationId xmlns:p14="http://schemas.microsoft.com/office/powerpoint/2010/main" val="5069227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CF80B86-A2ED-4B89-9ED8-5F31F8BE6682}" type="datetimeFigureOut">
              <a:rPr lang="ar-SA" smtClean="0">
                <a:solidFill>
                  <a:srgbClr val="DBF5F9">
                    <a:shade val="90000"/>
                  </a:srgbClr>
                </a:solidFill>
              </a:rPr>
              <a:pPr/>
              <a:t>14/05/37</a:t>
            </a:fld>
            <a:endParaRPr lang="ar-SA" dirty="0">
              <a:solidFill>
                <a:srgbClr val="DBF5F9">
                  <a:shade val="90000"/>
                </a:srgbClr>
              </a:solidFill>
            </a:endParaRPr>
          </a:p>
        </p:txBody>
      </p:sp>
      <p:sp>
        <p:nvSpPr>
          <p:cNvPr id="5" name="عنصر نائب للتذييل 4"/>
          <p:cNvSpPr>
            <a:spLocks noGrp="1"/>
          </p:cNvSpPr>
          <p:nvPr>
            <p:ph type="ftr" sz="quarter" idx="11"/>
          </p:nvPr>
        </p:nvSpPr>
        <p:spPr/>
        <p:txBody>
          <a:bodyPr/>
          <a:lstStyle/>
          <a:p>
            <a:endParaRPr lang="ar-SA" dirty="0">
              <a:solidFill>
                <a:srgbClr val="DBF5F9">
                  <a:shade val="90000"/>
                </a:srgbClr>
              </a:solidFill>
            </a:endParaRPr>
          </a:p>
        </p:txBody>
      </p:sp>
      <p:sp>
        <p:nvSpPr>
          <p:cNvPr id="6" name="عنصر نائب لرقم الشريحة 5"/>
          <p:cNvSpPr>
            <a:spLocks noGrp="1"/>
          </p:cNvSpPr>
          <p:nvPr>
            <p:ph type="sldNum" sz="quarter" idx="12"/>
          </p:nvPr>
        </p:nvSpPr>
        <p:spPr/>
        <p:txBody>
          <a:bodyPr/>
          <a:lstStyle/>
          <a:p>
            <a:fld id="{3D65D7F9-8152-40C2-A299-A4360592DBD0}" type="slidenum">
              <a:rPr lang="ar-SA" smtClean="0">
                <a:solidFill>
                  <a:srgbClr val="DBF5F9">
                    <a:shade val="90000"/>
                  </a:srgbClr>
                </a:solidFill>
              </a:rPr>
              <a:pPr/>
              <a:t>‹#›</a:t>
            </a:fld>
            <a:endParaRPr lang="ar-SA" dirty="0">
              <a:solidFill>
                <a:srgbClr val="DBF5F9">
                  <a:shade val="90000"/>
                </a:srgbClr>
              </a:solidFill>
            </a:endParaRPr>
          </a:p>
        </p:txBody>
      </p:sp>
    </p:spTree>
    <p:extLst>
      <p:ext uri="{BB962C8B-B14F-4D97-AF65-F5344CB8AC3E}">
        <p14:creationId xmlns:p14="http://schemas.microsoft.com/office/powerpoint/2010/main" val="2612211198"/>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2CF80B86-A2ED-4B89-9ED8-5F31F8BE6682}" type="datetimeFigureOut">
              <a:rPr lang="ar-SA" smtClean="0">
                <a:solidFill>
                  <a:srgbClr val="04617B">
                    <a:shade val="90000"/>
                  </a:srgbClr>
                </a:solidFill>
              </a:rPr>
              <a:pPr/>
              <a:t>14/05/37</a:t>
            </a:fld>
            <a:endParaRPr lang="ar-SA" dirty="0">
              <a:solidFill>
                <a:srgbClr val="04617B">
                  <a:shade val="90000"/>
                </a:srgbClr>
              </a:solidFill>
            </a:endParaRPr>
          </a:p>
        </p:txBody>
      </p:sp>
      <p:sp>
        <p:nvSpPr>
          <p:cNvPr id="6" name="عنصر نائب للتذييل 5"/>
          <p:cNvSpPr>
            <a:spLocks noGrp="1"/>
          </p:cNvSpPr>
          <p:nvPr>
            <p:ph type="ftr" sz="quarter" idx="11"/>
          </p:nvPr>
        </p:nvSpPr>
        <p:spPr/>
        <p:txBody>
          <a:bodyPr/>
          <a:lstStyle/>
          <a:p>
            <a:endParaRPr lang="ar-SA" dirty="0">
              <a:solidFill>
                <a:srgbClr val="04617B">
                  <a:shade val="90000"/>
                </a:srgbClr>
              </a:solidFill>
            </a:endParaRPr>
          </a:p>
        </p:txBody>
      </p:sp>
      <p:sp>
        <p:nvSpPr>
          <p:cNvPr id="7" name="عنصر نائب لرقم الشريحة 6"/>
          <p:cNvSpPr>
            <a:spLocks noGrp="1"/>
          </p:cNvSpPr>
          <p:nvPr>
            <p:ph type="sldNum" sz="quarter" idx="12"/>
          </p:nvPr>
        </p:nvSpPr>
        <p:spPr/>
        <p:txBody>
          <a:bodyPr/>
          <a:lstStyle/>
          <a:p>
            <a:fld id="{3D65D7F9-8152-40C2-A299-A4360592DBD0}" type="slidenum">
              <a:rPr lang="ar-SA" smtClean="0">
                <a:solidFill>
                  <a:srgbClr val="04617B">
                    <a:shade val="90000"/>
                  </a:srgbClr>
                </a:solidFill>
              </a:rPr>
              <a:pPr/>
              <a:t>‹#›</a:t>
            </a:fld>
            <a:endParaRPr lang="ar-SA" dirty="0">
              <a:solidFill>
                <a:srgbClr val="04617B">
                  <a:shade val="90000"/>
                </a:srgbClr>
              </a:solidFill>
            </a:endParaRPr>
          </a:p>
        </p:txBody>
      </p:sp>
    </p:spTree>
    <p:extLst>
      <p:ext uri="{BB962C8B-B14F-4D97-AF65-F5344CB8AC3E}">
        <p14:creationId xmlns:p14="http://schemas.microsoft.com/office/powerpoint/2010/main" val="15892114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2CF80B86-A2ED-4B89-9ED8-5F31F8BE6682}" type="datetimeFigureOut">
              <a:rPr lang="ar-SA" smtClean="0">
                <a:solidFill>
                  <a:srgbClr val="04617B">
                    <a:shade val="90000"/>
                  </a:srgbClr>
                </a:solidFill>
              </a:rPr>
              <a:pPr/>
              <a:t>14/05/37</a:t>
            </a:fld>
            <a:endParaRPr lang="ar-SA" dirty="0">
              <a:solidFill>
                <a:srgbClr val="04617B">
                  <a:shade val="90000"/>
                </a:srgbClr>
              </a:solidFill>
            </a:endParaRPr>
          </a:p>
        </p:txBody>
      </p:sp>
      <p:sp>
        <p:nvSpPr>
          <p:cNvPr id="8" name="عنصر نائب للتذييل 7"/>
          <p:cNvSpPr>
            <a:spLocks noGrp="1"/>
          </p:cNvSpPr>
          <p:nvPr>
            <p:ph type="ftr" sz="quarter" idx="11"/>
          </p:nvPr>
        </p:nvSpPr>
        <p:spPr/>
        <p:txBody>
          <a:bodyPr/>
          <a:lstStyle/>
          <a:p>
            <a:endParaRPr lang="ar-SA" dirty="0">
              <a:solidFill>
                <a:srgbClr val="04617B">
                  <a:shade val="90000"/>
                </a:srgbClr>
              </a:solidFill>
            </a:endParaRPr>
          </a:p>
        </p:txBody>
      </p:sp>
      <p:sp>
        <p:nvSpPr>
          <p:cNvPr id="9" name="عنصر نائب لرقم الشريحة 8"/>
          <p:cNvSpPr>
            <a:spLocks noGrp="1"/>
          </p:cNvSpPr>
          <p:nvPr>
            <p:ph type="sldNum" sz="quarter" idx="12"/>
          </p:nvPr>
        </p:nvSpPr>
        <p:spPr/>
        <p:txBody>
          <a:bodyPr/>
          <a:lstStyle/>
          <a:p>
            <a:fld id="{3D65D7F9-8152-40C2-A299-A4360592DBD0}" type="slidenum">
              <a:rPr lang="ar-SA" smtClean="0">
                <a:solidFill>
                  <a:srgbClr val="04617B">
                    <a:shade val="90000"/>
                  </a:srgbClr>
                </a:solidFill>
              </a:rPr>
              <a:pPr/>
              <a:t>‹#›</a:t>
            </a:fld>
            <a:endParaRPr lang="ar-SA" dirty="0">
              <a:solidFill>
                <a:srgbClr val="04617B">
                  <a:shade val="90000"/>
                </a:srgbClr>
              </a:solidFill>
            </a:endParaRPr>
          </a:p>
        </p:txBody>
      </p:sp>
    </p:spTree>
    <p:extLst>
      <p:ext uri="{BB962C8B-B14F-4D97-AF65-F5344CB8AC3E}">
        <p14:creationId xmlns:p14="http://schemas.microsoft.com/office/powerpoint/2010/main" val="3333909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2CF80B86-A2ED-4B89-9ED8-5F31F8BE6682}" type="datetimeFigureOut">
              <a:rPr lang="ar-SA" smtClean="0">
                <a:solidFill>
                  <a:srgbClr val="04617B">
                    <a:shade val="90000"/>
                  </a:srgbClr>
                </a:solidFill>
              </a:rPr>
              <a:pPr/>
              <a:t>14/05/37</a:t>
            </a:fld>
            <a:endParaRPr lang="ar-SA" dirty="0">
              <a:solidFill>
                <a:srgbClr val="04617B">
                  <a:shade val="90000"/>
                </a:srgbClr>
              </a:solidFill>
            </a:endParaRPr>
          </a:p>
        </p:txBody>
      </p:sp>
      <p:sp>
        <p:nvSpPr>
          <p:cNvPr id="4" name="عنصر نائب للتذييل 3"/>
          <p:cNvSpPr>
            <a:spLocks noGrp="1"/>
          </p:cNvSpPr>
          <p:nvPr>
            <p:ph type="ftr" sz="quarter" idx="11"/>
          </p:nvPr>
        </p:nvSpPr>
        <p:spPr/>
        <p:txBody>
          <a:bodyPr/>
          <a:lstStyle/>
          <a:p>
            <a:endParaRPr lang="ar-SA" dirty="0">
              <a:solidFill>
                <a:srgbClr val="04617B">
                  <a:shade val="90000"/>
                </a:srgbClr>
              </a:solidFill>
            </a:endParaRPr>
          </a:p>
        </p:txBody>
      </p:sp>
      <p:sp>
        <p:nvSpPr>
          <p:cNvPr id="5" name="عنصر نائب لرقم الشريحة 4"/>
          <p:cNvSpPr>
            <a:spLocks noGrp="1"/>
          </p:cNvSpPr>
          <p:nvPr>
            <p:ph type="sldNum" sz="quarter" idx="12"/>
          </p:nvPr>
        </p:nvSpPr>
        <p:spPr/>
        <p:txBody>
          <a:bodyPr/>
          <a:lstStyle/>
          <a:p>
            <a:fld id="{3D65D7F9-8152-40C2-A299-A4360592DBD0}" type="slidenum">
              <a:rPr lang="ar-SA" smtClean="0">
                <a:solidFill>
                  <a:srgbClr val="04617B">
                    <a:shade val="90000"/>
                  </a:srgbClr>
                </a:solidFill>
              </a:rPr>
              <a:pPr/>
              <a:t>‹#›</a:t>
            </a:fld>
            <a:endParaRPr lang="ar-SA" dirty="0">
              <a:solidFill>
                <a:srgbClr val="04617B">
                  <a:shade val="90000"/>
                </a:srgbClr>
              </a:solidFill>
            </a:endParaRPr>
          </a:p>
        </p:txBody>
      </p:sp>
    </p:spTree>
    <p:extLst>
      <p:ext uri="{BB962C8B-B14F-4D97-AF65-F5344CB8AC3E}">
        <p14:creationId xmlns:p14="http://schemas.microsoft.com/office/powerpoint/2010/main" val="3783050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CF80B86-A2ED-4B89-9ED8-5F31F8BE6682}" type="datetimeFigureOut">
              <a:rPr lang="ar-SA" smtClean="0">
                <a:solidFill>
                  <a:srgbClr val="04617B">
                    <a:shade val="90000"/>
                  </a:srgbClr>
                </a:solidFill>
              </a:rPr>
              <a:pPr/>
              <a:t>14/05/37</a:t>
            </a:fld>
            <a:endParaRPr lang="ar-SA" dirty="0">
              <a:solidFill>
                <a:srgbClr val="04617B">
                  <a:shade val="90000"/>
                </a:srgbClr>
              </a:solidFill>
            </a:endParaRPr>
          </a:p>
        </p:txBody>
      </p:sp>
      <p:sp>
        <p:nvSpPr>
          <p:cNvPr id="3" name="عنصر نائب للتذييل 2"/>
          <p:cNvSpPr>
            <a:spLocks noGrp="1"/>
          </p:cNvSpPr>
          <p:nvPr>
            <p:ph type="ftr" sz="quarter" idx="11"/>
          </p:nvPr>
        </p:nvSpPr>
        <p:spPr/>
        <p:txBody>
          <a:bodyPr/>
          <a:lstStyle/>
          <a:p>
            <a:endParaRPr lang="ar-SA" dirty="0">
              <a:solidFill>
                <a:srgbClr val="04617B">
                  <a:shade val="90000"/>
                </a:srgbClr>
              </a:solidFill>
            </a:endParaRPr>
          </a:p>
        </p:txBody>
      </p:sp>
      <p:sp>
        <p:nvSpPr>
          <p:cNvPr id="4" name="عنصر نائب لرقم الشريحة 3"/>
          <p:cNvSpPr>
            <a:spLocks noGrp="1"/>
          </p:cNvSpPr>
          <p:nvPr>
            <p:ph type="sldNum" sz="quarter" idx="12"/>
          </p:nvPr>
        </p:nvSpPr>
        <p:spPr/>
        <p:txBody>
          <a:bodyPr/>
          <a:lstStyle/>
          <a:p>
            <a:fld id="{3D65D7F9-8152-40C2-A299-A4360592DBD0}" type="slidenum">
              <a:rPr lang="ar-SA" smtClean="0">
                <a:solidFill>
                  <a:srgbClr val="04617B">
                    <a:shade val="90000"/>
                  </a:srgbClr>
                </a:solidFill>
              </a:rPr>
              <a:pPr/>
              <a:t>‹#›</a:t>
            </a:fld>
            <a:endParaRPr lang="ar-SA" dirty="0">
              <a:solidFill>
                <a:srgbClr val="04617B">
                  <a:shade val="90000"/>
                </a:srgbClr>
              </a:solidFill>
            </a:endParaRPr>
          </a:p>
        </p:txBody>
      </p:sp>
    </p:spTree>
    <p:extLst>
      <p:ext uri="{BB962C8B-B14F-4D97-AF65-F5344CB8AC3E}">
        <p14:creationId xmlns:p14="http://schemas.microsoft.com/office/powerpoint/2010/main" val="1450020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EF607B-A47E-422C-9BEF-122CCDB7C526}" type="datetime1">
              <a:rPr lang="en-US" smtClean="0"/>
              <a:pPr/>
              <a:t>2/22/2016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2CF80B86-A2ED-4B89-9ED8-5F31F8BE6682}" type="datetimeFigureOut">
              <a:rPr lang="ar-SA" smtClean="0">
                <a:solidFill>
                  <a:srgbClr val="04617B">
                    <a:shade val="90000"/>
                  </a:srgbClr>
                </a:solidFill>
              </a:rPr>
              <a:pPr/>
              <a:t>14/05/37</a:t>
            </a:fld>
            <a:endParaRPr lang="ar-SA" dirty="0">
              <a:solidFill>
                <a:srgbClr val="04617B">
                  <a:shade val="90000"/>
                </a:srgbClr>
              </a:solidFill>
            </a:endParaRPr>
          </a:p>
        </p:txBody>
      </p:sp>
      <p:sp>
        <p:nvSpPr>
          <p:cNvPr id="6" name="عنصر نائب للتذييل 5"/>
          <p:cNvSpPr>
            <a:spLocks noGrp="1"/>
          </p:cNvSpPr>
          <p:nvPr>
            <p:ph type="ftr" sz="quarter" idx="11"/>
          </p:nvPr>
        </p:nvSpPr>
        <p:spPr/>
        <p:txBody>
          <a:bodyPr/>
          <a:lstStyle/>
          <a:p>
            <a:endParaRPr lang="ar-SA" dirty="0">
              <a:solidFill>
                <a:srgbClr val="04617B">
                  <a:shade val="90000"/>
                </a:srgbClr>
              </a:solidFill>
            </a:endParaRPr>
          </a:p>
        </p:txBody>
      </p:sp>
      <p:sp>
        <p:nvSpPr>
          <p:cNvPr id="7" name="عنصر نائب لرقم الشريحة 6"/>
          <p:cNvSpPr>
            <a:spLocks noGrp="1"/>
          </p:cNvSpPr>
          <p:nvPr>
            <p:ph type="sldNum" sz="quarter" idx="12"/>
          </p:nvPr>
        </p:nvSpPr>
        <p:spPr/>
        <p:txBody>
          <a:bodyPr/>
          <a:lstStyle/>
          <a:p>
            <a:fld id="{3D65D7F9-8152-40C2-A299-A4360592DBD0}" type="slidenum">
              <a:rPr lang="ar-SA" smtClean="0">
                <a:solidFill>
                  <a:srgbClr val="04617B">
                    <a:shade val="90000"/>
                  </a:srgbClr>
                </a:solidFill>
              </a:rPr>
              <a:pPr/>
              <a:t>‹#›</a:t>
            </a:fld>
            <a:endParaRPr lang="ar-SA" dirty="0">
              <a:solidFill>
                <a:srgbClr val="04617B">
                  <a:shade val="90000"/>
                </a:srgbClr>
              </a:solidFill>
            </a:endParaRPr>
          </a:p>
        </p:txBody>
      </p:sp>
    </p:spTree>
    <p:extLst>
      <p:ext uri="{BB962C8B-B14F-4D97-AF65-F5344CB8AC3E}">
        <p14:creationId xmlns:p14="http://schemas.microsoft.com/office/powerpoint/2010/main" val="37990025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rtl="1"/>
            <a:endParaRPr lang="en-US">
              <a:solidFill>
                <a:prstClr val="white"/>
              </a:solidFill>
            </a:endParaRPr>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rtl="1"/>
            <a:endParaRPr lang="en-US">
              <a:solidFill>
                <a:prstClr val="white"/>
              </a:solidFill>
            </a:endParaRPr>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CF80B86-A2ED-4B89-9ED8-5F31F8BE6682}" type="datetimeFigureOut">
              <a:rPr lang="ar-SA" smtClean="0">
                <a:solidFill>
                  <a:srgbClr val="04617B">
                    <a:shade val="90000"/>
                  </a:srgbClr>
                </a:solidFill>
              </a:rPr>
              <a:pPr/>
              <a:t>14/05/37</a:t>
            </a:fld>
            <a:endParaRPr lang="ar-SA" dirty="0">
              <a:solidFill>
                <a:srgbClr val="04617B">
                  <a:shade val="90000"/>
                </a:srgbClr>
              </a:solidFill>
            </a:endParaRPr>
          </a:p>
        </p:txBody>
      </p:sp>
      <p:sp>
        <p:nvSpPr>
          <p:cNvPr id="6" name="عنصر نائب للتذييل 5"/>
          <p:cNvSpPr>
            <a:spLocks noGrp="1"/>
          </p:cNvSpPr>
          <p:nvPr>
            <p:ph type="ftr" sz="quarter" idx="11"/>
          </p:nvPr>
        </p:nvSpPr>
        <p:spPr/>
        <p:txBody>
          <a:bodyPr/>
          <a:lstStyle/>
          <a:p>
            <a:endParaRPr lang="ar-SA" dirty="0">
              <a:solidFill>
                <a:srgbClr val="04617B">
                  <a:shade val="90000"/>
                </a:srgbClr>
              </a:solidFill>
            </a:endParaRPr>
          </a:p>
        </p:txBody>
      </p:sp>
      <p:sp>
        <p:nvSpPr>
          <p:cNvPr id="7" name="عنصر نائب لرقم الشريحة 6"/>
          <p:cNvSpPr>
            <a:spLocks noGrp="1"/>
          </p:cNvSpPr>
          <p:nvPr>
            <p:ph type="sldNum" sz="quarter" idx="12"/>
          </p:nvPr>
        </p:nvSpPr>
        <p:spPr>
          <a:xfrm>
            <a:off x="8077200" y="6356350"/>
            <a:ext cx="609600" cy="365125"/>
          </a:xfrm>
        </p:spPr>
        <p:txBody>
          <a:bodyPr/>
          <a:lstStyle/>
          <a:p>
            <a:fld id="{3D65D7F9-8152-40C2-A299-A4360592DBD0}" type="slidenum">
              <a:rPr lang="ar-SA" smtClean="0">
                <a:solidFill>
                  <a:srgbClr val="04617B">
                    <a:shade val="90000"/>
                  </a:srgbClr>
                </a:solidFill>
              </a:rPr>
              <a:pPr/>
              <a:t>‹#›</a:t>
            </a:fld>
            <a:endParaRPr lang="ar-SA" dirty="0">
              <a:solidFill>
                <a:srgbClr val="04617B">
                  <a:shade val="90000"/>
                </a:srgbClr>
              </a:solidFill>
            </a:endParaRPr>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Tree>
    <p:extLst>
      <p:ext uri="{BB962C8B-B14F-4D97-AF65-F5344CB8AC3E}">
        <p14:creationId xmlns:p14="http://schemas.microsoft.com/office/powerpoint/2010/main" val="29836531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CF80B86-A2ED-4B89-9ED8-5F31F8BE6682}" type="datetimeFigureOut">
              <a:rPr lang="ar-SA" smtClean="0">
                <a:solidFill>
                  <a:srgbClr val="04617B">
                    <a:shade val="90000"/>
                  </a:srgbClr>
                </a:solidFill>
              </a:rPr>
              <a:pPr/>
              <a:t>14/05/37</a:t>
            </a:fld>
            <a:endParaRPr lang="ar-SA" dirty="0">
              <a:solidFill>
                <a:srgbClr val="04617B">
                  <a:shade val="90000"/>
                </a:srgbClr>
              </a:solidFill>
            </a:endParaRPr>
          </a:p>
        </p:txBody>
      </p:sp>
      <p:sp>
        <p:nvSpPr>
          <p:cNvPr id="5" name="عنصر نائب للتذييل 4"/>
          <p:cNvSpPr>
            <a:spLocks noGrp="1"/>
          </p:cNvSpPr>
          <p:nvPr>
            <p:ph type="ftr" sz="quarter" idx="11"/>
          </p:nvPr>
        </p:nvSpPr>
        <p:spPr/>
        <p:txBody>
          <a:bodyPr/>
          <a:lstStyle/>
          <a:p>
            <a:endParaRPr lang="ar-SA" dirty="0">
              <a:solidFill>
                <a:srgbClr val="04617B">
                  <a:shade val="90000"/>
                </a:srgbClr>
              </a:solidFill>
            </a:endParaRPr>
          </a:p>
        </p:txBody>
      </p:sp>
      <p:sp>
        <p:nvSpPr>
          <p:cNvPr id="6" name="عنصر نائب لرقم الشريحة 5"/>
          <p:cNvSpPr>
            <a:spLocks noGrp="1"/>
          </p:cNvSpPr>
          <p:nvPr>
            <p:ph type="sldNum" sz="quarter" idx="12"/>
          </p:nvPr>
        </p:nvSpPr>
        <p:spPr/>
        <p:txBody>
          <a:bodyPr/>
          <a:lstStyle/>
          <a:p>
            <a:fld id="{3D65D7F9-8152-40C2-A299-A4360592DBD0}" type="slidenum">
              <a:rPr lang="ar-SA" smtClean="0">
                <a:solidFill>
                  <a:srgbClr val="04617B">
                    <a:shade val="90000"/>
                  </a:srgbClr>
                </a:solidFill>
              </a:rPr>
              <a:pPr/>
              <a:t>‹#›</a:t>
            </a:fld>
            <a:endParaRPr lang="ar-SA" dirty="0">
              <a:solidFill>
                <a:srgbClr val="04617B">
                  <a:shade val="90000"/>
                </a:srgbClr>
              </a:solidFill>
            </a:endParaRPr>
          </a:p>
        </p:txBody>
      </p:sp>
    </p:spTree>
    <p:extLst>
      <p:ext uri="{BB962C8B-B14F-4D97-AF65-F5344CB8AC3E}">
        <p14:creationId xmlns:p14="http://schemas.microsoft.com/office/powerpoint/2010/main" val="9002545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CF80B86-A2ED-4B89-9ED8-5F31F8BE6682}" type="datetimeFigureOut">
              <a:rPr lang="ar-SA" smtClean="0">
                <a:solidFill>
                  <a:srgbClr val="04617B">
                    <a:shade val="90000"/>
                  </a:srgbClr>
                </a:solidFill>
              </a:rPr>
              <a:pPr/>
              <a:t>14/05/37</a:t>
            </a:fld>
            <a:endParaRPr lang="ar-SA" dirty="0">
              <a:solidFill>
                <a:srgbClr val="04617B">
                  <a:shade val="90000"/>
                </a:srgbClr>
              </a:solidFill>
            </a:endParaRPr>
          </a:p>
        </p:txBody>
      </p:sp>
      <p:sp>
        <p:nvSpPr>
          <p:cNvPr id="5" name="عنصر نائب للتذييل 4"/>
          <p:cNvSpPr>
            <a:spLocks noGrp="1"/>
          </p:cNvSpPr>
          <p:nvPr>
            <p:ph type="ftr" sz="quarter" idx="11"/>
          </p:nvPr>
        </p:nvSpPr>
        <p:spPr/>
        <p:txBody>
          <a:bodyPr/>
          <a:lstStyle/>
          <a:p>
            <a:endParaRPr lang="ar-SA" dirty="0">
              <a:solidFill>
                <a:srgbClr val="04617B">
                  <a:shade val="90000"/>
                </a:srgbClr>
              </a:solidFill>
            </a:endParaRPr>
          </a:p>
        </p:txBody>
      </p:sp>
      <p:sp>
        <p:nvSpPr>
          <p:cNvPr id="6" name="عنصر نائب لرقم الشريحة 5"/>
          <p:cNvSpPr>
            <a:spLocks noGrp="1"/>
          </p:cNvSpPr>
          <p:nvPr>
            <p:ph type="sldNum" sz="quarter" idx="12"/>
          </p:nvPr>
        </p:nvSpPr>
        <p:spPr/>
        <p:txBody>
          <a:bodyPr/>
          <a:lstStyle/>
          <a:p>
            <a:fld id="{3D65D7F9-8152-40C2-A299-A4360592DBD0}" type="slidenum">
              <a:rPr lang="ar-SA" smtClean="0">
                <a:solidFill>
                  <a:srgbClr val="04617B">
                    <a:shade val="90000"/>
                  </a:srgbClr>
                </a:solidFill>
              </a:rPr>
              <a:pPr/>
              <a:t>‹#›</a:t>
            </a:fld>
            <a:endParaRPr lang="ar-SA" dirty="0">
              <a:solidFill>
                <a:srgbClr val="04617B">
                  <a:shade val="90000"/>
                </a:srgbClr>
              </a:solidFill>
            </a:endParaRPr>
          </a:p>
        </p:txBody>
      </p:sp>
    </p:spTree>
    <p:extLst>
      <p:ext uri="{BB962C8B-B14F-4D97-AF65-F5344CB8AC3E}">
        <p14:creationId xmlns:p14="http://schemas.microsoft.com/office/powerpoint/2010/main" val="1164778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A9A7CB-BEE6-4F99-898E-913F06E8E125}" type="datetime1">
              <a:rPr lang="en-US" smtClean="0"/>
              <a:pPr/>
              <a:t>2/22/2016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EE300C-6FC5-4FC3-AF1A-075E4F50620D}" type="datetime1">
              <a:rPr lang="en-US" smtClean="0"/>
              <a:pPr/>
              <a:t>2/22/2016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50D295D-4A77-4DEB-B04C-9F4282A8BC04}" type="datetime1">
              <a:rPr lang="en-US" smtClean="0"/>
              <a:pPr/>
              <a:t>2/22/2016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B28685-4D0C-42D5-8013-B5904CD1FCBC}" type="datetime1">
              <a:rPr lang="en-US" smtClean="0"/>
              <a:pPr/>
              <a:t>2/22/2016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F226C0-9885-4BA9-BBFA-A52CBFEBB775}" type="datetime1">
              <a:rPr lang="en-US" smtClean="0"/>
              <a:pPr/>
              <a:t>2/22/2016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EE1B38-C5EB-4D66-9137-0AFE9CDEDE8F}" type="datetime1">
              <a:rPr lang="en-US" smtClean="0"/>
              <a:pPr/>
              <a:t>2/22/2016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327B613C-1AD7-49D3-885D-F654C5CDBAA6}" type="datetime1">
              <a:rPr lang="en-US" smtClean="0"/>
              <a:pPr/>
              <a:t>2/22/2016</a:t>
            </a:fld>
            <a:endParaRPr lang="en-US" dirty="0"/>
          </a:p>
        </p:txBody>
      </p:sp>
      <p:sp>
        <p:nvSpPr>
          <p:cNvPr id="9" name="Slide Number Placeholder 8"/>
          <p:cNvSpPr>
            <a:spLocks noGrp="1"/>
          </p:cNvSpPr>
          <p:nvPr>
            <p:ph type="sldNum" sz="quarter" idx="11"/>
          </p:nvPr>
        </p:nvSpPr>
        <p:spPr/>
        <p:txBody>
          <a:bodyPr/>
          <a:lstStyle/>
          <a:p>
            <a:fld id="{6E2D2B3B-882E-40F3-A32F-6DD51691504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E2D2B3B-882E-40F3-A32F-6DD516915044}" type="slidenum">
              <a:rPr lang="en-US" smtClean="0"/>
              <a:pPr/>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27B613C-1AD7-49D3-885D-F654C5CDBAA6}" type="datetime1">
              <a:rPr lang="en-US" smtClean="0"/>
              <a:pPr/>
              <a:t>2/22/2016</a:t>
            </a:fld>
            <a:endParaRPr lang="en-US" dirty="0"/>
          </a:p>
        </p:txBody>
      </p:sp>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 id="2147483962" r:id="rId12"/>
  </p:sldLayoutIdLst>
  <p:hf sldNum="0"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rtl="1"/>
            <a:fld id="{2CF80B86-A2ED-4B89-9ED8-5F31F8BE6682}" type="datetimeFigureOut">
              <a:rPr lang="ar-SA" smtClean="0">
                <a:solidFill>
                  <a:srgbClr val="04617B">
                    <a:shade val="90000"/>
                  </a:srgbClr>
                </a:solidFill>
              </a:rPr>
              <a:pPr rtl="1"/>
              <a:t>14/05/37</a:t>
            </a:fld>
            <a:endParaRPr lang="ar-SA" dirty="0">
              <a:solidFill>
                <a:srgbClr val="04617B">
                  <a:shade val="90000"/>
                </a:srgbClr>
              </a:solidFill>
            </a:endParaRPr>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rtl="1"/>
            <a:endParaRPr lang="ar-SA" dirty="0">
              <a:solidFill>
                <a:srgbClr val="04617B">
                  <a:shade val="90000"/>
                </a:srgbClr>
              </a:solidFill>
            </a:endParaRPr>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rtl="1"/>
            <a:fld id="{3D65D7F9-8152-40C2-A299-A4360592DBD0}" type="slidenum">
              <a:rPr lang="ar-SA" smtClean="0">
                <a:solidFill>
                  <a:srgbClr val="04617B">
                    <a:shade val="90000"/>
                  </a:srgbClr>
                </a:solidFill>
              </a:rPr>
              <a:pPr rtl="1"/>
              <a:t>‹#›</a:t>
            </a:fld>
            <a:endParaRPr lang="ar-SA" dirty="0">
              <a:solidFill>
                <a:srgbClr val="04617B">
                  <a:shade val="90000"/>
                </a:srgbClr>
              </a:solidFill>
            </a:endParaRPr>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pPr algn="r" rtl="1"/>
              <a:endParaRPr lang="en-US">
                <a:solidFill>
                  <a:prstClr val="black"/>
                </a:solidFill>
              </a:endParaRPr>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pPr algn="r" rtl="1"/>
              <a:endParaRPr lang="en-US">
                <a:solidFill>
                  <a:prstClr val="black"/>
                </a:solidFill>
              </a:endParaRPr>
            </a:p>
          </p:txBody>
        </p:sp>
      </p:grpSp>
    </p:spTree>
    <p:extLst>
      <p:ext uri="{BB962C8B-B14F-4D97-AF65-F5344CB8AC3E}">
        <p14:creationId xmlns:p14="http://schemas.microsoft.com/office/powerpoint/2010/main" val="832610218"/>
      </p:ext>
    </p:extLst>
  </p:cSld>
  <p:clrMap bg1="lt1" tx1="dk1" bg2="lt2" tx2="dk2" accent1="accent1" accent2="accent2" accent3="accent3" accent4="accent4" accent5="accent5" accent6="accent6" hlink="hlink" folHlink="folHlink"/>
  <p:sldLayoutIdLst>
    <p:sldLayoutId id="2147483964" r:id="rId1"/>
    <p:sldLayoutId id="2147483965" r:id="rId2"/>
    <p:sldLayoutId id="2147483966" r:id="rId3"/>
    <p:sldLayoutId id="2147483967" r:id="rId4"/>
    <p:sldLayoutId id="2147483968" r:id="rId5"/>
    <p:sldLayoutId id="2147483969" r:id="rId6"/>
    <p:sldLayoutId id="2147483970" r:id="rId7"/>
    <p:sldLayoutId id="2147483971" r:id="rId8"/>
    <p:sldLayoutId id="2147483972" r:id="rId9"/>
    <p:sldLayoutId id="2147483973" r:id="rId10"/>
    <p:sldLayoutId id="2147483974"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en.wikipedia.org/wiki/File:Arthropoda.jp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5.jpeg"/><Relationship Id="rId7"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file://localhost/http/::pathmicro.med.sc.edu:parasitology:e-hist-cyst1.jpg" TargetMode="External"/><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21.png"/><Relationship Id="rId7" Type="http://schemas.openxmlformats.org/officeDocument/2006/relationships/image" Target="../media/image25.jpe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5.xml"/><Relationship Id="rId5" Type="http://schemas.openxmlformats.org/officeDocument/2006/relationships/image" Target="../media/image29.png"/><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3.jpg"/><Relationship Id="rId4" Type="http://schemas.openxmlformats.org/officeDocument/2006/relationships/image" Target="../media/image32.jpg"/></Relationships>
</file>

<file path=ppt/slides/_rels/slide23.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3.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41.png"/><Relationship Id="rId4" Type="http://schemas.openxmlformats.org/officeDocument/2006/relationships/diagramLayout" Target="../diagrams/layout1.xml"/><Relationship Id="rId9" Type="http://schemas.openxmlformats.org/officeDocument/2006/relationships/image" Target="../media/image40.png"/></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45.jpeg"/><Relationship Id="rId4" Type="http://schemas.openxmlformats.org/officeDocument/2006/relationships/image" Target="../media/image44.jpeg"/></Relationships>
</file>

<file path=ppt/slides/_rels/slide3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hyperlink" Target="http://images.google.com.sa/imgres?imgurl=http://missinglink.ucsf.edu/lm/virus_and_parasites/images/Taenia_eggA.jpeg&amp;imgrefurl=http://missinglink.ucsf.edu/lm/virus_and_parasites/taenia.html&amp;usg=__5cCBriqGuam0H7k_rE_8oi8bXAs=&amp;h=200&amp;w=200&amp;sz=15&amp;hl=ar&amp;start=47&amp;tbnid=VPmDe2ICFcGhQM:&amp;tbnh=104&amp;tbnw=104&amp;prev=/images?q=taenia+saginata&amp;ndsp=18&amp;hl=ar&amp;safe=active&amp;rlz=1T4RNWN_enSA326&amp;sa=N&amp;start=36" TargetMode="External"/><Relationship Id="rId1" Type="http://schemas.openxmlformats.org/officeDocument/2006/relationships/slideLayout" Target="../slideLayouts/slideLayout2.xml"/><Relationship Id="rId5" Type="http://schemas.openxmlformats.org/officeDocument/2006/relationships/image" Target="../media/image51.jpeg"/><Relationship Id="rId4" Type="http://schemas.openxmlformats.org/officeDocument/2006/relationships/hyperlink" Target="http://images.google.com.sa/imgres?imgurl=http://www.microbelibrary.org/microbelibrary/files/ccImages/Articleimages/Garcia/Taenia%20saginata%20scolex%20fig3.jpg&amp;imgrefurl=http://www.microbelibrary.org/Parasites/details.asp?id=1260&amp;Lang=&amp;usg=__BHIwXUkMFis9zFs01v0TXCSIiaE=&amp;h=273&amp;w=300&amp;sz=16&amp;hl=ar&amp;start=8&amp;tbnid=Q0J0pW2JoiD5TM:&amp;tbnh=106&amp;tbnw=116&amp;prev=/images?q=Taenia+saginata&amp;hl=ar&amp;safe=active&amp;rlz=1T4RNWN_enSA326" TargetMode="External"/></Relationships>
</file>

<file path=ppt/slides/_rels/slide4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4138"/>
            <a:ext cx="7543800" cy="1220307"/>
          </a:xfrm>
        </p:spPr>
        <p:txBody>
          <a:bodyPr/>
          <a:lstStyle/>
          <a:p>
            <a:pPr algn="ctr"/>
            <a:r>
              <a:rPr lang="en-US" sz="8800" dirty="0" smtClean="0">
                <a:solidFill>
                  <a:srgbClr val="FF0000"/>
                </a:solidFill>
              </a:rPr>
              <a:t>Parasite </a:t>
            </a:r>
            <a:endParaRPr lang="en-US" sz="8800" dirty="0">
              <a:solidFill>
                <a:srgbClr val="FF0000"/>
              </a:solidFill>
            </a:endParaRPr>
          </a:p>
        </p:txBody>
      </p:sp>
      <p:sp>
        <p:nvSpPr>
          <p:cNvPr id="3" name="Subtitle 2"/>
          <p:cNvSpPr>
            <a:spLocks noGrp="1"/>
          </p:cNvSpPr>
          <p:nvPr>
            <p:ph type="subTitle" idx="1"/>
          </p:nvPr>
        </p:nvSpPr>
        <p:spPr>
          <a:xfrm>
            <a:off x="1147569" y="5610799"/>
            <a:ext cx="6461760" cy="531081"/>
          </a:xfrm>
        </p:spPr>
        <p:txBody>
          <a:bodyPr>
            <a:normAutofit/>
          </a:bodyPr>
          <a:lstStyle/>
          <a:p>
            <a:pPr algn="ctr"/>
            <a:r>
              <a:rPr lang="en-US" sz="2400" b="1" dirty="0" smtClean="0">
                <a:solidFill>
                  <a:schemeClr val="tx2">
                    <a:lumMod val="50000"/>
                  </a:schemeClr>
                </a:solidFill>
              </a:rPr>
              <a:t>Mrs. Ohoud </a:t>
            </a:r>
            <a:r>
              <a:rPr lang="en-US" sz="2400" b="1" dirty="0" err="1" smtClean="0">
                <a:solidFill>
                  <a:schemeClr val="tx2">
                    <a:lumMod val="50000"/>
                  </a:schemeClr>
                </a:solidFill>
              </a:rPr>
              <a:t>S.alhumaidan</a:t>
            </a:r>
            <a:endParaRPr lang="en-US" sz="2400" b="1" dirty="0">
              <a:solidFill>
                <a:schemeClr val="tx2">
                  <a:lumMod val="50000"/>
                </a:schemeClr>
              </a:solidFill>
            </a:endParaRPr>
          </a:p>
        </p:txBody>
      </p:sp>
      <p:pic>
        <p:nvPicPr>
          <p:cNvPr id="4" name="Picture 4" descr="300px-Arthropoda">
            <a:hlinkClick r:id="rId3" tooltip="Extinct and modern arthropods"/>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6444" y="1808281"/>
            <a:ext cx="4370081" cy="3098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9671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78098"/>
          </a:xfrm>
        </p:spPr>
        <p:txBody>
          <a:bodyPr/>
          <a:lstStyle/>
          <a:p>
            <a:pPr algn="ctr"/>
            <a:r>
              <a:rPr lang="en-US" b="1" dirty="0" smtClean="0">
                <a:solidFill>
                  <a:schemeClr val="bg2">
                    <a:lumMod val="50000"/>
                  </a:schemeClr>
                </a:solidFill>
              </a:rPr>
              <a:t>Protozoa</a:t>
            </a:r>
            <a:endParaRPr lang="en-US" b="1" dirty="0">
              <a:solidFill>
                <a:schemeClr val="bg2">
                  <a:lumMod val="50000"/>
                </a:schemeClr>
              </a:solidFill>
            </a:endParaRPr>
          </a:p>
        </p:txBody>
      </p:sp>
      <p:sp>
        <p:nvSpPr>
          <p:cNvPr id="3" name="Content Placeholder 2"/>
          <p:cNvSpPr>
            <a:spLocks noGrp="1"/>
          </p:cNvSpPr>
          <p:nvPr>
            <p:ph idx="1"/>
          </p:nvPr>
        </p:nvSpPr>
        <p:spPr>
          <a:xfrm>
            <a:off x="235215" y="1052736"/>
            <a:ext cx="8585257" cy="4896544"/>
          </a:xfrm>
        </p:spPr>
        <p:txBody>
          <a:bodyPr>
            <a:normAutofit/>
          </a:bodyPr>
          <a:lstStyle/>
          <a:p>
            <a:pPr>
              <a:buFont typeface="Wingdings" charset="2"/>
              <a:buChar char="Ø"/>
            </a:pPr>
            <a:r>
              <a:rPr lang="en-US" sz="1800" b="1" dirty="0">
                <a:solidFill>
                  <a:srgbClr val="FF0000"/>
                </a:solidFill>
              </a:rPr>
              <a:t>See page 72 chapter 5</a:t>
            </a:r>
          </a:p>
          <a:p>
            <a:pPr marL="114300" indent="0">
              <a:buNone/>
            </a:pPr>
            <a:endParaRPr lang="en-US" sz="1800" b="1" dirty="0">
              <a:solidFill>
                <a:srgbClr val="FF0000"/>
              </a:solidFill>
            </a:endParaRPr>
          </a:p>
          <a:p>
            <a:pPr>
              <a:buFont typeface="Wingdings" charset="2"/>
              <a:buChar char="Ø"/>
            </a:pPr>
            <a:r>
              <a:rPr lang="en-US" sz="1800" b="1" dirty="0">
                <a:solidFill>
                  <a:srgbClr val="FF0000"/>
                </a:solidFill>
              </a:rPr>
              <a:t>Protozoa life cycle consist of two stage :</a:t>
            </a:r>
          </a:p>
          <a:p>
            <a:pPr marL="466344" lvl="3" indent="0">
              <a:lnSpc>
                <a:spcPct val="150000"/>
              </a:lnSpc>
              <a:buNone/>
            </a:pPr>
            <a:endParaRPr lang="en-US" sz="1800" dirty="0" smtClean="0">
              <a:sym typeface="Wingdings"/>
            </a:endParaRPr>
          </a:p>
        </p:txBody>
      </p:sp>
      <p:pic>
        <p:nvPicPr>
          <p:cNvPr id="4" name="Picture 3"/>
          <p:cNvPicPr>
            <a:picLocks noChangeAspect="1"/>
          </p:cNvPicPr>
          <p:nvPr/>
        </p:nvPicPr>
        <p:blipFill>
          <a:blip r:embed="rId3"/>
          <a:stretch>
            <a:fillRect/>
          </a:stretch>
        </p:blipFill>
        <p:spPr>
          <a:xfrm>
            <a:off x="457200" y="3903191"/>
            <a:ext cx="2146515" cy="2348880"/>
          </a:xfrm>
          <a:prstGeom prst="rect">
            <a:avLst/>
          </a:prstGeom>
          <a:ln w="28575" cmpd="sng">
            <a:solidFill>
              <a:srgbClr val="FF6600"/>
            </a:solidFill>
          </a:ln>
        </p:spPr>
      </p:pic>
      <p:pic>
        <p:nvPicPr>
          <p:cNvPr id="5" name="Picture 4"/>
          <p:cNvPicPr>
            <a:picLocks noChangeAspect="1"/>
          </p:cNvPicPr>
          <p:nvPr/>
        </p:nvPicPr>
        <p:blipFill>
          <a:blip r:embed="rId4"/>
          <a:stretch>
            <a:fillRect/>
          </a:stretch>
        </p:blipFill>
        <p:spPr>
          <a:xfrm>
            <a:off x="4567335" y="3845991"/>
            <a:ext cx="2338216" cy="2406079"/>
          </a:xfrm>
          <a:prstGeom prst="rect">
            <a:avLst/>
          </a:prstGeom>
          <a:ln w="28575" cmpd="sng">
            <a:solidFill>
              <a:srgbClr val="FF6600"/>
            </a:solidFill>
          </a:ln>
        </p:spPr>
      </p:pic>
      <p:pic>
        <p:nvPicPr>
          <p:cNvPr id="6" name="Picture 5"/>
          <p:cNvPicPr>
            <a:picLocks noChangeAspect="1"/>
          </p:cNvPicPr>
          <p:nvPr/>
        </p:nvPicPr>
        <p:blipFill>
          <a:blip r:embed="rId5"/>
          <a:stretch>
            <a:fillRect/>
          </a:stretch>
        </p:blipFill>
        <p:spPr>
          <a:xfrm>
            <a:off x="2699793" y="3845991"/>
            <a:ext cx="1645840" cy="2406079"/>
          </a:xfrm>
          <a:prstGeom prst="rect">
            <a:avLst/>
          </a:prstGeom>
          <a:ln w="28575" cmpd="sng">
            <a:solidFill>
              <a:srgbClr val="FF6600"/>
            </a:solidFill>
          </a:ln>
        </p:spPr>
      </p:pic>
      <p:pic>
        <p:nvPicPr>
          <p:cNvPr id="7" name="Picture 6"/>
          <p:cNvPicPr>
            <a:picLocks noChangeAspect="1"/>
          </p:cNvPicPr>
          <p:nvPr/>
        </p:nvPicPr>
        <p:blipFill>
          <a:blip/>
          <a:stretch>
            <a:fillRect/>
          </a:stretch>
        </p:blipFill>
        <p:spPr>
          <a:xfrm>
            <a:off x="6905551" y="3869112"/>
            <a:ext cx="1478208" cy="2382957"/>
          </a:xfrm>
          <a:prstGeom prst="rect">
            <a:avLst/>
          </a:prstGeom>
          <a:solidFill>
            <a:srgbClr val="3366FF"/>
          </a:solidFill>
          <a:ln w="28575" cmpd="sng">
            <a:solidFill>
              <a:srgbClr val="FF6600"/>
            </a:solidFill>
          </a:ln>
        </p:spPr>
      </p:pic>
      <p:sp>
        <p:nvSpPr>
          <p:cNvPr id="8" name="TextBox 7"/>
          <p:cNvSpPr txBox="1"/>
          <p:nvPr/>
        </p:nvSpPr>
        <p:spPr>
          <a:xfrm>
            <a:off x="4567335" y="2645663"/>
            <a:ext cx="3816424" cy="1200329"/>
          </a:xfrm>
          <a:prstGeom prst="rect">
            <a:avLst/>
          </a:prstGeom>
          <a:ln w="28575" cmpd="sng">
            <a:solidFill>
              <a:srgbClr val="FF6600"/>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lvl="3" algn="ctr"/>
            <a:r>
              <a:rPr lang="en-US" b="1" dirty="0" err="1" smtClean="0">
                <a:solidFill>
                  <a:srgbClr val="FF6600"/>
                </a:solidFill>
                <a:sym typeface="Wingdings"/>
              </a:rPr>
              <a:t>Trophozoite</a:t>
            </a:r>
            <a:r>
              <a:rPr lang="en-US" b="1" dirty="0">
                <a:solidFill>
                  <a:srgbClr val="FF6600"/>
                </a:solidFill>
                <a:sym typeface="Wingdings"/>
              </a:rPr>
              <a:t> </a:t>
            </a:r>
            <a:endParaRPr lang="en-US" b="1" dirty="0" smtClean="0">
              <a:solidFill>
                <a:srgbClr val="FF6600"/>
              </a:solidFill>
              <a:sym typeface="Wingdings"/>
            </a:endParaRPr>
          </a:p>
          <a:p>
            <a:pPr marL="0" lvl="3" algn="ctr"/>
            <a:endParaRPr lang="en-US" b="1" dirty="0" smtClean="0">
              <a:solidFill>
                <a:srgbClr val="FF6600"/>
              </a:solidFill>
              <a:sym typeface="Wingdings"/>
            </a:endParaRPr>
          </a:p>
          <a:p>
            <a:pPr marL="0" lvl="3" algn="ctr"/>
            <a:r>
              <a:rPr lang="en-US" dirty="0" smtClean="0">
                <a:sym typeface="Wingdings"/>
              </a:rPr>
              <a:t>Vegetative </a:t>
            </a:r>
            <a:r>
              <a:rPr lang="en-US" dirty="0">
                <a:sym typeface="Wingdings"/>
              </a:rPr>
              <a:t>stage. Can be motile. </a:t>
            </a:r>
            <a:endParaRPr lang="en-US" dirty="0"/>
          </a:p>
          <a:p>
            <a:endParaRPr lang="en-US" dirty="0"/>
          </a:p>
        </p:txBody>
      </p:sp>
      <p:sp>
        <p:nvSpPr>
          <p:cNvPr id="9" name="TextBox 8"/>
          <p:cNvSpPr txBox="1"/>
          <p:nvPr/>
        </p:nvSpPr>
        <p:spPr>
          <a:xfrm>
            <a:off x="457200" y="2645663"/>
            <a:ext cx="3888432" cy="1200329"/>
          </a:xfrm>
          <a:prstGeom prst="rect">
            <a:avLst/>
          </a:prstGeom>
          <a:ln w="28575" cmpd="sng">
            <a:solidFill>
              <a:srgbClr val="FF6600"/>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marL="0" lvl="3" algn="ctr"/>
            <a:r>
              <a:rPr lang="en-US" b="1" dirty="0" smtClean="0">
                <a:solidFill>
                  <a:srgbClr val="FF6600"/>
                </a:solidFill>
              </a:rPr>
              <a:t>Cyst</a:t>
            </a:r>
            <a:r>
              <a:rPr lang="en-US" b="1" dirty="0" smtClean="0">
                <a:solidFill>
                  <a:srgbClr val="FF6600"/>
                </a:solidFill>
                <a:sym typeface="Wingdings"/>
              </a:rPr>
              <a:t> </a:t>
            </a:r>
          </a:p>
          <a:p>
            <a:pPr marL="0" lvl="3" algn="ctr"/>
            <a:r>
              <a:rPr lang="en-US" dirty="0" smtClean="0">
                <a:sym typeface="Wingdings"/>
              </a:rPr>
              <a:t>Infective </a:t>
            </a:r>
            <a:r>
              <a:rPr lang="en-US" dirty="0">
                <a:sym typeface="Wingdings"/>
              </a:rPr>
              <a:t>stage, dormant, immotile.</a:t>
            </a:r>
          </a:p>
          <a:p>
            <a:endParaRPr lang="en-US" dirty="0"/>
          </a:p>
        </p:txBody>
      </p:sp>
    </p:spTree>
    <p:extLst>
      <p:ext uri="{BB962C8B-B14F-4D97-AF65-F5344CB8AC3E}">
        <p14:creationId xmlns:p14="http://schemas.microsoft.com/office/powerpoint/2010/main" val="17170856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077200" cy="1700748"/>
          </a:xfrm>
        </p:spPr>
        <p:txBody>
          <a:bodyPr/>
          <a:lstStyle/>
          <a:p>
            <a:pPr algn="ctr"/>
            <a:r>
              <a:rPr lang="en-US" sz="3600" dirty="0">
                <a:solidFill>
                  <a:schemeClr val="accent3">
                    <a:lumMod val="50000"/>
                  </a:schemeClr>
                </a:solidFill>
              </a:rPr>
              <a:t>Protozoa are classified </a:t>
            </a:r>
            <a:r>
              <a:rPr lang="en-US" sz="3600" dirty="0" smtClean="0">
                <a:solidFill>
                  <a:srgbClr val="FF0000"/>
                </a:solidFill>
              </a:rPr>
              <a:t/>
            </a:r>
            <a:br>
              <a:rPr lang="en-US" sz="3600" dirty="0" smtClean="0">
                <a:solidFill>
                  <a:srgbClr val="FF0000"/>
                </a:solidFill>
              </a:rPr>
            </a:br>
            <a:r>
              <a:rPr lang="en-US" sz="2800" dirty="0">
                <a:solidFill>
                  <a:schemeClr val="tx1"/>
                </a:solidFill>
              </a:rPr>
              <a:t>(</a:t>
            </a:r>
            <a:r>
              <a:rPr lang="en-US" sz="2800" dirty="0" smtClean="0">
                <a:solidFill>
                  <a:schemeClr val="tx1"/>
                </a:solidFill>
              </a:rPr>
              <a:t>according </a:t>
            </a:r>
            <a:r>
              <a:rPr lang="en-US" sz="2800" dirty="0">
                <a:solidFill>
                  <a:schemeClr val="tx1"/>
                </a:solidFill>
              </a:rPr>
              <a:t>to their method of </a:t>
            </a:r>
            <a:r>
              <a:rPr lang="en-US" sz="2800" dirty="0" smtClean="0">
                <a:solidFill>
                  <a:schemeClr val="tx1"/>
                </a:solidFill>
              </a:rPr>
              <a:t>locomotion)</a:t>
            </a:r>
            <a:endParaRPr lang="en-US" sz="2800" dirty="0">
              <a:solidFill>
                <a:schemeClr val="tx1"/>
              </a:solidFill>
            </a:endParaRPr>
          </a:p>
        </p:txBody>
      </p:sp>
      <p:sp>
        <p:nvSpPr>
          <p:cNvPr id="3" name="Content Placeholder 2"/>
          <p:cNvSpPr>
            <a:spLocks noGrp="1"/>
          </p:cNvSpPr>
          <p:nvPr>
            <p:ph idx="1"/>
          </p:nvPr>
        </p:nvSpPr>
        <p:spPr>
          <a:xfrm>
            <a:off x="457200" y="1975386"/>
            <a:ext cx="7620000" cy="4425414"/>
          </a:xfrm>
        </p:spPr>
        <p:txBody>
          <a:bodyPr/>
          <a:lstStyle/>
          <a:p>
            <a:pPr indent="-342900">
              <a:buFont typeface="Wingdings" charset="2"/>
              <a:buChar char="u"/>
            </a:pPr>
            <a:r>
              <a:rPr lang="en-US" sz="2000" b="1" dirty="0" smtClean="0">
                <a:solidFill>
                  <a:srgbClr val="FF0000"/>
                </a:solidFill>
              </a:rPr>
              <a:t>See page 73 , chapter 5 , table 5-3)</a:t>
            </a:r>
          </a:p>
          <a:p>
            <a:pPr indent="-342900">
              <a:buFont typeface="Wingdings" charset="2"/>
              <a:buChar char="u"/>
            </a:pPr>
            <a:endParaRPr lang="en-US" sz="2000" b="1" dirty="0">
              <a:solidFill>
                <a:srgbClr val="FF0000"/>
              </a:solidFill>
            </a:endParaRPr>
          </a:p>
          <a:p>
            <a:pPr marL="457200" indent="-457200">
              <a:buFont typeface="+mj-lt"/>
              <a:buAutoNum type="arabicPeriod"/>
            </a:pPr>
            <a:r>
              <a:rPr lang="en-US" sz="2800" b="1" dirty="0" smtClean="0">
                <a:solidFill>
                  <a:srgbClr val="00B050"/>
                </a:solidFill>
              </a:rPr>
              <a:t>Flagellates</a:t>
            </a:r>
            <a:r>
              <a:rPr lang="en-US" sz="2800" dirty="0" smtClean="0"/>
              <a:t> </a:t>
            </a:r>
            <a:r>
              <a:rPr lang="en-US" sz="2800" dirty="0"/>
              <a:t>(e.g. </a:t>
            </a:r>
            <a:r>
              <a:rPr lang="en-US" sz="2800" i="1" dirty="0"/>
              <a:t>Giardia </a:t>
            </a:r>
            <a:r>
              <a:rPr lang="en-US" sz="2800" i="1" dirty="0" err="1"/>
              <a:t>lamblia</a:t>
            </a:r>
            <a:r>
              <a:rPr lang="en-US" sz="2800" dirty="0"/>
              <a:t>)</a:t>
            </a:r>
            <a:r>
              <a:rPr lang="en-US" sz="2800" dirty="0" smtClean="0"/>
              <a:t>.</a:t>
            </a:r>
          </a:p>
          <a:p>
            <a:pPr marL="0" indent="0">
              <a:buNone/>
            </a:pPr>
            <a:endParaRPr lang="en-US" sz="2800" dirty="0"/>
          </a:p>
          <a:p>
            <a:pPr marL="457200" indent="-457200">
              <a:buFont typeface="+mj-lt"/>
              <a:buAutoNum type="arabicPeriod"/>
            </a:pPr>
            <a:r>
              <a:rPr lang="en-US" sz="2800" b="1" dirty="0" err="1">
                <a:solidFill>
                  <a:srgbClr val="00B050"/>
                </a:solidFill>
              </a:rPr>
              <a:t>Amoeboids</a:t>
            </a:r>
            <a:r>
              <a:rPr lang="en-US" sz="2800" dirty="0"/>
              <a:t> (e.g. </a:t>
            </a:r>
            <a:r>
              <a:rPr lang="en-US" sz="2800" i="1" dirty="0"/>
              <a:t>Entamoeba </a:t>
            </a:r>
            <a:r>
              <a:rPr lang="en-US" sz="2800" i="1" dirty="0" err="1"/>
              <a:t>histolytica</a:t>
            </a:r>
            <a:r>
              <a:rPr lang="en-US" sz="2800" dirty="0"/>
              <a:t>).</a:t>
            </a:r>
          </a:p>
          <a:p>
            <a:pPr marL="457200" indent="-457200">
              <a:buFont typeface="+mj-lt"/>
              <a:buAutoNum type="arabicPeriod"/>
            </a:pPr>
            <a:endParaRPr lang="en-US" sz="2800" dirty="0"/>
          </a:p>
          <a:p>
            <a:pPr marL="457200" indent="-457200">
              <a:buFont typeface="+mj-lt"/>
              <a:buAutoNum type="arabicPeriod"/>
            </a:pPr>
            <a:r>
              <a:rPr lang="en-US" sz="2800" b="1" dirty="0" err="1">
                <a:solidFill>
                  <a:srgbClr val="00B050"/>
                </a:solidFill>
              </a:rPr>
              <a:t>Sporozoans</a:t>
            </a:r>
            <a:r>
              <a:rPr lang="en-US" sz="2800" dirty="0"/>
              <a:t> (e.g. </a:t>
            </a:r>
            <a:r>
              <a:rPr lang="en-US" sz="2800" i="1" dirty="0" smtClean="0"/>
              <a:t>Plasmodium</a:t>
            </a:r>
            <a:r>
              <a:rPr lang="en-US" sz="2800" dirty="0" smtClean="0"/>
              <a:t>)</a:t>
            </a:r>
            <a:r>
              <a:rPr lang="en-US" sz="2800" dirty="0"/>
              <a:t>.</a:t>
            </a:r>
          </a:p>
          <a:p>
            <a:pPr marL="457200" indent="-457200">
              <a:buFont typeface="+mj-lt"/>
              <a:buAutoNum type="arabicPeriod"/>
            </a:pPr>
            <a:endParaRPr lang="en-US" sz="2800" dirty="0"/>
          </a:p>
          <a:p>
            <a:pPr marL="457200" indent="-457200">
              <a:buFont typeface="+mj-lt"/>
              <a:buAutoNum type="arabicPeriod"/>
            </a:pPr>
            <a:r>
              <a:rPr lang="en-US" sz="2800" b="1" dirty="0">
                <a:solidFill>
                  <a:srgbClr val="00B050"/>
                </a:solidFill>
              </a:rPr>
              <a:t>Ciliates</a:t>
            </a:r>
            <a:r>
              <a:rPr lang="en-US" sz="2800" dirty="0"/>
              <a:t> (e.g. </a:t>
            </a:r>
            <a:r>
              <a:rPr lang="en-US" sz="2800" i="1" dirty="0" err="1"/>
              <a:t>Balantidium</a:t>
            </a:r>
            <a:r>
              <a:rPr lang="en-US" sz="2800" i="1" dirty="0"/>
              <a:t> coli</a:t>
            </a:r>
            <a:r>
              <a:rPr lang="en-US" sz="2800" dirty="0"/>
              <a:t>).</a:t>
            </a:r>
          </a:p>
          <a:p>
            <a:endParaRPr lang="en-US" sz="2000" dirty="0"/>
          </a:p>
          <a:p>
            <a:endParaRPr lang="en-US" dirty="0"/>
          </a:p>
        </p:txBody>
      </p:sp>
    </p:spTree>
    <p:extLst>
      <p:ext uri="{BB962C8B-B14F-4D97-AF65-F5344CB8AC3E}">
        <p14:creationId xmlns:p14="http://schemas.microsoft.com/office/powerpoint/2010/main" val="5469105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Organization Chart 5"/>
          <p:cNvGrpSpPr>
            <a:grpSpLocks noChangeAspect="1"/>
          </p:cNvGrpSpPr>
          <p:nvPr/>
        </p:nvGrpSpPr>
        <p:grpSpPr bwMode="auto">
          <a:xfrm>
            <a:off x="228600" y="228600"/>
            <a:ext cx="8763000" cy="6400800"/>
            <a:chOff x="1152" y="1298"/>
            <a:chExt cx="2880" cy="1152"/>
          </a:xfrm>
        </p:grpSpPr>
        <p:sp>
          <p:nvSpPr>
            <p:cNvPr id="2051" name="AutoShape 4"/>
            <p:cNvSpPr>
              <a:spLocks noChangeAspect="1" noChangeArrowheads="1" noTextEdit="1"/>
            </p:cNvSpPr>
            <p:nvPr/>
          </p:nvSpPr>
          <p:spPr bwMode="auto">
            <a:xfrm>
              <a:off x="1152" y="1298"/>
              <a:ext cx="2880" cy="1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cxnSp>
          <p:nvCxnSpPr>
            <p:cNvPr id="2052" name="_s2052"/>
            <p:cNvCxnSpPr>
              <a:cxnSpLocks noChangeShapeType="1"/>
              <a:stCxn id="2064" idx="0"/>
              <a:endCxn id="2063" idx="2"/>
            </p:cNvCxnSpPr>
            <p:nvPr/>
          </p:nvCxnSpPr>
          <p:spPr bwMode="auto">
            <a:xfrm rot="5400000" flipH="1">
              <a:off x="3534" y="2089"/>
              <a:ext cx="134" cy="1"/>
            </a:xfrm>
            <a:prstGeom prst="bentConnector3">
              <a:avLst>
                <a:gd name="adj1" fmla="val 15384"/>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2053" name="_s2053"/>
            <p:cNvCxnSpPr>
              <a:cxnSpLocks noChangeShapeType="1"/>
              <a:stCxn id="2063" idx="0"/>
              <a:endCxn id="2058" idx="2"/>
            </p:cNvCxnSpPr>
            <p:nvPr/>
          </p:nvCxnSpPr>
          <p:spPr bwMode="auto">
            <a:xfrm rot="16200000" flipV="1">
              <a:off x="2990" y="1120"/>
              <a:ext cx="144" cy="1075"/>
            </a:xfrm>
            <a:prstGeom prst="bentConnector3">
              <a:avLst>
                <a:gd name="adj1" fmla="val 50000"/>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2054" name="_s2054"/>
            <p:cNvCxnSpPr>
              <a:cxnSpLocks noChangeShapeType="1"/>
              <a:stCxn id="2062" idx="0"/>
              <a:endCxn id="2060" idx="2"/>
            </p:cNvCxnSpPr>
            <p:nvPr/>
          </p:nvCxnSpPr>
          <p:spPr bwMode="auto">
            <a:xfrm rot="16200000">
              <a:off x="2526" y="2089"/>
              <a:ext cx="134" cy="1"/>
            </a:xfrm>
            <a:prstGeom prst="straightConnector1">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2055" name="_s2055"/>
            <p:cNvCxnSpPr>
              <a:cxnSpLocks noChangeShapeType="1"/>
              <a:stCxn id="2061" idx="0"/>
              <a:endCxn id="2059" idx="2"/>
            </p:cNvCxnSpPr>
            <p:nvPr/>
          </p:nvCxnSpPr>
          <p:spPr bwMode="auto">
            <a:xfrm rot="16200000">
              <a:off x="1518" y="2089"/>
              <a:ext cx="134" cy="1"/>
            </a:xfrm>
            <a:prstGeom prst="straightConnector1">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2056" name="_s2056"/>
            <p:cNvCxnSpPr>
              <a:cxnSpLocks noChangeShapeType="1"/>
              <a:stCxn id="2060" idx="0"/>
              <a:endCxn id="2058" idx="2"/>
            </p:cNvCxnSpPr>
            <p:nvPr/>
          </p:nvCxnSpPr>
          <p:spPr bwMode="auto">
            <a:xfrm flipH="1" flipV="1">
              <a:off x="2525" y="1586"/>
              <a:ext cx="67" cy="144"/>
            </a:xfrm>
            <a:prstGeom prst="straightConnector1">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2057" name="_s2057"/>
            <p:cNvCxnSpPr>
              <a:cxnSpLocks noChangeShapeType="1"/>
              <a:stCxn id="2059" idx="0"/>
              <a:endCxn id="2058" idx="2"/>
            </p:cNvCxnSpPr>
            <p:nvPr/>
          </p:nvCxnSpPr>
          <p:spPr bwMode="auto">
            <a:xfrm rot="5400000" flipH="1" flipV="1">
              <a:off x="1982" y="1188"/>
              <a:ext cx="144" cy="941"/>
            </a:xfrm>
            <a:prstGeom prst="bentConnector3">
              <a:avLst>
                <a:gd name="adj1" fmla="val 50000"/>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sp>
          <p:nvSpPr>
            <p:cNvPr id="2058" name="_s2058"/>
            <p:cNvSpPr>
              <a:spLocks noChangeArrowheads="1"/>
            </p:cNvSpPr>
            <p:nvPr/>
          </p:nvSpPr>
          <p:spPr bwMode="auto">
            <a:xfrm>
              <a:off x="1881" y="1298"/>
              <a:ext cx="1288" cy="288"/>
            </a:xfrm>
            <a:prstGeom prst="rect">
              <a:avLst/>
            </a:prstGeom>
            <a:solidFill>
              <a:schemeClr val="accent1">
                <a:alpha val="50000"/>
              </a:schemeClr>
            </a:solidFill>
            <a:ln w="57150">
              <a:solidFill>
                <a:schemeClr val="accent1"/>
              </a:solidFill>
              <a:miter lim="800000"/>
              <a:headEnd/>
              <a:tailEnd/>
            </a:ln>
          </p:spPr>
          <p:txBody>
            <a:bodyPr wrap="none" lIns="0" tIns="0" rIns="0" bIns="0" anchor="ctr"/>
            <a:lstStyle/>
            <a:p>
              <a:pPr algn="ctr"/>
              <a:r>
                <a:rPr lang="en-US" sz="4000" b="1" dirty="0" smtClean="0">
                  <a:solidFill>
                    <a:schemeClr val="tx2"/>
                  </a:solidFill>
                  <a:effectLst>
                    <a:outerShdw blurRad="38100" dist="38100" dir="2700000" algn="tl">
                      <a:srgbClr val="000000"/>
                    </a:outerShdw>
                  </a:effectLst>
                </a:rPr>
                <a:t>Protozoa infection</a:t>
              </a:r>
              <a:endParaRPr lang="en-US" sz="4000" b="1" dirty="0">
                <a:solidFill>
                  <a:schemeClr val="tx2"/>
                </a:solidFill>
                <a:effectLst>
                  <a:outerShdw blurRad="38100" dist="38100" dir="2700000" algn="tl">
                    <a:srgbClr val="000000"/>
                  </a:outerShdw>
                </a:effectLst>
              </a:endParaRPr>
            </a:p>
          </p:txBody>
        </p:sp>
        <p:sp>
          <p:nvSpPr>
            <p:cNvPr id="2059" name="_s2059"/>
            <p:cNvSpPr>
              <a:spLocks noChangeArrowheads="1"/>
            </p:cNvSpPr>
            <p:nvPr/>
          </p:nvSpPr>
          <p:spPr bwMode="auto">
            <a:xfrm>
              <a:off x="1152" y="1730"/>
              <a:ext cx="864" cy="288"/>
            </a:xfrm>
            <a:prstGeom prst="rect">
              <a:avLst/>
            </a:prstGeom>
            <a:solidFill>
              <a:schemeClr val="accent2">
                <a:alpha val="50000"/>
              </a:schemeClr>
            </a:solidFill>
            <a:ln w="57150">
              <a:solidFill>
                <a:schemeClr val="accent2"/>
              </a:solidFill>
              <a:miter lim="800000"/>
              <a:headEnd/>
              <a:tailEnd/>
            </a:ln>
          </p:spPr>
          <p:txBody>
            <a:bodyPr wrap="none" lIns="0" tIns="0" rIns="0" bIns="0" anchor="ctr"/>
            <a:lstStyle/>
            <a:p>
              <a:pPr algn="ctr"/>
              <a:r>
                <a:rPr lang="en-US" sz="2200">
                  <a:solidFill>
                    <a:schemeClr val="tx2"/>
                  </a:solidFill>
                </a:rPr>
                <a:t>Intestinal</a:t>
              </a:r>
            </a:p>
          </p:txBody>
        </p:sp>
        <p:sp>
          <p:nvSpPr>
            <p:cNvPr id="2060" name="_s2060"/>
            <p:cNvSpPr>
              <a:spLocks noChangeArrowheads="1"/>
            </p:cNvSpPr>
            <p:nvPr/>
          </p:nvSpPr>
          <p:spPr bwMode="auto">
            <a:xfrm>
              <a:off x="2160" y="1730"/>
              <a:ext cx="864" cy="288"/>
            </a:xfrm>
            <a:prstGeom prst="rect">
              <a:avLst/>
            </a:prstGeom>
            <a:solidFill>
              <a:schemeClr val="accent2">
                <a:alpha val="50000"/>
              </a:schemeClr>
            </a:solidFill>
            <a:ln w="57150">
              <a:solidFill>
                <a:schemeClr val="accent2"/>
              </a:solidFill>
              <a:miter lim="800000"/>
              <a:headEnd/>
              <a:tailEnd/>
            </a:ln>
          </p:spPr>
          <p:txBody>
            <a:bodyPr wrap="none" lIns="0" tIns="0" rIns="0" bIns="0" anchor="ctr"/>
            <a:lstStyle/>
            <a:p>
              <a:pPr algn="ctr"/>
              <a:r>
                <a:rPr lang="en-US" sz="2200">
                  <a:solidFill>
                    <a:schemeClr val="tx2"/>
                  </a:solidFill>
                </a:rPr>
                <a:t>Blood and tissue</a:t>
              </a:r>
            </a:p>
          </p:txBody>
        </p:sp>
        <p:sp>
          <p:nvSpPr>
            <p:cNvPr id="2061" name="_s2061"/>
            <p:cNvSpPr>
              <a:spLocks noChangeArrowheads="1"/>
            </p:cNvSpPr>
            <p:nvPr/>
          </p:nvSpPr>
          <p:spPr bwMode="auto">
            <a:xfrm>
              <a:off x="1152" y="2162"/>
              <a:ext cx="864" cy="288"/>
            </a:xfrm>
            <a:prstGeom prst="rect">
              <a:avLst/>
            </a:prstGeom>
            <a:solidFill>
              <a:schemeClr val="hlink">
                <a:alpha val="50000"/>
              </a:schemeClr>
            </a:solidFill>
            <a:ln w="57150">
              <a:solidFill>
                <a:schemeClr val="hlink"/>
              </a:solidFill>
              <a:miter lim="800000"/>
              <a:headEnd/>
              <a:tailEnd/>
            </a:ln>
          </p:spPr>
          <p:txBody>
            <a:bodyPr wrap="none" lIns="0" tIns="0" rIns="0" bIns="0" anchor="ctr"/>
            <a:lstStyle/>
            <a:p>
              <a:pPr algn="ctr"/>
              <a:r>
                <a:rPr lang="en-US" sz="2200" i="1" dirty="0">
                  <a:solidFill>
                    <a:srgbClr val="0000FF"/>
                  </a:solidFill>
                </a:rPr>
                <a:t>Entamoeba </a:t>
              </a:r>
              <a:r>
                <a:rPr lang="en-US" sz="2200" i="1" dirty="0" err="1">
                  <a:solidFill>
                    <a:srgbClr val="0000FF"/>
                  </a:solidFill>
                </a:rPr>
                <a:t>histolytica</a:t>
              </a:r>
              <a:endParaRPr lang="en-US" sz="2200" i="1" dirty="0">
                <a:solidFill>
                  <a:srgbClr val="0000FF"/>
                </a:solidFill>
              </a:endParaRPr>
            </a:p>
            <a:p>
              <a:pPr algn="ctr"/>
              <a:r>
                <a:rPr lang="en-US" sz="2200" i="1" dirty="0"/>
                <a:t>Giardia </a:t>
              </a:r>
              <a:r>
                <a:rPr lang="en-US" sz="2200" i="1" dirty="0" err="1"/>
                <a:t>lamblia</a:t>
              </a:r>
              <a:endParaRPr lang="en-US" sz="2200" i="1" dirty="0"/>
            </a:p>
            <a:p>
              <a:pPr algn="ctr"/>
              <a:r>
                <a:rPr lang="en-US" sz="2200" i="1" dirty="0"/>
                <a:t>Cryptosporidium</a:t>
              </a:r>
            </a:p>
          </p:txBody>
        </p:sp>
        <p:sp>
          <p:nvSpPr>
            <p:cNvPr id="2062" name="_s2062"/>
            <p:cNvSpPr>
              <a:spLocks noChangeArrowheads="1"/>
            </p:cNvSpPr>
            <p:nvPr/>
          </p:nvSpPr>
          <p:spPr bwMode="auto">
            <a:xfrm>
              <a:off x="2160" y="2162"/>
              <a:ext cx="864" cy="288"/>
            </a:xfrm>
            <a:prstGeom prst="rect">
              <a:avLst/>
            </a:prstGeom>
            <a:solidFill>
              <a:schemeClr val="hlink">
                <a:alpha val="50000"/>
              </a:schemeClr>
            </a:solidFill>
            <a:ln w="57150">
              <a:solidFill>
                <a:schemeClr val="hlink"/>
              </a:solidFill>
              <a:miter lim="800000"/>
              <a:headEnd/>
              <a:tailEnd/>
            </a:ln>
          </p:spPr>
          <p:txBody>
            <a:bodyPr wrap="none" lIns="0" tIns="0" rIns="0" bIns="0" anchor="ctr"/>
            <a:lstStyle/>
            <a:p>
              <a:pPr algn="ctr"/>
              <a:r>
                <a:rPr lang="en-US" sz="2200" dirty="0">
                  <a:solidFill>
                    <a:srgbClr val="0000FF"/>
                  </a:solidFill>
                </a:rPr>
                <a:t>Malaria</a:t>
              </a:r>
            </a:p>
            <a:p>
              <a:pPr algn="ctr"/>
              <a:r>
                <a:rPr lang="en-US" sz="2200" dirty="0">
                  <a:solidFill>
                    <a:srgbClr val="0000FF"/>
                  </a:solidFill>
                </a:rPr>
                <a:t>Toxoplasma</a:t>
              </a:r>
            </a:p>
            <a:p>
              <a:pPr algn="ctr"/>
              <a:r>
                <a:rPr lang="en-US" sz="2200" dirty="0" err="1"/>
                <a:t>Trypanosoma</a:t>
              </a:r>
              <a:endParaRPr lang="en-US" sz="2200" dirty="0"/>
            </a:p>
            <a:p>
              <a:pPr algn="ctr"/>
              <a:r>
                <a:rPr lang="en-US" sz="2200" dirty="0" err="1"/>
                <a:t>Leishmaina</a:t>
              </a:r>
              <a:endParaRPr lang="en-US" sz="2200" dirty="0"/>
            </a:p>
          </p:txBody>
        </p:sp>
        <p:sp>
          <p:nvSpPr>
            <p:cNvPr id="2063" name="_s2063"/>
            <p:cNvSpPr>
              <a:spLocks noChangeArrowheads="1"/>
            </p:cNvSpPr>
            <p:nvPr/>
          </p:nvSpPr>
          <p:spPr bwMode="auto">
            <a:xfrm>
              <a:off x="3168" y="1730"/>
              <a:ext cx="864" cy="288"/>
            </a:xfrm>
            <a:prstGeom prst="rect">
              <a:avLst/>
            </a:prstGeom>
            <a:solidFill>
              <a:schemeClr val="accent2">
                <a:alpha val="50000"/>
              </a:schemeClr>
            </a:solidFill>
            <a:ln w="57150">
              <a:solidFill>
                <a:schemeClr val="accent2"/>
              </a:solidFill>
              <a:miter lim="800000"/>
              <a:headEnd/>
              <a:tailEnd/>
            </a:ln>
          </p:spPr>
          <p:txBody>
            <a:bodyPr wrap="none" lIns="0" tIns="0" rIns="0" bIns="0" anchor="ctr"/>
            <a:lstStyle/>
            <a:p>
              <a:pPr algn="ctr"/>
              <a:r>
                <a:rPr lang="en-US" sz="2200">
                  <a:solidFill>
                    <a:schemeClr val="tx2"/>
                  </a:solidFill>
                </a:rPr>
                <a:t>Urogenital tract</a:t>
              </a:r>
            </a:p>
          </p:txBody>
        </p:sp>
        <p:sp>
          <p:nvSpPr>
            <p:cNvPr id="2064" name="_s2064"/>
            <p:cNvSpPr>
              <a:spLocks noChangeArrowheads="1"/>
            </p:cNvSpPr>
            <p:nvPr/>
          </p:nvSpPr>
          <p:spPr bwMode="auto">
            <a:xfrm>
              <a:off x="3169" y="2162"/>
              <a:ext cx="863" cy="288"/>
            </a:xfrm>
            <a:prstGeom prst="rect">
              <a:avLst/>
            </a:prstGeom>
            <a:solidFill>
              <a:schemeClr val="hlink">
                <a:alpha val="50000"/>
              </a:schemeClr>
            </a:solidFill>
            <a:ln w="57150">
              <a:solidFill>
                <a:schemeClr val="hlink"/>
              </a:solidFill>
              <a:miter lim="800000"/>
              <a:headEnd/>
              <a:tailEnd/>
            </a:ln>
          </p:spPr>
          <p:txBody>
            <a:bodyPr wrap="none" lIns="0" tIns="0" rIns="0" bIns="0" anchor="ctr"/>
            <a:lstStyle/>
            <a:p>
              <a:pPr algn="ctr"/>
              <a:r>
                <a:rPr lang="en-US" sz="2200" dirty="0" err="1">
                  <a:solidFill>
                    <a:srgbClr val="0000FF"/>
                  </a:solidFill>
                </a:rPr>
                <a:t>Trichononas</a:t>
              </a:r>
              <a:r>
                <a:rPr lang="en-US" sz="2200" dirty="0">
                  <a:solidFill>
                    <a:srgbClr val="0000FF"/>
                  </a:solidFill>
                </a:rPr>
                <a:t> </a:t>
              </a:r>
              <a:r>
                <a:rPr lang="en-US" sz="2200" dirty="0" err="1">
                  <a:solidFill>
                    <a:srgbClr val="0000FF"/>
                  </a:solidFill>
                </a:rPr>
                <a:t>Vaginalis</a:t>
              </a:r>
              <a:endParaRPr lang="en-US" sz="2200" dirty="0">
                <a:solidFill>
                  <a:srgbClr val="0000FF"/>
                </a:solidFill>
              </a:endParaRPr>
            </a:p>
          </p:txBody>
        </p:sp>
      </p:grpSp>
    </p:spTree>
    <p:extLst>
      <p:ext uri="{BB962C8B-B14F-4D97-AF65-F5344CB8AC3E}">
        <p14:creationId xmlns:p14="http://schemas.microsoft.com/office/powerpoint/2010/main" val="38680726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0"/>
            <a:ext cx="7520940" cy="634946"/>
          </a:xfrm>
        </p:spPr>
        <p:txBody>
          <a:bodyPr/>
          <a:lstStyle/>
          <a:p>
            <a:pPr algn="ctr"/>
            <a:r>
              <a:rPr lang="en-US" i="1" dirty="0">
                <a:solidFill>
                  <a:srgbClr val="FF0000"/>
                </a:solidFill>
              </a:rPr>
              <a:t>Entamoeba </a:t>
            </a:r>
            <a:r>
              <a:rPr lang="en-US" i="1" dirty="0" err="1">
                <a:solidFill>
                  <a:srgbClr val="FF0000"/>
                </a:solidFill>
              </a:rPr>
              <a:t>histolytica</a:t>
            </a:r>
            <a:endParaRPr lang="en-US" dirty="0">
              <a:solidFill>
                <a:srgbClr val="FF0000"/>
              </a:solidFill>
            </a:endParaRPr>
          </a:p>
        </p:txBody>
      </p:sp>
      <p:sp>
        <p:nvSpPr>
          <p:cNvPr id="3" name="Content Placeholder 2"/>
          <p:cNvSpPr>
            <a:spLocks noGrp="1"/>
          </p:cNvSpPr>
          <p:nvPr>
            <p:ph idx="1"/>
          </p:nvPr>
        </p:nvSpPr>
        <p:spPr>
          <a:xfrm>
            <a:off x="0" y="634946"/>
            <a:ext cx="8244408" cy="6034414"/>
          </a:xfrm>
        </p:spPr>
        <p:txBody>
          <a:bodyPr>
            <a:noAutofit/>
          </a:bodyPr>
          <a:lstStyle/>
          <a:p>
            <a:pPr>
              <a:lnSpc>
                <a:spcPct val="140000"/>
              </a:lnSpc>
              <a:buFont typeface="Wingdings" charset="2"/>
              <a:buChar char="Ø"/>
            </a:pPr>
            <a:r>
              <a:rPr lang="en-US" sz="2400" b="1" dirty="0">
                <a:solidFill>
                  <a:srgbClr val="FF0000"/>
                </a:solidFill>
              </a:rPr>
              <a:t>Name of Disease: </a:t>
            </a:r>
            <a:endParaRPr lang="en-US" sz="2400" b="1" dirty="0" smtClean="0">
              <a:solidFill>
                <a:srgbClr val="FF0000"/>
              </a:solidFill>
            </a:endParaRPr>
          </a:p>
          <a:p>
            <a:pPr>
              <a:lnSpc>
                <a:spcPct val="140000"/>
              </a:lnSpc>
            </a:pPr>
            <a:r>
              <a:rPr lang="en-US" sz="2400" b="0" dirty="0" smtClean="0"/>
              <a:t>Amoebiasis (Amebic dysentery)</a:t>
            </a:r>
          </a:p>
          <a:p>
            <a:pPr marL="114300" indent="0">
              <a:lnSpc>
                <a:spcPct val="140000"/>
              </a:lnSpc>
              <a:buNone/>
            </a:pPr>
            <a:endParaRPr lang="en-US" sz="2400" b="0" dirty="0" smtClean="0"/>
          </a:p>
          <a:p>
            <a:pPr marL="285750" indent="-285750">
              <a:lnSpc>
                <a:spcPct val="140000"/>
              </a:lnSpc>
              <a:buFont typeface="Wingdings" charset="2"/>
              <a:buChar char="Ø"/>
            </a:pPr>
            <a:r>
              <a:rPr lang="en-US" sz="2400" b="1" dirty="0" smtClean="0">
                <a:solidFill>
                  <a:srgbClr val="FF0000"/>
                </a:solidFill>
              </a:rPr>
              <a:t>Parasite: </a:t>
            </a:r>
          </a:p>
          <a:p>
            <a:pPr>
              <a:lnSpc>
                <a:spcPct val="140000"/>
              </a:lnSpc>
            </a:pPr>
            <a:r>
              <a:rPr lang="en-US" sz="2400" b="0" dirty="0" smtClean="0"/>
              <a:t>It possess both </a:t>
            </a:r>
            <a:r>
              <a:rPr lang="en-US" sz="2400" b="0" dirty="0" err="1" smtClean="0"/>
              <a:t>trophozoite</a:t>
            </a:r>
            <a:r>
              <a:rPr lang="en-US" sz="2400" b="0" dirty="0" smtClean="0"/>
              <a:t> and cyst forms. </a:t>
            </a:r>
          </a:p>
          <a:p>
            <a:pPr>
              <a:lnSpc>
                <a:spcPct val="140000"/>
              </a:lnSpc>
            </a:pPr>
            <a:r>
              <a:rPr lang="en-US" sz="2400" b="0" dirty="0" smtClean="0"/>
              <a:t>It moves by Pseudopodia (false feet) </a:t>
            </a:r>
            <a:endParaRPr lang="en-US" sz="2400" dirty="0"/>
          </a:p>
          <a:p>
            <a:pPr marL="114300" indent="0">
              <a:lnSpc>
                <a:spcPct val="140000"/>
              </a:lnSpc>
              <a:buNone/>
            </a:pPr>
            <a:endParaRPr lang="en-US" sz="2400" b="0" dirty="0" smtClean="0"/>
          </a:p>
        </p:txBody>
      </p:sp>
      <p:sp>
        <p:nvSpPr>
          <p:cNvPr id="4" name="Oval 3"/>
          <p:cNvSpPr/>
          <p:nvPr/>
        </p:nvSpPr>
        <p:spPr>
          <a:xfrm>
            <a:off x="6116276" y="1208420"/>
            <a:ext cx="2088232" cy="165618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lnSpc>
                <a:spcPct val="140000"/>
              </a:lnSpc>
            </a:pPr>
            <a:r>
              <a:rPr lang="en-US" sz="1600" b="1" dirty="0" smtClean="0">
                <a:solidFill>
                  <a:srgbClr val="FF6600"/>
                </a:solidFill>
              </a:rPr>
              <a:t>Dysentery</a:t>
            </a:r>
            <a:r>
              <a:rPr lang="en-US" sz="1600" dirty="0" smtClean="0">
                <a:solidFill>
                  <a:schemeClr val="tx1">
                    <a:lumMod val="95000"/>
                    <a:lumOff val="5000"/>
                  </a:schemeClr>
                </a:solidFill>
                <a:sym typeface="Wingdings"/>
              </a:rPr>
              <a:t> </a:t>
            </a:r>
            <a:r>
              <a:rPr lang="en-US" sz="1600" dirty="0">
                <a:solidFill>
                  <a:schemeClr val="tx1">
                    <a:lumMod val="95000"/>
                    <a:lumOff val="5000"/>
                  </a:schemeClr>
                </a:solidFill>
                <a:sym typeface="Wingdings"/>
              </a:rPr>
              <a:t>Stool with blood and mucus. </a:t>
            </a:r>
            <a:endParaRPr lang="en-US" sz="1600" dirty="0">
              <a:solidFill>
                <a:schemeClr val="tx1">
                  <a:lumMod val="95000"/>
                  <a:lumOff val="5000"/>
                </a:schemeClr>
              </a:solidFill>
            </a:endParaRPr>
          </a:p>
        </p:txBody>
      </p:sp>
      <p:pic>
        <p:nvPicPr>
          <p:cNvPr id="5" name="Picture 4" descr="cyc&amp;tr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2796" y="4138360"/>
            <a:ext cx="7241712" cy="2719640"/>
          </a:xfrm>
          <a:prstGeom prst="rect">
            <a:avLst/>
          </a:prstGeom>
        </p:spPr>
      </p:pic>
    </p:spTree>
    <p:extLst>
      <p:ext uri="{BB962C8B-B14F-4D97-AF65-F5344CB8AC3E}">
        <p14:creationId xmlns:p14="http://schemas.microsoft.com/office/powerpoint/2010/main" val="39595457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t>Entamoeba </a:t>
            </a:r>
            <a:r>
              <a:rPr lang="en-US" i="1" dirty="0" err="1"/>
              <a:t>histolytica</a:t>
            </a:r>
            <a:endParaRPr lang="en-US" dirty="0"/>
          </a:p>
        </p:txBody>
      </p:sp>
      <p:sp>
        <p:nvSpPr>
          <p:cNvPr id="3" name="Content Placeholder 2"/>
          <p:cNvSpPr>
            <a:spLocks noGrp="1"/>
          </p:cNvSpPr>
          <p:nvPr>
            <p:ph idx="1"/>
          </p:nvPr>
        </p:nvSpPr>
        <p:spPr/>
        <p:txBody>
          <a:bodyPr>
            <a:normAutofit fontScale="92500"/>
          </a:bodyPr>
          <a:lstStyle/>
          <a:p>
            <a:pPr>
              <a:lnSpc>
                <a:spcPct val="140000"/>
              </a:lnSpc>
              <a:buFont typeface="Wingdings" charset="2"/>
              <a:buChar char="Ø"/>
            </a:pPr>
            <a:r>
              <a:rPr lang="en-US" sz="2400" b="1" dirty="0">
                <a:solidFill>
                  <a:srgbClr val="FF0000"/>
                </a:solidFill>
              </a:rPr>
              <a:t>Geographical distribution: </a:t>
            </a:r>
          </a:p>
          <a:p>
            <a:pPr>
              <a:lnSpc>
                <a:spcPct val="140000"/>
              </a:lnSpc>
            </a:pPr>
            <a:r>
              <a:rPr lang="en-US" sz="2400" b="1" dirty="0" smtClean="0"/>
              <a:t>Word wide, </a:t>
            </a:r>
            <a:r>
              <a:rPr lang="en-US" sz="2400" dirty="0"/>
              <a:t>but more common in tropical and subtropical countries and in countries with  poor </a:t>
            </a:r>
            <a:r>
              <a:rPr lang="en-US" sz="2400" dirty="0" smtClean="0"/>
              <a:t>sanitation</a:t>
            </a:r>
            <a:endParaRPr lang="en-US" sz="2400" b="1" dirty="0" smtClean="0">
              <a:solidFill>
                <a:srgbClr val="FF0000"/>
              </a:solidFill>
            </a:endParaRPr>
          </a:p>
          <a:p>
            <a:pPr>
              <a:lnSpc>
                <a:spcPct val="140000"/>
              </a:lnSpc>
              <a:buFont typeface="Wingdings" charset="2"/>
              <a:buChar char="Ø"/>
            </a:pPr>
            <a:endParaRPr lang="en-US" sz="2400" b="1" dirty="0">
              <a:solidFill>
                <a:srgbClr val="FF0000"/>
              </a:solidFill>
            </a:endParaRPr>
          </a:p>
          <a:p>
            <a:pPr>
              <a:lnSpc>
                <a:spcPct val="140000"/>
              </a:lnSpc>
              <a:buFont typeface="Wingdings" charset="2"/>
              <a:buChar char="Ø"/>
            </a:pPr>
            <a:r>
              <a:rPr lang="en-US" sz="2400" b="1" dirty="0" smtClean="0">
                <a:solidFill>
                  <a:srgbClr val="FF0000"/>
                </a:solidFill>
              </a:rPr>
              <a:t>Habitat</a:t>
            </a:r>
            <a:r>
              <a:rPr lang="en-US" sz="2400" b="1" dirty="0">
                <a:solidFill>
                  <a:srgbClr val="FF0000"/>
                </a:solidFill>
              </a:rPr>
              <a:t>:</a:t>
            </a:r>
          </a:p>
          <a:p>
            <a:pPr>
              <a:lnSpc>
                <a:spcPct val="140000"/>
              </a:lnSpc>
            </a:pPr>
            <a:r>
              <a:rPr lang="en-US" sz="2400" dirty="0">
                <a:solidFill>
                  <a:schemeClr val="hlink"/>
                </a:solidFill>
              </a:rPr>
              <a:t>T</a:t>
            </a:r>
            <a:r>
              <a:rPr lang="en-US" sz="2400" dirty="0"/>
              <a:t>he lumen of the large intestine</a:t>
            </a:r>
            <a:r>
              <a:rPr lang="en-US" sz="2400" dirty="0" smtClean="0"/>
              <a:t>.</a:t>
            </a:r>
            <a:endParaRPr lang="en-US" sz="2400" b="1" dirty="0" smtClean="0">
              <a:solidFill>
                <a:srgbClr val="FF0000"/>
              </a:solidFill>
            </a:endParaRPr>
          </a:p>
          <a:p>
            <a:pPr>
              <a:lnSpc>
                <a:spcPct val="140000"/>
              </a:lnSpc>
              <a:buFont typeface="Wingdings" charset="2"/>
              <a:buChar char="Ø"/>
            </a:pPr>
            <a:r>
              <a:rPr lang="en-US" sz="2400" b="1" dirty="0" smtClean="0">
                <a:solidFill>
                  <a:srgbClr val="FF0000"/>
                </a:solidFill>
              </a:rPr>
              <a:t>Reservoir</a:t>
            </a:r>
            <a:r>
              <a:rPr lang="en-US" sz="2400" dirty="0">
                <a:solidFill>
                  <a:srgbClr val="FF6600"/>
                </a:solidFill>
              </a:rPr>
              <a:t>: </a:t>
            </a:r>
          </a:p>
          <a:p>
            <a:pPr>
              <a:lnSpc>
                <a:spcPct val="140000"/>
              </a:lnSpc>
            </a:pPr>
            <a:r>
              <a:rPr lang="en-US" sz="2400" dirty="0"/>
              <a:t>          </a:t>
            </a:r>
            <a:r>
              <a:rPr lang="en-US" sz="2400" dirty="0">
                <a:solidFill>
                  <a:srgbClr val="0679A3"/>
                </a:solidFill>
              </a:rPr>
              <a:t>Mainly: </a:t>
            </a:r>
            <a:r>
              <a:rPr lang="en-US" sz="2400" dirty="0"/>
              <a:t>humans</a:t>
            </a:r>
          </a:p>
          <a:p>
            <a:pPr>
              <a:lnSpc>
                <a:spcPct val="140000"/>
              </a:lnSpc>
            </a:pPr>
            <a:r>
              <a:rPr lang="en-US" sz="2400" dirty="0"/>
              <a:t>       </a:t>
            </a:r>
            <a:r>
              <a:rPr lang="en-US" sz="2400" dirty="0">
                <a:solidFill>
                  <a:srgbClr val="0679A3"/>
                </a:solidFill>
              </a:rPr>
              <a:t>   Rarely: </a:t>
            </a:r>
            <a:r>
              <a:rPr lang="en-US" sz="2400" dirty="0"/>
              <a:t>dogs, pigs, monkeys</a:t>
            </a:r>
          </a:p>
          <a:p>
            <a:endParaRPr lang="en-US" sz="2400" dirty="0"/>
          </a:p>
        </p:txBody>
      </p:sp>
    </p:spTree>
    <p:extLst>
      <p:ext uri="{BB962C8B-B14F-4D97-AF65-F5344CB8AC3E}">
        <p14:creationId xmlns:p14="http://schemas.microsoft.com/office/powerpoint/2010/main" val="41028541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618989"/>
          </a:xfrm>
        </p:spPr>
        <p:txBody>
          <a:bodyPr/>
          <a:lstStyle/>
          <a:p>
            <a:pPr algn="ctr"/>
            <a:r>
              <a:rPr lang="en-US" sz="4800" dirty="0"/>
              <a:t>Amoebiasis</a:t>
            </a:r>
            <a:endParaRPr lang="en-US" dirty="0"/>
          </a:p>
        </p:txBody>
      </p:sp>
      <p:sp>
        <p:nvSpPr>
          <p:cNvPr id="3" name="Content Placeholder 2"/>
          <p:cNvSpPr>
            <a:spLocks noGrp="1"/>
          </p:cNvSpPr>
          <p:nvPr>
            <p:ph idx="1"/>
          </p:nvPr>
        </p:nvSpPr>
        <p:spPr>
          <a:xfrm>
            <a:off x="457200" y="1105276"/>
            <a:ext cx="7620000" cy="5295524"/>
          </a:xfrm>
        </p:spPr>
        <p:txBody>
          <a:bodyPr/>
          <a:lstStyle/>
          <a:p>
            <a:pPr>
              <a:buFont typeface="Wingdings" charset="2"/>
              <a:buChar char="u"/>
            </a:pPr>
            <a:r>
              <a:rPr lang="en-US" sz="2800" b="1" dirty="0" smtClean="0">
                <a:solidFill>
                  <a:srgbClr val="FF0000"/>
                </a:solidFill>
              </a:rPr>
              <a:t>Mode of transmission :</a:t>
            </a:r>
            <a:endParaRPr lang="en-US" sz="2800" b="1" dirty="0">
              <a:solidFill>
                <a:srgbClr val="FF0000"/>
              </a:solidFill>
            </a:endParaRPr>
          </a:p>
          <a:p>
            <a:pPr marL="114300" indent="0">
              <a:buNone/>
            </a:pPr>
            <a:r>
              <a:rPr lang="en-US" sz="2800" b="1" dirty="0"/>
              <a:t>See page </a:t>
            </a:r>
            <a:r>
              <a:rPr lang="en-US" sz="2800" b="1" dirty="0" smtClean="0"/>
              <a:t>362 </a:t>
            </a:r>
            <a:r>
              <a:rPr lang="en-US" sz="2800" b="1" dirty="0"/>
              <a:t>, chapter </a:t>
            </a:r>
            <a:r>
              <a:rPr lang="en-US" sz="2800" b="1" dirty="0" smtClean="0"/>
              <a:t>21 </a:t>
            </a:r>
            <a:r>
              <a:rPr lang="en-US" sz="2800" b="1" dirty="0"/>
              <a:t>, table </a:t>
            </a:r>
            <a:r>
              <a:rPr lang="en-US" sz="2800" b="1" dirty="0" smtClean="0"/>
              <a:t>21-</a:t>
            </a:r>
            <a:r>
              <a:rPr lang="en-US" sz="2800" b="1" dirty="0"/>
              <a:t>3)</a:t>
            </a:r>
          </a:p>
          <a:p>
            <a:pPr marL="114300" indent="0">
              <a:buNone/>
            </a:pPr>
            <a:endParaRPr lang="en-US" sz="2800" b="1" dirty="0" smtClean="0">
              <a:solidFill>
                <a:srgbClr val="FF0000"/>
              </a:solidFill>
            </a:endParaRPr>
          </a:p>
          <a:p>
            <a:pPr marL="114300" indent="0">
              <a:buNone/>
            </a:pPr>
            <a:r>
              <a:rPr lang="en-US" dirty="0"/>
              <a:t> </a:t>
            </a:r>
          </a:p>
        </p:txBody>
      </p:sp>
      <p:pic>
        <p:nvPicPr>
          <p:cNvPr id="4" name="Picture 3"/>
          <p:cNvPicPr>
            <a:picLocks noChangeAspect="1"/>
          </p:cNvPicPr>
          <p:nvPr/>
        </p:nvPicPr>
        <p:blipFill>
          <a:blip r:embed="rId3"/>
          <a:stretch>
            <a:fillRect/>
          </a:stretch>
        </p:blipFill>
        <p:spPr>
          <a:xfrm>
            <a:off x="652662" y="2429853"/>
            <a:ext cx="2751066" cy="1944216"/>
          </a:xfrm>
          <a:prstGeom prst="rect">
            <a:avLst/>
          </a:prstGeom>
          <a:ln w="28575" cmpd="sng">
            <a:solidFill>
              <a:srgbClr val="FF6600"/>
            </a:solidFill>
          </a:ln>
        </p:spPr>
      </p:pic>
      <p:pic>
        <p:nvPicPr>
          <p:cNvPr id="5" name="Picture 4"/>
          <p:cNvPicPr>
            <a:picLocks noChangeAspect="1"/>
          </p:cNvPicPr>
          <p:nvPr/>
        </p:nvPicPr>
        <p:blipFill>
          <a:blip r:embed="rId4"/>
          <a:stretch>
            <a:fillRect/>
          </a:stretch>
        </p:blipFill>
        <p:spPr>
          <a:xfrm>
            <a:off x="4009257" y="2429853"/>
            <a:ext cx="4067944" cy="1944216"/>
          </a:xfrm>
          <a:prstGeom prst="rect">
            <a:avLst/>
          </a:prstGeom>
          <a:ln w="28575" cmpd="sng">
            <a:solidFill>
              <a:srgbClr val="FF6600"/>
            </a:solidFill>
          </a:ln>
        </p:spPr>
      </p:pic>
      <p:pic>
        <p:nvPicPr>
          <p:cNvPr id="6" name="Picture 5"/>
          <p:cNvPicPr>
            <a:picLocks noChangeAspect="1"/>
          </p:cNvPicPr>
          <p:nvPr/>
        </p:nvPicPr>
        <p:blipFill>
          <a:blip r:embed="rId5"/>
          <a:stretch>
            <a:fillRect/>
          </a:stretch>
        </p:blipFill>
        <p:spPr>
          <a:xfrm>
            <a:off x="739432" y="4662922"/>
            <a:ext cx="2664296" cy="2014767"/>
          </a:xfrm>
          <a:prstGeom prst="rect">
            <a:avLst/>
          </a:prstGeom>
          <a:ln w="28575" cmpd="sng">
            <a:solidFill>
              <a:srgbClr val="FF6600"/>
            </a:solidFill>
          </a:ln>
        </p:spPr>
      </p:pic>
      <p:pic>
        <p:nvPicPr>
          <p:cNvPr id="7" name="Picture 6"/>
          <p:cNvPicPr>
            <a:picLocks noChangeAspect="1"/>
          </p:cNvPicPr>
          <p:nvPr/>
        </p:nvPicPr>
        <p:blipFill>
          <a:blip r:embed="rId6"/>
          <a:stretch>
            <a:fillRect/>
          </a:stretch>
        </p:blipFill>
        <p:spPr>
          <a:xfrm>
            <a:off x="4009256" y="4662922"/>
            <a:ext cx="4067944" cy="2053978"/>
          </a:xfrm>
          <a:prstGeom prst="rect">
            <a:avLst/>
          </a:prstGeom>
          <a:ln w="28575" cmpd="sng">
            <a:solidFill>
              <a:srgbClr val="FF6600"/>
            </a:solidFill>
          </a:ln>
        </p:spPr>
      </p:pic>
    </p:spTree>
    <p:extLst>
      <p:ext uri="{BB962C8B-B14F-4D97-AF65-F5344CB8AC3E}">
        <p14:creationId xmlns:p14="http://schemas.microsoft.com/office/powerpoint/2010/main" val="38177923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0"/>
            <a:ext cx="8229600" cy="1143000"/>
          </a:xfrm>
        </p:spPr>
        <p:txBody>
          <a:bodyPr/>
          <a:lstStyle/>
          <a:p>
            <a:pPr algn="ctr" eaLnBrk="1" hangingPunct="1"/>
            <a:r>
              <a:rPr lang="en-US" dirty="0">
                <a:solidFill>
                  <a:srgbClr val="FF0000"/>
                </a:solidFill>
                <a:latin typeface="Arial" charset="0"/>
                <a:cs typeface="Arial" charset="0"/>
              </a:rPr>
              <a:t>Life cycle:</a:t>
            </a:r>
          </a:p>
        </p:txBody>
      </p:sp>
      <p:pic>
        <p:nvPicPr>
          <p:cNvPr id="12291" name="Picture 5" descr="8832"/>
          <p:cNvPicPr>
            <a:picLocks noChangeAspect="1" noChangeArrowheads="1"/>
          </p:cNvPicPr>
          <p:nvPr/>
        </p:nvPicPr>
        <p:blipFill>
          <a:blip r:embed="rId3" cstate="email">
            <a:extLst>
              <a:ext uri="{28A0092B-C50C-407E-A947-70E740481C1C}">
                <a14:useLocalDpi xmlns:a14="http://schemas.microsoft.com/office/drawing/2010/main" val="0"/>
              </a:ext>
            </a:extLst>
          </a:blip>
          <a:srcRect l="16667" r="21428" b="13701"/>
          <a:stretch>
            <a:fillRect/>
          </a:stretch>
        </p:blipFill>
        <p:spPr bwMode="auto">
          <a:xfrm>
            <a:off x="6477000" y="1600200"/>
            <a:ext cx="19812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6" descr="http://pathmicro.med.sc.edu/parasitology/e-hist-cyst1.jpg"/>
          <p:cNvPicPr>
            <a:picLocks noGrp="1" noChangeAspect="1" noChangeArrowheads="1"/>
          </p:cNvPicPr>
          <p:nvPr>
            <p:ph type="body" idx="1"/>
          </p:nvPr>
        </p:nvPicPr>
        <p:blipFill>
          <a:blip r:embed="rId4" r:link="rId5" cstate="email">
            <a:extLst>
              <a:ext uri="{28A0092B-C50C-407E-A947-70E740481C1C}">
                <a14:useLocalDpi xmlns:a14="http://schemas.microsoft.com/office/drawing/2010/main" val="0"/>
              </a:ext>
            </a:extLst>
          </a:blip>
          <a:srcRect/>
          <a:stretch>
            <a:fillRect/>
          </a:stretch>
        </p:blipFill>
        <p:spPr>
          <a:xfrm>
            <a:off x="533400" y="2057400"/>
            <a:ext cx="1204913" cy="1219200"/>
          </a:xfrm>
          <a:noFill/>
        </p:spPr>
      </p:pic>
      <p:pic>
        <p:nvPicPr>
          <p:cNvPr id="12293" name="Picture 8" descr="head_neck"/>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200400" y="1676400"/>
            <a:ext cx="135731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4" name="Text Box 9"/>
          <p:cNvSpPr txBox="1">
            <a:spLocks noChangeArrowheads="1"/>
          </p:cNvSpPr>
          <p:nvPr/>
        </p:nvSpPr>
        <p:spPr bwMode="auto">
          <a:xfrm>
            <a:off x="304800" y="3352800"/>
            <a:ext cx="1676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spcBef>
                <a:spcPct val="50000"/>
              </a:spcBef>
            </a:pPr>
            <a:r>
              <a:rPr lang="en-US"/>
              <a:t>Cyst: </a:t>
            </a:r>
            <a:r>
              <a:rPr lang="en-US">
                <a:solidFill>
                  <a:schemeClr val="tx2"/>
                </a:solidFill>
              </a:rPr>
              <a:t>infective stage</a:t>
            </a:r>
          </a:p>
        </p:txBody>
      </p:sp>
      <p:sp>
        <p:nvSpPr>
          <p:cNvPr id="12295" name="Text Box 10"/>
          <p:cNvSpPr txBox="1">
            <a:spLocks noChangeArrowheads="1"/>
          </p:cNvSpPr>
          <p:nvPr/>
        </p:nvSpPr>
        <p:spPr bwMode="auto">
          <a:xfrm>
            <a:off x="2438400" y="3429000"/>
            <a:ext cx="3048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spcBef>
                <a:spcPct val="50000"/>
              </a:spcBef>
            </a:pPr>
            <a:r>
              <a:rPr lang="en-US"/>
              <a:t>Inters mouth through contaminated food, drink, fly, or through using human stool as fertilizer</a:t>
            </a:r>
          </a:p>
        </p:txBody>
      </p:sp>
      <p:sp>
        <p:nvSpPr>
          <p:cNvPr id="12296" name="Text Box 11"/>
          <p:cNvSpPr txBox="1">
            <a:spLocks noChangeArrowheads="1"/>
          </p:cNvSpPr>
          <p:nvPr/>
        </p:nvSpPr>
        <p:spPr bwMode="auto">
          <a:xfrm>
            <a:off x="5676900" y="3703637"/>
            <a:ext cx="28194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spcBef>
                <a:spcPct val="50000"/>
              </a:spcBef>
            </a:pPr>
            <a:r>
              <a:rPr lang="en-US" dirty="0"/>
              <a:t>To L.I. lumen and change into </a:t>
            </a:r>
            <a:r>
              <a:rPr lang="en-US" dirty="0" err="1"/>
              <a:t>trophozoite</a:t>
            </a:r>
            <a:r>
              <a:rPr lang="en-US" dirty="0"/>
              <a:t> </a:t>
            </a:r>
            <a:r>
              <a:rPr lang="en-US" dirty="0">
                <a:solidFill>
                  <a:schemeClr val="tx2"/>
                </a:solidFill>
              </a:rPr>
              <a:t>(pathogenic stage)</a:t>
            </a:r>
            <a:r>
              <a:rPr lang="en-US" dirty="0"/>
              <a:t> </a:t>
            </a:r>
          </a:p>
        </p:txBody>
      </p:sp>
      <p:sp>
        <p:nvSpPr>
          <p:cNvPr id="12297" name="AutoShape 12"/>
          <p:cNvSpPr>
            <a:spLocks noChangeArrowheads="1"/>
          </p:cNvSpPr>
          <p:nvPr/>
        </p:nvSpPr>
        <p:spPr bwMode="auto">
          <a:xfrm>
            <a:off x="7086600" y="4800600"/>
            <a:ext cx="609600" cy="609600"/>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ar-SA"/>
          </a:p>
        </p:txBody>
      </p:sp>
      <p:sp>
        <p:nvSpPr>
          <p:cNvPr id="12298" name="AutoShape 13"/>
          <p:cNvSpPr>
            <a:spLocks noChangeArrowheads="1"/>
          </p:cNvSpPr>
          <p:nvPr/>
        </p:nvSpPr>
        <p:spPr bwMode="auto">
          <a:xfrm>
            <a:off x="1981200" y="2438400"/>
            <a:ext cx="838200" cy="609600"/>
          </a:xfrm>
          <a:prstGeom prst="rightArrow">
            <a:avLst>
              <a:gd name="adj1" fmla="val 50000"/>
              <a:gd name="adj2" fmla="val 34375"/>
            </a:avLst>
          </a:prstGeom>
          <a:solidFill>
            <a:schemeClr val="accent1"/>
          </a:solidFill>
          <a:ln w="9525">
            <a:solidFill>
              <a:schemeClr val="tx1"/>
            </a:solidFill>
            <a:miter lim="800000"/>
            <a:headEnd/>
            <a:tailEnd/>
          </a:ln>
        </p:spPr>
        <p:txBody>
          <a:bodyPr wrap="none" anchor="ctr"/>
          <a:lstStyle/>
          <a:p>
            <a:endParaRPr lang="ar-SA"/>
          </a:p>
        </p:txBody>
      </p:sp>
      <p:sp>
        <p:nvSpPr>
          <p:cNvPr id="12299" name="AutoShape 14"/>
          <p:cNvSpPr>
            <a:spLocks noChangeArrowheads="1"/>
          </p:cNvSpPr>
          <p:nvPr/>
        </p:nvSpPr>
        <p:spPr bwMode="auto">
          <a:xfrm>
            <a:off x="4953000" y="2514600"/>
            <a:ext cx="838200" cy="609600"/>
          </a:xfrm>
          <a:prstGeom prst="rightArrow">
            <a:avLst>
              <a:gd name="adj1" fmla="val 50000"/>
              <a:gd name="adj2" fmla="val 34375"/>
            </a:avLst>
          </a:prstGeom>
          <a:solidFill>
            <a:schemeClr val="accent1"/>
          </a:solidFill>
          <a:ln w="9525">
            <a:solidFill>
              <a:schemeClr val="tx1"/>
            </a:solidFill>
            <a:miter lim="800000"/>
            <a:headEnd/>
            <a:tailEnd/>
          </a:ln>
        </p:spPr>
        <p:txBody>
          <a:bodyPr wrap="none" anchor="ctr"/>
          <a:lstStyle/>
          <a:p>
            <a:endParaRPr lang="ar-SA"/>
          </a:p>
        </p:txBody>
      </p:sp>
      <p:sp>
        <p:nvSpPr>
          <p:cNvPr id="12300" name="Text Box 15"/>
          <p:cNvSpPr txBox="1">
            <a:spLocks noChangeArrowheads="1"/>
          </p:cNvSpPr>
          <p:nvPr/>
        </p:nvSpPr>
        <p:spPr bwMode="auto">
          <a:xfrm>
            <a:off x="5943600" y="5518399"/>
            <a:ext cx="27432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spcBef>
                <a:spcPct val="50000"/>
              </a:spcBef>
            </a:pPr>
            <a:r>
              <a:rPr lang="en-US" dirty="0"/>
              <a:t>Produce lytic enzymes (capable of doing </a:t>
            </a:r>
            <a:r>
              <a:rPr lang="en-US" dirty="0" err="1"/>
              <a:t>lysis</a:t>
            </a:r>
            <a:r>
              <a:rPr lang="en-US" dirty="0"/>
              <a:t> and produce ulcer)</a:t>
            </a:r>
          </a:p>
        </p:txBody>
      </p:sp>
      <p:sp>
        <p:nvSpPr>
          <p:cNvPr id="12301" name="Text Box 16"/>
          <p:cNvSpPr txBox="1">
            <a:spLocks noChangeArrowheads="1"/>
          </p:cNvSpPr>
          <p:nvPr/>
        </p:nvSpPr>
        <p:spPr bwMode="auto">
          <a:xfrm>
            <a:off x="3581400" y="6216650"/>
            <a:ext cx="1905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spcBef>
                <a:spcPct val="50000"/>
              </a:spcBef>
            </a:pPr>
            <a:r>
              <a:rPr lang="en-US"/>
              <a:t>Flask shape ulcer</a:t>
            </a:r>
          </a:p>
        </p:txBody>
      </p:sp>
      <p:pic>
        <p:nvPicPr>
          <p:cNvPr id="12302" name="Picture 18" descr="invade"/>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04800" y="4572000"/>
            <a:ext cx="10668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3" name="Picture 20" descr="paste25"/>
          <p:cNvPicPr>
            <a:picLocks noChangeAspect="1" noChangeArrowheads="1"/>
          </p:cNvPicPr>
          <p:nvPr/>
        </p:nvPicPr>
        <p:blipFill>
          <a:blip r:embed="rId8" cstate="email">
            <a:extLst>
              <a:ext uri="{28A0092B-C50C-407E-A947-70E740481C1C}">
                <a14:useLocalDpi xmlns:a14="http://schemas.microsoft.com/office/drawing/2010/main" val="0"/>
              </a:ext>
            </a:extLst>
          </a:blip>
          <a:srcRect l="3073" t="23572" r="3073"/>
          <a:stretch>
            <a:fillRect/>
          </a:stretch>
        </p:blipFill>
        <p:spPr bwMode="auto">
          <a:xfrm>
            <a:off x="3581400" y="4953000"/>
            <a:ext cx="1752600" cy="132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4" name="AutoShape 21"/>
          <p:cNvSpPr>
            <a:spLocks noChangeArrowheads="1"/>
          </p:cNvSpPr>
          <p:nvPr/>
        </p:nvSpPr>
        <p:spPr bwMode="auto">
          <a:xfrm>
            <a:off x="5295900" y="5715000"/>
            <a:ext cx="762000" cy="381000"/>
          </a:xfrm>
          <a:prstGeom prst="leftArrow">
            <a:avLst>
              <a:gd name="adj1" fmla="val 50000"/>
              <a:gd name="adj2" fmla="val 50000"/>
            </a:avLst>
          </a:prstGeom>
          <a:solidFill>
            <a:schemeClr val="accent1"/>
          </a:solidFill>
          <a:ln w="9525">
            <a:solidFill>
              <a:schemeClr val="tx1"/>
            </a:solidFill>
            <a:miter lim="800000"/>
            <a:headEnd/>
            <a:tailEnd/>
          </a:ln>
        </p:spPr>
        <p:txBody>
          <a:bodyPr wrap="none" anchor="ctr"/>
          <a:lstStyle/>
          <a:p>
            <a:endParaRPr lang="ar-SA"/>
          </a:p>
        </p:txBody>
      </p:sp>
      <p:sp>
        <p:nvSpPr>
          <p:cNvPr id="12305" name="AutoShape 22"/>
          <p:cNvSpPr>
            <a:spLocks noChangeArrowheads="1"/>
          </p:cNvSpPr>
          <p:nvPr/>
        </p:nvSpPr>
        <p:spPr bwMode="auto">
          <a:xfrm>
            <a:off x="2819400" y="5715000"/>
            <a:ext cx="685800" cy="381000"/>
          </a:xfrm>
          <a:prstGeom prst="leftArrow">
            <a:avLst>
              <a:gd name="adj1" fmla="val 50000"/>
              <a:gd name="adj2" fmla="val 45000"/>
            </a:avLst>
          </a:prstGeom>
          <a:solidFill>
            <a:schemeClr val="accent1"/>
          </a:solidFill>
          <a:ln w="9525">
            <a:solidFill>
              <a:schemeClr val="tx1"/>
            </a:solidFill>
            <a:miter lim="800000"/>
            <a:headEnd/>
            <a:tailEnd/>
          </a:ln>
        </p:spPr>
        <p:txBody>
          <a:bodyPr wrap="none" anchor="ctr"/>
          <a:lstStyle/>
          <a:p>
            <a:endParaRPr lang="ar-SA"/>
          </a:p>
        </p:txBody>
      </p:sp>
      <p:sp>
        <p:nvSpPr>
          <p:cNvPr id="12306" name="Text Box 23"/>
          <p:cNvSpPr txBox="1">
            <a:spLocks noChangeArrowheads="1"/>
          </p:cNvSpPr>
          <p:nvPr/>
        </p:nvSpPr>
        <p:spPr bwMode="auto">
          <a:xfrm>
            <a:off x="1295400" y="5029200"/>
            <a:ext cx="15240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spcBef>
                <a:spcPct val="50000"/>
              </a:spcBef>
            </a:pPr>
            <a:r>
              <a:rPr lang="en-US"/>
              <a:t>Can do erosion through B.V. to liver and other organs</a:t>
            </a:r>
          </a:p>
        </p:txBody>
      </p:sp>
    </p:spTree>
    <p:extLst>
      <p:ext uri="{BB962C8B-B14F-4D97-AF65-F5344CB8AC3E}">
        <p14:creationId xmlns:p14="http://schemas.microsoft.com/office/powerpoint/2010/main" val="14292554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771800" y="5373216"/>
            <a:ext cx="2160240" cy="1008112"/>
          </a:xfrm>
          <a:prstGeom prst="rect">
            <a:avLst/>
          </a:prstGeom>
          <a:solidFill>
            <a:srgbClr val="CCFFCC"/>
          </a:solidFill>
          <a:ln w="28575"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Cause ulceration of colon, </a:t>
            </a:r>
            <a:endParaRPr lang="en-US" dirty="0">
              <a:solidFill>
                <a:srgbClr val="000000"/>
              </a:solidFill>
            </a:endParaRPr>
          </a:p>
        </p:txBody>
      </p:sp>
      <p:sp>
        <p:nvSpPr>
          <p:cNvPr id="9" name="Rectangle 8"/>
          <p:cNvSpPr/>
          <p:nvPr/>
        </p:nvSpPr>
        <p:spPr>
          <a:xfrm>
            <a:off x="5940152" y="5346135"/>
            <a:ext cx="3203848" cy="1484784"/>
          </a:xfrm>
          <a:prstGeom prst="rect">
            <a:avLst/>
          </a:prstGeom>
          <a:solidFill>
            <a:srgbClr val="CCFFCC"/>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Can further spread to other organ and cause abscesses (mainly liver)</a:t>
            </a:r>
            <a:endParaRPr lang="en-US" dirty="0">
              <a:solidFill>
                <a:schemeClr val="tx1"/>
              </a:solidFill>
            </a:endParaRPr>
          </a:p>
        </p:txBody>
      </p:sp>
      <p:sp>
        <p:nvSpPr>
          <p:cNvPr id="10" name="Rectangle 9"/>
          <p:cNvSpPr/>
          <p:nvPr/>
        </p:nvSpPr>
        <p:spPr>
          <a:xfrm>
            <a:off x="33112" y="5529083"/>
            <a:ext cx="2448272" cy="1296144"/>
          </a:xfrm>
          <a:prstGeom prst="rect">
            <a:avLst/>
          </a:prstGeom>
          <a:solidFill>
            <a:srgbClr val="CCFFCC"/>
          </a:solidFill>
          <a:ln w="28575"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solidFill>
                  <a:srgbClr val="000000"/>
                </a:solidFill>
              </a:rPr>
              <a:t>Trophozoites</a:t>
            </a:r>
            <a:r>
              <a:rPr lang="en-US" dirty="0" smtClean="0">
                <a:solidFill>
                  <a:srgbClr val="000000"/>
                </a:solidFill>
              </a:rPr>
              <a:t> form cysts that passes in feces. </a:t>
            </a:r>
            <a:endParaRPr lang="en-US" dirty="0">
              <a:solidFill>
                <a:srgbClr val="000000"/>
              </a:solidFill>
            </a:endParaRPr>
          </a:p>
        </p:txBody>
      </p:sp>
      <p:pic>
        <p:nvPicPr>
          <p:cNvPr id="11" name="Picture 10"/>
          <p:cNvPicPr>
            <a:picLocks noChangeAspect="1"/>
          </p:cNvPicPr>
          <p:nvPr/>
        </p:nvPicPr>
        <p:blipFill rotWithShape="1">
          <a:blip r:embed="rId2"/>
          <a:srcRect l="5728" r="34223"/>
          <a:stretch/>
        </p:blipFill>
        <p:spPr>
          <a:xfrm>
            <a:off x="179512" y="188640"/>
            <a:ext cx="1952360" cy="9825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p:cNvPicPr>
            <a:picLocks noChangeAspect="1"/>
          </p:cNvPicPr>
          <p:nvPr/>
        </p:nvPicPr>
        <p:blipFill rotWithShape="1">
          <a:blip r:embed="rId3"/>
          <a:srcRect l="7704" t="974" r="4243" b="2567"/>
          <a:stretch/>
        </p:blipFill>
        <p:spPr>
          <a:xfrm>
            <a:off x="3707904" y="188640"/>
            <a:ext cx="1635815" cy="1728192"/>
          </a:xfrm>
          <a:prstGeom prst="rect">
            <a:avLst/>
          </a:prstGeom>
          <a:ln w="38100" cmpd="sng">
            <a:solidFill>
              <a:schemeClr val="accent2">
                <a:lumMod val="50000"/>
              </a:schemeClr>
            </a:solidFill>
          </a:ln>
        </p:spPr>
      </p:pic>
      <p:sp>
        <p:nvSpPr>
          <p:cNvPr id="4" name="Oval 3"/>
          <p:cNvSpPr/>
          <p:nvPr/>
        </p:nvSpPr>
        <p:spPr>
          <a:xfrm>
            <a:off x="395536" y="908720"/>
            <a:ext cx="1656184" cy="1346448"/>
          </a:xfrm>
          <a:prstGeom prst="ellipse">
            <a:avLst/>
          </a:prstGeom>
          <a:solidFill>
            <a:schemeClr val="accent3">
              <a:lumMod val="20000"/>
              <a:lumOff val="80000"/>
            </a:schemeClr>
          </a:solidFill>
          <a:ln>
            <a:solidFill>
              <a:srgbClr val="32323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4516D"/>
                </a:solidFill>
              </a:rPr>
              <a:t>Cyst Ingested</a:t>
            </a:r>
            <a:endParaRPr lang="en-US" dirty="0">
              <a:solidFill>
                <a:srgbClr val="04516D"/>
              </a:solidFill>
            </a:endParaRPr>
          </a:p>
        </p:txBody>
      </p:sp>
      <p:sp>
        <p:nvSpPr>
          <p:cNvPr id="5" name="Rectangle 4"/>
          <p:cNvSpPr/>
          <p:nvPr/>
        </p:nvSpPr>
        <p:spPr>
          <a:xfrm>
            <a:off x="2627784" y="1268760"/>
            <a:ext cx="1728192" cy="1008112"/>
          </a:xfrm>
          <a:prstGeom prst="rect">
            <a:avLst/>
          </a:prstGeom>
          <a:solidFill>
            <a:schemeClr val="accent1">
              <a:lumMod val="20000"/>
              <a:lumOff val="80000"/>
            </a:schemeClr>
          </a:solidFill>
          <a:ln w="28575" cmpd="sng">
            <a:solidFill>
              <a:schemeClr val="accent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4516D"/>
                </a:solidFill>
              </a:rPr>
              <a:t>Cyst passes to small bowel</a:t>
            </a:r>
            <a:endParaRPr lang="en-US" dirty="0">
              <a:solidFill>
                <a:srgbClr val="04516D"/>
              </a:solidFill>
            </a:endParaRPr>
          </a:p>
        </p:txBody>
      </p:sp>
      <p:sp>
        <p:nvSpPr>
          <p:cNvPr id="6" name="Rectangle 5"/>
          <p:cNvSpPr/>
          <p:nvPr/>
        </p:nvSpPr>
        <p:spPr>
          <a:xfrm>
            <a:off x="6948264" y="836712"/>
            <a:ext cx="2088232" cy="1368152"/>
          </a:xfrm>
          <a:prstGeom prst="rect">
            <a:avLst/>
          </a:prstGeom>
          <a:solidFill>
            <a:schemeClr val="accent5">
              <a:lumMod val="20000"/>
              <a:lumOff val="80000"/>
            </a:schemeClr>
          </a:solidFill>
          <a:ln w="38100" cmpd="sng">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4516D"/>
                </a:solidFill>
              </a:rPr>
              <a:t>Cyst wall disintegrates and release </a:t>
            </a:r>
            <a:r>
              <a:rPr lang="en-US" dirty="0" err="1" smtClean="0">
                <a:solidFill>
                  <a:srgbClr val="04516D"/>
                </a:solidFill>
              </a:rPr>
              <a:t>trophozoites</a:t>
            </a:r>
            <a:r>
              <a:rPr lang="en-US" dirty="0" smtClean="0">
                <a:solidFill>
                  <a:srgbClr val="04516D"/>
                </a:solidFill>
              </a:rPr>
              <a:t>. </a:t>
            </a:r>
            <a:endParaRPr lang="en-US" dirty="0">
              <a:solidFill>
                <a:srgbClr val="04516D"/>
              </a:solidFill>
            </a:endParaRPr>
          </a:p>
        </p:txBody>
      </p:sp>
      <p:sp>
        <p:nvSpPr>
          <p:cNvPr id="7" name="Oval 6"/>
          <p:cNvSpPr/>
          <p:nvPr/>
        </p:nvSpPr>
        <p:spPr>
          <a:xfrm>
            <a:off x="4067944" y="2996952"/>
            <a:ext cx="2282552" cy="1346448"/>
          </a:xfrm>
          <a:prstGeom prst="ellipse">
            <a:avLst/>
          </a:prstGeom>
          <a:solidFill>
            <a:schemeClr val="accent2">
              <a:lumMod val="20000"/>
              <a:lumOff val="80000"/>
            </a:schemeClr>
          </a:solidFill>
          <a:ln w="28575" cmpd="sng">
            <a:solidFill>
              <a:srgbClr val="FF660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err="1" smtClean="0">
                <a:solidFill>
                  <a:schemeClr val="accent3">
                    <a:lumMod val="50000"/>
                  </a:schemeClr>
                </a:solidFill>
              </a:rPr>
              <a:t>Trophozoites</a:t>
            </a:r>
            <a:r>
              <a:rPr lang="en-US" dirty="0" smtClean="0">
                <a:solidFill>
                  <a:schemeClr val="accent3">
                    <a:lumMod val="50000"/>
                  </a:schemeClr>
                </a:solidFill>
              </a:rPr>
              <a:t> colonize colon. </a:t>
            </a:r>
            <a:endParaRPr lang="en-US" dirty="0">
              <a:solidFill>
                <a:schemeClr val="accent3">
                  <a:lumMod val="50000"/>
                </a:schemeClr>
              </a:solidFill>
            </a:endParaRPr>
          </a:p>
        </p:txBody>
      </p:sp>
      <p:pic>
        <p:nvPicPr>
          <p:cNvPr id="13" name="Picture 12"/>
          <p:cNvPicPr>
            <a:picLocks noChangeAspect="1"/>
          </p:cNvPicPr>
          <p:nvPr/>
        </p:nvPicPr>
        <p:blipFill rotWithShape="1">
          <a:blip r:embed="rId4"/>
          <a:srcRect t="12011" b="2736"/>
          <a:stretch/>
        </p:blipFill>
        <p:spPr>
          <a:xfrm>
            <a:off x="6156176" y="188640"/>
            <a:ext cx="1261120" cy="1019831"/>
          </a:xfrm>
          <a:prstGeom prst="rect">
            <a:avLst/>
          </a:prstGeom>
          <a:ln w="28575" cmpd="sng">
            <a:solidFill>
              <a:srgbClr val="5ACEF9"/>
            </a:solidFill>
          </a:ln>
        </p:spPr>
      </p:pic>
      <p:sp>
        <p:nvSpPr>
          <p:cNvPr id="16" name="Right Arrow 15"/>
          <p:cNvSpPr/>
          <p:nvPr/>
        </p:nvSpPr>
        <p:spPr>
          <a:xfrm>
            <a:off x="2411760" y="764704"/>
            <a:ext cx="1008112" cy="360040"/>
          </a:xfrm>
          <a:prstGeom prst="rightArrow">
            <a:avLst/>
          </a:prstGeom>
          <a:solidFill>
            <a:srgbClr val="FF66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ight Arrow 16"/>
          <p:cNvSpPr/>
          <p:nvPr/>
        </p:nvSpPr>
        <p:spPr>
          <a:xfrm rot="8562166">
            <a:off x="5838679" y="2647939"/>
            <a:ext cx="2059262" cy="360040"/>
          </a:xfrm>
          <a:prstGeom prst="rightArrow">
            <a:avLst/>
          </a:prstGeom>
          <a:solidFill>
            <a:srgbClr val="FF66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ight Arrow 18"/>
          <p:cNvSpPr/>
          <p:nvPr/>
        </p:nvSpPr>
        <p:spPr>
          <a:xfrm>
            <a:off x="5508104" y="1412776"/>
            <a:ext cx="1008112" cy="360040"/>
          </a:xfrm>
          <a:prstGeom prst="rightArrow">
            <a:avLst/>
          </a:prstGeom>
          <a:solidFill>
            <a:srgbClr val="FF66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ight Arrow 19"/>
          <p:cNvSpPr/>
          <p:nvPr/>
        </p:nvSpPr>
        <p:spPr>
          <a:xfrm rot="2325436">
            <a:off x="5763701" y="4654763"/>
            <a:ext cx="1972233" cy="360040"/>
          </a:xfrm>
          <a:prstGeom prst="rightArrow">
            <a:avLst/>
          </a:prstGeom>
          <a:solidFill>
            <a:schemeClr val="accent3">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ight Arrow 20"/>
          <p:cNvSpPr/>
          <p:nvPr/>
        </p:nvSpPr>
        <p:spPr>
          <a:xfrm rot="5400000">
            <a:off x="3311860" y="4689140"/>
            <a:ext cx="864096" cy="360040"/>
          </a:xfrm>
          <a:prstGeom prst="rightArrow">
            <a:avLst/>
          </a:prstGeom>
          <a:solidFill>
            <a:schemeClr val="accent3">
              <a:lumMod val="75000"/>
            </a:schemeClr>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p:cNvPicPr>
            <a:picLocks noChangeAspect="1"/>
          </p:cNvPicPr>
          <p:nvPr/>
        </p:nvPicPr>
        <p:blipFill rotWithShape="1">
          <a:blip r:embed="rId5"/>
          <a:srcRect r="6596" b="6855"/>
          <a:stretch/>
        </p:blipFill>
        <p:spPr>
          <a:xfrm>
            <a:off x="0" y="4221088"/>
            <a:ext cx="1316722" cy="1242083"/>
          </a:xfrm>
          <a:prstGeom prst="rect">
            <a:avLst/>
          </a:prstGeom>
        </p:spPr>
      </p:pic>
      <p:sp>
        <p:nvSpPr>
          <p:cNvPr id="22" name="Right Arrow 21"/>
          <p:cNvSpPr/>
          <p:nvPr/>
        </p:nvSpPr>
        <p:spPr>
          <a:xfrm rot="8004953">
            <a:off x="467830" y="4368088"/>
            <a:ext cx="2938918" cy="360040"/>
          </a:xfrm>
          <a:prstGeom prst="rightArrow">
            <a:avLst/>
          </a:prstGeom>
          <a:solidFill>
            <a:srgbClr val="0679A3"/>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p:cNvPicPr>
            <a:picLocks noChangeAspect="1"/>
          </p:cNvPicPr>
          <p:nvPr/>
        </p:nvPicPr>
        <p:blipFill rotWithShape="1">
          <a:blip r:embed="rId6"/>
          <a:srcRect l="7952" t="4378" r="8595"/>
          <a:stretch/>
        </p:blipFill>
        <p:spPr>
          <a:xfrm>
            <a:off x="2915816" y="2924944"/>
            <a:ext cx="1512167" cy="1460523"/>
          </a:xfrm>
          <a:prstGeom prst="rect">
            <a:avLst/>
          </a:prstGeom>
          <a:ln w="28575" cmpd="sng">
            <a:solidFill>
              <a:srgbClr val="FF6600"/>
            </a:solidFill>
          </a:ln>
        </p:spPr>
      </p:pic>
      <p:pic>
        <p:nvPicPr>
          <p:cNvPr id="27" name="Picture 20" descr="paste25"/>
          <p:cNvPicPr>
            <a:picLocks noChangeAspect="1" noChangeArrowheads="1"/>
          </p:cNvPicPr>
          <p:nvPr/>
        </p:nvPicPr>
        <p:blipFill>
          <a:blip r:embed="rId7" cstate="print"/>
          <a:srcRect l="3073" t="23572" r="3073"/>
          <a:stretch>
            <a:fillRect/>
          </a:stretch>
        </p:blipFill>
        <p:spPr bwMode="auto">
          <a:xfrm>
            <a:off x="4427984" y="5992146"/>
            <a:ext cx="1134616" cy="860212"/>
          </a:xfrm>
          <a:prstGeom prst="rect">
            <a:avLst/>
          </a:prstGeom>
          <a:noFill/>
          <a:ln w="38100" cmpd="sng">
            <a:solidFill>
              <a:schemeClr val="tx2">
                <a:lumMod val="50000"/>
              </a:schemeClr>
            </a:solidFill>
            <a:miter lim="800000"/>
            <a:headEnd/>
            <a:tailEnd/>
          </a:ln>
        </p:spPr>
      </p:pic>
      <p:pic>
        <p:nvPicPr>
          <p:cNvPr id="28" name="Picture 18" descr="invade"/>
          <p:cNvPicPr>
            <a:picLocks noChangeAspect="1" noChangeArrowheads="1"/>
          </p:cNvPicPr>
          <p:nvPr/>
        </p:nvPicPr>
        <p:blipFill>
          <a:blip r:embed="rId8" cstate="print"/>
          <a:srcRect/>
          <a:stretch>
            <a:fillRect/>
          </a:stretch>
        </p:blipFill>
        <p:spPr bwMode="auto">
          <a:xfrm>
            <a:off x="7884368" y="3573016"/>
            <a:ext cx="1066800" cy="2057400"/>
          </a:xfrm>
          <a:prstGeom prst="rect">
            <a:avLst/>
          </a:prstGeom>
          <a:noFill/>
          <a:ln w="28575" cmpd="sng">
            <a:solidFill>
              <a:schemeClr val="tx1"/>
            </a:solidFill>
            <a:miter lim="800000"/>
            <a:headEnd/>
            <a:tailEnd/>
          </a:ln>
        </p:spPr>
      </p:pic>
    </p:spTree>
    <p:extLst>
      <p:ext uri="{BB962C8B-B14F-4D97-AF65-F5344CB8AC3E}">
        <p14:creationId xmlns:p14="http://schemas.microsoft.com/office/powerpoint/2010/main" val="30763137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6600"/>
                </a:solidFill>
              </a:rPr>
              <a:t>Morphology:</a:t>
            </a:r>
            <a:r>
              <a:rPr lang="en-US" b="1" i="1" dirty="0">
                <a:solidFill>
                  <a:srgbClr val="FF6600"/>
                </a:solidFill>
              </a:rPr>
              <a:t> </a:t>
            </a:r>
            <a:r>
              <a:rPr lang="en-US" b="1" i="1" dirty="0" err="1">
                <a:solidFill>
                  <a:srgbClr val="FF6600"/>
                </a:solidFill>
              </a:rPr>
              <a:t>Entamoeba</a:t>
            </a:r>
            <a:r>
              <a:rPr lang="en-US" b="1" i="1" dirty="0">
                <a:solidFill>
                  <a:srgbClr val="FF6600"/>
                </a:solidFill>
              </a:rPr>
              <a:t> </a:t>
            </a:r>
            <a:r>
              <a:rPr lang="en-US" b="1" i="1" dirty="0" err="1">
                <a:solidFill>
                  <a:srgbClr val="FF6600"/>
                </a:solidFill>
              </a:rPr>
              <a:t>histolytica</a:t>
            </a:r>
            <a:endParaRPr lang="en-US" dirty="0"/>
          </a:p>
        </p:txBody>
      </p:sp>
      <p:sp>
        <p:nvSpPr>
          <p:cNvPr id="3" name="Text Placeholder 2"/>
          <p:cNvSpPr>
            <a:spLocks noGrp="1"/>
          </p:cNvSpPr>
          <p:nvPr>
            <p:ph type="body" idx="1"/>
          </p:nvPr>
        </p:nvSpPr>
        <p:spPr>
          <a:xfrm>
            <a:off x="611560" y="1484784"/>
            <a:ext cx="3096344" cy="864096"/>
          </a:xfrm>
        </p:spPr>
        <p:txBody>
          <a:bodyPr>
            <a:normAutofit/>
          </a:bodyPr>
          <a:lstStyle/>
          <a:p>
            <a:pPr algn="ctr"/>
            <a:r>
              <a:rPr lang="en-US" sz="1800" b="1" dirty="0" smtClean="0">
                <a:solidFill>
                  <a:schemeClr val="accent3">
                    <a:lumMod val="50000"/>
                  </a:schemeClr>
                </a:solidFill>
              </a:rPr>
              <a:t>Cyst:</a:t>
            </a:r>
          </a:p>
          <a:p>
            <a:pPr algn="ctr"/>
            <a:r>
              <a:rPr lang="en-US" b="1" dirty="0">
                <a:solidFill>
                  <a:schemeClr val="accent2">
                    <a:lumMod val="75000"/>
                  </a:schemeClr>
                </a:solidFill>
              </a:rPr>
              <a:t>Infective </a:t>
            </a:r>
            <a:r>
              <a:rPr lang="en-US" b="1" dirty="0" smtClean="0">
                <a:solidFill>
                  <a:schemeClr val="accent2">
                    <a:lumMod val="75000"/>
                  </a:schemeClr>
                </a:solidFill>
              </a:rPr>
              <a:t>stage</a:t>
            </a:r>
          </a:p>
        </p:txBody>
      </p:sp>
      <p:pic>
        <p:nvPicPr>
          <p:cNvPr id="8" name="Content Placeholder 7"/>
          <p:cNvPicPr>
            <a:picLocks noGrp="1" noChangeAspect="1"/>
          </p:cNvPicPr>
          <p:nvPr>
            <p:ph sz="half" idx="2"/>
          </p:nvPr>
        </p:nvPicPr>
        <p:blipFill>
          <a:blip r:embed="rId2"/>
          <a:srcRect l="3090" r="3090"/>
          <a:stretch>
            <a:fillRect/>
          </a:stretch>
        </p:blipFill>
        <p:spPr>
          <a:xfrm>
            <a:off x="6732240" y="4293096"/>
            <a:ext cx="2163708" cy="2101888"/>
          </a:xfrm>
          <a:ln w="57150" cmpd="sng">
            <a:solidFill>
              <a:srgbClr val="0679A3"/>
            </a:solidFill>
          </a:ln>
        </p:spPr>
      </p:pic>
      <p:sp>
        <p:nvSpPr>
          <p:cNvPr id="5" name="Text Placeholder 4"/>
          <p:cNvSpPr>
            <a:spLocks noGrp="1"/>
          </p:cNvSpPr>
          <p:nvPr>
            <p:ph type="body" sz="quarter" idx="3"/>
          </p:nvPr>
        </p:nvSpPr>
        <p:spPr>
          <a:xfrm>
            <a:off x="4932040" y="1412776"/>
            <a:ext cx="2736304" cy="792088"/>
          </a:xfrm>
        </p:spPr>
        <p:txBody>
          <a:bodyPr>
            <a:normAutofit lnSpcReduction="10000"/>
          </a:bodyPr>
          <a:lstStyle/>
          <a:p>
            <a:pPr algn="ctr">
              <a:spcBef>
                <a:spcPct val="50000"/>
              </a:spcBef>
            </a:pPr>
            <a:r>
              <a:rPr lang="en-US" sz="1800" b="1" dirty="0" err="1">
                <a:solidFill>
                  <a:srgbClr val="04516D"/>
                </a:solidFill>
              </a:rPr>
              <a:t>Trophozoite</a:t>
            </a:r>
            <a:endParaRPr lang="en-US" sz="1800" b="1" dirty="0">
              <a:solidFill>
                <a:srgbClr val="04516D"/>
              </a:solidFill>
            </a:endParaRPr>
          </a:p>
          <a:p>
            <a:pPr algn="ctr">
              <a:spcBef>
                <a:spcPct val="50000"/>
              </a:spcBef>
            </a:pPr>
            <a:r>
              <a:rPr lang="en-US" b="1" dirty="0" smtClean="0">
                <a:solidFill>
                  <a:srgbClr val="CA4B05"/>
                </a:solidFill>
              </a:rPr>
              <a:t>Pathogenic stag</a:t>
            </a:r>
          </a:p>
        </p:txBody>
      </p:sp>
      <p:pic>
        <p:nvPicPr>
          <p:cNvPr id="7" name="Content Placeholder 6"/>
          <p:cNvPicPr>
            <a:picLocks noGrp="1" noChangeAspect="1"/>
          </p:cNvPicPr>
          <p:nvPr>
            <p:ph sz="quarter" idx="4"/>
          </p:nvPr>
        </p:nvPicPr>
        <p:blipFill rotWithShape="1">
          <a:blip r:embed="rId3"/>
          <a:srcRect t="1278" b="1639"/>
          <a:stretch/>
        </p:blipFill>
        <p:spPr>
          <a:xfrm>
            <a:off x="4716016" y="2348880"/>
            <a:ext cx="3200400" cy="1891862"/>
          </a:xfrm>
          <a:solidFill>
            <a:schemeClr val="accent3">
              <a:lumMod val="75000"/>
            </a:schemeClr>
          </a:solidFill>
          <a:ln w="57150" cmpd="sng">
            <a:solidFill>
              <a:schemeClr val="accent3">
                <a:lumMod val="75000"/>
              </a:schemeClr>
            </a:solidFill>
          </a:ln>
        </p:spPr>
      </p:pic>
      <p:pic>
        <p:nvPicPr>
          <p:cNvPr id="9" name="Picture 8"/>
          <p:cNvPicPr>
            <a:picLocks noChangeAspect="1"/>
          </p:cNvPicPr>
          <p:nvPr/>
        </p:nvPicPr>
        <p:blipFill>
          <a:blip r:embed="rId4"/>
          <a:stretch>
            <a:fillRect/>
          </a:stretch>
        </p:blipFill>
        <p:spPr>
          <a:xfrm>
            <a:off x="395536" y="2492896"/>
            <a:ext cx="1968500" cy="1968500"/>
          </a:xfrm>
          <a:prstGeom prst="rect">
            <a:avLst/>
          </a:prstGeom>
          <a:ln w="57150" cmpd="sng">
            <a:solidFill>
              <a:srgbClr val="0679A3"/>
            </a:solidFill>
          </a:ln>
        </p:spPr>
      </p:pic>
      <p:pic>
        <p:nvPicPr>
          <p:cNvPr id="10" name="Picture 9"/>
          <p:cNvPicPr>
            <a:picLocks noChangeAspect="1"/>
          </p:cNvPicPr>
          <p:nvPr/>
        </p:nvPicPr>
        <p:blipFill rotWithShape="1">
          <a:blip r:embed="rId5"/>
          <a:srcRect r="3753" b="7214"/>
          <a:stretch/>
        </p:blipFill>
        <p:spPr>
          <a:xfrm>
            <a:off x="1835696" y="4509120"/>
            <a:ext cx="2004632" cy="1814712"/>
          </a:xfrm>
          <a:prstGeom prst="rect">
            <a:avLst/>
          </a:prstGeom>
          <a:ln w="57150" cmpd="sng">
            <a:solidFill>
              <a:srgbClr val="0679A3"/>
            </a:solidFill>
          </a:ln>
        </p:spPr>
      </p:pic>
      <p:sp>
        <p:nvSpPr>
          <p:cNvPr id="11" name="TextBox 10"/>
          <p:cNvSpPr txBox="1"/>
          <p:nvPr/>
        </p:nvSpPr>
        <p:spPr>
          <a:xfrm>
            <a:off x="3131840" y="3140968"/>
            <a:ext cx="876712" cy="369332"/>
          </a:xfrm>
          <a:prstGeom prst="rect">
            <a:avLst/>
          </a:prstGeom>
          <a:noFill/>
        </p:spPr>
        <p:txBody>
          <a:bodyPr wrap="none" rtlCol="0">
            <a:spAutoFit/>
          </a:bodyPr>
          <a:lstStyle/>
          <a:p>
            <a:r>
              <a:rPr lang="en-US" dirty="0" smtClean="0"/>
              <a:t>Nuclei</a:t>
            </a:r>
            <a:endParaRPr lang="en-US" dirty="0"/>
          </a:p>
        </p:txBody>
      </p:sp>
      <p:cxnSp>
        <p:nvCxnSpPr>
          <p:cNvPr id="13" name="Straight Arrow Connector 12"/>
          <p:cNvCxnSpPr>
            <a:endCxn id="11" idx="3"/>
          </p:cNvCxnSpPr>
          <p:nvPr/>
        </p:nvCxnSpPr>
        <p:spPr>
          <a:xfrm flipH="1" flipV="1">
            <a:off x="4008552" y="3325634"/>
            <a:ext cx="1859592" cy="175374"/>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endCxn id="11" idx="1"/>
          </p:cNvCxnSpPr>
          <p:nvPr/>
        </p:nvCxnSpPr>
        <p:spPr>
          <a:xfrm flipV="1">
            <a:off x="1691680" y="3325634"/>
            <a:ext cx="1440160" cy="175374"/>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endCxn id="11" idx="1"/>
          </p:cNvCxnSpPr>
          <p:nvPr/>
        </p:nvCxnSpPr>
        <p:spPr>
          <a:xfrm>
            <a:off x="1259632" y="3068960"/>
            <a:ext cx="1872208" cy="256674"/>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2699792" y="3501008"/>
            <a:ext cx="720080" cy="2016224"/>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H="1" flipV="1">
            <a:off x="3779912" y="3501008"/>
            <a:ext cx="4752528" cy="2160240"/>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157385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152400" y="228600"/>
            <a:ext cx="9220200" cy="6477000"/>
          </a:xfrm>
        </p:spPr>
        <p:txBody>
          <a:bodyPr/>
          <a:lstStyle/>
          <a:p>
            <a:pPr marL="533400" indent="-533400" eaLnBrk="1" hangingPunct="1">
              <a:lnSpc>
                <a:spcPct val="90000"/>
              </a:lnSpc>
              <a:buFontTx/>
              <a:buNone/>
            </a:pPr>
            <a:r>
              <a:rPr lang="en-US" sz="2400" b="1" dirty="0">
                <a:solidFill>
                  <a:srgbClr val="FF0000"/>
                </a:solidFill>
                <a:latin typeface="Arial" charset="0"/>
                <a:cs typeface="Arial" charset="0"/>
              </a:rPr>
              <a:t>Clinical picture:</a:t>
            </a:r>
          </a:p>
          <a:p>
            <a:pPr marL="533400" indent="-533400" eaLnBrk="1" hangingPunct="1">
              <a:lnSpc>
                <a:spcPct val="90000"/>
              </a:lnSpc>
            </a:pPr>
            <a:r>
              <a:rPr lang="en-US" sz="2400" dirty="0">
                <a:solidFill>
                  <a:srgbClr val="0000FF"/>
                </a:solidFill>
                <a:latin typeface="Arial" charset="0"/>
                <a:cs typeface="Arial" charset="0"/>
              </a:rPr>
              <a:t>Dysentery</a:t>
            </a:r>
            <a:r>
              <a:rPr lang="en-US" sz="2400" dirty="0" smtClean="0">
                <a:solidFill>
                  <a:srgbClr val="0000FF"/>
                </a:solidFill>
                <a:latin typeface="Arial" charset="0"/>
                <a:cs typeface="Arial" charset="0"/>
              </a:rPr>
              <a:t>:</a:t>
            </a:r>
            <a:r>
              <a:rPr lang="en-US" sz="2400" dirty="0" smtClean="0">
                <a:latin typeface="Arial" charset="0"/>
                <a:cs typeface="Arial" charset="0"/>
              </a:rPr>
              <a:t> </a:t>
            </a:r>
            <a:r>
              <a:rPr lang="en-US" sz="2000" dirty="0" err="1">
                <a:latin typeface="Arial" charset="0"/>
                <a:cs typeface="Arial" charset="0"/>
              </a:rPr>
              <a:t>blood+mucous</a:t>
            </a:r>
            <a:r>
              <a:rPr lang="en-US" sz="2000" dirty="0">
                <a:latin typeface="Arial" charset="0"/>
                <a:cs typeface="Arial" charset="0"/>
              </a:rPr>
              <a:t> diarrhea (as a result of </a:t>
            </a:r>
            <a:r>
              <a:rPr lang="en-US" sz="2000" dirty="0" smtClean="0">
                <a:latin typeface="Arial" charset="0"/>
                <a:cs typeface="Arial" charset="0"/>
              </a:rPr>
              <a:t>flask shape </a:t>
            </a:r>
          </a:p>
          <a:p>
            <a:pPr marL="0" indent="0" eaLnBrk="1" hangingPunct="1">
              <a:lnSpc>
                <a:spcPct val="90000"/>
              </a:lnSpc>
              <a:buNone/>
            </a:pPr>
            <a:r>
              <a:rPr lang="en-US" sz="2000" dirty="0">
                <a:latin typeface="Arial" charset="0"/>
                <a:cs typeface="Arial" charset="0"/>
              </a:rPr>
              <a:t> </a:t>
            </a:r>
            <a:r>
              <a:rPr lang="en-US" sz="2000" dirty="0" smtClean="0">
                <a:latin typeface="Arial" charset="0"/>
                <a:cs typeface="Arial" charset="0"/>
              </a:rPr>
              <a:t>       ulcer </a:t>
            </a:r>
            <a:r>
              <a:rPr lang="en-US" sz="2000" dirty="0">
                <a:latin typeface="Arial" charset="0"/>
                <a:cs typeface="Arial" charset="0"/>
              </a:rPr>
              <a:t>wall invasion)</a:t>
            </a:r>
          </a:p>
          <a:p>
            <a:pPr marL="533400" indent="-533400" eaLnBrk="1" hangingPunct="1">
              <a:lnSpc>
                <a:spcPct val="90000"/>
              </a:lnSpc>
            </a:pPr>
            <a:r>
              <a:rPr lang="en-US" sz="2000" dirty="0">
                <a:latin typeface="Arial" charset="0"/>
                <a:cs typeface="Arial" charset="0"/>
              </a:rPr>
              <a:t>Sever abdominal pain</a:t>
            </a:r>
          </a:p>
          <a:p>
            <a:pPr marL="533400" indent="-533400" eaLnBrk="1" hangingPunct="1">
              <a:lnSpc>
                <a:spcPct val="90000"/>
              </a:lnSpc>
            </a:pPr>
            <a:r>
              <a:rPr lang="en-US" sz="2400" dirty="0">
                <a:solidFill>
                  <a:srgbClr val="0000FF"/>
                </a:solidFill>
                <a:latin typeface="Arial" charset="0"/>
                <a:cs typeface="Arial" charset="0"/>
              </a:rPr>
              <a:t>Tenesmus</a:t>
            </a:r>
            <a:r>
              <a:rPr lang="en-US" sz="2400" dirty="0">
                <a:solidFill>
                  <a:schemeClr val="tx2"/>
                </a:solidFill>
                <a:latin typeface="Arial" charset="0"/>
                <a:cs typeface="Arial" charset="0"/>
              </a:rPr>
              <a:t>:</a:t>
            </a:r>
            <a:r>
              <a:rPr lang="en-US" sz="2400" dirty="0">
                <a:latin typeface="Arial" charset="0"/>
                <a:cs typeface="Arial" charset="0"/>
              </a:rPr>
              <a:t> </a:t>
            </a:r>
            <a:r>
              <a:rPr lang="en-US" sz="2000" dirty="0">
                <a:latin typeface="Arial" charset="0"/>
                <a:cs typeface="Arial" charset="0"/>
              </a:rPr>
              <a:t>sense of incomplete evacuation</a:t>
            </a:r>
          </a:p>
          <a:p>
            <a:pPr marL="533400" indent="-533400" eaLnBrk="1" hangingPunct="1">
              <a:lnSpc>
                <a:spcPct val="90000"/>
              </a:lnSpc>
              <a:buFontTx/>
              <a:buNone/>
            </a:pPr>
            <a:r>
              <a:rPr lang="en-US" sz="1800" dirty="0" smtClean="0">
                <a:latin typeface="Arial" charset="0"/>
                <a:cs typeface="Arial" charset="0"/>
              </a:rPr>
              <a:t>         (</a:t>
            </a:r>
            <a:r>
              <a:rPr lang="en-US" sz="1800" dirty="0">
                <a:latin typeface="Arial" charset="0"/>
                <a:cs typeface="Arial" charset="0"/>
              </a:rPr>
              <a:t>the patient at this point should be seeking medical advice)</a:t>
            </a:r>
          </a:p>
          <a:p>
            <a:pPr marL="533400" indent="-533400" eaLnBrk="1" hangingPunct="1">
              <a:lnSpc>
                <a:spcPct val="90000"/>
              </a:lnSpc>
              <a:buFontTx/>
              <a:buNone/>
            </a:pPr>
            <a:endParaRPr lang="en-US" sz="2400" dirty="0">
              <a:latin typeface="Arial" charset="0"/>
              <a:cs typeface="Arial" charset="0"/>
            </a:endParaRPr>
          </a:p>
          <a:p>
            <a:pPr marL="533400" indent="-533400" eaLnBrk="1" hangingPunct="1">
              <a:lnSpc>
                <a:spcPct val="90000"/>
              </a:lnSpc>
              <a:buFontTx/>
              <a:buNone/>
            </a:pPr>
            <a:r>
              <a:rPr lang="en-US" sz="2400" b="1" dirty="0">
                <a:solidFill>
                  <a:srgbClr val="FF0000"/>
                </a:solidFill>
                <a:latin typeface="Arial" charset="0"/>
                <a:cs typeface="Arial" charset="0"/>
              </a:rPr>
              <a:t>Complication:</a:t>
            </a:r>
          </a:p>
          <a:p>
            <a:pPr marL="533400" indent="-533400" eaLnBrk="1" hangingPunct="1">
              <a:lnSpc>
                <a:spcPct val="90000"/>
              </a:lnSpc>
              <a:buFontTx/>
              <a:buAutoNum type="alphaUcPeriod"/>
            </a:pPr>
            <a:r>
              <a:rPr lang="en-US" sz="2400" dirty="0">
                <a:solidFill>
                  <a:srgbClr val="0000FF"/>
                </a:solidFill>
                <a:latin typeface="Arial" charset="0"/>
                <a:cs typeface="Arial" charset="0"/>
              </a:rPr>
              <a:t>intestinal:</a:t>
            </a:r>
            <a:r>
              <a:rPr lang="en-US" sz="2400" dirty="0">
                <a:latin typeface="Arial" charset="0"/>
                <a:cs typeface="Arial" charset="0"/>
              </a:rPr>
              <a:t> </a:t>
            </a:r>
            <a:r>
              <a:rPr lang="en-US" sz="2000" dirty="0">
                <a:latin typeface="Arial" charset="0"/>
                <a:cs typeface="Arial" charset="0"/>
              </a:rPr>
              <a:t>peritonitis, appendicitis, Hemorrhage</a:t>
            </a:r>
          </a:p>
          <a:p>
            <a:pPr marL="533400" indent="-533400" eaLnBrk="1" hangingPunct="1">
              <a:lnSpc>
                <a:spcPct val="90000"/>
              </a:lnSpc>
              <a:buFontTx/>
              <a:buAutoNum type="alphaUcPeriod"/>
            </a:pPr>
            <a:r>
              <a:rPr lang="en-US" sz="2400" dirty="0">
                <a:solidFill>
                  <a:srgbClr val="0000FF"/>
                </a:solidFill>
                <a:latin typeface="Arial" charset="0"/>
                <a:cs typeface="Arial" charset="0"/>
              </a:rPr>
              <a:t>Extra intestinal: </a:t>
            </a:r>
          </a:p>
          <a:p>
            <a:pPr marL="533400" indent="-533400" eaLnBrk="1" hangingPunct="1">
              <a:lnSpc>
                <a:spcPct val="90000"/>
              </a:lnSpc>
              <a:buFontTx/>
              <a:buNone/>
            </a:pPr>
            <a:r>
              <a:rPr lang="en-US" sz="2000" dirty="0">
                <a:latin typeface="Arial" charset="0"/>
                <a:cs typeface="Arial" charset="0"/>
              </a:rPr>
              <a:t>Most commonly: liver         hepatitis (sever right abdominal pain)</a:t>
            </a:r>
          </a:p>
          <a:p>
            <a:pPr marL="533400" indent="-533400" eaLnBrk="1" hangingPunct="1">
              <a:lnSpc>
                <a:spcPct val="90000"/>
              </a:lnSpc>
              <a:buFontTx/>
              <a:buNone/>
            </a:pPr>
            <a:r>
              <a:rPr lang="en-US" sz="2000" dirty="0">
                <a:latin typeface="Arial" charset="0"/>
                <a:cs typeface="Arial" charset="0"/>
              </a:rPr>
              <a:t>                                           Fever</a:t>
            </a:r>
          </a:p>
          <a:p>
            <a:pPr marL="533400" indent="-533400" eaLnBrk="1" hangingPunct="1">
              <a:lnSpc>
                <a:spcPct val="90000"/>
              </a:lnSpc>
              <a:buFontTx/>
              <a:buNone/>
            </a:pPr>
            <a:r>
              <a:rPr lang="en-US" sz="2000" dirty="0">
                <a:latin typeface="Arial" charset="0"/>
                <a:cs typeface="Arial" charset="0"/>
              </a:rPr>
              <a:t>                                           amoebic liver abscess (sever pathology in the   </a:t>
            </a:r>
          </a:p>
          <a:p>
            <a:pPr marL="533400" indent="-533400" eaLnBrk="1" hangingPunct="1">
              <a:lnSpc>
                <a:spcPct val="90000"/>
              </a:lnSpc>
              <a:buFontTx/>
              <a:buNone/>
            </a:pPr>
            <a:r>
              <a:rPr lang="en-US" sz="2000" dirty="0">
                <a:latin typeface="Arial" charset="0"/>
                <a:cs typeface="Arial" charset="0"/>
              </a:rPr>
              <a:t>                                           liver because the inflammation spots came together)</a:t>
            </a:r>
          </a:p>
          <a:p>
            <a:pPr marL="533400" indent="-533400" eaLnBrk="1" hangingPunct="1">
              <a:lnSpc>
                <a:spcPct val="90000"/>
              </a:lnSpc>
              <a:buFontTx/>
              <a:buNone/>
            </a:pPr>
            <a:r>
              <a:rPr lang="en-US" sz="2000" dirty="0">
                <a:latin typeface="Arial" charset="0"/>
                <a:cs typeface="Arial" charset="0"/>
              </a:rPr>
              <a:t>                                          shoulder pain and Toxemic manifestations</a:t>
            </a:r>
          </a:p>
          <a:p>
            <a:pPr marL="533400" indent="-533400" eaLnBrk="1" hangingPunct="1">
              <a:lnSpc>
                <a:spcPct val="90000"/>
              </a:lnSpc>
              <a:buFontTx/>
              <a:buNone/>
            </a:pPr>
            <a:r>
              <a:rPr lang="en-US" sz="2000" dirty="0">
                <a:latin typeface="Arial" charset="0"/>
                <a:cs typeface="Arial" charset="0"/>
              </a:rPr>
              <a:t>Also in lung, skin, and brain</a:t>
            </a:r>
          </a:p>
          <a:p>
            <a:pPr marL="533400" indent="-533400" eaLnBrk="1" hangingPunct="1">
              <a:lnSpc>
                <a:spcPct val="90000"/>
              </a:lnSpc>
              <a:buFontTx/>
              <a:buNone/>
            </a:pPr>
            <a:endParaRPr lang="en-US" sz="2000" dirty="0">
              <a:latin typeface="Arial" charset="0"/>
              <a:cs typeface="Arial" charset="0"/>
            </a:endParaRPr>
          </a:p>
          <a:p>
            <a:pPr marL="533400" indent="-533400" eaLnBrk="1" hangingPunct="1">
              <a:lnSpc>
                <a:spcPct val="90000"/>
              </a:lnSpc>
              <a:buFontTx/>
              <a:buNone/>
            </a:pPr>
            <a:endParaRPr lang="en-US" sz="2000" dirty="0">
              <a:latin typeface="Arial" charset="0"/>
              <a:cs typeface="Arial" charset="0"/>
            </a:endParaRPr>
          </a:p>
        </p:txBody>
      </p:sp>
      <p:sp>
        <p:nvSpPr>
          <p:cNvPr id="13315" name="Line 4"/>
          <p:cNvSpPr>
            <a:spLocks noChangeShapeType="1"/>
          </p:cNvSpPr>
          <p:nvPr/>
        </p:nvSpPr>
        <p:spPr bwMode="auto">
          <a:xfrm flipV="1">
            <a:off x="2667000" y="4114800"/>
            <a:ext cx="457200" cy="76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16" name="Line 5"/>
          <p:cNvSpPr>
            <a:spLocks noChangeShapeType="1"/>
          </p:cNvSpPr>
          <p:nvPr/>
        </p:nvSpPr>
        <p:spPr bwMode="auto">
          <a:xfrm>
            <a:off x="2667000" y="4191000"/>
            <a:ext cx="5334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17" name="Line 6"/>
          <p:cNvSpPr>
            <a:spLocks noChangeShapeType="1"/>
          </p:cNvSpPr>
          <p:nvPr/>
        </p:nvSpPr>
        <p:spPr bwMode="auto">
          <a:xfrm>
            <a:off x="2667000" y="4191000"/>
            <a:ext cx="45720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18" name="Line 8"/>
          <p:cNvSpPr>
            <a:spLocks noChangeShapeType="1"/>
          </p:cNvSpPr>
          <p:nvPr/>
        </p:nvSpPr>
        <p:spPr bwMode="auto">
          <a:xfrm>
            <a:off x="2667000" y="4191000"/>
            <a:ext cx="457200" cy="1219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8017803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36572"/>
          </a:xfrm>
        </p:spPr>
        <p:txBody>
          <a:bodyPr/>
          <a:lstStyle/>
          <a:p>
            <a:pPr algn="ctr"/>
            <a:r>
              <a:rPr lang="en-US" b="1" dirty="0" smtClean="0"/>
              <a:t>Introduction </a:t>
            </a:r>
            <a:endParaRPr lang="en-US" b="1" dirty="0"/>
          </a:p>
        </p:txBody>
      </p:sp>
      <p:sp>
        <p:nvSpPr>
          <p:cNvPr id="3" name="Content Placeholder 2"/>
          <p:cNvSpPr>
            <a:spLocks noGrp="1"/>
          </p:cNvSpPr>
          <p:nvPr>
            <p:ph idx="1"/>
          </p:nvPr>
        </p:nvSpPr>
        <p:spPr>
          <a:xfrm>
            <a:off x="457200" y="1011209"/>
            <a:ext cx="7620000" cy="5596927"/>
          </a:xfrm>
        </p:spPr>
        <p:txBody>
          <a:bodyPr>
            <a:normAutofit/>
          </a:bodyPr>
          <a:lstStyle/>
          <a:p>
            <a:pPr>
              <a:lnSpc>
                <a:spcPct val="110000"/>
              </a:lnSpc>
            </a:pPr>
            <a:r>
              <a:rPr lang="en-US" sz="2800" b="1" dirty="0" err="1" smtClean="0">
                <a:solidFill>
                  <a:srgbClr val="FF0000"/>
                </a:solidFill>
              </a:rPr>
              <a:t>Paraitology</a:t>
            </a:r>
            <a:r>
              <a:rPr lang="en-US" sz="2800" b="1" dirty="0" smtClean="0">
                <a:solidFill>
                  <a:srgbClr val="FF0000"/>
                </a:solidFill>
              </a:rPr>
              <a:t> : </a:t>
            </a:r>
          </a:p>
          <a:p>
            <a:pPr>
              <a:lnSpc>
                <a:spcPct val="110000"/>
              </a:lnSpc>
            </a:pPr>
            <a:r>
              <a:rPr lang="en-US" sz="2800" b="1" dirty="0" smtClean="0">
                <a:solidFill>
                  <a:srgbClr val="FF0000"/>
                </a:solidFill>
              </a:rPr>
              <a:t>Parasitism :   </a:t>
            </a:r>
            <a:r>
              <a:rPr lang="en-US" sz="2800" dirty="0" smtClean="0"/>
              <a:t>(chapter 21)</a:t>
            </a:r>
          </a:p>
          <a:p>
            <a:pPr>
              <a:lnSpc>
                <a:spcPct val="110000"/>
              </a:lnSpc>
            </a:pPr>
            <a:r>
              <a:rPr lang="en-US" sz="2800" b="1" dirty="0" smtClean="0">
                <a:solidFill>
                  <a:srgbClr val="FF0000"/>
                </a:solidFill>
              </a:rPr>
              <a:t>Parasite : </a:t>
            </a:r>
          </a:p>
          <a:p>
            <a:pPr marL="114300" indent="0">
              <a:lnSpc>
                <a:spcPct val="110000"/>
              </a:lnSpc>
              <a:buNone/>
            </a:pPr>
            <a:r>
              <a:rPr lang="en-US" sz="2800" dirty="0"/>
              <a:t>is an organism baring food and shelter temporarily or permanent and living in or on another organism</a:t>
            </a:r>
            <a:r>
              <a:rPr lang="en-US" sz="2800" dirty="0" smtClean="0"/>
              <a:t>.</a:t>
            </a:r>
          </a:p>
          <a:p>
            <a:pPr marL="114300" indent="0">
              <a:lnSpc>
                <a:spcPct val="110000"/>
              </a:lnSpc>
              <a:buNone/>
            </a:pPr>
            <a:endParaRPr lang="en-US" sz="2800" dirty="0" smtClean="0"/>
          </a:p>
          <a:p>
            <a:pPr>
              <a:lnSpc>
                <a:spcPct val="110000"/>
              </a:lnSpc>
              <a:buFont typeface="Arial"/>
              <a:buChar char="•"/>
            </a:pPr>
            <a:r>
              <a:rPr lang="en-US" sz="2800" b="1" dirty="0" smtClean="0">
                <a:solidFill>
                  <a:srgbClr val="FF0000"/>
                </a:solidFill>
              </a:rPr>
              <a:t>Kind of parasite ( according to habitat )</a:t>
            </a:r>
          </a:p>
          <a:p>
            <a:pPr marL="628650" indent="-514350">
              <a:lnSpc>
                <a:spcPct val="110000"/>
              </a:lnSpc>
              <a:buFont typeface="+mj-lt"/>
              <a:buAutoNum type="arabicPeriod"/>
            </a:pPr>
            <a:r>
              <a:rPr lang="en-US" sz="2800" b="1" dirty="0" err="1" smtClean="0">
                <a:solidFill>
                  <a:srgbClr val="0000FF"/>
                </a:solidFill>
              </a:rPr>
              <a:t>Ectoparasites</a:t>
            </a:r>
            <a:r>
              <a:rPr lang="en-US" sz="2800" b="1" dirty="0" smtClean="0">
                <a:solidFill>
                  <a:srgbClr val="0000FF"/>
                </a:solidFill>
              </a:rPr>
              <a:t> :</a:t>
            </a:r>
            <a:r>
              <a:rPr lang="en-US" sz="2800" b="1" dirty="0" smtClean="0">
                <a:solidFill>
                  <a:srgbClr val="FF0000"/>
                </a:solidFill>
              </a:rPr>
              <a:t> </a:t>
            </a:r>
            <a:r>
              <a:rPr lang="en-US" sz="2800" dirty="0" smtClean="0"/>
              <a:t>(chapter </a:t>
            </a:r>
            <a:r>
              <a:rPr lang="en-US" sz="2800" dirty="0"/>
              <a:t>21</a:t>
            </a:r>
            <a:r>
              <a:rPr lang="en-US" sz="2800" dirty="0" smtClean="0"/>
              <a:t>)</a:t>
            </a:r>
            <a:endParaRPr lang="en-US" sz="2800" b="1" dirty="0" smtClean="0">
              <a:solidFill>
                <a:srgbClr val="FF0000"/>
              </a:solidFill>
            </a:endParaRPr>
          </a:p>
          <a:p>
            <a:pPr marL="628650" indent="-514350">
              <a:lnSpc>
                <a:spcPct val="110000"/>
              </a:lnSpc>
              <a:buFont typeface="+mj-lt"/>
              <a:buAutoNum type="arabicPeriod"/>
            </a:pPr>
            <a:r>
              <a:rPr lang="en-US" sz="2800" b="1" dirty="0" err="1" smtClean="0">
                <a:solidFill>
                  <a:srgbClr val="0000FF"/>
                </a:solidFill>
              </a:rPr>
              <a:t>Endoparasites</a:t>
            </a:r>
            <a:r>
              <a:rPr lang="en-US" sz="2800" b="1" dirty="0" smtClean="0">
                <a:solidFill>
                  <a:srgbClr val="0000FF"/>
                </a:solidFill>
              </a:rPr>
              <a:t> :</a:t>
            </a:r>
            <a:r>
              <a:rPr lang="en-US" sz="2800" b="1" dirty="0" smtClean="0">
                <a:solidFill>
                  <a:srgbClr val="FF0000"/>
                </a:solidFill>
              </a:rPr>
              <a:t> </a:t>
            </a:r>
            <a:r>
              <a:rPr lang="en-US" sz="2800" dirty="0" smtClean="0"/>
              <a:t>(chapter </a:t>
            </a:r>
            <a:r>
              <a:rPr lang="en-US" sz="2800" dirty="0"/>
              <a:t>21)</a:t>
            </a:r>
          </a:p>
          <a:p>
            <a:pPr marL="628650" indent="-514350">
              <a:lnSpc>
                <a:spcPct val="110000"/>
              </a:lnSpc>
              <a:buFont typeface="+mj-lt"/>
              <a:buAutoNum type="arabicPeriod"/>
            </a:pPr>
            <a:endParaRPr lang="en-US" sz="2800" b="1" dirty="0">
              <a:solidFill>
                <a:srgbClr val="FF0000"/>
              </a:solidFill>
            </a:endParaRPr>
          </a:p>
          <a:p>
            <a:pPr marL="114300" indent="0">
              <a:lnSpc>
                <a:spcPct val="110000"/>
              </a:lnSpc>
              <a:buNone/>
            </a:pPr>
            <a:endParaRPr lang="en-US" sz="2800" b="1" dirty="0" smtClean="0"/>
          </a:p>
          <a:p>
            <a:pPr marL="114300" indent="0">
              <a:buNone/>
            </a:pPr>
            <a:endParaRPr lang="en-US" sz="2800" b="1" dirty="0"/>
          </a:p>
        </p:txBody>
      </p:sp>
    </p:spTree>
    <p:extLst>
      <p:ext uri="{BB962C8B-B14F-4D97-AF65-F5344CB8AC3E}">
        <p14:creationId xmlns:p14="http://schemas.microsoft.com/office/powerpoint/2010/main" val="19441563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377662"/>
            <a:ext cx="7520940" cy="755324"/>
          </a:xfrm>
        </p:spPr>
        <p:txBody>
          <a:bodyPr/>
          <a:lstStyle/>
          <a:p>
            <a:r>
              <a:rPr lang="en-US" b="1" i="1" dirty="0">
                <a:solidFill>
                  <a:schemeClr val="accent1"/>
                </a:solidFill>
              </a:rPr>
              <a:t>Plasmodium sp.</a:t>
            </a:r>
            <a:r>
              <a:rPr lang="en-US" b="1" dirty="0">
                <a:solidFill>
                  <a:schemeClr val="accent1"/>
                </a:solidFill>
              </a:rPr>
              <a:t> (Malaria)</a:t>
            </a:r>
            <a:endParaRPr lang="en-US" dirty="0">
              <a:solidFill>
                <a:schemeClr val="accent1"/>
              </a:solidFill>
            </a:endParaRPr>
          </a:p>
        </p:txBody>
      </p:sp>
      <p:sp>
        <p:nvSpPr>
          <p:cNvPr id="3" name="Content Placeholder 2"/>
          <p:cNvSpPr>
            <a:spLocks noGrp="1"/>
          </p:cNvSpPr>
          <p:nvPr>
            <p:ph idx="1"/>
          </p:nvPr>
        </p:nvSpPr>
        <p:spPr>
          <a:xfrm>
            <a:off x="0" y="1132986"/>
            <a:ext cx="8820472" cy="5725014"/>
          </a:xfrm>
        </p:spPr>
        <p:txBody>
          <a:bodyPr>
            <a:normAutofit fontScale="77500" lnSpcReduction="20000"/>
          </a:bodyPr>
          <a:lstStyle/>
          <a:p>
            <a:pPr>
              <a:lnSpc>
                <a:spcPct val="150000"/>
              </a:lnSpc>
              <a:buFont typeface="Wingdings" charset="2"/>
              <a:buChar char="Ø"/>
            </a:pPr>
            <a:r>
              <a:rPr lang="en-US" sz="2500" b="1" dirty="0">
                <a:solidFill>
                  <a:srgbClr val="FF0000"/>
                </a:solidFill>
              </a:rPr>
              <a:t>Name of Disease: </a:t>
            </a:r>
          </a:p>
          <a:p>
            <a:pPr>
              <a:lnSpc>
                <a:spcPct val="150000"/>
              </a:lnSpc>
            </a:pPr>
            <a:r>
              <a:rPr lang="en-US" sz="2500" dirty="0" smtClean="0">
                <a:solidFill>
                  <a:schemeClr val="accent3">
                    <a:lumMod val="75000"/>
                  </a:schemeClr>
                </a:solidFill>
              </a:rPr>
              <a:t>Malaria </a:t>
            </a:r>
            <a:r>
              <a:rPr lang="en-US" sz="2500" dirty="0" smtClean="0">
                <a:solidFill>
                  <a:schemeClr val="accent3">
                    <a:lumMod val="75000"/>
                  </a:schemeClr>
                </a:solidFill>
                <a:sym typeface="Wingdings"/>
              </a:rPr>
              <a:t> </a:t>
            </a:r>
          </a:p>
          <a:p>
            <a:pPr lvl="1">
              <a:lnSpc>
                <a:spcPct val="150000"/>
              </a:lnSpc>
              <a:buClr>
                <a:schemeClr val="accent3">
                  <a:lumMod val="75000"/>
                </a:schemeClr>
              </a:buClr>
              <a:buSzPct val="126000"/>
              <a:buFont typeface="Wingdings" charset="2"/>
              <a:buChar char="ü"/>
            </a:pPr>
            <a:r>
              <a:rPr lang="en-US" sz="2500" b="0" dirty="0" smtClean="0">
                <a:sym typeface="Wingdings"/>
              </a:rPr>
              <a:t>systemic infection with malaise, fever, chills, sweating, headache, and nausea.</a:t>
            </a:r>
            <a:endParaRPr lang="en-US" sz="2500" b="0" i="1" dirty="0" smtClean="0">
              <a:sym typeface="Wingdings"/>
            </a:endParaRPr>
          </a:p>
          <a:p>
            <a:pPr lvl="1">
              <a:lnSpc>
                <a:spcPct val="150000"/>
              </a:lnSpc>
              <a:buClr>
                <a:schemeClr val="accent3">
                  <a:lumMod val="75000"/>
                </a:schemeClr>
              </a:buClr>
              <a:buSzPct val="126000"/>
              <a:buFont typeface="Wingdings" charset="2"/>
              <a:buChar char="ü"/>
            </a:pPr>
            <a:r>
              <a:rPr lang="en-US" sz="2500" b="0" dirty="0" smtClean="0">
                <a:sym typeface="Wingdings"/>
              </a:rPr>
              <a:t>The frequency </a:t>
            </a:r>
            <a:r>
              <a:rPr lang="pl-PL" sz="2500" b="0" dirty="0" smtClean="0">
                <a:sym typeface="Wingdings"/>
              </a:rPr>
              <a:t>wi</a:t>
            </a:r>
            <a:r>
              <a:rPr lang="en-US" sz="2500" b="0" dirty="0" err="1" smtClean="0">
                <a:sym typeface="Wingdings"/>
              </a:rPr>
              <a:t>th</a:t>
            </a:r>
            <a:r>
              <a:rPr lang="en-US" sz="2500" b="0" dirty="0" smtClean="0">
                <a:sym typeface="Wingdings"/>
              </a:rPr>
              <a:t> which the cycle of chills, fever and sweating is repeated is referred to as </a:t>
            </a:r>
            <a:r>
              <a:rPr lang="en-US" sz="2500" b="1" dirty="0" smtClean="0">
                <a:solidFill>
                  <a:srgbClr val="0679A3"/>
                </a:solidFill>
                <a:sym typeface="Wingdings"/>
              </a:rPr>
              <a:t>periodicity</a:t>
            </a:r>
            <a:r>
              <a:rPr lang="en-US" sz="2500" b="0" dirty="0" smtClean="0">
                <a:sym typeface="Wingdings"/>
              </a:rPr>
              <a:t> and depends on the particular species of plasmodium. </a:t>
            </a:r>
            <a:r>
              <a:rPr lang="en-US" sz="2500" b="0" i="1" dirty="0" smtClean="0">
                <a:sym typeface="Wingdings"/>
              </a:rPr>
              <a:t> </a:t>
            </a:r>
            <a:endParaRPr lang="en-US" sz="2500" b="0" i="1" dirty="0"/>
          </a:p>
          <a:p>
            <a:pPr>
              <a:lnSpc>
                <a:spcPct val="150000"/>
              </a:lnSpc>
            </a:pPr>
            <a:endParaRPr lang="en-US" sz="2500" b="0" dirty="0"/>
          </a:p>
          <a:p>
            <a:pPr marL="285750" indent="-285750">
              <a:lnSpc>
                <a:spcPct val="150000"/>
              </a:lnSpc>
              <a:buFont typeface="Wingdings" charset="2"/>
              <a:buChar char="Ø"/>
            </a:pPr>
            <a:r>
              <a:rPr lang="en-US" sz="2900" b="1" dirty="0" smtClean="0">
                <a:solidFill>
                  <a:srgbClr val="FF0000"/>
                </a:solidFill>
              </a:rPr>
              <a:t>Parasite:  four species are known to infect human</a:t>
            </a:r>
          </a:p>
          <a:p>
            <a:pPr>
              <a:lnSpc>
                <a:spcPct val="150000"/>
              </a:lnSpc>
              <a:buFont typeface="Wingdings" pitchFamily="2" charset="2"/>
              <a:buChar char="ü"/>
            </a:pPr>
            <a:r>
              <a:rPr lang="en-US" sz="2500" i="1" dirty="0">
                <a:solidFill>
                  <a:srgbClr val="00B050"/>
                </a:solidFill>
              </a:rPr>
              <a:t>Plasmodium falciparum</a:t>
            </a:r>
            <a:r>
              <a:rPr lang="en-US" sz="2500" i="1" dirty="0"/>
              <a:t> </a:t>
            </a:r>
            <a:endParaRPr lang="en-US" sz="2500" i="1" dirty="0" smtClean="0"/>
          </a:p>
          <a:p>
            <a:pPr marL="0" indent="0">
              <a:lnSpc>
                <a:spcPct val="150000"/>
              </a:lnSpc>
            </a:pPr>
            <a:r>
              <a:rPr lang="en-US" sz="2500" b="0" dirty="0" smtClean="0"/>
              <a:t>(the most deadly and dangerous ,)</a:t>
            </a:r>
          </a:p>
          <a:p>
            <a:pPr>
              <a:lnSpc>
                <a:spcPct val="150000"/>
              </a:lnSpc>
              <a:buFont typeface="Wingdings" pitchFamily="2" charset="2"/>
              <a:buChar char="ü"/>
            </a:pPr>
            <a:r>
              <a:rPr lang="en-US" sz="2500" i="1" dirty="0" smtClean="0">
                <a:solidFill>
                  <a:srgbClr val="00B050"/>
                </a:solidFill>
              </a:rPr>
              <a:t>Plasmodium </a:t>
            </a:r>
            <a:r>
              <a:rPr lang="en-US" sz="2500" i="1" dirty="0" err="1">
                <a:solidFill>
                  <a:srgbClr val="00B050"/>
                </a:solidFill>
              </a:rPr>
              <a:t>vivax</a:t>
            </a:r>
            <a:r>
              <a:rPr lang="en-US" sz="2500" b="0" dirty="0" smtClean="0"/>
              <a:t>. </a:t>
            </a:r>
          </a:p>
          <a:p>
            <a:pPr marL="0" indent="0">
              <a:lnSpc>
                <a:spcPct val="150000"/>
              </a:lnSpc>
            </a:pPr>
            <a:r>
              <a:rPr lang="en-US" sz="2500" b="0" dirty="0" smtClean="0"/>
              <a:t>(the most common species, ) </a:t>
            </a:r>
            <a:endParaRPr lang="en-US" sz="2500" b="0" dirty="0"/>
          </a:p>
          <a:p>
            <a:pPr>
              <a:lnSpc>
                <a:spcPct val="150000"/>
              </a:lnSpc>
              <a:buFont typeface="Wingdings" pitchFamily="2" charset="2"/>
              <a:buChar char="ü"/>
            </a:pPr>
            <a:r>
              <a:rPr lang="en-US" sz="2500" i="1" dirty="0">
                <a:solidFill>
                  <a:srgbClr val="00B050"/>
                </a:solidFill>
              </a:rPr>
              <a:t>Plasmodium </a:t>
            </a:r>
            <a:r>
              <a:rPr lang="en-US" sz="2500" i="1" dirty="0" err="1">
                <a:solidFill>
                  <a:srgbClr val="00B050"/>
                </a:solidFill>
              </a:rPr>
              <a:t>ovale</a:t>
            </a:r>
            <a:r>
              <a:rPr lang="en-US" sz="2500" i="1" dirty="0">
                <a:solidFill>
                  <a:srgbClr val="00B050"/>
                </a:solidFill>
              </a:rPr>
              <a:t>. </a:t>
            </a:r>
            <a:endParaRPr lang="en-US" sz="2500" dirty="0">
              <a:solidFill>
                <a:srgbClr val="00B050"/>
              </a:solidFill>
            </a:endParaRPr>
          </a:p>
          <a:p>
            <a:pPr>
              <a:lnSpc>
                <a:spcPct val="150000"/>
              </a:lnSpc>
              <a:buFont typeface="Wingdings" pitchFamily="2" charset="2"/>
              <a:buChar char="ü"/>
            </a:pPr>
            <a:r>
              <a:rPr lang="en-US" sz="2500" i="1" dirty="0">
                <a:solidFill>
                  <a:srgbClr val="00B050"/>
                </a:solidFill>
              </a:rPr>
              <a:t>Plasmodium malaria. </a:t>
            </a:r>
            <a:endParaRPr lang="en-US" sz="2500" dirty="0">
              <a:solidFill>
                <a:srgbClr val="00B050"/>
              </a:solidFill>
            </a:endParaRPr>
          </a:p>
          <a:p>
            <a:pPr marL="0" indent="0">
              <a:lnSpc>
                <a:spcPct val="150000"/>
              </a:lnSpc>
            </a:pPr>
            <a:endParaRPr lang="en-US" sz="2500" dirty="0">
              <a:solidFill>
                <a:srgbClr val="FF6600"/>
              </a:solidFill>
            </a:endParaRPr>
          </a:p>
          <a:p>
            <a:pPr>
              <a:lnSpc>
                <a:spcPct val="150000"/>
              </a:lnSpc>
            </a:pPr>
            <a:endParaRPr lang="en-US" sz="2500" b="0" dirty="0"/>
          </a:p>
          <a:p>
            <a:pPr>
              <a:lnSpc>
                <a:spcPct val="150000"/>
              </a:lnSpc>
            </a:pPr>
            <a:endParaRPr lang="en-US" sz="2500" b="0" dirty="0"/>
          </a:p>
          <a:p>
            <a:endParaRPr lang="en-US" dirty="0"/>
          </a:p>
        </p:txBody>
      </p:sp>
      <p:grpSp>
        <p:nvGrpSpPr>
          <p:cNvPr id="14" name="Group 13"/>
          <p:cNvGrpSpPr/>
          <p:nvPr/>
        </p:nvGrpSpPr>
        <p:grpSpPr>
          <a:xfrm>
            <a:off x="6338739" y="3573016"/>
            <a:ext cx="1937777" cy="3200438"/>
            <a:chOff x="5724128" y="3284984"/>
            <a:chExt cx="3240360" cy="3291794"/>
          </a:xfrm>
        </p:grpSpPr>
        <p:pic>
          <p:nvPicPr>
            <p:cNvPr id="6" name="Picture 5"/>
            <p:cNvPicPr>
              <a:picLocks noChangeAspect="1"/>
            </p:cNvPicPr>
            <p:nvPr/>
          </p:nvPicPr>
          <p:blipFill>
            <a:blip r:embed="rId2"/>
            <a:stretch>
              <a:fillRect/>
            </a:stretch>
          </p:blipFill>
          <p:spPr>
            <a:xfrm>
              <a:off x="5724128" y="3284984"/>
              <a:ext cx="3240360" cy="3291794"/>
            </a:xfrm>
            <a:prstGeom prst="rect">
              <a:avLst/>
            </a:prstGeom>
            <a:ln w="38100" cmpd="sng">
              <a:solidFill>
                <a:srgbClr val="5D7237"/>
              </a:solidFill>
            </a:ln>
          </p:spPr>
        </p:pic>
        <p:sp>
          <p:nvSpPr>
            <p:cNvPr id="7" name="TextBox 6"/>
            <p:cNvSpPr txBox="1"/>
            <p:nvPr/>
          </p:nvSpPr>
          <p:spPr>
            <a:xfrm>
              <a:off x="5940152" y="3573016"/>
              <a:ext cx="670676" cy="369332"/>
            </a:xfrm>
            <a:prstGeom prst="rect">
              <a:avLst/>
            </a:prstGeom>
            <a:noFill/>
          </p:spPr>
          <p:txBody>
            <a:bodyPr wrap="none" rtlCol="0">
              <a:spAutoFit/>
            </a:bodyPr>
            <a:lstStyle/>
            <a:p>
              <a:r>
                <a:rPr lang="en-US" b="1" dirty="0" smtClean="0">
                  <a:solidFill>
                    <a:schemeClr val="bg1"/>
                  </a:solidFill>
                </a:rPr>
                <a:t>RBC</a:t>
              </a:r>
              <a:endParaRPr lang="en-US" b="1" dirty="0">
                <a:solidFill>
                  <a:schemeClr val="bg1"/>
                </a:solidFill>
              </a:endParaRPr>
            </a:p>
          </p:txBody>
        </p:sp>
        <p:cxnSp>
          <p:nvCxnSpPr>
            <p:cNvPr id="9" name="Straight Arrow Connector 8"/>
            <p:cNvCxnSpPr/>
            <p:nvPr/>
          </p:nvCxnSpPr>
          <p:spPr>
            <a:xfrm>
              <a:off x="6444208" y="3861048"/>
              <a:ext cx="144016" cy="576064"/>
            </a:xfrm>
            <a:prstGeom prst="straightConnector1">
              <a:avLst/>
            </a:prstGeom>
            <a:ln w="381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6948264" y="5733256"/>
              <a:ext cx="1986692" cy="369332"/>
            </a:xfrm>
            <a:prstGeom prst="rect">
              <a:avLst/>
            </a:prstGeom>
            <a:noFill/>
          </p:spPr>
          <p:txBody>
            <a:bodyPr wrap="none" rtlCol="0">
              <a:spAutoFit/>
            </a:bodyPr>
            <a:lstStyle/>
            <a:p>
              <a:r>
                <a:rPr lang="en-US" b="1" dirty="0" smtClean="0">
                  <a:solidFill>
                    <a:srgbClr val="FFFFFF"/>
                  </a:solidFill>
                </a:rPr>
                <a:t>Plasmodium sp. </a:t>
              </a:r>
              <a:endParaRPr lang="en-US" b="1" dirty="0">
                <a:solidFill>
                  <a:srgbClr val="FFFFFF"/>
                </a:solidFill>
              </a:endParaRPr>
            </a:p>
          </p:txBody>
        </p:sp>
        <p:cxnSp>
          <p:nvCxnSpPr>
            <p:cNvPr id="12" name="Straight Arrow Connector 11"/>
            <p:cNvCxnSpPr/>
            <p:nvPr/>
          </p:nvCxnSpPr>
          <p:spPr>
            <a:xfrm flipH="1" flipV="1">
              <a:off x="7452320" y="4869160"/>
              <a:ext cx="432048" cy="864096"/>
            </a:xfrm>
            <a:prstGeom prst="straightConnector1">
              <a:avLst/>
            </a:prstGeom>
            <a:ln w="38100" cmpd="sng">
              <a:solidFill>
                <a:srgbClr val="FFFFFF"/>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0917454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642506"/>
          </a:xfrm>
        </p:spPr>
        <p:txBody>
          <a:bodyPr/>
          <a:lstStyle/>
          <a:p>
            <a:pPr algn="ctr"/>
            <a:r>
              <a:rPr lang="en-US" b="1" i="1" dirty="0">
                <a:solidFill>
                  <a:srgbClr val="FF6600"/>
                </a:solidFill>
              </a:rPr>
              <a:t>Plasmodium sp.</a:t>
            </a:r>
            <a:r>
              <a:rPr lang="en-US" b="1" dirty="0">
                <a:solidFill>
                  <a:srgbClr val="FF6600"/>
                </a:solidFill>
              </a:rPr>
              <a:t> (Malaria)</a:t>
            </a:r>
            <a:endParaRPr lang="en-US" dirty="0"/>
          </a:p>
        </p:txBody>
      </p:sp>
      <p:sp>
        <p:nvSpPr>
          <p:cNvPr id="3" name="Content Placeholder 2"/>
          <p:cNvSpPr>
            <a:spLocks noGrp="1"/>
          </p:cNvSpPr>
          <p:nvPr>
            <p:ph idx="1"/>
          </p:nvPr>
        </p:nvSpPr>
        <p:spPr>
          <a:xfrm>
            <a:off x="0" y="1128792"/>
            <a:ext cx="8444234" cy="5729208"/>
          </a:xfrm>
        </p:spPr>
        <p:txBody>
          <a:bodyPr>
            <a:normAutofit/>
          </a:bodyPr>
          <a:lstStyle/>
          <a:p>
            <a:pPr>
              <a:lnSpc>
                <a:spcPct val="80000"/>
              </a:lnSpc>
            </a:pPr>
            <a:r>
              <a:rPr lang="en-US" sz="2400" dirty="0">
                <a:latin typeface="Arial" charset="0"/>
                <a:cs typeface="Arial" charset="0"/>
              </a:rPr>
              <a:t>Approximately 300 million people worldwide are affected by malaria and between 1 and 1.5 million people die from it every year </a:t>
            </a:r>
          </a:p>
          <a:p>
            <a:pPr>
              <a:lnSpc>
                <a:spcPct val="80000"/>
              </a:lnSpc>
            </a:pPr>
            <a:endParaRPr lang="en-US" sz="2400" dirty="0">
              <a:latin typeface="Arial" charset="0"/>
              <a:cs typeface="Arial" charset="0"/>
            </a:endParaRPr>
          </a:p>
          <a:p>
            <a:pPr>
              <a:lnSpc>
                <a:spcPct val="80000"/>
              </a:lnSpc>
            </a:pPr>
            <a:r>
              <a:rPr lang="en-US" sz="2400" b="1" dirty="0" smtClean="0">
                <a:solidFill>
                  <a:schemeClr val="hlink"/>
                </a:solidFill>
                <a:latin typeface="Arial" charset="0"/>
                <a:cs typeface="Arial" charset="0"/>
              </a:rPr>
              <a:t>Geographical distribution:</a:t>
            </a:r>
            <a:r>
              <a:rPr lang="en-US" sz="2400" b="1" dirty="0" smtClean="0">
                <a:latin typeface="Arial" charset="0"/>
                <a:cs typeface="Arial" charset="0"/>
              </a:rPr>
              <a:t> </a:t>
            </a:r>
          </a:p>
          <a:p>
            <a:pPr>
              <a:lnSpc>
                <a:spcPct val="110000"/>
              </a:lnSpc>
              <a:buFont typeface="Wingdings" charset="2"/>
              <a:buChar char="Ø"/>
            </a:pPr>
            <a:r>
              <a:rPr lang="en-US" sz="2400" dirty="0" smtClean="0">
                <a:latin typeface="Arial" charset="0"/>
                <a:cs typeface="Arial" charset="0"/>
              </a:rPr>
              <a:t>Previously </a:t>
            </a:r>
            <a:r>
              <a:rPr lang="en-US" sz="2400" dirty="0">
                <a:latin typeface="Arial" charset="0"/>
                <a:cs typeface="Arial" charset="0"/>
              </a:rPr>
              <a:t>extremely widespread, the malaria is now mainly confined to Africa, Asia and Latin America </a:t>
            </a:r>
            <a:endParaRPr lang="en-US" sz="2400" dirty="0" smtClean="0">
              <a:latin typeface="Arial" charset="0"/>
              <a:cs typeface="Arial" charset="0"/>
            </a:endParaRPr>
          </a:p>
          <a:p>
            <a:pPr marL="114300" indent="0">
              <a:lnSpc>
                <a:spcPct val="80000"/>
              </a:lnSpc>
              <a:buNone/>
            </a:pPr>
            <a:endParaRPr lang="en-US" sz="2400" dirty="0">
              <a:latin typeface="Arial" charset="0"/>
              <a:cs typeface="Arial" charset="0"/>
            </a:endParaRPr>
          </a:p>
          <a:p>
            <a:pPr>
              <a:lnSpc>
                <a:spcPct val="110000"/>
              </a:lnSpc>
              <a:buFont typeface="Wingdings" charset="2"/>
              <a:buChar char="Ø"/>
            </a:pPr>
            <a:r>
              <a:rPr lang="en-US" sz="2400" dirty="0">
                <a:latin typeface="Arial" charset="0"/>
                <a:cs typeface="Arial" charset="0"/>
              </a:rPr>
              <a:t>The problems of controlling malaria in these countries are aggravated by inadequate health structures and poor socioeconomic conditions. The situation has become even more complex over the last few years with the increase in resistance to the drugs normally used to combat the parasite that causes the disease. </a:t>
            </a:r>
          </a:p>
          <a:p>
            <a:endParaRPr lang="en-US" dirty="0"/>
          </a:p>
        </p:txBody>
      </p:sp>
    </p:spTree>
    <p:extLst>
      <p:ext uri="{BB962C8B-B14F-4D97-AF65-F5344CB8AC3E}">
        <p14:creationId xmlns:p14="http://schemas.microsoft.com/office/powerpoint/2010/main" val="30638493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924704"/>
          </a:xfrm>
        </p:spPr>
        <p:txBody>
          <a:bodyPr/>
          <a:lstStyle/>
          <a:p>
            <a:pPr algn="ctr"/>
            <a:r>
              <a:rPr lang="en-US" b="1" i="1" dirty="0">
                <a:solidFill>
                  <a:srgbClr val="FF6600"/>
                </a:solidFill>
              </a:rPr>
              <a:t>Plasmodium sp.</a:t>
            </a:r>
            <a:r>
              <a:rPr lang="en-US" b="1" dirty="0">
                <a:solidFill>
                  <a:srgbClr val="FF6600"/>
                </a:solidFill>
              </a:rPr>
              <a:t> </a:t>
            </a:r>
            <a:endParaRPr lang="en-US" dirty="0"/>
          </a:p>
        </p:txBody>
      </p:sp>
      <p:sp>
        <p:nvSpPr>
          <p:cNvPr id="3" name="Content Placeholder 2"/>
          <p:cNvSpPr>
            <a:spLocks noGrp="1"/>
          </p:cNvSpPr>
          <p:nvPr>
            <p:ph idx="1"/>
          </p:nvPr>
        </p:nvSpPr>
        <p:spPr>
          <a:xfrm>
            <a:off x="457200" y="1199342"/>
            <a:ext cx="7620000" cy="5201458"/>
          </a:xfrm>
        </p:spPr>
        <p:txBody>
          <a:bodyPr/>
          <a:lstStyle/>
          <a:p>
            <a:pPr>
              <a:buFont typeface="Wingdings" charset="2"/>
              <a:buChar char="u"/>
            </a:pPr>
            <a:r>
              <a:rPr lang="en-US" sz="2400" b="1" dirty="0">
                <a:solidFill>
                  <a:srgbClr val="FF0000"/>
                </a:solidFill>
              </a:rPr>
              <a:t>Mode of transmission :</a:t>
            </a:r>
          </a:p>
          <a:p>
            <a:pPr marL="114300" indent="0">
              <a:buNone/>
            </a:pPr>
            <a:r>
              <a:rPr lang="en-US" sz="2400" b="1" dirty="0"/>
              <a:t>See page </a:t>
            </a:r>
            <a:r>
              <a:rPr lang="en-US" sz="2400" b="1" dirty="0" smtClean="0"/>
              <a:t>366 </a:t>
            </a:r>
            <a:r>
              <a:rPr lang="en-US" sz="2400" b="1" dirty="0"/>
              <a:t>, chapter 21 , table 21</a:t>
            </a:r>
            <a:r>
              <a:rPr lang="en-US" sz="2400" b="1" dirty="0" smtClean="0"/>
              <a:t>-4)</a:t>
            </a:r>
            <a:endParaRPr lang="en-US" sz="2400" b="1" dirty="0"/>
          </a:p>
          <a:p>
            <a:pPr marL="114300" indent="0">
              <a:buNone/>
            </a:pPr>
            <a:endParaRPr lang="en-US" dirty="0"/>
          </a:p>
        </p:txBody>
      </p:sp>
      <p:pic>
        <p:nvPicPr>
          <p:cNvPr id="4" name="Picture 6" descr="anophe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1352" y="2845496"/>
            <a:ext cx="3579562" cy="3555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images plasmo.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5854" y="2544681"/>
            <a:ext cx="3505200" cy="1735322"/>
          </a:xfrm>
          <a:prstGeom prst="rect">
            <a:avLst/>
          </a:prstGeom>
        </p:spPr>
      </p:pic>
      <p:pic>
        <p:nvPicPr>
          <p:cNvPr id="6" name="Picture 5" descr="images plasmo 2.jpg"/>
          <p:cNvPicPr>
            <a:picLocks noChangeAspect="1"/>
          </p:cNvPicPr>
          <p:nvPr/>
        </p:nvPicPr>
        <p:blipFill rotWithShape="1">
          <a:blip r:embed="rId5">
            <a:extLst>
              <a:ext uri="{28A0092B-C50C-407E-A947-70E740481C1C}">
                <a14:useLocalDpi xmlns:a14="http://schemas.microsoft.com/office/drawing/2010/main" val="0"/>
              </a:ext>
            </a:extLst>
          </a:blip>
          <a:srcRect t="10970" b="19099"/>
          <a:stretch/>
        </p:blipFill>
        <p:spPr>
          <a:xfrm>
            <a:off x="457200" y="4538684"/>
            <a:ext cx="3423854" cy="211648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738845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Malaria life cycle</a:t>
            </a:r>
            <a:endParaRPr lang="en-US" dirty="0"/>
          </a:p>
        </p:txBody>
      </p:sp>
      <p:pic>
        <p:nvPicPr>
          <p:cNvPr id="5" name="Content Placeholder 4" descr="malaria_LifeCycle.gif"/>
          <p:cNvPicPr>
            <a:picLocks noGrp="1" noChangeAspect="1"/>
          </p:cNvPicPr>
          <p:nvPr>
            <p:ph idx="1"/>
          </p:nvPr>
        </p:nvPicPr>
        <p:blipFill>
          <a:blip r:embed="rId2"/>
          <a:stretch>
            <a:fillRect/>
          </a:stretch>
        </p:blipFill>
        <p:spPr>
          <a:xfrm>
            <a:off x="2249026" y="2052907"/>
            <a:ext cx="6437774" cy="4805093"/>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0672474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0"/>
            <a:ext cx="8229600" cy="1143000"/>
          </a:xfrm>
        </p:spPr>
        <p:txBody>
          <a:bodyPr/>
          <a:lstStyle/>
          <a:p>
            <a:pPr eaLnBrk="1" hangingPunct="1"/>
            <a:r>
              <a:rPr lang="en-US">
                <a:solidFill>
                  <a:srgbClr val="FF3300"/>
                </a:solidFill>
                <a:effectLst>
                  <a:outerShdw blurRad="38100" dist="38100" dir="2700000" algn="tl">
                    <a:srgbClr val="000000"/>
                  </a:outerShdw>
                </a:effectLst>
                <a:latin typeface="Arial" charset="0"/>
                <a:cs typeface="Arial" charset="0"/>
              </a:rPr>
              <a:t>Plasmodium sp. (Malaria)</a:t>
            </a:r>
          </a:p>
        </p:txBody>
      </p:sp>
      <p:sp>
        <p:nvSpPr>
          <p:cNvPr id="18435" name="Rectangle 3"/>
          <p:cNvSpPr>
            <a:spLocks noGrp="1" noChangeArrowheads="1"/>
          </p:cNvSpPr>
          <p:nvPr>
            <p:ph type="body" idx="1"/>
          </p:nvPr>
        </p:nvSpPr>
        <p:spPr>
          <a:xfrm>
            <a:off x="0" y="1295400"/>
            <a:ext cx="9144000" cy="5562600"/>
          </a:xfrm>
        </p:spPr>
        <p:txBody>
          <a:bodyPr/>
          <a:lstStyle/>
          <a:p>
            <a:pPr eaLnBrk="1" hangingPunct="1">
              <a:buFontTx/>
              <a:buNone/>
            </a:pPr>
            <a:r>
              <a:rPr lang="en-US" sz="2000" dirty="0">
                <a:solidFill>
                  <a:schemeClr val="hlink"/>
                </a:solidFill>
                <a:latin typeface="Arial" charset="0"/>
                <a:cs typeface="Arial" charset="0"/>
              </a:rPr>
              <a:t>Pathology and clinical significance:</a:t>
            </a:r>
          </a:p>
          <a:p>
            <a:pPr eaLnBrk="1" hangingPunct="1"/>
            <a:r>
              <a:rPr lang="en-US" sz="2000" dirty="0">
                <a:latin typeface="Arial" charset="0"/>
                <a:cs typeface="Arial" charset="0"/>
              </a:rPr>
              <a:t>When </a:t>
            </a:r>
            <a:r>
              <a:rPr lang="en-US" sz="2000" dirty="0" err="1">
                <a:latin typeface="Arial" charset="0"/>
                <a:cs typeface="Arial" charset="0"/>
              </a:rPr>
              <a:t>merozoits</a:t>
            </a:r>
            <a:r>
              <a:rPr lang="en-US" sz="2000" dirty="0">
                <a:latin typeface="Arial" charset="0"/>
                <a:cs typeface="Arial" charset="0"/>
              </a:rPr>
              <a:t> invade the blood cells, using hemoglobin as a nutrient, eventually, the infected red cells rupture, releasing </a:t>
            </a:r>
            <a:r>
              <a:rPr lang="en-US" sz="2000" dirty="0" err="1">
                <a:latin typeface="Arial" charset="0"/>
                <a:cs typeface="Arial" charset="0"/>
              </a:rPr>
              <a:t>merozoits</a:t>
            </a:r>
            <a:r>
              <a:rPr lang="en-US" sz="2000" dirty="0">
                <a:latin typeface="Arial" charset="0"/>
                <a:cs typeface="Arial" charset="0"/>
              </a:rPr>
              <a:t> that can invade other erythrocytes. If a large numbers of red cells rupture at roughly the same time, </a:t>
            </a:r>
            <a:r>
              <a:rPr lang="en-US" sz="2000" b="1" dirty="0">
                <a:solidFill>
                  <a:srgbClr val="0000FF"/>
                </a:solidFill>
                <a:latin typeface="Arial" charset="0"/>
                <a:cs typeface="Arial" charset="0"/>
              </a:rPr>
              <a:t>a paroxysm </a:t>
            </a:r>
            <a:r>
              <a:rPr lang="en-US" sz="2000" dirty="0">
                <a:latin typeface="Arial" charset="0"/>
                <a:cs typeface="Arial" charset="0"/>
              </a:rPr>
              <a:t>(sudden onset) of fever can result from the massive release of toxic substance.</a:t>
            </a:r>
          </a:p>
          <a:p>
            <a:pPr eaLnBrk="1" hangingPunct="1"/>
            <a:endParaRPr lang="en-US" sz="2000" dirty="0">
              <a:latin typeface="Arial" charset="0"/>
              <a:cs typeface="Arial" charset="0"/>
            </a:endParaRPr>
          </a:p>
          <a:p>
            <a:pPr eaLnBrk="1" hangingPunct="1"/>
            <a:r>
              <a:rPr lang="en-US" sz="2000" b="1" i="1" dirty="0">
                <a:latin typeface="Arial" charset="0"/>
                <a:cs typeface="Arial" charset="0"/>
              </a:rPr>
              <a:t>Plasmodium falciparum</a:t>
            </a:r>
            <a:r>
              <a:rPr lang="en-US" sz="2000" b="1" dirty="0">
                <a:latin typeface="Arial" charset="0"/>
                <a:cs typeface="Arial" charset="0"/>
              </a:rPr>
              <a:t> </a:t>
            </a:r>
            <a:r>
              <a:rPr lang="en-US" sz="2000" dirty="0">
                <a:latin typeface="Arial" charset="0"/>
                <a:cs typeface="Arial" charset="0"/>
              </a:rPr>
              <a:t>is the most dangerous species</a:t>
            </a:r>
            <a:r>
              <a:rPr lang="en-US" sz="2000" b="1" dirty="0">
                <a:latin typeface="Arial" charset="0"/>
                <a:cs typeface="Arial" charset="0"/>
              </a:rPr>
              <a:t>. </a:t>
            </a:r>
            <a:r>
              <a:rPr lang="en-US" sz="2000" b="1" i="1" dirty="0">
                <a:latin typeface="Arial" charset="0"/>
                <a:cs typeface="Arial" charset="0"/>
              </a:rPr>
              <a:t>P. </a:t>
            </a:r>
            <a:r>
              <a:rPr lang="en-US" sz="2000" b="1" i="1" dirty="0" err="1">
                <a:latin typeface="Arial" charset="0"/>
                <a:cs typeface="Arial" charset="0"/>
              </a:rPr>
              <a:t>malriae</a:t>
            </a:r>
            <a:r>
              <a:rPr lang="en-US" sz="2000" b="1" i="1" dirty="0">
                <a:latin typeface="Arial" charset="0"/>
                <a:cs typeface="Arial" charset="0"/>
              </a:rPr>
              <a:t>, P. </a:t>
            </a:r>
            <a:r>
              <a:rPr lang="en-US" sz="2000" b="1" i="1" dirty="0" err="1">
                <a:latin typeface="Arial" charset="0"/>
                <a:cs typeface="Arial" charset="0"/>
              </a:rPr>
              <a:t>vivax</a:t>
            </a:r>
            <a:r>
              <a:rPr lang="en-US" sz="2000" b="1" i="1" dirty="0">
                <a:latin typeface="Arial" charset="0"/>
                <a:cs typeface="Arial" charset="0"/>
              </a:rPr>
              <a:t>,</a:t>
            </a:r>
            <a:r>
              <a:rPr lang="en-US" sz="2000" b="1" dirty="0">
                <a:latin typeface="Arial" charset="0"/>
                <a:cs typeface="Arial" charset="0"/>
              </a:rPr>
              <a:t> and </a:t>
            </a:r>
            <a:r>
              <a:rPr lang="en-US" sz="2000" b="1" i="1" dirty="0">
                <a:latin typeface="Arial" charset="0"/>
                <a:cs typeface="Arial" charset="0"/>
              </a:rPr>
              <a:t>P. </a:t>
            </a:r>
            <a:r>
              <a:rPr lang="en-US" sz="2000" b="1" i="1" dirty="0" err="1">
                <a:latin typeface="Arial" charset="0"/>
                <a:cs typeface="Arial" charset="0"/>
              </a:rPr>
              <a:t>ovale</a:t>
            </a:r>
            <a:r>
              <a:rPr lang="en-US" sz="2000" dirty="0">
                <a:latin typeface="Arial" charset="0"/>
                <a:cs typeface="Arial" charset="0"/>
              </a:rPr>
              <a:t> cause milder form of the disease, probably because they invade either young or old red cells, but not both. This is in contrast to </a:t>
            </a:r>
            <a:r>
              <a:rPr lang="en-US" sz="2000" i="1" dirty="0">
                <a:latin typeface="Arial" charset="0"/>
                <a:cs typeface="Arial" charset="0"/>
              </a:rPr>
              <a:t>P. falciparum</a:t>
            </a:r>
            <a:r>
              <a:rPr lang="en-US" sz="2000" dirty="0">
                <a:latin typeface="Arial" charset="0"/>
                <a:cs typeface="Arial" charset="0"/>
              </a:rPr>
              <a:t>, which invades cells of all ages.</a:t>
            </a:r>
          </a:p>
          <a:p>
            <a:pPr eaLnBrk="1" hangingPunct="1">
              <a:buFontTx/>
              <a:buNone/>
            </a:pPr>
            <a:endParaRPr lang="en-US" sz="2000" dirty="0">
              <a:latin typeface="Arial" charset="0"/>
              <a:cs typeface="Arial" charset="0"/>
            </a:endParaRPr>
          </a:p>
          <a:p>
            <a:pPr eaLnBrk="1" hangingPunct="1"/>
            <a:r>
              <a:rPr lang="en-US" sz="2000" b="1" i="1" dirty="0">
                <a:latin typeface="Arial" charset="0"/>
                <a:cs typeface="Arial" charset="0"/>
              </a:rPr>
              <a:t>Plasmodium falciparum</a:t>
            </a:r>
            <a:r>
              <a:rPr lang="en-US" sz="2000" dirty="0">
                <a:latin typeface="Arial" charset="0"/>
                <a:cs typeface="Arial" charset="0"/>
              </a:rPr>
              <a:t> is characterized by persistent high fever and orthostatic hypertension. Infection can lead to capillary obstruction and death if treatment is not introduced.</a:t>
            </a:r>
          </a:p>
        </p:txBody>
      </p:sp>
    </p:spTree>
    <p:extLst>
      <p:ext uri="{BB962C8B-B14F-4D97-AF65-F5344CB8AC3E}">
        <p14:creationId xmlns:p14="http://schemas.microsoft.com/office/powerpoint/2010/main" val="22156695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35165"/>
            <a:ext cx="7520940" cy="817571"/>
          </a:xfrm>
        </p:spPr>
        <p:txBody>
          <a:bodyPr/>
          <a:lstStyle/>
          <a:p>
            <a:r>
              <a:rPr lang="en-US" b="1" i="1" dirty="0">
                <a:solidFill>
                  <a:srgbClr val="FF3300"/>
                </a:solidFill>
              </a:rPr>
              <a:t> </a:t>
            </a:r>
            <a:r>
              <a:rPr lang="en-US" b="1" i="1" dirty="0" err="1">
                <a:solidFill>
                  <a:srgbClr val="FF6600"/>
                </a:solidFill>
              </a:rPr>
              <a:t>Toxoplama</a:t>
            </a:r>
            <a:r>
              <a:rPr lang="en-US" b="1" i="1" dirty="0">
                <a:solidFill>
                  <a:srgbClr val="FF6600"/>
                </a:solidFill>
              </a:rPr>
              <a:t> </a:t>
            </a:r>
            <a:r>
              <a:rPr lang="en-US" b="1" i="1" dirty="0" err="1" smtClean="0">
                <a:solidFill>
                  <a:srgbClr val="FF6600"/>
                </a:solidFill>
              </a:rPr>
              <a:t>gondii</a:t>
            </a:r>
            <a:endParaRPr lang="en-US" dirty="0">
              <a:solidFill>
                <a:srgbClr val="FF6600"/>
              </a:solidFill>
            </a:endParaRPr>
          </a:p>
        </p:txBody>
      </p:sp>
      <p:sp>
        <p:nvSpPr>
          <p:cNvPr id="6" name="Content Placeholder 5"/>
          <p:cNvSpPr>
            <a:spLocks noGrp="1"/>
          </p:cNvSpPr>
          <p:nvPr>
            <p:ph idx="1"/>
          </p:nvPr>
        </p:nvSpPr>
        <p:spPr>
          <a:xfrm>
            <a:off x="0" y="1052736"/>
            <a:ext cx="7236296" cy="5616624"/>
          </a:xfrm>
        </p:spPr>
        <p:txBody>
          <a:bodyPr>
            <a:normAutofit/>
          </a:bodyPr>
          <a:lstStyle/>
          <a:p>
            <a:pPr>
              <a:buFont typeface="Wingdings" charset="2"/>
              <a:buChar char="u"/>
            </a:pPr>
            <a:r>
              <a:rPr lang="en-US" dirty="0" smtClean="0">
                <a:solidFill>
                  <a:srgbClr val="FF6600"/>
                </a:solidFill>
              </a:rPr>
              <a:t>Name of the disease: </a:t>
            </a:r>
          </a:p>
          <a:p>
            <a:r>
              <a:rPr lang="en-US" b="0" dirty="0" smtClean="0"/>
              <a:t>Toxoplasmosis. </a:t>
            </a:r>
          </a:p>
          <a:p>
            <a:endParaRPr lang="en-US" b="0" dirty="0" smtClean="0"/>
          </a:p>
          <a:p>
            <a:pPr>
              <a:buFont typeface="Wingdings" charset="2"/>
              <a:buChar char="u"/>
            </a:pPr>
            <a:r>
              <a:rPr lang="en-US" dirty="0" smtClean="0">
                <a:solidFill>
                  <a:srgbClr val="FF6600"/>
                </a:solidFill>
              </a:rPr>
              <a:t>Geographical distribution:</a:t>
            </a:r>
          </a:p>
          <a:p>
            <a:r>
              <a:rPr lang="en-US" sz="2000" b="0" dirty="0" smtClean="0"/>
              <a:t>World wide. Approximately 50% of human</a:t>
            </a:r>
          </a:p>
          <a:p>
            <a:pPr marL="114300" indent="0">
              <a:buNone/>
            </a:pPr>
            <a:r>
              <a:rPr lang="en-US" sz="2000" b="0" dirty="0" smtClean="0"/>
              <a:t>Population of USA has been infected.  </a:t>
            </a:r>
          </a:p>
          <a:p>
            <a:endParaRPr lang="en-US" b="0" dirty="0" smtClean="0"/>
          </a:p>
          <a:p>
            <a:pPr>
              <a:buFont typeface="Wingdings" charset="2"/>
              <a:buChar char="u"/>
            </a:pPr>
            <a:r>
              <a:rPr lang="en-US" dirty="0" smtClean="0">
                <a:solidFill>
                  <a:srgbClr val="FF6600"/>
                </a:solidFill>
              </a:rPr>
              <a:t>Reproduction</a:t>
            </a:r>
            <a:r>
              <a:rPr lang="en-US" u="sng" dirty="0" smtClean="0">
                <a:solidFill>
                  <a:srgbClr val="FF6600"/>
                </a:solidFill>
              </a:rPr>
              <a:t>:</a:t>
            </a:r>
          </a:p>
          <a:p>
            <a:pPr>
              <a:buFont typeface="Wingdings" charset="2"/>
              <a:buChar char="ü"/>
              <a:defRPr/>
            </a:pPr>
            <a:r>
              <a:rPr lang="en-US" dirty="0">
                <a:solidFill>
                  <a:schemeClr val="accent3">
                    <a:lumMod val="75000"/>
                  </a:schemeClr>
                </a:solidFill>
              </a:rPr>
              <a:t>Sexually </a:t>
            </a:r>
            <a:r>
              <a:rPr lang="en-US" dirty="0" smtClean="0">
                <a:solidFill>
                  <a:schemeClr val="accent3">
                    <a:lumMod val="75000"/>
                  </a:schemeClr>
                </a:solidFill>
              </a:rPr>
              <a:t>reproduction (Definitive host) </a:t>
            </a:r>
            <a:r>
              <a:rPr lang="en-US" dirty="0" smtClean="0">
                <a:solidFill>
                  <a:schemeClr val="accent3">
                    <a:lumMod val="75000"/>
                  </a:schemeClr>
                </a:solidFill>
                <a:sym typeface="Wingdings"/>
              </a:rPr>
              <a:t> </a:t>
            </a:r>
            <a:r>
              <a:rPr lang="en-US" dirty="0" smtClean="0">
                <a:solidFill>
                  <a:schemeClr val="accent3">
                    <a:lumMod val="75000"/>
                  </a:schemeClr>
                </a:solidFill>
              </a:rPr>
              <a:t> </a:t>
            </a:r>
          </a:p>
          <a:p>
            <a:pPr marL="0" indent="0">
              <a:defRPr/>
            </a:pPr>
            <a:r>
              <a:rPr lang="en-US" b="0" dirty="0"/>
              <a:t>I</a:t>
            </a:r>
            <a:r>
              <a:rPr lang="en-US" b="0" dirty="0" smtClean="0"/>
              <a:t>n Cats, where Oocysts are </a:t>
            </a:r>
          </a:p>
          <a:p>
            <a:pPr marL="0" indent="0">
              <a:defRPr/>
            </a:pPr>
            <a:r>
              <a:rPr lang="en-US" b="0" dirty="0" smtClean="0"/>
              <a:t>released in feces of cat. </a:t>
            </a:r>
            <a:endParaRPr lang="en-US" b="0" dirty="0"/>
          </a:p>
          <a:p>
            <a:pPr>
              <a:buFont typeface="Wingdings" charset="2"/>
              <a:buChar char="ü"/>
              <a:defRPr/>
            </a:pPr>
            <a:r>
              <a:rPr lang="en-US" dirty="0" smtClean="0">
                <a:solidFill>
                  <a:srgbClr val="0679A3"/>
                </a:solidFill>
              </a:rPr>
              <a:t>Asexual reproduction (intermediate host)</a:t>
            </a:r>
            <a:r>
              <a:rPr lang="en-US" dirty="0" smtClean="0">
                <a:solidFill>
                  <a:srgbClr val="0679A3"/>
                </a:solidFill>
                <a:sym typeface="Wingdings"/>
              </a:rPr>
              <a:t></a:t>
            </a:r>
          </a:p>
          <a:p>
            <a:pPr marL="0" indent="0">
              <a:defRPr/>
            </a:pPr>
            <a:r>
              <a:rPr lang="en-US" dirty="0" smtClean="0">
                <a:solidFill>
                  <a:srgbClr val="0679A3"/>
                </a:solidFill>
                <a:sym typeface="Wingdings"/>
              </a:rPr>
              <a:t> </a:t>
            </a:r>
            <a:r>
              <a:rPr lang="en-US" b="0" dirty="0">
                <a:sym typeface="Wingdings"/>
              </a:rPr>
              <a:t>I</a:t>
            </a:r>
            <a:r>
              <a:rPr lang="en-US" b="0" dirty="0" smtClean="0"/>
              <a:t>n </a:t>
            </a:r>
            <a:r>
              <a:rPr lang="en-US" b="0" dirty="0"/>
              <a:t>worm blooded animals </a:t>
            </a:r>
            <a:endParaRPr lang="en-US" b="0" dirty="0" smtClean="0"/>
          </a:p>
          <a:p>
            <a:pPr marL="0" indent="0">
              <a:defRPr/>
            </a:pPr>
            <a:r>
              <a:rPr lang="en-US" b="0" dirty="0" smtClean="0"/>
              <a:t>(</a:t>
            </a:r>
            <a:r>
              <a:rPr lang="en-US" b="0" dirty="0"/>
              <a:t>cats, mice, humans, and birds).</a:t>
            </a:r>
            <a:endParaRPr lang="en-US" b="0" u="sng" dirty="0">
              <a:solidFill>
                <a:srgbClr val="FF6600"/>
              </a:solidFill>
            </a:endParaRPr>
          </a:p>
          <a:p>
            <a:endParaRPr lang="en-US" b="0" dirty="0" smtClean="0"/>
          </a:p>
          <a:p>
            <a:endParaRPr lang="en-US" dirty="0" smtClean="0"/>
          </a:p>
          <a:p>
            <a:endParaRPr lang="en-US" dirty="0"/>
          </a:p>
        </p:txBody>
      </p:sp>
      <p:pic>
        <p:nvPicPr>
          <p:cNvPr id="8" name="Picture 7"/>
          <p:cNvPicPr>
            <a:picLocks noChangeAspect="1"/>
          </p:cNvPicPr>
          <p:nvPr/>
        </p:nvPicPr>
        <p:blipFill>
          <a:blip r:embed="rId2"/>
          <a:stretch>
            <a:fillRect/>
          </a:stretch>
        </p:blipFill>
        <p:spPr>
          <a:xfrm>
            <a:off x="5181894" y="1499548"/>
            <a:ext cx="3306316" cy="3627049"/>
          </a:xfrm>
          <a:prstGeom prst="rect">
            <a:avLst/>
          </a:prstGeom>
          <a:ln w="38100" cmpd="sng">
            <a:solidFill>
              <a:srgbClr val="5D7237"/>
            </a:solidFill>
          </a:ln>
        </p:spPr>
      </p:pic>
    </p:spTree>
    <p:extLst>
      <p:ext uri="{BB962C8B-B14F-4D97-AF65-F5344CB8AC3E}">
        <p14:creationId xmlns:p14="http://schemas.microsoft.com/office/powerpoint/2010/main" val="32201109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2198"/>
            <a:ext cx="7620000" cy="1135439"/>
          </a:xfrm>
        </p:spPr>
        <p:txBody>
          <a:bodyPr/>
          <a:lstStyle/>
          <a:p>
            <a:pPr algn="ctr"/>
            <a:r>
              <a:rPr lang="en-US" b="1" dirty="0">
                <a:solidFill>
                  <a:srgbClr val="FF0000"/>
                </a:solidFill>
              </a:rPr>
              <a:t>Mod of Transmission </a:t>
            </a:r>
            <a:endParaRPr lang="en-US" dirty="0"/>
          </a:p>
        </p:txBody>
      </p:sp>
      <p:sp>
        <p:nvSpPr>
          <p:cNvPr id="3" name="Content Placeholder 2"/>
          <p:cNvSpPr>
            <a:spLocks noGrp="1"/>
          </p:cNvSpPr>
          <p:nvPr>
            <p:ph idx="1"/>
          </p:nvPr>
        </p:nvSpPr>
        <p:spPr>
          <a:xfrm>
            <a:off x="0" y="1600200"/>
            <a:ext cx="8326626" cy="5257800"/>
          </a:xfrm>
        </p:spPr>
        <p:txBody>
          <a:bodyPr/>
          <a:lstStyle/>
          <a:p>
            <a:pPr marL="114300" indent="0">
              <a:lnSpc>
                <a:spcPct val="80000"/>
              </a:lnSpc>
              <a:buNone/>
            </a:pPr>
            <a:r>
              <a:rPr lang="en-US" sz="2400" dirty="0" smtClean="0">
                <a:latin typeface="Arial" charset="0"/>
                <a:cs typeface="Arial" charset="0"/>
              </a:rPr>
              <a:t>1.eating </a:t>
            </a:r>
            <a:r>
              <a:rPr lang="en-US" sz="2400" dirty="0">
                <a:latin typeface="Arial" charset="0"/>
                <a:cs typeface="Arial" charset="0"/>
              </a:rPr>
              <a:t>row, undercooked meat of sheep and cow containing </a:t>
            </a:r>
            <a:r>
              <a:rPr lang="en-US" sz="2400" dirty="0" smtClean="0">
                <a:latin typeface="Arial" charset="0"/>
                <a:cs typeface="Arial" charset="0"/>
              </a:rPr>
              <a:t>viable </a:t>
            </a:r>
            <a:r>
              <a:rPr lang="en-US" sz="2400" dirty="0" err="1">
                <a:latin typeface="Arial" charset="0"/>
                <a:cs typeface="Arial" charset="0"/>
              </a:rPr>
              <a:t>trophozoits</a:t>
            </a:r>
            <a:r>
              <a:rPr lang="en-US" sz="2400" dirty="0">
                <a:latin typeface="Arial" charset="0"/>
                <a:cs typeface="Arial" charset="0"/>
              </a:rPr>
              <a:t> (</a:t>
            </a:r>
            <a:r>
              <a:rPr lang="en-US" sz="2400" dirty="0" err="1">
                <a:latin typeface="Arial" charset="0"/>
                <a:cs typeface="Arial" charset="0"/>
              </a:rPr>
              <a:t>bradyzoits</a:t>
            </a:r>
            <a:r>
              <a:rPr lang="en-US" sz="2400" dirty="0" smtClean="0">
                <a:latin typeface="Arial" charset="0"/>
                <a:cs typeface="Arial" charset="0"/>
              </a:rPr>
              <a:t>)</a:t>
            </a:r>
          </a:p>
          <a:p>
            <a:pPr marL="114300" indent="0">
              <a:lnSpc>
                <a:spcPct val="80000"/>
              </a:lnSpc>
              <a:buNone/>
            </a:pPr>
            <a:endParaRPr lang="en-US" sz="2400" dirty="0">
              <a:latin typeface="Arial" charset="0"/>
              <a:cs typeface="Arial" charset="0"/>
            </a:endParaRPr>
          </a:p>
          <a:p>
            <a:pPr marL="114300" indent="0">
              <a:lnSpc>
                <a:spcPct val="80000"/>
              </a:lnSpc>
              <a:buNone/>
            </a:pPr>
            <a:r>
              <a:rPr lang="en-US" sz="2400" dirty="0" smtClean="0">
                <a:latin typeface="Arial" charset="0"/>
                <a:cs typeface="Arial" charset="0"/>
              </a:rPr>
              <a:t>2. swallowing </a:t>
            </a:r>
            <a:r>
              <a:rPr lang="en-US" sz="2400" dirty="0">
                <a:latin typeface="Arial" charset="0"/>
                <a:cs typeface="Arial" charset="0"/>
              </a:rPr>
              <a:t>food and water contaminated with infected cat </a:t>
            </a:r>
            <a:r>
              <a:rPr lang="en-US" sz="2400" dirty="0" smtClean="0">
                <a:latin typeface="Arial" charset="0"/>
                <a:cs typeface="Arial" charset="0"/>
              </a:rPr>
              <a:t>feces</a:t>
            </a:r>
          </a:p>
          <a:p>
            <a:pPr marL="114300" indent="0">
              <a:lnSpc>
                <a:spcPct val="80000"/>
              </a:lnSpc>
              <a:buNone/>
            </a:pPr>
            <a:endParaRPr lang="en-US" sz="2400" dirty="0">
              <a:latin typeface="Arial" charset="0"/>
              <a:cs typeface="Arial" charset="0"/>
            </a:endParaRPr>
          </a:p>
          <a:p>
            <a:pPr marL="114300" indent="0">
              <a:lnSpc>
                <a:spcPct val="80000"/>
              </a:lnSpc>
              <a:buNone/>
            </a:pPr>
            <a:r>
              <a:rPr lang="en-US" sz="2400" dirty="0" smtClean="0">
                <a:latin typeface="Arial" charset="0"/>
                <a:cs typeface="Arial" charset="0"/>
              </a:rPr>
              <a:t>3.Congenital </a:t>
            </a:r>
            <a:r>
              <a:rPr lang="en-US" sz="2400" dirty="0">
                <a:latin typeface="Arial" charset="0"/>
                <a:cs typeface="Arial" charset="0"/>
              </a:rPr>
              <a:t>transmission, through placenta (fatal) especially </a:t>
            </a:r>
            <a:r>
              <a:rPr lang="en-US" sz="2400" dirty="0" smtClean="0">
                <a:latin typeface="Arial" charset="0"/>
                <a:cs typeface="Arial" charset="0"/>
              </a:rPr>
              <a:t>when infection </a:t>
            </a:r>
            <a:r>
              <a:rPr lang="en-US" sz="2400" dirty="0">
                <a:latin typeface="Arial" charset="0"/>
                <a:cs typeface="Arial" charset="0"/>
              </a:rPr>
              <a:t>occurs during </a:t>
            </a:r>
            <a:r>
              <a:rPr lang="en-US" sz="2400" dirty="0" smtClean="0">
                <a:latin typeface="Arial" charset="0"/>
                <a:cs typeface="Arial" charset="0"/>
              </a:rPr>
              <a:t>pregnancy</a:t>
            </a:r>
          </a:p>
          <a:p>
            <a:pPr marL="114300" indent="0">
              <a:lnSpc>
                <a:spcPct val="80000"/>
              </a:lnSpc>
              <a:buNone/>
            </a:pPr>
            <a:endParaRPr lang="en-US" sz="2400" dirty="0">
              <a:latin typeface="Arial" charset="0"/>
              <a:cs typeface="Arial" charset="0"/>
            </a:endParaRPr>
          </a:p>
          <a:p>
            <a:pPr marL="114300" indent="0">
              <a:lnSpc>
                <a:spcPct val="80000"/>
              </a:lnSpc>
              <a:buNone/>
            </a:pPr>
            <a:r>
              <a:rPr lang="en-US" sz="2400" dirty="0" smtClean="0">
                <a:latin typeface="Arial" charset="0"/>
                <a:cs typeface="Arial" charset="0"/>
              </a:rPr>
              <a:t>4. person </a:t>
            </a:r>
            <a:r>
              <a:rPr lang="en-US" sz="2400" dirty="0">
                <a:latin typeface="Arial" charset="0"/>
                <a:cs typeface="Arial" charset="0"/>
              </a:rPr>
              <a:t>to person: ex. By blood transfusion or organ transmission</a:t>
            </a:r>
          </a:p>
          <a:p>
            <a:pPr marL="571500" indent="-457200">
              <a:buFont typeface="+mj-lt"/>
              <a:buAutoNum type="arabicPeriod"/>
            </a:pPr>
            <a:endParaRPr lang="en-US" dirty="0"/>
          </a:p>
        </p:txBody>
      </p:sp>
      <p:pic>
        <p:nvPicPr>
          <p:cNvPr id="4" name="Picture 5" descr="fig84_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953000" y="5071170"/>
            <a:ext cx="3373626" cy="1786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61149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13055"/>
          </a:xfrm>
        </p:spPr>
        <p:txBody>
          <a:bodyPr/>
          <a:lstStyle/>
          <a:p>
            <a:pPr algn="ctr"/>
            <a:r>
              <a:rPr lang="en-US" b="1" i="1" dirty="0" smtClean="0">
                <a:solidFill>
                  <a:srgbClr val="FF6600"/>
                </a:solidFill>
              </a:rPr>
              <a:t>Toxoplama </a:t>
            </a:r>
            <a:r>
              <a:rPr lang="en-US" b="1" i="1" dirty="0" err="1">
                <a:solidFill>
                  <a:srgbClr val="FF6600"/>
                </a:solidFill>
              </a:rPr>
              <a:t>gondii</a:t>
            </a:r>
            <a:endParaRPr lang="en-US" dirty="0"/>
          </a:p>
        </p:txBody>
      </p:sp>
      <p:sp>
        <p:nvSpPr>
          <p:cNvPr id="3" name="Content Placeholder 2"/>
          <p:cNvSpPr>
            <a:spLocks noGrp="1"/>
          </p:cNvSpPr>
          <p:nvPr>
            <p:ph idx="1"/>
          </p:nvPr>
        </p:nvSpPr>
        <p:spPr>
          <a:xfrm>
            <a:off x="457200" y="1175825"/>
            <a:ext cx="7620000" cy="5224975"/>
          </a:xfrm>
        </p:spPr>
        <p:txBody>
          <a:bodyPr/>
          <a:lstStyle/>
          <a:p>
            <a:r>
              <a:rPr lang="en-US" b="1" dirty="0" smtClean="0">
                <a:solidFill>
                  <a:srgbClr val="FF0000"/>
                </a:solidFill>
              </a:rPr>
              <a:t>Mod of Transmission :</a:t>
            </a:r>
          </a:p>
          <a:p>
            <a:pPr marL="114300" indent="0">
              <a:buNone/>
            </a:pPr>
            <a:r>
              <a:rPr lang="en-US" sz="2400" b="1" dirty="0"/>
              <a:t>See page </a:t>
            </a:r>
            <a:r>
              <a:rPr lang="en-US" sz="2400" b="1" dirty="0" smtClean="0"/>
              <a:t>361 </a:t>
            </a:r>
            <a:r>
              <a:rPr lang="en-US" sz="2400" b="1" dirty="0"/>
              <a:t>, chapter 21 , table 21</a:t>
            </a:r>
            <a:r>
              <a:rPr lang="en-US" sz="2400" b="1" dirty="0" smtClean="0"/>
              <a:t>-2)</a:t>
            </a:r>
            <a:endParaRPr lang="en-US" sz="2400" b="1" dirty="0"/>
          </a:p>
          <a:p>
            <a:pPr marL="114300" indent="0">
              <a:buNone/>
            </a:pPr>
            <a:endParaRPr lang="en-US" dirty="0">
              <a:solidFill>
                <a:srgbClr val="FF0000"/>
              </a:solidFill>
            </a:endParaRPr>
          </a:p>
        </p:txBody>
      </p:sp>
      <p:pic>
        <p:nvPicPr>
          <p:cNvPr id="4" name="Picture 3"/>
          <p:cNvPicPr>
            <a:picLocks noChangeAspect="1"/>
          </p:cNvPicPr>
          <p:nvPr/>
        </p:nvPicPr>
        <p:blipFill rotWithShape="1">
          <a:blip r:embed="rId2"/>
          <a:srcRect t="2809"/>
          <a:stretch/>
        </p:blipFill>
        <p:spPr>
          <a:xfrm>
            <a:off x="457200" y="2380786"/>
            <a:ext cx="2483768" cy="1665029"/>
          </a:xfrm>
          <a:prstGeom prst="rect">
            <a:avLst/>
          </a:prstGeom>
          <a:ln w="38100" cmpd="sng">
            <a:solidFill>
              <a:schemeClr val="accent3">
                <a:lumMod val="75000"/>
              </a:schemeClr>
            </a:solidFill>
          </a:ln>
        </p:spPr>
      </p:pic>
      <p:pic>
        <p:nvPicPr>
          <p:cNvPr id="5" name="Picture 4"/>
          <p:cNvPicPr>
            <a:picLocks noChangeAspect="1"/>
          </p:cNvPicPr>
          <p:nvPr/>
        </p:nvPicPr>
        <p:blipFill rotWithShape="1">
          <a:blip r:embed="rId3"/>
          <a:srcRect l="6484" r="5447"/>
          <a:stretch/>
        </p:blipFill>
        <p:spPr>
          <a:xfrm>
            <a:off x="3509851" y="2380786"/>
            <a:ext cx="4567349" cy="3389398"/>
          </a:xfrm>
          <a:prstGeom prst="rect">
            <a:avLst/>
          </a:prstGeom>
          <a:ln w="38100" cmpd="sng">
            <a:solidFill>
              <a:schemeClr val="accent3">
                <a:lumMod val="50000"/>
              </a:schemeClr>
            </a:solidFill>
          </a:ln>
        </p:spPr>
      </p:pic>
      <p:pic>
        <p:nvPicPr>
          <p:cNvPr id="6" name="Picture 5" descr="images plasmo 2.jpg"/>
          <p:cNvPicPr>
            <a:picLocks noChangeAspect="1"/>
          </p:cNvPicPr>
          <p:nvPr/>
        </p:nvPicPr>
        <p:blipFill rotWithShape="1">
          <a:blip r:embed="rId4">
            <a:extLst>
              <a:ext uri="{28A0092B-C50C-407E-A947-70E740481C1C}">
                <a14:useLocalDpi xmlns:a14="http://schemas.microsoft.com/office/drawing/2010/main" val="0"/>
              </a:ext>
            </a:extLst>
          </a:blip>
          <a:srcRect t="10970" b="19099"/>
          <a:stretch/>
        </p:blipFill>
        <p:spPr>
          <a:xfrm>
            <a:off x="457200" y="4284315"/>
            <a:ext cx="2835816" cy="211648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0526146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692696"/>
            <a:ext cx="7520940" cy="548640"/>
          </a:xfrm>
        </p:spPr>
        <p:txBody>
          <a:bodyPr/>
          <a:lstStyle/>
          <a:p>
            <a:r>
              <a:rPr lang="en-US" dirty="0" smtClean="0">
                <a:solidFill>
                  <a:srgbClr val="FF6600"/>
                </a:solidFill>
              </a:rPr>
              <a:t>Clinical symptoms</a:t>
            </a:r>
            <a:endParaRPr lang="en-US" dirty="0"/>
          </a:p>
        </p:txBody>
      </p:sp>
      <p:sp>
        <p:nvSpPr>
          <p:cNvPr id="6" name="Content Placeholder 5"/>
          <p:cNvSpPr>
            <a:spLocks noGrp="1"/>
          </p:cNvSpPr>
          <p:nvPr>
            <p:ph idx="1"/>
          </p:nvPr>
        </p:nvSpPr>
        <p:spPr>
          <a:xfrm>
            <a:off x="611560" y="1844823"/>
            <a:ext cx="7421448" cy="4700561"/>
          </a:xfrm>
        </p:spPr>
        <p:txBody>
          <a:bodyPr>
            <a:normAutofit/>
          </a:bodyPr>
          <a:lstStyle/>
          <a:p>
            <a:pPr>
              <a:lnSpc>
                <a:spcPct val="140000"/>
              </a:lnSpc>
              <a:buClr>
                <a:srgbClr val="FF6600"/>
              </a:buClr>
              <a:buFont typeface="Wingdings" charset="2"/>
              <a:buChar char="u"/>
            </a:pPr>
            <a:r>
              <a:rPr lang="en-US" b="0" dirty="0"/>
              <a:t>Infection of normal human hosts are common and usually asymptomatic</a:t>
            </a:r>
            <a:r>
              <a:rPr lang="en-US" b="0" dirty="0" smtClean="0"/>
              <a:t>.</a:t>
            </a:r>
          </a:p>
          <a:p>
            <a:pPr>
              <a:lnSpc>
                <a:spcPct val="140000"/>
              </a:lnSpc>
              <a:buClr>
                <a:srgbClr val="FF6600"/>
              </a:buClr>
              <a:buFont typeface="Wingdings" charset="2"/>
              <a:buChar char="u"/>
            </a:pPr>
            <a:endParaRPr lang="en-US" b="0" dirty="0"/>
          </a:p>
          <a:p>
            <a:pPr>
              <a:lnSpc>
                <a:spcPct val="140000"/>
              </a:lnSpc>
              <a:buClr>
                <a:srgbClr val="FF6600"/>
              </a:buClr>
              <a:buFont typeface="Wingdings" charset="2"/>
              <a:buChar char="u"/>
            </a:pPr>
            <a:r>
              <a:rPr lang="en-US" b="0" dirty="0" smtClean="0"/>
              <a:t>Infection in </a:t>
            </a:r>
            <a:r>
              <a:rPr lang="en-US" b="0" dirty="0" err="1" smtClean="0"/>
              <a:t>immunocompromised</a:t>
            </a:r>
            <a:r>
              <a:rPr lang="en-US" b="0" dirty="0" smtClean="0"/>
              <a:t> individuals is very sever and they my suffer relapse of the infection. </a:t>
            </a:r>
          </a:p>
          <a:p>
            <a:pPr>
              <a:lnSpc>
                <a:spcPct val="140000"/>
              </a:lnSpc>
              <a:buClr>
                <a:srgbClr val="FF6600"/>
              </a:buClr>
              <a:buFont typeface="Wingdings" charset="2"/>
              <a:buChar char="u"/>
            </a:pPr>
            <a:endParaRPr lang="en-US" b="0" dirty="0"/>
          </a:p>
          <a:p>
            <a:pPr>
              <a:lnSpc>
                <a:spcPct val="140000"/>
              </a:lnSpc>
              <a:buClr>
                <a:srgbClr val="FF6600"/>
              </a:buClr>
              <a:buFont typeface="Wingdings" charset="2"/>
              <a:buChar char="u"/>
            </a:pPr>
            <a:r>
              <a:rPr lang="en-US" b="0" dirty="0" smtClean="0"/>
              <a:t>Congenital </a:t>
            </a:r>
            <a:r>
              <a:rPr lang="en-US" b="0" dirty="0"/>
              <a:t>infections can also be sever, </a:t>
            </a:r>
            <a:r>
              <a:rPr lang="en-US" b="0" dirty="0" smtClean="0"/>
              <a:t>it can result in still births, brain lesions, and they are a major cause of blindness in newborns. </a:t>
            </a:r>
            <a:endParaRPr lang="en-US" b="0" dirty="0"/>
          </a:p>
        </p:txBody>
      </p:sp>
    </p:spTree>
    <p:extLst>
      <p:ext uri="{BB962C8B-B14F-4D97-AF65-F5344CB8AC3E}">
        <p14:creationId xmlns:p14="http://schemas.microsoft.com/office/powerpoint/2010/main" val="19329327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78410"/>
            <a:ext cx="7620000" cy="4422389"/>
          </a:xfrm>
        </p:spPr>
        <p:txBody>
          <a:bodyPr>
            <a:normAutofit/>
          </a:bodyPr>
          <a:lstStyle/>
          <a:p>
            <a:pPr marL="114300" indent="0" algn="ctr">
              <a:buNone/>
            </a:pPr>
            <a:r>
              <a:rPr lang="en-US" sz="6600" dirty="0">
                <a:solidFill>
                  <a:srgbClr val="FF0000"/>
                </a:solidFill>
              </a:rPr>
              <a:t>Helminthes ( worms)</a:t>
            </a:r>
            <a:endParaRPr lang="en-US" sz="6600" dirty="0"/>
          </a:p>
        </p:txBody>
      </p:sp>
    </p:spTree>
    <p:extLst>
      <p:ext uri="{BB962C8B-B14F-4D97-AF65-F5344CB8AC3E}">
        <p14:creationId xmlns:p14="http://schemas.microsoft.com/office/powerpoint/2010/main" val="13375571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5" name="Content Placeholder 4"/>
          <p:cNvPicPr>
            <a:picLocks noGrp="1" noChangeAspect="1"/>
          </p:cNvPicPr>
          <p:nvPr>
            <p:ph sz="half" idx="1"/>
          </p:nvPr>
        </p:nvPicPr>
        <p:blipFill>
          <a:blip r:embed="rId2"/>
          <a:srcRect t="-36446" b="-36446"/>
          <a:stretch>
            <a:fillRect/>
          </a:stretch>
        </p:blipFill>
        <p:spPr>
          <a:xfrm>
            <a:off x="457200" y="2680880"/>
            <a:ext cx="3657600" cy="3445599"/>
          </a:xfrm>
          <a:prstGeom prst="rect">
            <a:avLst/>
          </a:prstGeom>
          <a:ln w="38100" cmpd="sng">
            <a:solidFill>
              <a:srgbClr val="5ACEF9"/>
            </a:solidFill>
          </a:ln>
        </p:spPr>
      </p:pic>
      <p:pic>
        <p:nvPicPr>
          <p:cNvPr id="6" name="Content Placeholder 5"/>
          <p:cNvPicPr>
            <a:picLocks noGrp="1" noChangeAspect="1"/>
          </p:cNvPicPr>
          <p:nvPr>
            <p:ph sz="half" idx="2"/>
          </p:nvPr>
        </p:nvPicPr>
        <p:blipFill>
          <a:blip r:embed="rId3"/>
          <a:srcRect t="-26624" b="-26624"/>
          <a:stretch>
            <a:fillRect/>
          </a:stretch>
        </p:blipFill>
        <p:spPr>
          <a:xfrm>
            <a:off x="4419600" y="2680880"/>
            <a:ext cx="3657600" cy="3445600"/>
          </a:xfrm>
          <a:prstGeom prst="rect">
            <a:avLst/>
          </a:prstGeom>
          <a:ln w="38100" cmpd="sng">
            <a:solidFill>
              <a:srgbClr val="5ACEF9"/>
            </a:solidFill>
          </a:ln>
        </p:spPr>
      </p:pic>
      <p:sp>
        <p:nvSpPr>
          <p:cNvPr id="7" name="Text Placeholder 2"/>
          <p:cNvSpPr txBox="1">
            <a:spLocks/>
          </p:cNvSpPr>
          <p:nvPr/>
        </p:nvSpPr>
        <p:spPr>
          <a:xfrm>
            <a:off x="692416" y="2033424"/>
            <a:ext cx="3200400" cy="548640"/>
          </a:xfrm>
          <a:prstGeom prst="rect">
            <a:avLst/>
          </a:prstGeom>
          <a:solidFill>
            <a:schemeClr val="accent2"/>
          </a:solidFill>
          <a:ln w="38100" cap="flat" cmpd="sng" algn="ctr">
            <a:solidFill>
              <a:srgbClr val="FF6600"/>
            </a:solidFill>
            <a:prstDash val="solid"/>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800" kern="1200">
                <a:solidFill>
                  <a:schemeClr val="dk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400" kern="1200">
                <a:solidFill>
                  <a:schemeClr val="dk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2000" kern="1200">
                <a:solidFill>
                  <a:schemeClr val="dk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800" kern="1200">
                <a:solidFill>
                  <a:schemeClr val="dk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800" kern="1200" baseline="0">
                <a:solidFill>
                  <a:schemeClr val="dk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800" kern="1200" baseline="0">
                <a:solidFill>
                  <a:schemeClr val="dk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800" kern="1200">
                <a:solidFill>
                  <a:schemeClr val="dk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800" kern="1200">
                <a:solidFill>
                  <a:schemeClr val="dk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800" kern="1200">
                <a:solidFill>
                  <a:schemeClr val="dk1"/>
                </a:solidFill>
                <a:latin typeface="+mn-lt"/>
                <a:ea typeface="+mn-ea"/>
                <a:cs typeface="+mn-cs"/>
              </a:defRPr>
            </a:lvl9pPr>
          </a:lstStyle>
          <a:p>
            <a:pPr algn="ctr"/>
            <a:r>
              <a:rPr lang="tr-TR" sz="2000" b="1" dirty="0" smtClean="0">
                <a:solidFill>
                  <a:srgbClr val="C00202"/>
                </a:solidFill>
              </a:rPr>
              <a:t>Endoparasite</a:t>
            </a:r>
            <a:endParaRPr lang="tr-TR" sz="2000" b="1" dirty="0">
              <a:solidFill>
                <a:srgbClr val="C00202"/>
              </a:solidFill>
            </a:endParaRPr>
          </a:p>
        </p:txBody>
      </p:sp>
      <p:sp>
        <p:nvSpPr>
          <p:cNvPr id="8" name="Text Placeholder 4"/>
          <p:cNvSpPr txBox="1">
            <a:spLocks/>
          </p:cNvSpPr>
          <p:nvPr/>
        </p:nvSpPr>
        <p:spPr>
          <a:xfrm>
            <a:off x="4626260" y="2033424"/>
            <a:ext cx="3200400" cy="548640"/>
          </a:xfrm>
          <a:prstGeom prst="rect">
            <a:avLst/>
          </a:prstGeom>
          <a:solidFill>
            <a:schemeClr val="accent2"/>
          </a:solidFill>
          <a:ln w="38100" cap="flat" cmpd="sng" algn="ctr">
            <a:solidFill>
              <a:schemeClr val="bg2"/>
            </a:solidFill>
            <a:prstDash val="solid"/>
          </a:ln>
        </p:spPr>
        <p:style>
          <a:lnRef idx="1">
            <a:schemeClr val="accent3"/>
          </a:lnRef>
          <a:fillRef idx="2">
            <a:schemeClr val="accent3"/>
          </a:fillRef>
          <a:effectRef idx="1">
            <a:schemeClr val="accent3"/>
          </a:effectRef>
          <a:fontRef idx="minor">
            <a:schemeClr val="dk1"/>
          </a:fontRef>
        </p:style>
        <p:txBody>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dk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dk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dk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dk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dk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dk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dk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dk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dk1"/>
                </a:solidFill>
                <a:latin typeface="+mn-lt"/>
                <a:ea typeface="+mn-ea"/>
                <a:cs typeface="+mn-cs"/>
              </a:defRPr>
            </a:lvl9pPr>
          </a:lstStyle>
          <a:p>
            <a:pPr algn="ctr"/>
            <a:r>
              <a:rPr lang="tr-TR" sz="2000" b="1" smtClean="0">
                <a:solidFill>
                  <a:srgbClr val="C00202"/>
                </a:solidFill>
              </a:rPr>
              <a:t>Ectoparasite</a:t>
            </a:r>
            <a:endParaRPr lang="tr-TR" sz="2000" b="1" dirty="0">
              <a:solidFill>
                <a:srgbClr val="C00202"/>
              </a:solidFill>
            </a:endParaRPr>
          </a:p>
        </p:txBody>
      </p:sp>
    </p:spTree>
    <p:extLst>
      <p:ext uri="{BB962C8B-B14F-4D97-AF65-F5344CB8AC3E}">
        <p14:creationId xmlns:p14="http://schemas.microsoft.com/office/powerpoint/2010/main" val="18252046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827434"/>
          </a:xfrm>
        </p:spPr>
        <p:txBody>
          <a:bodyPr/>
          <a:lstStyle/>
          <a:p>
            <a:pPr algn="ctr"/>
            <a:r>
              <a:rPr lang="en-US" dirty="0" smtClean="0">
                <a:solidFill>
                  <a:srgbClr val="FF0000"/>
                </a:solidFill>
              </a:rPr>
              <a:t>Helminthes ( worms)</a:t>
            </a:r>
            <a:endParaRPr lang="en-US" dirty="0">
              <a:solidFill>
                <a:srgbClr val="FF0000"/>
              </a:solidFill>
            </a:endParaRPr>
          </a:p>
        </p:txBody>
      </p:sp>
      <p:sp>
        <p:nvSpPr>
          <p:cNvPr id="3" name="Content Placeholder 2"/>
          <p:cNvSpPr>
            <a:spLocks noGrp="1"/>
          </p:cNvSpPr>
          <p:nvPr>
            <p:ph idx="1"/>
          </p:nvPr>
        </p:nvSpPr>
        <p:spPr>
          <a:xfrm>
            <a:off x="0" y="1600200"/>
            <a:ext cx="8482086" cy="5257800"/>
          </a:xfrm>
        </p:spPr>
        <p:txBody>
          <a:bodyPr>
            <a:normAutofit/>
          </a:bodyPr>
          <a:lstStyle/>
          <a:p>
            <a:pPr>
              <a:buFont typeface="Wingdings" charset="2"/>
              <a:buChar char="u"/>
            </a:pPr>
            <a:r>
              <a:rPr lang="en-US" sz="2800" b="1" dirty="0" smtClean="0">
                <a:latin typeface="Arial" charset="0"/>
                <a:cs typeface="Arial" charset="0"/>
              </a:rPr>
              <a:t>Eukaryotic and </a:t>
            </a:r>
            <a:r>
              <a:rPr lang="en-US" sz="2800" b="1" dirty="0" smtClean="0"/>
              <a:t>multicellular </a:t>
            </a:r>
            <a:r>
              <a:rPr lang="en-US" sz="2800" b="1" dirty="0" smtClean="0">
                <a:latin typeface="Arial" charset="0"/>
                <a:cs typeface="Arial" charset="0"/>
              </a:rPr>
              <a:t>parasites </a:t>
            </a:r>
          </a:p>
          <a:p>
            <a:pPr>
              <a:buFont typeface="Wingdings" charset="2"/>
              <a:buChar char="u"/>
            </a:pPr>
            <a:endParaRPr lang="en-US" sz="2800" b="1" dirty="0">
              <a:latin typeface="Arial" charset="0"/>
              <a:cs typeface="Arial" charset="0"/>
            </a:endParaRPr>
          </a:p>
          <a:p>
            <a:pPr>
              <a:buFont typeface="Wingdings" charset="2"/>
              <a:buChar char="u"/>
            </a:pPr>
            <a:r>
              <a:rPr lang="en-US" sz="2800" b="1" dirty="0" smtClean="0"/>
              <a:t>ranging </a:t>
            </a:r>
            <a:r>
              <a:rPr lang="en-US" sz="2800" b="1" dirty="0"/>
              <a:t>from barely visible roundworms (0.3 mm) to huge tapeworms 25 meters </a:t>
            </a:r>
            <a:r>
              <a:rPr lang="en-US" sz="2800" b="1" dirty="0" smtClean="0"/>
              <a:t>long</a:t>
            </a:r>
            <a:r>
              <a:rPr lang="en-US" sz="2800" b="1" dirty="0"/>
              <a:t> </a:t>
            </a:r>
            <a:r>
              <a:rPr lang="en-US" sz="2800" b="1" dirty="0" smtClean="0"/>
              <a:t>.</a:t>
            </a:r>
          </a:p>
          <a:p>
            <a:pPr>
              <a:buFont typeface="Wingdings" charset="2"/>
              <a:buChar char="u"/>
            </a:pPr>
            <a:endParaRPr lang="en-US" sz="2800" b="1" dirty="0"/>
          </a:p>
          <a:p>
            <a:pPr>
              <a:buFont typeface="Wingdings" charset="2"/>
              <a:buChar char="u"/>
            </a:pPr>
            <a:r>
              <a:rPr lang="en-US" sz="2800" b="1" dirty="0" smtClean="0">
                <a:solidFill>
                  <a:srgbClr val="FF0000"/>
                </a:solidFill>
              </a:rPr>
              <a:t>h</a:t>
            </a:r>
            <a:r>
              <a:rPr lang="en-US" sz="2800" b="1" dirty="0">
                <a:solidFill>
                  <a:srgbClr val="FF0000"/>
                </a:solidFill>
              </a:rPr>
              <a:t>elminthes grouped them into three categories: </a:t>
            </a:r>
          </a:p>
          <a:p>
            <a:pPr marL="628650" indent="-514350">
              <a:buFont typeface="+mj-lt"/>
              <a:buAutoNum type="arabicPeriod"/>
            </a:pPr>
            <a:r>
              <a:rPr lang="en-US" sz="2800" dirty="0" smtClean="0"/>
              <a:t>Nematodes </a:t>
            </a:r>
            <a:r>
              <a:rPr lang="en-US" sz="2800" dirty="0"/>
              <a:t>(roundworms)</a:t>
            </a:r>
            <a:r>
              <a:rPr lang="en-US" sz="2800" dirty="0" smtClean="0"/>
              <a:t>,</a:t>
            </a:r>
          </a:p>
          <a:p>
            <a:pPr marL="628650" indent="-514350">
              <a:buFont typeface="+mj-lt"/>
              <a:buAutoNum type="arabicPeriod"/>
            </a:pPr>
            <a:r>
              <a:rPr lang="en-US" sz="2800" dirty="0" smtClean="0"/>
              <a:t> Trematodes (</a:t>
            </a:r>
            <a:r>
              <a:rPr lang="en-US" sz="2800" dirty="0"/>
              <a:t>flukes</a:t>
            </a:r>
            <a:r>
              <a:rPr lang="en-US" sz="2800" dirty="0" smtClean="0"/>
              <a:t>)</a:t>
            </a:r>
          </a:p>
          <a:p>
            <a:pPr marL="628650" indent="-514350">
              <a:buFont typeface="+mj-lt"/>
              <a:buAutoNum type="arabicPeriod"/>
            </a:pPr>
            <a:r>
              <a:rPr lang="en-US" sz="2800" dirty="0" smtClean="0"/>
              <a:t>Cestodes </a:t>
            </a:r>
            <a:r>
              <a:rPr lang="en-US" sz="2800" dirty="0"/>
              <a:t>(tape- worms</a:t>
            </a:r>
            <a:r>
              <a:rPr lang="en-US" sz="2800" dirty="0" smtClean="0"/>
              <a:t>)</a:t>
            </a:r>
            <a:endParaRPr lang="en-US" sz="2800" b="1" dirty="0"/>
          </a:p>
          <a:p>
            <a:pPr>
              <a:buFont typeface="Wingdings" charset="2"/>
              <a:buChar char="u"/>
            </a:pPr>
            <a:endParaRPr lang="en-US" dirty="0"/>
          </a:p>
        </p:txBody>
      </p:sp>
    </p:spTree>
    <p:extLst>
      <p:ext uri="{BB962C8B-B14F-4D97-AF65-F5344CB8AC3E}">
        <p14:creationId xmlns:p14="http://schemas.microsoft.com/office/powerpoint/2010/main" val="409131614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41362"/>
          </a:xfrm>
        </p:spPr>
        <p:txBody>
          <a:bodyPr/>
          <a:lstStyle/>
          <a:p>
            <a:pPr algn="ctr"/>
            <a:r>
              <a:rPr lang="en-US" dirty="0" smtClean="0">
                <a:solidFill>
                  <a:srgbClr val="FF0000"/>
                </a:solidFill>
              </a:rPr>
              <a:t>Helminthes</a:t>
            </a:r>
            <a:endParaRPr lang="en-US" dirty="0"/>
          </a:p>
        </p:txBody>
      </p:sp>
      <p:sp>
        <p:nvSpPr>
          <p:cNvPr id="3" name="Content Placeholder 2"/>
          <p:cNvSpPr>
            <a:spLocks noGrp="1"/>
          </p:cNvSpPr>
          <p:nvPr>
            <p:ph idx="1"/>
          </p:nvPr>
        </p:nvSpPr>
        <p:spPr>
          <a:xfrm>
            <a:off x="0" y="1016000"/>
            <a:ext cx="8382000" cy="5842000"/>
          </a:xfrm>
        </p:spPr>
        <p:txBody>
          <a:bodyPr/>
          <a:lstStyle/>
          <a:p>
            <a:endParaRPr lang="en-US" dirty="0" smtClean="0"/>
          </a:p>
          <a:p>
            <a:pPr algn="just">
              <a:buFont typeface="Wingdings" charset="2"/>
              <a:buChar char="u"/>
            </a:pPr>
            <a:r>
              <a:rPr lang="en-US" sz="2800" dirty="0">
                <a:latin typeface="Arial" charset="0"/>
                <a:cs typeface="Arial" charset="0"/>
              </a:rPr>
              <a:t>live inside their host. They are worm-like organisms that live and feed off living hosts, receiving nourishment and protection while disrupting their hosts' nutrient absorption, causing weakness and disease</a:t>
            </a:r>
          </a:p>
          <a:p>
            <a:pPr marL="114300" indent="0">
              <a:buNone/>
            </a:pPr>
            <a:endParaRPr lang="en-US" dirty="0"/>
          </a:p>
          <a:p>
            <a:pPr algn="just">
              <a:buFont typeface="Wingdings" charset="2"/>
              <a:buChar char="u"/>
            </a:pPr>
            <a:r>
              <a:rPr lang="en-US" sz="2800" dirty="0">
                <a:latin typeface="Arial" charset="0"/>
                <a:cs typeface="Arial" charset="0"/>
              </a:rPr>
              <a:t>Sources for human infection are contaminated food, soil, and water or infected animals, </a:t>
            </a:r>
            <a:endParaRPr lang="en-US" sz="2800" dirty="0" smtClean="0">
              <a:latin typeface="Arial" charset="0"/>
              <a:cs typeface="Arial" charset="0"/>
            </a:endParaRPr>
          </a:p>
          <a:p>
            <a:pPr algn="just">
              <a:buFont typeface="Wingdings" charset="2"/>
              <a:buChar char="u"/>
            </a:pPr>
            <a:endParaRPr lang="en-US" sz="2800" dirty="0">
              <a:latin typeface="Arial" charset="0"/>
              <a:cs typeface="Arial" charset="0"/>
            </a:endParaRPr>
          </a:p>
          <a:p>
            <a:pPr algn="just">
              <a:buFont typeface="Wingdings" charset="2"/>
              <a:buChar char="u"/>
            </a:pPr>
            <a:r>
              <a:rPr lang="en-US" sz="2800" dirty="0" smtClean="0">
                <a:latin typeface="Arial" charset="0"/>
                <a:cs typeface="Arial" charset="0"/>
              </a:rPr>
              <a:t>routes </a:t>
            </a:r>
            <a:r>
              <a:rPr lang="en-US" sz="2800" dirty="0">
                <a:latin typeface="Arial" charset="0"/>
                <a:cs typeface="Arial" charset="0"/>
              </a:rPr>
              <a:t>of infection are by oral intake or penetration of unbroken skin </a:t>
            </a:r>
          </a:p>
          <a:p>
            <a:pPr algn="just">
              <a:buFont typeface="Wingdings" charset="2"/>
              <a:buChar char="u"/>
            </a:pPr>
            <a:endParaRPr lang="en-US" sz="2800" dirty="0">
              <a:latin typeface="Arial" charset="0"/>
              <a:cs typeface="Arial" charset="0"/>
            </a:endParaRPr>
          </a:p>
        </p:txBody>
      </p:sp>
    </p:spTree>
    <p:extLst>
      <p:ext uri="{BB962C8B-B14F-4D97-AF65-F5344CB8AC3E}">
        <p14:creationId xmlns:p14="http://schemas.microsoft.com/office/powerpoint/2010/main" val="27570763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494293477"/>
              </p:ext>
            </p:extLst>
          </p:nvPr>
        </p:nvGraphicFramePr>
        <p:xfrm>
          <a:off x="228600" y="423297"/>
          <a:ext cx="8286199" cy="64347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p:cNvPicPr>
            <a:picLocks noChangeAspect="1"/>
          </p:cNvPicPr>
          <p:nvPr/>
        </p:nvPicPr>
        <p:blipFill>
          <a:blip r:embed="rId8"/>
          <a:stretch>
            <a:fillRect/>
          </a:stretch>
        </p:blipFill>
        <p:spPr>
          <a:xfrm rot="5400000">
            <a:off x="1259796" y="5241148"/>
            <a:ext cx="483476" cy="2310690"/>
          </a:xfrm>
          <a:prstGeom prst="rect">
            <a:avLst/>
          </a:prstGeom>
          <a:ln w="28575" cmpd="sng">
            <a:solidFill>
              <a:srgbClr val="CA4B05"/>
            </a:solidFill>
          </a:ln>
        </p:spPr>
      </p:pic>
      <p:pic>
        <p:nvPicPr>
          <p:cNvPr id="4" name="Picture 3"/>
          <p:cNvPicPr>
            <a:picLocks noChangeAspect="1"/>
          </p:cNvPicPr>
          <p:nvPr/>
        </p:nvPicPr>
        <p:blipFill>
          <a:blip r:embed="rId9"/>
          <a:stretch>
            <a:fillRect/>
          </a:stretch>
        </p:blipFill>
        <p:spPr>
          <a:xfrm>
            <a:off x="3727096" y="5953500"/>
            <a:ext cx="1224136" cy="904500"/>
          </a:xfrm>
          <a:prstGeom prst="rect">
            <a:avLst/>
          </a:prstGeom>
          <a:ln w="28575" cmpd="sng">
            <a:solidFill>
              <a:srgbClr val="CA4B05"/>
            </a:solidFill>
          </a:ln>
        </p:spPr>
      </p:pic>
      <p:pic>
        <p:nvPicPr>
          <p:cNvPr id="6" name="Picture 5"/>
          <p:cNvPicPr>
            <a:picLocks noChangeAspect="1"/>
          </p:cNvPicPr>
          <p:nvPr/>
        </p:nvPicPr>
        <p:blipFill>
          <a:blip r:embed="rId10"/>
          <a:stretch>
            <a:fillRect/>
          </a:stretch>
        </p:blipFill>
        <p:spPr>
          <a:xfrm rot="5400000">
            <a:off x="6672856" y="5815130"/>
            <a:ext cx="1225208" cy="860532"/>
          </a:xfrm>
          <a:prstGeom prst="rect">
            <a:avLst/>
          </a:prstGeom>
          <a:ln w="28575" cmpd="sng">
            <a:solidFill>
              <a:srgbClr val="CA4B05"/>
            </a:solidFill>
          </a:ln>
        </p:spPr>
      </p:pic>
    </p:spTree>
    <p:extLst>
      <p:ext uri="{BB962C8B-B14F-4D97-AF65-F5344CB8AC3E}">
        <p14:creationId xmlns:p14="http://schemas.microsoft.com/office/powerpoint/2010/main" val="22533922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637472" cy="758984"/>
          </a:xfrm>
        </p:spPr>
        <p:txBody>
          <a:bodyPr/>
          <a:lstStyle/>
          <a:p>
            <a:pPr algn="ctr"/>
            <a:r>
              <a:rPr lang="en-US" b="1" dirty="0" smtClean="0">
                <a:solidFill>
                  <a:srgbClr val="FF6600"/>
                </a:solidFill>
              </a:rPr>
              <a:t>Nematodes (Roundworms)</a:t>
            </a:r>
            <a:endParaRPr lang="en-US" dirty="0">
              <a:solidFill>
                <a:srgbClr val="FF6600"/>
              </a:solidFill>
            </a:endParaRPr>
          </a:p>
        </p:txBody>
      </p:sp>
      <p:sp>
        <p:nvSpPr>
          <p:cNvPr id="3" name="Content Placeholder 2"/>
          <p:cNvSpPr>
            <a:spLocks noGrp="1"/>
          </p:cNvSpPr>
          <p:nvPr>
            <p:ph idx="1"/>
          </p:nvPr>
        </p:nvSpPr>
        <p:spPr>
          <a:xfrm>
            <a:off x="251520" y="1196752"/>
            <a:ext cx="5328592" cy="5458418"/>
          </a:xfrm>
        </p:spPr>
        <p:txBody>
          <a:bodyPr>
            <a:normAutofit/>
          </a:bodyPr>
          <a:lstStyle/>
          <a:p>
            <a:pPr>
              <a:lnSpc>
                <a:spcPct val="120000"/>
              </a:lnSpc>
              <a:buClr>
                <a:srgbClr val="FF6600"/>
              </a:buClr>
              <a:buFont typeface="Wingdings" charset="2"/>
              <a:buChar char="§"/>
            </a:pPr>
            <a:r>
              <a:rPr lang="en-US" dirty="0"/>
              <a:t>elongate, cylindrical shape</a:t>
            </a:r>
            <a:r>
              <a:rPr lang="en-US" dirty="0" smtClean="0"/>
              <a:t>.</a:t>
            </a:r>
          </a:p>
          <a:p>
            <a:pPr>
              <a:lnSpc>
                <a:spcPct val="120000"/>
              </a:lnSpc>
              <a:buClr>
                <a:srgbClr val="FF6600"/>
              </a:buClr>
              <a:buFont typeface="Wingdings" charset="2"/>
              <a:buChar char="§"/>
            </a:pPr>
            <a:r>
              <a:rPr lang="en-US" b="0" dirty="0" err="1" smtClean="0"/>
              <a:t>Nonsegmented</a:t>
            </a:r>
            <a:r>
              <a:rPr lang="en-US" b="0" dirty="0" smtClean="0"/>
              <a:t> and tapered at both ends .</a:t>
            </a:r>
          </a:p>
          <a:p>
            <a:pPr>
              <a:lnSpc>
                <a:spcPct val="120000"/>
              </a:lnSpc>
              <a:buClr>
                <a:srgbClr val="FF6600"/>
              </a:buClr>
              <a:buFont typeface="Wingdings" charset="2"/>
              <a:buChar char="§"/>
            </a:pPr>
            <a:r>
              <a:rPr lang="en-US" dirty="0"/>
              <a:t>Sexes</a:t>
            </a:r>
            <a:r>
              <a:rPr lang="en-US" b="0" dirty="0" smtClean="0"/>
              <a:t> are separate.</a:t>
            </a:r>
          </a:p>
          <a:p>
            <a:pPr>
              <a:lnSpc>
                <a:spcPct val="120000"/>
              </a:lnSpc>
              <a:buClr>
                <a:srgbClr val="FF6600"/>
              </a:buClr>
              <a:buFont typeface="Wingdings" charset="2"/>
              <a:buChar char="§"/>
            </a:pPr>
            <a:r>
              <a:rPr lang="en-US" dirty="0"/>
              <a:t>the vast majority are free- living soil and freshwater worms, but around 200 are parasitic, including 50 species that affect humans. </a:t>
            </a:r>
            <a:endParaRPr lang="en-US" dirty="0" smtClean="0"/>
          </a:p>
          <a:p>
            <a:r>
              <a:rPr lang="en-US" b="1" dirty="0">
                <a:solidFill>
                  <a:srgbClr val="FF0000"/>
                </a:solidFill>
              </a:rPr>
              <a:t>Nematodes divided into:</a:t>
            </a:r>
          </a:p>
          <a:p>
            <a:pPr marL="571500" lvl="0" indent="-457200" fontAlgn="base">
              <a:spcBef>
                <a:spcPct val="0"/>
              </a:spcBef>
              <a:spcAft>
                <a:spcPct val="0"/>
              </a:spcAft>
              <a:buFont typeface="+mj-lt"/>
              <a:buAutoNum type="arabicPeriod"/>
            </a:pPr>
            <a:r>
              <a:rPr lang="en-US" dirty="0" smtClean="0"/>
              <a:t>intestinal nematodes ( </a:t>
            </a:r>
            <a:r>
              <a:rPr lang="en-US" dirty="0" err="1" smtClean="0"/>
              <a:t>e,g</a:t>
            </a:r>
            <a:r>
              <a:rPr lang="en-US" dirty="0" smtClean="0"/>
              <a:t>, </a:t>
            </a:r>
            <a:r>
              <a:rPr lang="en-US" b="1" dirty="0" smtClean="0">
                <a:ln w="1905"/>
                <a:solidFill>
                  <a:schemeClr val="accent3">
                    <a:lumMod val="50000"/>
                  </a:schemeClr>
                </a:solidFill>
                <a:effectLst>
                  <a:innerShdw blurRad="69850" dist="43180" dir="5400000">
                    <a:srgbClr val="000000">
                      <a:alpha val="65000"/>
                    </a:srgbClr>
                  </a:innerShdw>
                </a:effectLst>
                <a:cs typeface="Arial" pitchFamily="34" charset="0"/>
              </a:rPr>
              <a:t>Ascaris </a:t>
            </a:r>
            <a:r>
              <a:rPr lang="en-US" b="1" dirty="0" err="1" smtClean="0">
                <a:ln w="1905"/>
                <a:solidFill>
                  <a:schemeClr val="accent3">
                    <a:lumMod val="50000"/>
                  </a:schemeClr>
                </a:solidFill>
                <a:effectLst>
                  <a:innerShdw blurRad="69850" dist="43180" dir="5400000">
                    <a:srgbClr val="000000">
                      <a:alpha val="65000"/>
                    </a:srgbClr>
                  </a:innerShdw>
                </a:effectLst>
                <a:cs typeface="Arial" pitchFamily="34" charset="0"/>
              </a:rPr>
              <a:t>lumbricoides</a:t>
            </a:r>
            <a:endParaRPr lang="en-US" dirty="0"/>
          </a:p>
          <a:p>
            <a:pPr marL="571500" indent="-457200">
              <a:buFont typeface="+mj-lt"/>
              <a:buAutoNum type="arabicPeriod"/>
            </a:pPr>
            <a:r>
              <a:rPr lang="en-US" dirty="0"/>
              <a:t>Tissue nematodes</a:t>
            </a:r>
          </a:p>
          <a:p>
            <a:pPr>
              <a:lnSpc>
                <a:spcPct val="120000"/>
              </a:lnSpc>
              <a:buClr>
                <a:srgbClr val="FF6600"/>
              </a:buClr>
              <a:buFont typeface="Wingdings" charset="2"/>
              <a:buChar char="§"/>
            </a:pPr>
            <a:endParaRPr lang="en-US" dirty="0"/>
          </a:p>
          <a:p>
            <a:pPr>
              <a:lnSpc>
                <a:spcPct val="120000"/>
              </a:lnSpc>
              <a:buClr>
                <a:srgbClr val="FF6600"/>
              </a:buClr>
              <a:buFont typeface="Wingdings" charset="2"/>
              <a:buChar char="§"/>
            </a:pPr>
            <a:endParaRPr lang="en-US" dirty="0"/>
          </a:p>
          <a:p>
            <a:pPr>
              <a:lnSpc>
                <a:spcPct val="120000"/>
              </a:lnSpc>
              <a:buClr>
                <a:srgbClr val="FF6600"/>
              </a:buClr>
              <a:buFont typeface="Wingdings" charset="2"/>
              <a:buChar char="§"/>
            </a:pPr>
            <a:endParaRPr lang="en-US" dirty="0"/>
          </a:p>
        </p:txBody>
      </p:sp>
      <p:pic>
        <p:nvPicPr>
          <p:cNvPr id="5" name="Picture 4"/>
          <p:cNvPicPr>
            <a:picLocks noChangeAspect="1"/>
          </p:cNvPicPr>
          <p:nvPr/>
        </p:nvPicPr>
        <p:blipFill>
          <a:blip r:embed="rId3"/>
          <a:stretch>
            <a:fillRect/>
          </a:stretch>
        </p:blipFill>
        <p:spPr>
          <a:xfrm>
            <a:off x="5934214" y="1750086"/>
            <a:ext cx="2314524" cy="4693436"/>
          </a:xfrm>
          <a:prstGeom prst="rect">
            <a:avLst/>
          </a:prstGeom>
          <a:ln w="28575" cmpd="sng">
            <a:solidFill>
              <a:schemeClr val="accent3">
                <a:lumMod val="75000"/>
              </a:schemeClr>
            </a:solidFill>
          </a:ln>
        </p:spPr>
      </p:pic>
    </p:spTree>
    <p:extLst>
      <p:ext uri="{BB962C8B-B14F-4D97-AF65-F5344CB8AC3E}">
        <p14:creationId xmlns:p14="http://schemas.microsoft.com/office/powerpoint/2010/main" val="202157684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0"/>
            <a:ext cx="8229600" cy="1143000"/>
          </a:xfrm>
        </p:spPr>
        <p:txBody>
          <a:bodyPr/>
          <a:lstStyle/>
          <a:p>
            <a:pPr eaLnBrk="1" hangingPunct="1"/>
            <a:r>
              <a:rPr lang="en-US" sz="4000" b="1" i="1">
                <a:solidFill>
                  <a:srgbClr val="FF3300"/>
                </a:solidFill>
                <a:latin typeface="Arial" charset="0"/>
                <a:cs typeface="Arial" charset="0"/>
              </a:rPr>
              <a:t>Ascaris lumbricoides</a:t>
            </a:r>
            <a:r>
              <a:rPr lang="en-US" sz="4000" b="1">
                <a:latin typeface="Arial" charset="0"/>
                <a:cs typeface="Arial" charset="0"/>
              </a:rPr>
              <a:t> (Roundworm)</a:t>
            </a:r>
            <a:r>
              <a:rPr lang="en-US" sz="4000">
                <a:latin typeface="Arial" charset="0"/>
                <a:cs typeface="Arial" charset="0"/>
              </a:rPr>
              <a:t> </a:t>
            </a:r>
          </a:p>
        </p:txBody>
      </p:sp>
      <p:sp>
        <p:nvSpPr>
          <p:cNvPr id="23555" name="Rectangle 3"/>
          <p:cNvSpPr>
            <a:spLocks noGrp="1" noChangeArrowheads="1"/>
          </p:cNvSpPr>
          <p:nvPr>
            <p:ph type="body" idx="1"/>
          </p:nvPr>
        </p:nvSpPr>
        <p:spPr>
          <a:xfrm>
            <a:off x="0" y="1295400"/>
            <a:ext cx="9144000" cy="5562600"/>
          </a:xfrm>
        </p:spPr>
        <p:txBody>
          <a:bodyPr/>
          <a:lstStyle/>
          <a:p>
            <a:pPr eaLnBrk="1" hangingPunct="1"/>
            <a:r>
              <a:rPr lang="en-US" sz="2000" i="1" dirty="0">
                <a:latin typeface="Arial" charset="0"/>
                <a:cs typeface="Arial" charset="0"/>
              </a:rPr>
              <a:t>Ascaris </a:t>
            </a:r>
            <a:r>
              <a:rPr lang="en-US" sz="2000" i="1" dirty="0" err="1">
                <a:latin typeface="Arial" charset="0"/>
                <a:cs typeface="Arial" charset="0"/>
              </a:rPr>
              <a:t>lumbricoides</a:t>
            </a:r>
            <a:r>
              <a:rPr lang="en-US" sz="2000" dirty="0">
                <a:latin typeface="Arial" charset="0"/>
                <a:cs typeface="Arial" charset="0"/>
              </a:rPr>
              <a:t> is the largest nematode (roundworm) </a:t>
            </a:r>
            <a:r>
              <a:rPr lang="en-US" sz="2000" dirty="0" smtClean="0">
                <a:latin typeface="Arial" charset="0"/>
                <a:cs typeface="Arial" charset="0"/>
              </a:rPr>
              <a:t>parasitizing</a:t>
            </a:r>
          </a:p>
          <a:p>
            <a:pPr marL="114300" indent="0" eaLnBrk="1" hangingPunct="1">
              <a:buNone/>
            </a:pPr>
            <a:r>
              <a:rPr lang="en-US" sz="2000" dirty="0">
                <a:latin typeface="Arial" charset="0"/>
                <a:cs typeface="Arial" charset="0"/>
              </a:rPr>
              <a:t> </a:t>
            </a:r>
            <a:r>
              <a:rPr lang="en-US" sz="2000" dirty="0" smtClean="0">
                <a:latin typeface="Arial" charset="0"/>
                <a:cs typeface="Arial" charset="0"/>
              </a:rPr>
              <a:t>  </a:t>
            </a:r>
            <a:r>
              <a:rPr lang="en-US" sz="2000" dirty="0">
                <a:latin typeface="Arial" charset="0"/>
                <a:cs typeface="Arial" charset="0"/>
              </a:rPr>
              <a:t>the human intestine </a:t>
            </a:r>
          </a:p>
          <a:p>
            <a:pPr eaLnBrk="1" hangingPunct="1"/>
            <a:r>
              <a:rPr lang="en-US" sz="2000" dirty="0">
                <a:latin typeface="Arial" charset="0"/>
                <a:cs typeface="Arial" charset="0"/>
              </a:rPr>
              <a:t>1/3 the world population is infected with this worm</a:t>
            </a:r>
          </a:p>
          <a:p>
            <a:pPr eaLnBrk="1" hangingPunct="1"/>
            <a:endParaRPr lang="en-US" sz="2000" dirty="0">
              <a:latin typeface="Arial" charset="0"/>
              <a:cs typeface="Arial" charset="0"/>
            </a:endParaRPr>
          </a:p>
          <a:p>
            <a:pPr eaLnBrk="1" hangingPunct="1"/>
            <a:r>
              <a:rPr lang="en-US" sz="2000" dirty="0" smtClean="0">
                <a:solidFill>
                  <a:schemeClr val="hlink"/>
                </a:solidFill>
                <a:latin typeface="Arial" charset="0"/>
                <a:cs typeface="Arial" charset="0"/>
              </a:rPr>
              <a:t>Geographical distribution:</a:t>
            </a:r>
          </a:p>
          <a:p>
            <a:pPr marL="114300" indent="0" eaLnBrk="1" hangingPunct="1">
              <a:buNone/>
            </a:pPr>
            <a:r>
              <a:rPr lang="en-US" sz="2000" dirty="0" smtClean="0">
                <a:latin typeface="Arial" charset="0"/>
                <a:cs typeface="Arial" charset="0"/>
              </a:rPr>
              <a:t> </a:t>
            </a:r>
            <a:r>
              <a:rPr lang="en-US" sz="2000" dirty="0">
                <a:latin typeface="Arial" charset="0"/>
                <a:cs typeface="Arial" charset="0"/>
              </a:rPr>
              <a:t>world wide, common among people with low standard </a:t>
            </a:r>
            <a:r>
              <a:rPr lang="en-US" sz="2000" dirty="0" smtClean="0">
                <a:latin typeface="Arial" charset="0"/>
                <a:cs typeface="Arial" charset="0"/>
              </a:rPr>
              <a:t>of </a:t>
            </a:r>
            <a:r>
              <a:rPr lang="en-US" sz="2000" dirty="0">
                <a:latin typeface="Arial" charset="0"/>
                <a:cs typeface="Arial" charset="0"/>
              </a:rPr>
              <a:t>living and among </a:t>
            </a:r>
            <a:r>
              <a:rPr lang="en-US" sz="2000" dirty="0" smtClean="0">
                <a:latin typeface="Arial" charset="0"/>
                <a:cs typeface="Arial" charset="0"/>
              </a:rPr>
              <a:t>children</a:t>
            </a:r>
            <a:endParaRPr lang="en-US" sz="2000" dirty="0">
              <a:latin typeface="Arial" charset="0"/>
              <a:cs typeface="Arial" charset="0"/>
            </a:endParaRPr>
          </a:p>
          <a:p>
            <a:pPr eaLnBrk="1" hangingPunct="1"/>
            <a:r>
              <a:rPr lang="en-US" sz="2000" dirty="0">
                <a:solidFill>
                  <a:schemeClr val="hlink"/>
                </a:solidFill>
                <a:latin typeface="Arial" charset="0"/>
                <a:cs typeface="Arial" charset="0"/>
              </a:rPr>
              <a:t>Morphology:</a:t>
            </a:r>
          </a:p>
          <a:p>
            <a:pPr eaLnBrk="1" hangingPunct="1">
              <a:buFontTx/>
              <a:buNone/>
            </a:pPr>
            <a:r>
              <a:rPr lang="en-US" sz="2000" dirty="0">
                <a:solidFill>
                  <a:schemeClr val="hlink"/>
                </a:solidFill>
                <a:latin typeface="Arial" charset="0"/>
                <a:cs typeface="Arial" charset="0"/>
              </a:rPr>
              <a:t>       Adult: in small intestine            adult                     egg</a:t>
            </a:r>
            <a:r>
              <a:rPr lang="ar-SA" sz="2000" dirty="0">
                <a:solidFill>
                  <a:schemeClr val="hlink"/>
                </a:solidFill>
                <a:latin typeface="Arial" charset="0"/>
                <a:cs typeface="Arial" charset="0"/>
              </a:rPr>
              <a:t>:</a:t>
            </a:r>
            <a:r>
              <a:rPr lang="en-US" sz="2000" dirty="0">
                <a:solidFill>
                  <a:schemeClr val="hlink"/>
                </a:solidFill>
                <a:latin typeface="Arial" charset="0"/>
                <a:cs typeface="Arial" charset="0"/>
              </a:rPr>
              <a:t> infective stage</a:t>
            </a:r>
          </a:p>
          <a:p>
            <a:pPr eaLnBrk="1" hangingPunct="1"/>
            <a:endParaRPr lang="en-US" sz="2000" dirty="0">
              <a:latin typeface="Arial" charset="0"/>
              <a:cs typeface="Arial" charset="0"/>
            </a:endParaRPr>
          </a:p>
        </p:txBody>
      </p:sp>
      <p:pic>
        <p:nvPicPr>
          <p:cNvPr id="23556" name="Picture 5" descr="asc_lum_adult_dpdx.jpg (31333 bytes)"/>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33400" y="4724400"/>
            <a:ext cx="2762250" cy="196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7" descr="asc_lum_fertinfert_dpdx.jpg (46461 byt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4572000"/>
            <a:ext cx="2682191"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9" descr="Roundworm"/>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0701" y="4838700"/>
            <a:ext cx="1362075"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673442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0"/>
            <a:ext cx="8229600" cy="634946"/>
          </a:xfrm>
        </p:spPr>
        <p:txBody>
          <a:bodyPr/>
          <a:lstStyle/>
          <a:p>
            <a:pPr algn="ctr" eaLnBrk="1" hangingPunct="1"/>
            <a:r>
              <a:rPr lang="en-US" dirty="0">
                <a:solidFill>
                  <a:srgbClr val="FF0000"/>
                </a:solidFill>
                <a:latin typeface="Arial" charset="0"/>
                <a:cs typeface="Arial" charset="0"/>
              </a:rPr>
              <a:t>Life cycle:</a:t>
            </a:r>
          </a:p>
        </p:txBody>
      </p:sp>
      <p:sp>
        <p:nvSpPr>
          <p:cNvPr id="24579" name="Rectangle 3"/>
          <p:cNvSpPr>
            <a:spLocks noGrp="1" noChangeArrowheads="1"/>
          </p:cNvSpPr>
          <p:nvPr>
            <p:ph type="body" idx="1"/>
          </p:nvPr>
        </p:nvSpPr>
        <p:spPr>
          <a:xfrm>
            <a:off x="-1" y="914400"/>
            <a:ext cx="3881055" cy="5791200"/>
          </a:xfrm>
        </p:spPr>
        <p:txBody>
          <a:bodyPr>
            <a:normAutofit lnSpcReduction="10000"/>
          </a:bodyPr>
          <a:lstStyle/>
          <a:p>
            <a:pPr eaLnBrk="1" hangingPunct="1">
              <a:lnSpc>
                <a:spcPct val="90000"/>
              </a:lnSpc>
            </a:pPr>
            <a:r>
              <a:rPr lang="en-US" sz="2000" dirty="0">
                <a:latin typeface="Arial" charset="0"/>
                <a:cs typeface="Arial" charset="0"/>
              </a:rPr>
              <a:t>2 phases: </a:t>
            </a:r>
            <a:r>
              <a:rPr lang="en-US" sz="2000" dirty="0">
                <a:solidFill>
                  <a:schemeClr val="hlink"/>
                </a:solidFill>
                <a:latin typeface="Arial" charset="0"/>
                <a:cs typeface="Arial" charset="0"/>
              </a:rPr>
              <a:t>lung</a:t>
            </a:r>
            <a:r>
              <a:rPr lang="en-US" sz="2000" dirty="0">
                <a:latin typeface="Arial" charset="0"/>
                <a:cs typeface="Arial" charset="0"/>
              </a:rPr>
              <a:t> and </a:t>
            </a:r>
            <a:r>
              <a:rPr lang="en-US" sz="2000" dirty="0" smtClean="0">
                <a:solidFill>
                  <a:schemeClr val="hlink"/>
                </a:solidFill>
                <a:latin typeface="Arial" charset="0"/>
                <a:cs typeface="Arial" charset="0"/>
              </a:rPr>
              <a:t>intestinal</a:t>
            </a:r>
          </a:p>
          <a:p>
            <a:pPr marL="114300" indent="0" eaLnBrk="1" hangingPunct="1">
              <a:lnSpc>
                <a:spcPct val="90000"/>
              </a:lnSpc>
              <a:buNone/>
            </a:pPr>
            <a:endParaRPr lang="en-US" sz="2000" dirty="0">
              <a:solidFill>
                <a:schemeClr val="hlink"/>
              </a:solidFill>
              <a:latin typeface="Arial" charset="0"/>
              <a:cs typeface="Arial" charset="0"/>
            </a:endParaRPr>
          </a:p>
          <a:p>
            <a:pPr eaLnBrk="1" hangingPunct="1">
              <a:lnSpc>
                <a:spcPct val="90000"/>
              </a:lnSpc>
            </a:pPr>
            <a:r>
              <a:rPr lang="en-US" sz="2000" dirty="0">
                <a:latin typeface="Arial" charset="0"/>
                <a:cs typeface="Arial" charset="0"/>
              </a:rPr>
              <a:t>Egg ingested, hatches in </a:t>
            </a:r>
            <a:r>
              <a:rPr lang="en-US" sz="2000" dirty="0">
                <a:solidFill>
                  <a:srgbClr val="FF3300"/>
                </a:solidFill>
                <a:latin typeface="Arial" charset="0"/>
                <a:cs typeface="Arial" charset="0"/>
              </a:rPr>
              <a:t>duodenum</a:t>
            </a:r>
            <a:r>
              <a:rPr lang="en-US" sz="2000" dirty="0">
                <a:latin typeface="Arial" charset="0"/>
                <a:cs typeface="Arial" charset="0"/>
              </a:rPr>
              <a:t>; larvae penetrate intestine wall, enter blood vessels and </a:t>
            </a:r>
            <a:r>
              <a:rPr lang="en-US" sz="2000" dirty="0" err="1">
                <a:latin typeface="Arial" charset="0"/>
                <a:cs typeface="Arial" charset="0"/>
              </a:rPr>
              <a:t>embolize</a:t>
            </a:r>
            <a:r>
              <a:rPr lang="en-US" sz="2000" dirty="0">
                <a:latin typeface="Arial" charset="0"/>
                <a:cs typeface="Arial" charset="0"/>
              </a:rPr>
              <a:t> through liver to </a:t>
            </a:r>
            <a:r>
              <a:rPr lang="en-US" sz="2000" dirty="0">
                <a:solidFill>
                  <a:srgbClr val="FF3300"/>
                </a:solidFill>
                <a:latin typeface="Arial" charset="0"/>
                <a:cs typeface="Arial" charset="0"/>
              </a:rPr>
              <a:t>lungs.</a:t>
            </a:r>
            <a:r>
              <a:rPr lang="en-US" sz="2000" dirty="0">
                <a:latin typeface="Arial" charset="0"/>
                <a:cs typeface="Arial" charset="0"/>
              </a:rPr>
              <a:t> </a:t>
            </a:r>
            <a:endParaRPr lang="en-US" sz="2000" dirty="0" smtClean="0">
              <a:latin typeface="Arial" charset="0"/>
              <a:cs typeface="Arial" charset="0"/>
            </a:endParaRPr>
          </a:p>
          <a:p>
            <a:pPr marL="114300" indent="0" eaLnBrk="1" hangingPunct="1">
              <a:lnSpc>
                <a:spcPct val="90000"/>
              </a:lnSpc>
              <a:buNone/>
            </a:pPr>
            <a:endParaRPr lang="en-US" sz="2000" dirty="0">
              <a:latin typeface="Arial" charset="0"/>
              <a:cs typeface="Arial" charset="0"/>
            </a:endParaRPr>
          </a:p>
          <a:p>
            <a:pPr eaLnBrk="1" hangingPunct="1">
              <a:lnSpc>
                <a:spcPct val="90000"/>
              </a:lnSpc>
            </a:pPr>
            <a:r>
              <a:rPr lang="en-US" sz="2000" dirty="0">
                <a:latin typeface="Arial" charset="0"/>
                <a:cs typeface="Arial" charset="0"/>
              </a:rPr>
              <a:t>They then migrate into airspaces, up trachea and are swallowed, taking up permanent adult residence in the </a:t>
            </a:r>
            <a:r>
              <a:rPr lang="en-US" sz="2000" dirty="0">
                <a:solidFill>
                  <a:srgbClr val="FF3300"/>
                </a:solidFill>
                <a:latin typeface="Arial" charset="0"/>
                <a:cs typeface="Arial" charset="0"/>
              </a:rPr>
              <a:t>small intestine</a:t>
            </a:r>
            <a:r>
              <a:rPr lang="en-US" sz="2000" dirty="0">
                <a:latin typeface="Arial" charset="0"/>
                <a:cs typeface="Arial" charset="0"/>
              </a:rPr>
              <a:t>; ~ 2 months from egg to mature adult </a:t>
            </a:r>
            <a:endParaRPr lang="en-US" sz="2000" dirty="0" smtClean="0">
              <a:latin typeface="Arial" charset="0"/>
              <a:cs typeface="Arial" charset="0"/>
            </a:endParaRPr>
          </a:p>
          <a:p>
            <a:pPr marL="114300" indent="0" eaLnBrk="1" hangingPunct="1">
              <a:lnSpc>
                <a:spcPct val="90000"/>
              </a:lnSpc>
              <a:buNone/>
            </a:pPr>
            <a:endParaRPr lang="en-US" sz="2000" dirty="0">
              <a:latin typeface="Arial" charset="0"/>
              <a:cs typeface="Arial" charset="0"/>
            </a:endParaRPr>
          </a:p>
          <a:p>
            <a:pPr eaLnBrk="1" hangingPunct="1">
              <a:lnSpc>
                <a:spcPct val="90000"/>
              </a:lnSpc>
            </a:pPr>
            <a:r>
              <a:rPr lang="en-US" sz="2000" dirty="0">
                <a:latin typeface="Arial" charset="0"/>
                <a:cs typeface="Arial" charset="0"/>
              </a:rPr>
              <a:t>Each female produce 200,000 eggs per </a:t>
            </a:r>
            <a:r>
              <a:rPr lang="en-US" sz="2000" dirty="0" smtClean="0">
                <a:latin typeface="Arial" charset="0"/>
                <a:cs typeface="Arial" charset="0"/>
              </a:rPr>
              <a:t>day</a:t>
            </a:r>
          </a:p>
          <a:p>
            <a:pPr marL="114300" indent="0" eaLnBrk="1" hangingPunct="1">
              <a:lnSpc>
                <a:spcPct val="90000"/>
              </a:lnSpc>
              <a:buNone/>
            </a:pPr>
            <a:endParaRPr lang="en-US" sz="2000" dirty="0">
              <a:latin typeface="Arial" charset="0"/>
              <a:cs typeface="Arial" charset="0"/>
            </a:endParaRPr>
          </a:p>
          <a:p>
            <a:pPr eaLnBrk="1" hangingPunct="1">
              <a:lnSpc>
                <a:spcPct val="90000"/>
              </a:lnSpc>
            </a:pPr>
            <a:r>
              <a:rPr lang="en-US" sz="2000" dirty="0">
                <a:solidFill>
                  <a:schemeClr val="tx2"/>
                </a:solidFill>
                <a:latin typeface="Arial" charset="0"/>
                <a:cs typeface="Arial" charset="0"/>
              </a:rPr>
              <a:t>Adult worms can live 1 to 2 years. </a:t>
            </a:r>
          </a:p>
        </p:txBody>
      </p:sp>
      <p:pic>
        <p:nvPicPr>
          <p:cNvPr id="24580" name="Picture 5" descr="Roundworm_LifeCyc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1055" y="634946"/>
            <a:ext cx="5115308" cy="6070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41547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rotWithShape="1">
          <a:blip r:embed="rId2"/>
          <a:srcRect l="71" r="-92"/>
          <a:stretch/>
        </p:blipFill>
        <p:spPr>
          <a:xfrm>
            <a:off x="1547664" y="404664"/>
            <a:ext cx="6224964" cy="6192688"/>
          </a:xfrm>
          <a:ln w="57150" cmpd="sng">
            <a:solidFill>
              <a:schemeClr val="accent3">
                <a:lumMod val="50000"/>
              </a:schemeClr>
            </a:solidFill>
          </a:ln>
        </p:spPr>
      </p:pic>
    </p:spTree>
    <p:extLst>
      <p:ext uri="{BB962C8B-B14F-4D97-AF65-F5344CB8AC3E}">
        <p14:creationId xmlns:p14="http://schemas.microsoft.com/office/powerpoint/2010/main" val="40734507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637472" cy="903000"/>
          </a:xfrm>
        </p:spPr>
        <p:txBody>
          <a:bodyPr/>
          <a:lstStyle/>
          <a:p>
            <a:pPr algn="ctr"/>
            <a:r>
              <a:rPr lang="en-US" b="1" dirty="0">
                <a:solidFill>
                  <a:srgbClr val="FF6600"/>
                </a:solidFill>
              </a:rPr>
              <a:t>Clinical Symptoms: </a:t>
            </a:r>
            <a:r>
              <a:rPr lang="en-US" b="1" dirty="0" smtClean="0">
                <a:solidFill>
                  <a:srgbClr val="FF6600"/>
                </a:solidFill>
              </a:rPr>
              <a:t/>
            </a:r>
            <a:br>
              <a:rPr lang="en-US" b="1" dirty="0" smtClean="0">
                <a:solidFill>
                  <a:srgbClr val="FF6600"/>
                </a:solidFill>
              </a:rPr>
            </a:br>
            <a:r>
              <a:rPr lang="en-US" sz="3600" b="1" i="1" dirty="0" smtClean="0">
                <a:solidFill>
                  <a:srgbClr val="FF6600"/>
                </a:solidFill>
              </a:rPr>
              <a:t>Ascaris </a:t>
            </a:r>
            <a:r>
              <a:rPr lang="en-US" sz="3600" b="1" i="1" dirty="0" err="1">
                <a:solidFill>
                  <a:srgbClr val="FF6600"/>
                </a:solidFill>
              </a:rPr>
              <a:t>lumbricoides</a:t>
            </a:r>
            <a:r>
              <a:rPr lang="en-US" sz="3600" b="1" dirty="0">
                <a:solidFill>
                  <a:srgbClr val="FF6600"/>
                </a:solidFill>
              </a:rPr>
              <a:t> </a:t>
            </a:r>
            <a:endParaRPr lang="en-US" sz="3600" dirty="0">
              <a:solidFill>
                <a:srgbClr val="FF6600"/>
              </a:solidFill>
            </a:endParaRPr>
          </a:p>
        </p:txBody>
      </p:sp>
      <p:sp>
        <p:nvSpPr>
          <p:cNvPr id="5" name="Content Placeholder 4"/>
          <p:cNvSpPr>
            <a:spLocks noGrp="1"/>
          </p:cNvSpPr>
          <p:nvPr>
            <p:ph idx="1"/>
          </p:nvPr>
        </p:nvSpPr>
        <p:spPr>
          <a:xfrm>
            <a:off x="539552" y="1484784"/>
            <a:ext cx="6984776" cy="5256584"/>
          </a:xfrm>
        </p:spPr>
        <p:txBody>
          <a:bodyPr>
            <a:normAutofit/>
          </a:bodyPr>
          <a:lstStyle/>
          <a:p>
            <a:pPr>
              <a:lnSpc>
                <a:spcPct val="90000"/>
              </a:lnSpc>
            </a:pPr>
            <a:r>
              <a:rPr lang="en-US" sz="1900" dirty="0">
                <a:solidFill>
                  <a:srgbClr val="FF6600"/>
                </a:solidFill>
              </a:rPr>
              <a:t>Lung phase</a:t>
            </a:r>
          </a:p>
          <a:p>
            <a:pPr>
              <a:lnSpc>
                <a:spcPct val="90000"/>
              </a:lnSpc>
            </a:pPr>
            <a:r>
              <a:rPr lang="en-US" sz="1900" b="0" dirty="0" smtClean="0"/>
              <a:t>It </a:t>
            </a:r>
            <a:r>
              <a:rPr lang="en-US" sz="1900" b="0" dirty="0"/>
              <a:t>causes hemorrhage, inflammation, bacterial infection. </a:t>
            </a:r>
          </a:p>
          <a:p>
            <a:r>
              <a:rPr lang="en-US" sz="1900" dirty="0">
                <a:solidFill>
                  <a:schemeClr val="accent3">
                    <a:lumMod val="75000"/>
                  </a:schemeClr>
                </a:solidFill>
              </a:rPr>
              <a:t>Symptoms: </a:t>
            </a:r>
            <a:endParaRPr lang="en-US" sz="1900" dirty="0" smtClean="0">
              <a:solidFill>
                <a:schemeClr val="accent3">
                  <a:lumMod val="75000"/>
                </a:schemeClr>
              </a:solidFill>
            </a:endParaRPr>
          </a:p>
          <a:p>
            <a:r>
              <a:rPr lang="en-US" sz="1900" b="0" dirty="0" smtClean="0"/>
              <a:t>Bloody </a:t>
            </a:r>
            <a:r>
              <a:rPr lang="en-US" sz="1900" b="0" dirty="0"/>
              <a:t>sputum, cough , wheezing, and fever. </a:t>
            </a:r>
            <a:endParaRPr lang="en-US" sz="1900" b="0" dirty="0">
              <a:solidFill>
                <a:srgbClr val="00B050"/>
              </a:solidFill>
            </a:endParaRPr>
          </a:p>
          <a:p>
            <a:pPr>
              <a:lnSpc>
                <a:spcPct val="90000"/>
              </a:lnSpc>
            </a:pPr>
            <a:endParaRPr lang="en-US" sz="1900" b="0" dirty="0">
              <a:solidFill>
                <a:srgbClr val="00B050"/>
              </a:solidFill>
            </a:endParaRPr>
          </a:p>
          <a:p>
            <a:pPr>
              <a:lnSpc>
                <a:spcPct val="90000"/>
              </a:lnSpc>
            </a:pPr>
            <a:r>
              <a:rPr lang="en-US" sz="1900" dirty="0">
                <a:solidFill>
                  <a:srgbClr val="FF6600"/>
                </a:solidFill>
              </a:rPr>
              <a:t>Intestinal phase</a:t>
            </a:r>
          </a:p>
          <a:p>
            <a:pPr>
              <a:lnSpc>
                <a:spcPct val="90000"/>
              </a:lnSpc>
            </a:pPr>
            <a:r>
              <a:rPr lang="en-US" sz="1900" dirty="0">
                <a:solidFill>
                  <a:srgbClr val="0679A3"/>
                </a:solidFill>
              </a:rPr>
              <a:t>Symptoms: </a:t>
            </a:r>
            <a:r>
              <a:rPr lang="en-US" sz="1900" b="0" dirty="0"/>
              <a:t>Related to number of worms; </a:t>
            </a:r>
          </a:p>
          <a:p>
            <a:pPr lvl="3">
              <a:lnSpc>
                <a:spcPct val="120000"/>
              </a:lnSpc>
              <a:buClr>
                <a:schemeClr val="accent3">
                  <a:lumMod val="50000"/>
                </a:schemeClr>
              </a:buClr>
              <a:buFont typeface="Arial"/>
              <a:buChar char="•"/>
            </a:pPr>
            <a:r>
              <a:rPr lang="en-US" sz="1900" dirty="0">
                <a:solidFill>
                  <a:schemeClr val="hlink"/>
                </a:solidFill>
              </a:rPr>
              <a:t> </a:t>
            </a:r>
            <a:r>
              <a:rPr lang="en-US" sz="1900" b="1" dirty="0" smtClean="0">
                <a:solidFill>
                  <a:srgbClr val="00B0F0"/>
                </a:solidFill>
              </a:rPr>
              <a:t>Small </a:t>
            </a:r>
            <a:r>
              <a:rPr lang="en-US" sz="1900" b="1" dirty="0">
                <a:solidFill>
                  <a:srgbClr val="00B0F0"/>
                </a:solidFill>
              </a:rPr>
              <a:t>numbers: </a:t>
            </a:r>
            <a:r>
              <a:rPr lang="en-US" sz="1900" b="0" dirty="0"/>
              <a:t>asymptomatic.</a:t>
            </a:r>
          </a:p>
          <a:p>
            <a:pPr lvl="3">
              <a:lnSpc>
                <a:spcPct val="120000"/>
              </a:lnSpc>
              <a:buClr>
                <a:schemeClr val="accent3">
                  <a:lumMod val="50000"/>
                </a:schemeClr>
              </a:buClr>
              <a:buFont typeface="Arial"/>
              <a:buChar char="•"/>
            </a:pPr>
            <a:r>
              <a:rPr lang="en-US" sz="1900" b="1" dirty="0">
                <a:solidFill>
                  <a:srgbClr val="00B0F0"/>
                </a:solidFill>
              </a:rPr>
              <a:t> </a:t>
            </a:r>
            <a:r>
              <a:rPr lang="en-US" sz="1900" b="1" dirty="0" smtClean="0">
                <a:solidFill>
                  <a:srgbClr val="00B0F0"/>
                </a:solidFill>
              </a:rPr>
              <a:t>Large </a:t>
            </a:r>
            <a:r>
              <a:rPr lang="en-US" sz="1900" b="1" dirty="0">
                <a:solidFill>
                  <a:srgbClr val="00B0F0"/>
                </a:solidFill>
              </a:rPr>
              <a:t>numbers: </a:t>
            </a:r>
            <a:r>
              <a:rPr lang="en-US" sz="1900" dirty="0"/>
              <a:t>Passing of worm in </a:t>
            </a:r>
            <a:r>
              <a:rPr lang="en-US" sz="1900" dirty="0" smtClean="0"/>
              <a:t>stool, vomit</a:t>
            </a:r>
            <a:r>
              <a:rPr lang="en-US" sz="1900" dirty="0"/>
              <a:t>, nausea, </a:t>
            </a:r>
            <a:r>
              <a:rPr lang="en-US" sz="1900" dirty="0" smtClean="0"/>
              <a:t>malabsorption and abdominal pain.</a:t>
            </a:r>
          </a:p>
          <a:p>
            <a:pPr lvl="3">
              <a:lnSpc>
                <a:spcPct val="120000"/>
              </a:lnSpc>
              <a:buClr>
                <a:schemeClr val="accent3">
                  <a:lumMod val="50000"/>
                </a:schemeClr>
              </a:buClr>
              <a:buFont typeface="Arial"/>
              <a:buChar char="•"/>
            </a:pPr>
            <a:endParaRPr lang="en-US" sz="1900" dirty="0"/>
          </a:p>
          <a:p>
            <a:pPr>
              <a:lnSpc>
                <a:spcPct val="90000"/>
              </a:lnSpc>
            </a:pPr>
            <a:r>
              <a:rPr lang="en-US" sz="1900" dirty="0">
                <a:solidFill>
                  <a:srgbClr val="FF6600"/>
                </a:solidFill>
              </a:rPr>
              <a:t>Complications: </a:t>
            </a:r>
            <a:endParaRPr lang="en-US" sz="1900" dirty="0" smtClean="0">
              <a:solidFill>
                <a:srgbClr val="FF6600"/>
              </a:solidFill>
            </a:endParaRPr>
          </a:p>
          <a:p>
            <a:pPr>
              <a:lnSpc>
                <a:spcPct val="130000"/>
              </a:lnSpc>
            </a:pPr>
            <a:r>
              <a:rPr lang="en-US" sz="1900" b="0" dirty="0" smtClean="0"/>
              <a:t>If </a:t>
            </a:r>
            <a:r>
              <a:rPr lang="en-US" sz="1900" b="0" dirty="0"/>
              <a:t>untreated, can cause intestinal obstruction (blockage</a:t>
            </a:r>
            <a:r>
              <a:rPr lang="en-US" sz="1900" b="0" dirty="0" smtClean="0"/>
              <a:t>) and </a:t>
            </a:r>
          </a:p>
          <a:p>
            <a:pPr>
              <a:lnSpc>
                <a:spcPct val="130000"/>
              </a:lnSpc>
            </a:pPr>
            <a:r>
              <a:rPr lang="en-US" sz="1900" b="0" dirty="0" smtClean="0"/>
              <a:t>malnutrition.</a:t>
            </a:r>
            <a:endParaRPr lang="en-US" sz="1900" b="0" dirty="0"/>
          </a:p>
        </p:txBody>
      </p:sp>
      <p:sp>
        <p:nvSpPr>
          <p:cNvPr id="6" name="Oval 5"/>
          <p:cNvSpPr/>
          <p:nvPr/>
        </p:nvSpPr>
        <p:spPr>
          <a:xfrm>
            <a:off x="5973777" y="2204864"/>
            <a:ext cx="2304256" cy="2088232"/>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lnSpc>
                <a:spcPct val="140000"/>
              </a:lnSpc>
            </a:pPr>
            <a:r>
              <a:rPr lang="en-US" sz="1400" dirty="0" smtClean="0"/>
              <a:t>Deaths form </a:t>
            </a:r>
            <a:r>
              <a:rPr lang="en-US" sz="1400" dirty="0" err="1" smtClean="0"/>
              <a:t>ascariasis</a:t>
            </a:r>
            <a:r>
              <a:rPr lang="en-US" sz="1400" dirty="0" smtClean="0"/>
              <a:t> range from 8000 to 100,000 annually worldwide. </a:t>
            </a:r>
            <a:endParaRPr lang="en-US" sz="1400" dirty="0"/>
          </a:p>
        </p:txBody>
      </p:sp>
    </p:spTree>
    <p:extLst>
      <p:ext uri="{BB962C8B-B14F-4D97-AF65-F5344CB8AC3E}">
        <p14:creationId xmlns:p14="http://schemas.microsoft.com/office/powerpoint/2010/main" val="352362433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88132"/>
            <a:ext cx="7520940" cy="587913"/>
          </a:xfrm>
        </p:spPr>
        <p:txBody>
          <a:bodyPr/>
          <a:lstStyle/>
          <a:p>
            <a:r>
              <a:rPr lang="en-US" b="1" dirty="0" smtClean="0">
                <a:solidFill>
                  <a:srgbClr val="FF6600"/>
                </a:solidFill>
              </a:rPr>
              <a:t>Cestodes  (tapeworms)</a:t>
            </a:r>
            <a:endParaRPr lang="en-US" b="1" dirty="0">
              <a:solidFill>
                <a:srgbClr val="FF6600"/>
              </a:solidFill>
            </a:endParaRPr>
          </a:p>
        </p:txBody>
      </p:sp>
      <p:sp>
        <p:nvSpPr>
          <p:cNvPr id="3" name="Content Placeholder 2"/>
          <p:cNvSpPr>
            <a:spLocks noGrp="1"/>
          </p:cNvSpPr>
          <p:nvPr>
            <p:ph idx="1"/>
          </p:nvPr>
        </p:nvSpPr>
        <p:spPr>
          <a:xfrm>
            <a:off x="251520" y="987693"/>
            <a:ext cx="6048672" cy="5681667"/>
          </a:xfrm>
        </p:spPr>
        <p:txBody>
          <a:bodyPr/>
          <a:lstStyle/>
          <a:p>
            <a:pPr>
              <a:lnSpc>
                <a:spcPct val="130000"/>
              </a:lnSpc>
              <a:buClr>
                <a:srgbClr val="FF6600"/>
              </a:buClr>
              <a:buFont typeface="Wingdings" charset="2"/>
              <a:buChar char="u"/>
            </a:pPr>
            <a:r>
              <a:rPr lang="en-US" b="0" dirty="0" smtClean="0"/>
              <a:t>Long, ribbon-like, segmented worms.</a:t>
            </a:r>
          </a:p>
          <a:p>
            <a:pPr>
              <a:lnSpc>
                <a:spcPct val="130000"/>
              </a:lnSpc>
              <a:buClr>
                <a:srgbClr val="FF6600"/>
              </a:buClr>
              <a:buFont typeface="Wingdings" charset="2"/>
              <a:buChar char="u"/>
            </a:pPr>
            <a:r>
              <a:rPr lang="en-US" b="0" dirty="0" smtClean="0"/>
              <a:t>Primarily intestinal parasites. </a:t>
            </a:r>
          </a:p>
          <a:p>
            <a:pPr>
              <a:lnSpc>
                <a:spcPct val="130000"/>
              </a:lnSpc>
              <a:buClr>
                <a:srgbClr val="FF6600"/>
              </a:buClr>
              <a:buFont typeface="Wingdings" charset="2"/>
              <a:buChar char="u"/>
            </a:pPr>
            <a:r>
              <a:rPr lang="en-US" b="0" dirty="0" smtClean="0"/>
              <a:t>Can reach 15 m in length. </a:t>
            </a:r>
          </a:p>
          <a:p>
            <a:pPr marL="0" indent="0">
              <a:lnSpc>
                <a:spcPct val="130000"/>
              </a:lnSpc>
              <a:buClr>
                <a:srgbClr val="FF6600"/>
              </a:buClr>
            </a:pPr>
            <a:endParaRPr lang="en-US" b="0" dirty="0" smtClean="0"/>
          </a:p>
          <a:p>
            <a:pPr>
              <a:lnSpc>
                <a:spcPct val="130000"/>
              </a:lnSpc>
              <a:buClr>
                <a:srgbClr val="FF6600"/>
              </a:buClr>
              <a:buFont typeface="Wingdings" charset="2"/>
              <a:buChar char="u"/>
            </a:pPr>
            <a:r>
              <a:rPr lang="en-US" dirty="0" smtClean="0">
                <a:solidFill>
                  <a:srgbClr val="FF0000"/>
                </a:solidFill>
              </a:rPr>
              <a:t>human </a:t>
            </a:r>
            <a:r>
              <a:rPr lang="en-US" dirty="0">
                <a:solidFill>
                  <a:srgbClr val="FF0000"/>
                </a:solidFill>
              </a:rPr>
              <a:t>species </a:t>
            </a:r>
            <a:r>
              <a:rPr lang="en-US" dirty="0" smtClean="0">
                <a:solidFill>
                  <a:srgbClr val="FF0000"/>
                </a:solidFill>
              </a:rPr>
              <a:t>are :</a:t>
            </a:r>
          </a:p>
          <a:p>
            <a:pPr>
              <a:lnSpc>
                <a:spcPct val="130000"/>
              </a:lnSpc>
              <a:buClr>
                <a:srgbClr val="FF6600"/>
              </a:buClr>
              <a:buFont typeface="+mj-lt"/>
              <a:buAutoNum type="arabicPeriod"/>
            </a:pPr>
            <a:r>
              <a:rPr lang="en-US" dirty="0" smtClean="0"/>
              <a:t> </a:t>
            </a:r>
            <a:r>
              <a:rPr lang="en-US" i="1" dirty="0"/>
              <a:t>Taenia </a:t>
            </a:r>
            <a:r>
              <a:rPr lang="en-US" i="1" dirty="0" smtClean="0"/>
              <a:t>saginata</a:t>
            </a:r>
            <a:r>
              <a:rPr lang="en-US" i="1" dirty="0"/>
              <a:t> </a:t>
            </a:r>
            <a:r>
              <a:rPr lang="en-US" i="1" dirty="0" smtClean="0"/>
              <a:t>( </a:t>
            </a:r>
            <a:r>
              <a:rPr lang="en-US" dirty="0"/>
              <a:t>the beef </a:t>
            </a:r>
            <a:r>
              <a:rPr lang="en-US" dirty="0" smtClean="0"/>
              <a:t>tapeworm</a:t>
            </a:r>
            <a:r>
              <a:rPr lang="en-US" dirty="0"/>
              <a:t> </a:t>
            </a:r>
            <a:r>
              <a:rPr lang="en-US" dirty="0" smtClean="0"/>
              <a:t>)</a:t>
            </a:r>
          </a:p>
          <a:p>
            <a:pPr>
              <a:lnSpc>
                <a:spcPct val="130000"/>
              </a:lnSpc>
              <a:buClr>
                <a:srgbClr val="FF6600"/>
              </a:buClr>
              <a:buFont typeface="+mj-lt"/>
              <a:buAutoNum type="arabicPeriod"/>
            </a:pPr>
            <a:r>
              <a:rPr lang="en-US" i="1" dirty="0" smtClean="0"/>
              <a:t>T</a:t>
            </a:r>
            <a:r>
              <a:rPr lang="en-US" i="1" dirty="0"/>
              <a:t>. </a:t>
            </a:r>
            <a:r>
              <a:rPr lang="en-US" i="1" dirty="0" err="1"/>
              <a:t>solium</a:t>
            </a:r>
            <a:r>
              <a:rPr lang="en-US" i="1" dirty="0" smtClean="0"/>
              <a:t>, ( </a:t>
            </a:r>
            <a:r>
              <a:rPr lang="en-US" dirty="0"/>
              <a:t>the swine tape- </a:t>
            </a:r>
            <a:r>
              <a:rPr lang="en-US" dirty="0" smtClean="0"/>
              <a:t>worm</a:t>
            </a:r>
            <a:r>
              <a:rPr lang="en-US" dirty="0"/>
              <a:t> </a:t>
            </a:r>
            <a:r>
              <a:rPr lang="en-US" dirty="0" smtClean="0"/>
              <a:t>)</a:t>
            </a:r>
          </a:p>
          <a:p>
            <a:pPr>
              <a:lnSpc>
                <a:spcPct val="130000"/>
              </a:lnSpc>
              <a:buClr>
                <a:srgbClr val="FF6600"/>
              </a:buClr>
              <a:buFont typeface="+mj-lt"/>
              <a:buAutoNum type="arabicPeriod"/>
            </a:pPr>
            <a:r>
              <a:rPr lang="en-US" i="1" dirty="0" err="1" smtClean="0"/>
              <a:t>Diphyllobothrium</a:t>
            </a:r>
            <a:r>
              <a:rPr lang="en-US" i="1" dirty="0" smtClean="0"/>
              <a:t> </a:t>
            </a:r>
            <a:r>
              <a:rPr lang="en-US" i="1" dirty="0" err="1" smtClean="0"/>
              <a:t>latum</a:t>
            </a:r>
            <a:r>
              <a:rPr lang="en-US" i="1" dirty="0"/>
              <a:t> </a:t>
            </a:r>
            <a:r>
              <a:rPr lang="en-US" i="1" dirty="0" smtClean="0"/>
              <a:t>( </a:t>
            </a:r>
            <a:r>
              <a:rPr lang="en-US" dirty="0"/>
              <a:t>the fish tapeworm </a:t>
            </a:r>
            <a:r>
              <a:rPr lang="en-US" dirty="0" smtClean="0"/>
              <a:t>)</a:t>
            </a:r>
          </a:p>
          <a:p>
            <a:pPr marL="114300" indent="0">
              <a:lnSpc>
                <a:spcPct val="130000"/>
              </a:lnSpc>
              <a:buClr>
                <a:srgbClr val="FF6600"/>
              </a:buClr>
              <a:buNone/>
            </a:pPr>
            <a:endParaRPr lang="en-US" dirty="0"/>
          </a:p>
          <a:p>
            <a:pPr marL="0" indent="0">
              <a:buClr>
                <a:srgbClr val="FF6600"/>
              </a:buClr>
            </a:pPr>
            <a:r>
              <a:rPr lang="en-US" dirty="0">
                <a:solidFill>
                  <a:srgbClr val="FF0000"/>
                </a:solidFill>
              </a:rPr>
              <a:t>Name of the disease:</a:t>
            </a:r>
          </a:p>
          <a:p>
            <a:pPr marL="0" indent="0">
              <a:buClr>
                <a:srgbClr val="FF6600"/>
              </a:buClr>
              <a:buNone/>
            </a:pPr>
            <a:r>
              <a:rPr lang="en-US" dirty="0" smtClean="0"/>
              <a:t>   </a:t>
            </a:r>
            <a:r>
              <a:rPr lang="en-US" dirty="0" err="1" smtClean="0"/>
              <a:t>Teniasis</a:t>
            </a:r>
            <a:r>
              <a:rPr lang="en-US" dirty="0"/>
              <a:t>. </a:t>
            </a:r>
          </a:p>
          <a:p>
            <a:pPr>
              <a:lnSpc>
                <a:spcPct val="130000"/>
              </a:lnSpc>
              <a:buClr>
                <a:srgbClr val="FF6600"/>
              </a:buClr>
              <a:buFont typeface="Wingdings" charset="2"/>
              <a:buChar char="u"/>
            </a:pPr>
            <a:endParaRPr lang="en-US" dirty="0"/>
          </a:p>
          <a:p>
            <a:pPr>
              <a:lnSpc>
                <a:spcPct val="130000"/>
              </a:lnSpc>
              <a:buClr>
                <a:srgbClr val="FF6600"/>
              </a:buClr>
              <a:buFont typeface="Wingdings" charset="2"/>
              <a:buChar char="u"/>
            </a:pPr>
            <a:endParaRPr lang="en-US" b="0" dirty="0" smtClean="0"/>
          </a:p>
          <a:p>
            <a:pPr>
              <a:buClr>
                <a:srgbClr val="FF6600"/>
              </a:buClr>
              <a:buFont typeface="Wingdings" charset="2"/>
              <a:buChar char="u"/>
            </a:pPr>
            <a:endParaRPr lang="en-US" b="0" dirty="0" smtClean="0"/>
          </a:p>
          <a:p>
            <a:endParaRPr lang="en-US" dirty="0"/>
          </a:p>
        </p:txBody>
      </p:sp>
      <p:pic>
        <p:nvPicPr>
          <p:cNvPr id="5" name="Picture 4"/>
          <p:cNvPicPr>
            <a:picLocks noChangeAspect="1"/>
          </p:cNvPicPr>
          <p:nvPr/>
        </p:nvPicPr>
        <p:blipFill>
          <a:blip r:embed="rId2"/>
          <a:stretch>
            <a:fillRect/>
          </a:stretch>
        </p:blipFill>
        <p:spPr>
          <a:xfrm>
            <a:off x="5852990" y="1360365"/>
            <a:ext cx="2495534" cy="1623371"/>
          </a:xfrm>
          <a:prstGeom prst="rect">
            <a:avLst/>
          </a:prstGeom>
          <a:ln w="38100" cmpd="sng">
            <a:solidFill>
              <a:schemeClr val="accent3">
                <a:lumMod val="75000"/>
              </a:schemeClr>
            </a:solidFill>
          </a:ln>
        </p:spPr>
      </p:pic>
      <p:pic>
        <p:nvPicPr>
          <p:cNvPr id="6" name="Picture 5"/>
          <p:cNvPicPr>
            <a:picLocks noChangeAspect="1"/>
          </p:cNvPicPr>
          <p:nvPr/>
        </p:nvPicPr>
        <p:blipFill>
          <a:blip r:embed="rId3"/>
          <a:stretch>
            <a:fillRect/>
          </a:stretch>
        </p:blipFill>
        <p:spPr>
          <a:xfrm>
            <a:off x="6444208" y="3789040"/>
            <a:ext cx="2320398" cy="2911872"/>
          </a:xfrm>
          <a:prstGeom prst="rect">
            <a:avLst/>
          </a:prstGeom>
          <a:ln w="38100" cmpd="sng">
            <a:solidFill>
              <a:srgbClr val="0679A3"/>
            </a:solidFill>
          </a:ln>
        </p:spPr>
      </p:pic>
    </p:spTree>
    <p:extLst>
      <p:ext uri="{BB962C8B-B14F-4D97-AF65-F5344CB8AC3E}">
        <p14:creationId xmlns:p14="http://schemas.microsoft.com/office/powerpoint/2010/main" val="2132779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457200" y="305715"/>
            <a:ext cx="8229600" cy="1387473"/>
          </a:xfrm>
        </p:spPr>
        <p:txBody>
          <a:bodyPr/>
          <a:lstStyle/>
          <a:p>
            <a:pPr algn="ctr" eaLnBrk="1" hangingPunct="1">
              <a:defRPr/>
            </a:pPr>
            <a:r>
              <a:rPr lang="en-US" sz="4000" b="1" i="1" dirty="0" smtClean="0">
                <a:solidFill>
                  <a:srgbClr val="FF3300"/>
                </a:solidFill>
                <a:effectLst>
                  <a:outerShdw blurRad="38100" dist="38100" dir="2700000" algn="tl">
                    <a:srgbClr val="000000"/>
                  </a:outerShdw>
                </a:effectLst>
                <a:ea typeface="+mj-ea"/>
              </a:rPr>
              <a:t>Taenia </a:t>
            </a:r>
            <a:r>
              <a:rPr lang="en-US" sz="4000" b="1" i="1" dirty="0" err="1" smtClean="0">
                <a:solidFill>
                  <a:srgbClr val="FF3300"/>
                </a:solidFill>
                <a:effectLst>
                  <a:outerShdw blurRad="38100" dist="38100" dir="2700000" algn="tl">
                    <a:srgbClr val="000000"/>
                  </a:outerShdw>
                </a:effectLst>
                <a:ea typeface="+mj-ea"/>
              </a:rPr>
              <a:t>saginata</a:t>
            </a:r>
            <a:r>
              <a:rPr lang="en-US" sz="4000" dirty="0" smtClean="0">
                <a:ea typeface="+mj-ea"/>
              </a:rPr>
              <a:t> </a:t>
            </a:r>
            <a:br>
              <a:rPr lang="en-US" sz="4000" dirty="0" smtClean="0">
                <a:ea typeface="+mj-ea"/>
              </a:rPr>
            </a:br>
            <a:r>
              <a:rPr lang="en-US" sz="4000" dirty="0" smtClean="0">
                <a:ea typeface="+mj-ea"/>
              </a:rPr>
              <a:t>or  Beef Tape-Worms </a:t>
            </a:r>
          </a:p>
        </p:txBody>
      </p:sp>
      <p:sp>
        <p:nvSpPr>
          <p:cNvPr id="27651" name="Rectangle 3"/>
          <p:cNvSpPr>
            <a:spLocks noGrp="1" noChangeArrowheads="1"/>
          </p:cNvSpPr>
          <p:nvPr>
            <p:ph type="body" idx="1"/>
          </p:nvPr>
        </p:nvSpPr>
        <p:spPr>
          <a:xfrm>
            <a:off x="0" y="2022419"/>
            <a:ext cx="8326626" cy="4835581"/>
          </a:xfrm>
        </p:spPr>
        <p:txBody>
          <a:bodyPr/>
          <a:lstStyle/>
          <a:p>
            <a:pPr eaLnBrk="1" hangingPunct="1">
              <a:lnSpc>
                <a:spcPct val="90000"/>
              </a:lnSpc>
            </a:pPr>
            <a:r>
              <a:rPr lang="en-US" sz="2800" b="1" dirty="0" smtClean="0">
                <a:solidFill>
                  <a:srgbClr val="FF0000"/>
                </a:solidFill>
                <a:latin typeface="Arial" charset="0"/>
                <a:cs typeface="Arial" charset="0"/>
              </a:rPr>
              <a:t>Habitat:</a:t>
            </a:r>
          </a:p>
          <a:p>
            <a:pPr marL="114300" indent="0" eaLnBrk="1" hangingPunct="1">
              <a:lnSpc>
                <a:spcPct val="90000"/>
              </a:lnSpc>
              <a:buNone/>
            </a:pPr>
            <a:r>
              <a:rPr lang="en-US" sz="2400" dirty="0" smtClean="0">
                <a:latin typeface="Arial" charset="0"/>
                <a:cs typeface="Arial" charset="0"/>
              </a:rPr>
              <a:t> </a:t>
            </a:r>
            <a:r>
              <a:rPr lang="en-US" sz="2400" dirty="0">
                <a:latin typeface="Arial" charset="0"/>
                <a:cs typeface="Arial" charset="0"/>
              </a:rPr>
              <a:t>is the small </a:t>
            </a:r>
            <a:r>
              <a:rPr lang="en-US" sz="2400" dirty="0" smtClean="0">
                <a:latin typeface="Arial" charset="0"/>
                <a:cs typeface="Arial" charset="0"/>
              </a:rPr>
              <a:t>intestine (the ileum )</a:t>
            </a:r>
          </a:p>
          <a:p>
            <a:pPr marL="114300" indent="0" eaLnBrk="1" hangingPunct="1">
              <a:lnSpc>
                <a:spcPct val="90000"/>
              </a:lnSpc>
              <a:buNone/>
            </a:pPr>
            <a:endParaRPr lang="en-US" sz="2000" dirty="0">
              <a:latin typeface="Arial" charset="0"/>
              <a:cs typeface="Arial" charset="0"/>
            </a:endParaRPr>
          </a:p>
          <a:p>
            <a:pPr eaLnBrk="1" hangingPunct="1">
              <a:lnSpc>
                <a:spcPct val="90000"/>
              </a:lnSpc>
            </a:pPr>
            <a:r>
              <a:rPr lang="en-US" sz="2400" b="1" dirty="0">
                <a:solidFill>
                  <a:srgbClr val="FF0000"/>
                </a:solidFill>
                <a:latin typeface="Arial" charset="0"/>
                <a:cs typeface="Arial" charset="0"/>
              </a:rPr>
              <a:t>Transmission:</a:t>
            </a:r>
            <a:r>
              <a:rPr lang="en-US" sz="2000" dirty="0">
                <a:latin typeface="Arial" charset="0"/>
                <a:cs typeface="Arial" charset="0"/>
              </a:rPr>
              <a:t> </a:t>
            </a:r>
            <a:endParaRPr lang="en-US" sz="2000" dirty="0" smtClean="0">
              <a:latin typeface="Arial" charset="0"/>
              <a:cs typeface="Arial" charset="0"/>
            </a:endParaRPr>
          </a:p>
          <a:p>
            <a:pPr marL="114300" indent="0" eaLnBrk="1" hangingPunct="1">
              <a:lnSpc>
                <a:spcPct val="90000"/>
              </a:lnSpc>
              <a:buNone/>
            </a:pPr>
            <a:r>
              <a:rPr lang="en-US" sz="2000" dirty="0">
                <a:latin typeface="Arial" charset="0"/>
                <a:cs typeface="Arial" charset="0"/>
              </a:rPr>
              <a:t> </a:t>
            </a:r>
            <a:endParaRPr lang="en-US" sz="2000" dirty="0" smtClean="0">
              <a:latin typeface="Arial" charset="0"/>
              <a:cs typeface="Arial" charset="0"/>
            </a:endParaRPr>
          </a:p>
          <a:p>
            <a:pPr marL="114300" indent="0" eaLnBrk="1" hangingPunct="1">
              <a:lnSpc>
                <a:spcPct val="150000"/>
              </a:lnSpc>
              <a:buNone/>
            </a:pPr>
            <a:r>
              <a:rPr lang="en-US" sz="2400" dirty="0" smtClean="0">
                <a:latin typeface="Arial" charset="0"/>
                <a:cs typeface="Arial" charset="0"/>
              </a:rPr>
              <a:t>acquired </a:t>
            </a:r>
            <a:r>
              <a:rPr lang="en-US" sz="2400" dirty="0">
                <a:latin typeface="Arial" charset="0"/>
                <a:cs typeface="Arial" charset="0"/>
              </a:rPr>
              <a:t>in humans through the ingestion of raw or poorly cooked meat of infected cows. These cows have been infected via the ingestion of human feces containing the eggs of the parasite </a:t>
            </a:r>
          </a:p>
          <a:p>
            <a:pPr eaLnBrk="1" hangingPunct="1">
              <a:lnSpc>
                <a:spcPct val="90000"/>
              </a:lnSpc>
            </a:pPr>
            <a:endParaRPr lang="en-US" sz="2000" dirty="0">
              <a:latin typeface="Arial" charset="0"/>
              <a:cs typeface="Arial" charset="0"/>
            </a:endParaRPr>
          </a:p>
        </p:txBody>
      </p:sp>
    </p:spTree>
    <p:extLst>
      <p:ext uri="{BB962C8B-B14F-4D97-AF65-F5344CB8AC3E}">
        <p14:creationId xmlns:p14="http://schemas.microsoft.com/office/powerpoint/2010/main" val="42354124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397776"/>
          </a:xfrm>
        </p:spPr>
        <p:txBody>
          <a:bodyPr/>
          <a:lstStyle/>
          <a:p>
            <a:endParaRPr lang="en-US" dirty="0"/>
          </a:p>
        </p:txBody>
      </p:sp>
      <p:sp>
        <p:nvSpPr>
          <p:cNvPr id="3" name="Content Placeholder 2"/>
          <p:cNvSpPr>
            <a:spLocks noGrp="1"/>
          </p:cNvSpPr>
          <p:nvPr>
            <p:ph idx="1"/>
          </p:nvPr>
        </p:nvSpPr>
        <p:spPr>
          <a:xfrm>
            <a:off x="0" y="871648"/>
            <a:ext cx="8077200" cy="5529152"/>
          </a:xfrm>
        </p:spPr>
        <p:txBody>
          <a:bodyPr>
            <a:normAutofit/>
          </a:bodyPr>
          <a:lstStyle/>
          <a:p>
            <a:pPr>
              <a:lnSpc>
                <a:spcPct val="80000"/>
              </a:lnSpc>
              <a:defRPr/>
            </a:pPr>
            <a:r>
              <a:rPr lang="en-US" sz="2800" b="1" dirty="0">
                <a:solidFill>
                  <a:srgbClr val="FF3300"/>
                </a:solidFill>
                <a:effectLst>
                  <a:outerShdw blurRad="38100" dist="38100" dir="2700000" algn="tl">
                    <a:srgbClr val="000000"/>
                  </a:outerShdw>
                </a:effectLst>
              </a:rPr>
              <a:t>Parasites can </a:t>
            </a:r>
            <a:r>
              <a:rPr lang="en-US" sz="2800" b="1" dirty="0" smtClean="0">
                <a:solidFill>
                  <a:srgbClr val="FF3300"/>
                </a:solidFill>
                <a:effectLst>
                  <a:outerShdw blurRad="38100" dist="38100" dir="2700000" algn="tl">
                    <a:srgbClr val="000000"/>
                  </a:outerShdw>
                </a:effectLst>
              </a:rPr>
              <a:t>be: </a:t>
            </a:r>
          </a:p>
          <a:p>
            <a:pPr marL="114300" indent="0">
              <a:lnSpc>
                <a:spcPct val="80000"/>
              </a:lnSpc>
              <a:buNone/>
              <a:defRPr/>
            </a:pPr>
            <a:endParaRPr lang="en-US" sz="2800" b="1" dirty="0">
              <a:solidFill>
                <a:srgbClr val="FF3300"/>
              </a:solidFill>
              <a:effectLst>
                <a:outerShdw blurRad="38100" dist="38100" dir="2700000" algn="tl">
                  <a:srgbClr val="000000"/>
                </a:outerShdw>
              </a:effectLst>
            </a:endParaRPr>
          </a:p>
          <a:p>
            <a:pPr marL="114300" indent="0">
              <a:lnSpc>
                <a:spcPct val="80000"/>
              </a:lnSpc>
              <a:buNone/>
              <a:defRPr/>
            </a:pPr>
            <a:r>
              <a:rPr lang="en-US" sz="2800" b="1" dirty="0" smtClean="0">
                <a:solidFill>
                  <a:schemeClr val="hlink"/>
                </a:solidFill>
              </a:rPr>
              <a:t>1-Facultative </a:t>
            </a:r>
            <a:r>
              <a:rPr lang="en-US" sz="2800" b="1" dirty="0">
                <a:solidFill>
                  <a:schemeClr val="hlink"/>
                </a:solidFill>
              </a:rPr>
              <a:t>parasite</a:t>
            </a:r>
            <a:r>
              <a:rPr lang="en-US" sz="2800" b="1" dirty="0" smtClean="0"/>
              <a:t>:</a:t>
            </a:r>
          </a:p>
          <a:p>
            <a:pPr marL="114300" indent="0">
              <a:lnSpc>
                <a:spcPct val="80000"/>
              </a:lnSpc>
              <a:buNone/>
              <a:defRPr/>
            </a:pPr>
            <a:r>
              <a:rPr lang="en-US" sz="2800" dirty="0" smtClean="0"/>
              <a:t> </a:t>
            </a:r>
            <a:r>
              <a:rPr lang="en-US" sz="2400" dirty="0"/>
              <a:t>parasites able to live both free living and parasite living e.g. </a:t>
            </a:r>
            <a:r>
              <a:rPr lang="en-US" sz="2400" dirty="0" err="1"/>
              <a:t>Strongyloides</a:t>
            </a:r>
            <a:r>
              <a:rPr lang="en-US" sz="2400" dirty="0"/>
              <a:t> species</a:t>
            </a:r>
            <a:r>
              <a:rPr lang="en-US" sz="2400" dirty="0" smtClean="0"/>
              <a:t>.</a:t>
            </a:r>
          </a:p>
          <a:p>
            <a:pPr marL="114300" indent="0">
              <a:lnSpc>
                <a:spcPct val="80000"/>
              </a:lnSpc>
              <a:buNone/>
              <a:defRPr/>
            </a:pPr>
            <a:endParaRPr lang="en-US" sz="2400" b="1" dirty="0"/>
          </a:p>
          <a:p>
            <a:pPr marL="114300" indent="0">
              <a:lnSpc>
                <a:spcPct val="80000"/>
              </a:lnSpc>
              <a:buNone/>
              <a:defRPr/>
            </a:pPr>
            <a:r>
              <a:rPr lang="en-US" sz="2800" b="1" dirty="0" smtClean="0">
                <a:solidFill>
                  <a:schemeClr val="hlink"/>
                </a:solidFill>
              </a:rPr>
              <a:t>2-Obligate </a:t>
            </a:r>
            <a:r>
              <a:rPr lang="en-US" sz="2800" b="1" dirty="0">
                <a:solidFill>
                  <a:schemeClr val="hlink"/>
                </a:solidFill>
              </a:rPr>
              <a:t>parasite</a:t>
            </a:r>
            <a:r>
              <a:rPr lang="en-US" sz="2400" b="1" dirty="0" smtClean="0"/>
              <a:t>:</a:t>
            </a:r>
          </a:p>
          <a:p>
            <a:pPr marL="114300" indent="0">
              <a:lnSpc>
                <a:spcPct val="80000"/>
              </a:lnSpc>
              <a:buNone/>
              <a:defRPr/>
            </a:pPr>
            <a:r>
              <a:rPr lang="en-US" sz="2400" dirty="0" smtClean="0"/>
              <a:t> </a:t>
            </a:r>
            <a:r>
              <a:rPr lang="en-US" sz="2400" dirty="0"/>
              <a:t>parasite living permanently in a host and cannot live without a host e.g. </a:t>
            </a:r>
            <a:r>
              <a:rPr lang="en-US" sz="2400" dirty="0" err="1"/>
              <a:t>Trichomonos</a:t>
            </a:r>
            <a:r>
              <a:rPr lang="en-US" sz="2400" dirty="0"/>
              <a:t> species</a:t>
            </a:r>
            <a:r>
              <a:rPr lang="en-US" sz="2400" dirty="0" smtClean="0"/>
              <a:t>.</a:t>
            </a:r>
          </a:p>
          <a:p>
            <a:pPr marL="114300" indent="0">
              <a:lnSpc>
                <a:spcPct val="80000"/>
              </a:lnSpc>
              <a:buNone/>
              <a:defRPr/>
            </a:pPr>
            <a:endParaRPr lang="en-US" sz="2400" b="1" dirty="0"/>
          </a:p>
          <a:p>
            <a:pPr marL="114300" indent="0">
              <a:lnSpc>
                <a:spcPct val="80000"/>
              </a:lnSpc>
              <a:buNone/>
              <a:defRPr/>
            </a:pPr>
            <a:r>
              <a:rPr lang="en-US" sz="2800" b="1" dirty="0" smtClean="0">
                <a:solidFill>
                  <a:schemeClr val="hlink"/>
                </a:solidFill>
              </a:rPr>
              <a:t>3-Coprozoic </a:t>
            </a:r>
            <a:r>
              <a:rPr lang="en-US" sz="2800" b="1" dirty="0">
                <a:solidFill>
                  <a:schemeClr val="hlink"/>
                </a:solidFill>
              </a:rPr>
              <a:t>(spurious) parasites</a:t>
            </a:r>
            <a:r>
              <a:rPr lang="en-US" sz="2400" b="1" dirty="0" smtClean="0"/>
              <a:t>:</a:t>
            </a:r>
          </a:p>
          <a:p>
            <a:pPr marL="114300" indent="0">
              <a:buNone/>
            </a:pPr>
            <a:r>
              <a:rPr lang="en-US" b="1" dirty="0" smtClean="0"/>
              <a:t>foreign </a:t>
            </a:r>
            <a:r>
              <a:rPr lang="en-US" b="1" dirty="0"/>
              <a:t>organisms which have been swallowed merely pass along alimentary canal of man (without establishment) to be recovered in </a:t>
            </a:r>
            <a:r>
              <a:rPr lang="en-US" b="1" dirty="0" err="1"/>
              <a:t>faeces</a:t>
            </a:r>
            <a:r>
              <a:rPr lang="en-US" b="1" dirty="0" smtClean="0"/>
              <a:t>.</a:t>
            </a:r>
            <a:r>
              <a:rPr lang="en-US" sz="2000" dirty="0"/>
              <a:t> </a:t>
            </a:r>
            <a:r>
              <a:rPr lang="en-US" sz="2000" dirty="0" smtClean="0"/>
              <a:t>(without affect)</a:t>
            </a:r>
            <a:endParaRPr lang="en-US" dirty="0"/>
          </a:p>
          <a:p>
            <a:pPr marL="114300" indent="0">
              <a:buNone/>
            </a:pPr>
            <a:endParaRPr lang="en-US" dirty="0"/>
          </a:p>
        </p:txBody>
      </p:sp>
    </p:spTree>
    <p:extLst>
      <p:ext uri="{BB962C8B-B14F-4D97-AF65-F5344CB8AC3E}">
        <p14:creationId xmlns:p14="http://schemas.microsoft.com/office/powerpoint/2010/main" val="215022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800" b="1" i="1" dirty="0">
                <a:solidFill>
                  <a:srgbClr val="FF3300"/>
                </a:solidFill>
                <a:effectLst>
                  <a:outerShdw blurRad="38100" dist="38100" dir="2700000" algn="tl">
                    <a:srgbClr val="000000"/>
                  </a:outerShdw>
                </a:effectLst>
              </a:rPr>
              <a:t>Taenia </a:t>
            </a:r>
            <a:r>
              <a:rPr lang="en-US" sz="4800" b="1" i="1" dirty="0" err="1">
                <a:solidFill>
                  <a:srgbClr val="FF3300"/>
                </a:solidFill>
                <a:effectLst>
                  <a:outerShdw blurRad="38100" dist="38100" dir="2700000" algn="tl">
                    <a:srgbClr val="000000"/>
                  </a:outerShdw>
                </a:effectLst>
              </a:rPr>
              <a:t>saginata</a:t>
            </a:r>
            <a:r>
              <a:rPr lang="en-US" sz="4800" dirty="0"/>
              <a:t> </a:t>
            </a:r>
            <a:endParaRPr lang="en-US" dirty="0"/>
          </a:p>
        </p:txBody>
      </p:sp>
      <p:sp>
        <p:nvSpPr>
          <p:cNvPr id="3" name="Content Placeholder 2"/>
          <p:cNvSpPr>
            <a:spLocks noGrp="1"/>
          </p:cNvSpPr>
          <p:nvPr>
            <p:ph idx="1"/>
          </p:nvPr>
        </p:nvSpPr>
        <p:spPr/>
        <p:txBody>
          <a:bodyPr/>
          <a:lstStyle/>
          <a:p>
            <a:pPr>
              <a:lnSpc>
                <a:spcPct val="90000"/>
              </a:lnSpc>
            </a:pPr>
            <a:r>
              <a:rPr lang="en-US" sz="2400" dirty="0">
                <a:solidFill>
                  <a:schemeClr val="hlink"/>
                </a:solidFill>
                <a:latin typeface="Arial" charset="0"/>
                <a:cs typeface="Arial" charset="0"/>
              </a:rPr>
              <a:t>Morphology:</a:t>
            </a:r>
          </a:p>
          <a:p>
            <a:pPr>
              <a:lnSpc>
                <a:spcPct val="90000"/>
              </a:lnSpc>
              <a:buNone/>
            </a:pPr>
            <a:r>
              <a:rPr lang="en-US" sz="2400" dirty="0">
                <a:solidFill>
                  <a:srgbClr val="FF3300"/>
                </a:solidFill>
                <a:latin typeface="Arial" charset="0"/>
                <a:cs typeface="Arial" charset="0"/>
              </a:rPr>
              <a:t>Adult</a:t>
            </a:r>
            <a:r>
              <a:rPr lang="en-US" sz="2400" dirty="0">
                <a:latin typeface="Arial" charset="0"/>
                <a:cs typeface="Arial" charset="0"/>
              </a:rPr>
              <a:t> is divided into three parts, </a:t>
            </a:r>
          </a:p>
          <a:p>
            <a:pPr>
              <a:lnSpc>
                <a:spcPct val="90000"/>
              </a:lnSpc>
              <a:buNone/>
            </a:pPr>
            <a:r>
              <a:rPr lang="en-US" sz="2400" dirty="0">
                <a:latin typeface="Arial" charset="0"/>
                <a:cs typeface="Arial" charset="0"/>
              </a:rPr>
              <a:t>    </a:t>
            </a:r>
            <a:r>
              <a:rPr lang="en-US" sz="2400" dirty="0">
                <a:solidFill>
                  <a:schemeClr val="tx2"/>
                </a:solidFill>
                <a:latin typeface="Arial" charset="0"/>
                <a:cs typeface="Arial" charset="0"/>
              </a:rPr>
              <a:t>1- a head</a:t>
            </a:r>
            <a:r>
              <a:rPr lang="en-US" sz="2400" dirty="0">
                <a:latin typeface="Arial" charset="0"/>
                <a:cs typeface="Arial" charset="0"/>
              </a:rPr>
              <a:t>: round and small. It has four suction disks</a:t>
            </a:r>
          </a:p>
          <a:p>
            <a:pPr>
              <a:lnSpc>
                <a:spcPct val="90000"/>
              </a:lnSpc>
              <a:buNone/>
            </a:pPr>
            <a:r>
              <a:rPr lang="ar-SA" sz="2400" dirty="0">
                <a:solidFill>
                  <a:schemeClr val="tx2"/>
                </a:solidFill>
                <a:latin typeface="Arial" charset="0"/>
                <a:cs typeface="Arial" charset="0"/>
              </a:rPr>
              <a:t>    </a:t>
            </a:r>
            <a:r>
              <a:rPr lang="en-US" sz="2400" dirty="0">
                <a:solidFill>
                  <a:schemeClr val="tx2"/>
                </a:solidFill>
                <a:latin typeface="Arial" charset="0"/>
                <a:cs typeface="Arial" charset="0"/>
              </a:rPr>
              <a:t>2- neck: </a:t>
            </a:r>
            <a:r>
              <a:rPr lang="en-US" sz="2400" dirty="0">
                <a:latin typeface="Arial" charset="0"/>
                <a:cs typeface="Arial" charset="0"/>
              </a:rPr>
              <a:t>A small, slender neck, about an inch long</a:t>
            </a:r>
          </a:p>
          <a:p>
            <a:pPr>
              <a:lnSpc>
                <a:spcPct val="90000"/>
              </a:lnSpc>
              <a:buNone/>
            </a:pPr>
            <a:r>
              <a:rPr lang="en-US" sz="2400" dirty="0">
                <a:latin typeface="Arial" charset="0"/>
                <a:cs typeface="Arial" charset="0"/>
              </a:rPr>
              <a:t>    3- number of </a:t>
            </a:r>
            <a:r>
              <a:rPr lang="en-US" sz="2400" dirty="0">
                <a:solidFill>
                  <a:schemeClr val="tx2"/>
                </a:solidFill>
                <a:latin typeface="Arial" charset="0"/>
                <a:cs typeface="Arial" charset="0"/>
              </a:rPr>
              <a:t>segments</a:t>
            </a:r>
            <a:r>
              <a:rPr lang="en-US" sz="2400" dirty="0">
                <a:latin typeface="Arial" charset="0"/>
                <a:cs typeface="Arial" charset="0"/>
              </a:rPr>
              <a:t>. </a:t>
            </a:r>
          </a:p>
          <a:p>
            <a:pPr>
              <a:lnSpc>
                <a:spcPct val="90000"/>
              </a:lnSpc>
              <a:buNone/>
            </a:pPr>
            <a:r>
              <a:rPr lang="en-US" sz="2400" dirty="0">
                <a:latin typeface="Arial" charset="0"/>
                <a:cs typeface="Arial" charset="0"/>
              </a:rPr>
              <a:t>Adult tapeworms and can grow up to 25 meters in the lumen of the intestine, but are usually closer to 5 meters in length </a:t>
            </a:r>
            <a:endParaRPr lang="en-US" sz="2400" dirty="0" smtClean="0">
              <a:latin typeface="Arial" charset="0"/>
              <a:cs typeface="Arial" charset="0"/>
            </a:endParaRPr>
          </a:p>
          <a:p>
            <a:pPr>
              <a:lnSpc>
                <a:spcPct val="90000"/>
              </a:lnSpc>
              <a:buNone/>
            </a:pPr>
            <a:endParaRPr lang="en-US" sz="2400" dirty="0">
              <a:latin typeface="Arial" charset="0"/>
              <a:cs typeface="Arial" charset="0"/>
            </a:endParaRPr>
          </a:p>
          <a:p>
            <a:pPr>
              <a:lnSpc>
                <a:spcPct val="90000"/>
              </a:lnSpc>
              <a:buNone/>
            </a:pPr>
            <a:endParaRPr lang="en-US" sz="2400" dirty="0">
              <a:latin typeface="Arial" charset="0"/>
              <a:cs typeface="Arial" charset="0"/>
            </a:endParaRPr>
          </a:p>
          <a:p>
            <a:pPr>
              <a:lnSpc>
                <a:spcPct val="90000"/>
              </a:lnSpc>
              <a:buNone/>
            </a:pPr>
            <a:r>
              <a:rPr lang="en-US" sz="2400" dirty="0">
                <a:solidFill>
                  <a:srgbClr val="FF3300"/>
                </a:solidFill>
                <a:latin typeface="Arial" charset="0"/>
                <a:cs typeface="Arial" charset="0"/>
              </a:rPr>
              <a:t>Egg </a:t>
            </a:r>
            <a:r>
              <a:rPr lang="en-US" sz="2400" dirty="0">
                <a:latin typeface="Arial" charset="0"/>
                <a:cs typeface="Arial" charset="0"/>
              </a:rPr>
              <a:t>present in feces </a:t>
            </a:r>
          </a:p>
          <a:p>
            <a:endParaRPr lang="en-US" dirty="0"/>
          </a:p>
        </p:txBody>
      </p:sp>
      <p:pic>
        <p:nvPicPr>
          <p:cNvPr id="4" name="Picture 5" descr="Taenia_eggA">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9064" y="5867400"/>
            <a:ext cx="1499253"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Taenia%2520saginata%2520scolex%2520fig3">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5040" y="4664989"/>
            <a:ext cx="1638300" cy="149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848883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595473"/>
          </a:xfrm>
        </p:spPr>
        <p:txBody>
          <a:bodyPr/>
          <a:lstStyle/>
          <a:p>
            <a:r>
              <a:rPr lang="en-US" b="1" i="1" dirty="0" err="1" smtClean="0">
                <a:solidFill>
                  <a:srgbClr val="FF6600"/>
                </a:solidFill>
              </a:rPr>
              <a:t>Taenia</a:t>
            </a:r>
            <a:r>
              <a:rPr lang="en-US" b="1" i="1" dirty="0" smtClean="0">
                <a:solidFill>
                  <a:srgbClr val="FF6600"/>
                </a:solidFill>
              </a:rPr>
              <a:t> </a:t>
            </a:r>
            <a:r>
              <a:rPr lang="en-US" b="1" i="1" dirty="0" err="1" smtClean="0">
                <a:solidFill>
                  <a:srgbClr val="FF6600"/>
                </a:solidFill>
              </a:rPr>
              <a:t>saginata</a:t>
            </a:r>
            <a:r>
              <a:rPr lang="en-US" b="1" i="1" dirty="0" smtClean="0">
                <a:solidFill>
                  <a:srgbClr val="FF6600"/>
                </a:solidFill>
              </a:rPr>
              <a:t>: </a:t>
            </a:r>
            <a:r>
              <a:rPr lang="en-US" b="1" dirty="0" smtClean="0">
                <a:solidFill>
                  <a:srgbClr val="FF6600"/>
                </a:solidFill>
              </a:rPr>
              <a:t>life cycle</a:t>
            </a:r>
            <a:endParaRPr lang="en-US" b="1" dirty="0">
              <a:solidFill>
                <a:srgbClr val="FF6600"/>
              </a:solidFill>
            </a:endParaRPr>
          </a:p>
        </p:txBody>
      </p:sp>
      <p:pic>
        <p:nvPicPr>
          <p:cNvPr id="4" name="Content Placeholder 3"/>
          <p:cNvPicPr>
            <a:picLocks noGrp="1" noChangeAspect="1"/>
          </p:cNvPicPr>
          <p:nvPr>
            <p:ph idx="1"/>
          </p:nvPr>
        </p:nvPicPr>
        <p:blipFill rotWithShape="1">
          <a:blip r:embed="rId2"/>
          <a:srcRect l="3451" r="6155"/>
          <a:stretch/>
        </p:blipFill>
        <p:spPr>
          <a:xfrm>
            <a:off x="705646" y="1052736"/>
            <a:ext cx="7352576" cy="5568732"/>
          </a:xfrm>
          <a:ln w="76200" cmpd="sng">
            <a:solidFill>
              <a:schemeClr val="accent3">
                <a:lumMod val="50000"/>
              </a:schemeClr>
            </a:solidFill>
          </a:ln>
        </p:spPr>
      </p:pic>
    </p:spTree>
    <p:extLst>
      <p:ext uri="{BB962C8B-B14F-4D97-AF65-F5344CB8AC3E}">
        <p14:creationId xmlns:p14="http://schemas.microsoft.com/office/powerpoint/2010/main" val="413477608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i="1" dirty="0">
                <a:solidFill>
                  <a:srgbClr val="FF3300"/>
                </a:solidFill>
                <a:effectLst>
                  <a:outerShdw blurRad="38100" dist="38100" dir="2700000" algn="tl">
                    <a:srgbClr val="000000"/>
                  </a:outerShdw>
                </a:effectLst>
              </a:rPr>
              <a:t>Taenia saginata</a:t>
            </a:r>
            <a:r>
              <a:rPr lang="en-US" sz="4400" dirty="0"/>
              <a:t> </a:t>
            </a:r>
            <a:endParaRPr lang="en-US" dirty="0"/>
          </a:p>
        </p:txBody>
      </p:sp>
      <p:sp>
        <p:nvSpPr>
          <p:cNvPr id="4" name="Rectangle 3"/>
          <p:cNvSpPr>
            <a:spLocks noGrp="1" noChangeArrowheads="1"/>
          </p:cNvSpPr>
          <p:nvPr>
            <p:ph idx="1"/>
          </p:nvPr>
        </p:nvSpPr>
        <p:spPr>
          <a:xfrm>
            <a:off x="0" y="1600200"/>
            <a:ext cx="8077200" cy="4800600"/>
          </a:xfrm>
        </p:spPr>
        <p:txBody>
          <a:bodyPr/>
          <a:lstStyle/>
          <a:p>
            <a:pPr eaLnBrk="1" hangingPunct="1">
              <a:lnSpc>
                <a:spcPct val="80000"/>
              </a:lnSpc>
              <a:buFontTx/>
              <a:buNone/>
            </a:pPr>
            <a:r>
              <a:rPr lang="en-US" sz="2000" b="1" dirty="0">
                <a:solidFill>
                  <a:schemeClr val="hlink"/>
                </a:solidFill>
                <a:latin typeface="Arial" charset="0"/>
                <a:cs typeface="Arial" charset="0"/>
              </a:rPr>
              <a:t>Habitat:</a:t>
            </a:r>
          </a:p>
          <a:p>
            <a:pPr eaLnBrk="1" hangingPunct="1">
              <a:lnSpc>
                <a:spcPct val="80000"/>
              </a:lnSpc>
              <a:buFontTx/>
              <a:buNone/>
            </a:pPr>
            <a:r>
              <a:rPr lang="en-US" sz="2000" dirty="0">
                <a:latin typeface="Arial" charset="0"/>
                <a:cs typeface="Arial" charset="0"/>
              </a:rPr>
              <a:t>    - adult               in small intestine of man </a:t>
            </a:r>
            <a:r>
              <a:rPr lang="en-US" sz="2000" dirty="0" smtClean="0">
                <a:latin typeface="Arial" charset="0"/>
                <a:cs typeface="Arial" charset="0"/>
              </a:rPr>
              <a:t>only </a:t>
            </a:r>
            <a:r>
              <a:rPr lang="en-US" sz="2000" b="1" dirty="0" smtClean="0">
                <a:solidFill>
                  <a:srgbClr val="0000FF"/>
                </a:solidFill>
                <a:latin typeface="Arial" charset="0"/>
                <a:cs typeface="Arial" charset="0"/>
              </a:rPr>
              <a:t>( </a:t>
            </a:r>
            <a:r>
              <a:rPr lang="en-US" sz="2000" b="1" dirty="0" err="1" smtClean="0">
                <a:solidFill>
                  <a:srgbClr val="0000FF"/>
                </a:solidFill>
                <a:latin typeface="Arial" charset="0"/>
                <a:cs typeface="Arial" charset="0"/>
              </a:rPr>
              <a:t>devenitive</a:t>
            </a:r>
            <a:r>
              <a:rPr lang="en-US" sz="2000" b="1" dirty="0" smtClean="0">
                <a:solidFill>
                  <a:srgbClr val="0000FF"/>
                </a:solidFill>
                <a:latin typeface="Arial" charset="0"/>
                <a:cs typeface="Arial" charset="0"/>
              </a:rPr>
              <a:t>    host )</a:t>
            </a:r>
            <a:endParaRPr lang="en-US" sz="2000" b="1" dirty="0">
              <a:solidFill>
                <a:srgbClr val="0000FF"/>
              </a:solidFill>
              <a:latin typeface="Arial" charset="0"/>
              <a:cs typeface="Arial" charset="0"/>
            </a:endParaRPr>
          </a:p>
          <a:p>
            <a:pPr eaLnBrk="1" hangingPunct="1">
              <a:lnSpc>
                <a:spcPct val="80000"/>
              </a:lnSpc>
              <a:buFontTx/>
              <a:buNone/>
            </a:pPr>
            <a:r>
              <a:rPr lang="en-US" sz="2000" dirty="0">
                <a:latin typeface="Arial" charset="0"/>
                <a:cs typeface="Arial" charset="0"/>
              </a:rPr>
              <a:t>    - Egg                in feces</a:t>
            </a:r>
          </a:p>
          <a:p>
            <a:pPr eaLnBrk="1" hangingPunct="1">
              <a:lnSpc>
                <a:spcPct val="80000"/>
              </a:lnSpc>
              <a:buFontTx/>
              <a:buNone/>
            </a:pPr>
            <a:r>
              <a:rPr lang="en-US" sz="2000" dirty="0">
                <a:latin typeface="Arial" charset="0"/>
                <a:cs typeface="Arial" charset="0"/>
              </a:rPr>
              <a:t>    - larva stage     in muscle of thigh, shoulder, neck and heart of </a:t>
            </a:r>
            <a:endParaRPr lang="en-US" sz="2000" dirty="0" smtClean="0">
              <a:latin typeface="Arial" charset="0"/>
              <a:cs typeface="Arial" charset="0"/>
            </a:endParaRPr>
          </a:p>
          <a:p>
            <a:pPr eaLnBrk="1" hangingPunct="1">
              <a:lnSpc>
                <a:spcPct val="80000"/>
              </a:lnSpc>
              <a:buFontTx/>
              <a:buNone/>
            </a:pPr>
            <a:r>
              <a:rPr lang="en-US" sz="2000" dirty="0">
                <a:latin typeface="Arial" charset="0"/>
                <a:cs typeface="Arial" charset="0"/>
              </a:rPr>
              <a:t> </a:t>
            </a:r>
            <a:r>
              <a:rPr lang="en-US" sz="2000" dirty="0" smtClean="0">
                <a:latin typeface="Arial" charset="0"/>
                <a:cs typeface="Arial" charset="0"/>
              </a:rPr>
              <a:t>                            cattle </a:t>
            </a:r>
            <a:r>
              <a:rPr lang="en-US" sz="2000" dirty="0">
                <a:latin typeface="Arial" charset="0"/>
                <a:cs typeface="Arial" charset="0"/>
              </a:rPr>
              <a:t>only </a:t>
            </a:r>
            <a:r>
              <a:rPr lang="en-US" sz="2000" b="1" dirty="0">
                <a:solidFill>
                  <a:srgbClr val="0000FF"/>
                </a:solidFill>
                <a:latin typeface="Arial" charset="0"/>
                <a:cs typeface="Arial" charset="0"/>
              </a:rPr>
              <a:t>(intermediate host)</a:t>
            </a:r>
          </a:p>
          <a:p>
            <a:pPr eaLnBrk="1" hangingPunct="1">
              <a:lnSpc>
                <a:spcPct val="80000"/>
              </a:lnSpc>
              <a:buFontTx/>
              <a:buNone/>
            </a:pPr>
            <a:endParaRPr lang="en-US" sz="2000" dirty="0">
              <a:latin typeface="Arial" charset="0"/>
              <a:cs typeface="Arial" charset="0"/>
            </a:endParaRPr>
          </a:p>
          <a:p>
            <a:pPr eaLnBrk="1" hangingPunct="1">
              <a:lnSpc>
                <a:spcPct val="80000"/>
              </a:lnSpc>
              <a:buFontTx/>
              <a:buNone/>
            </a:pPr>
            <a:r>
              <a:rPr lang="en-US" sz="2000" b="1" dirty="0">
                <a:solidFill>
                  <a:schemeClr val="hlink"/>
                </a:solidFill>
                <a:latin typeface="Arial" charset="0"/>
                <a:cs typeface="Arial" charset="0"/>
              </a:rPr>
              <a:t>Clinical symptoms</a:t>
            </a:r>
            <a:r>
              <a:rPr lang="en-US" sz="2000" b="1" dirty="0">
                <a:latin typeface="Arial" charset="0"/>
                <a:cs typeface="Arial" charset="0"/>
              </a:rPr>
              <a:t>:</a:t>
            </a:r>
          </a:p>
          <a:p>
            <a:pPr eaLnBrk="1" hangingPunct="1">
              <a:lnSpc>
                <a:spcPct val="80000"/>
              </a:lnSpc>
            </a:pPr>
            <a:r>
              <a:rPr lang="en-US" sz="2000" dirty="0">
                <a:latin typeface="Arial" charset="0"/>
                <a:cs typeface="Arial" charset="0"/>
              </a:rPr>
              <a:t>High infection: diarrhea and </a:t>
            </a:r>
            <a:r>
              <a:rPr lang="en-US" sz="2000" dirty="0" err="1">
                <a:latin typeface="Arial" charset="0"/>
                <a:cs typeface="Arial" charset="0"/>
              </a:rPr>
              <a:t>consitipation</a:t>
            </a:r>
            <a:endParaRPr lang="en-US" sz="2000" dirty="0">
              <a:latin typeface="Arial" charset="0"/>
              <a:cs typeface="Arial" charset="0"/>
            </a:endParaRPr>
          </a:p>
          <a:p>
            <a:pPr eaLnBrk="1" hangingPunct="1">
              <a:lnSpc>
                <a:spcPct val="80000"/>
              </a:lnSpc>
            </a:pPr>
            <a:r>
              <a:rPr lang="en-US" sz="2000" dirty="0">
                <a:latin typeface="Arial" charset="0"/>
                <a:cs typeface="Arial" charset="0"/>
              </a:rPr>
              <a:t>Vomiting</a:t>
            </a:r>
          </a:p>
          <a:p>
            <a:pPr eaLnBrk="1" hangingPunct="1">
              <a:lnSpc>
                <a:spcPct val="80000"/>
              </a:lnSpc>
            </a:pPr>
            <a:r>
              <a:rPr lang="en-US" sz="2000" dirty="0">
                <a:latin typeface="Arial" charset="0"/>
                <a:cs typeface="Arial" charset="0"/>
              </a:rPr>
              <a:t>Loss of appetite</a:t>
            </a:r>
          </a:p>
          <a:p>
            <a:pPr eaLnBrk="1" hangingPunct="1">
              <a:lnSpc>
                <a:spcPct val="80000"/>
              </a:lnSpc>
            </a:pPr>
            <a:r>
              <a:rPr lang="en-US" sz="2000" dirty="0">
                <a:latin typeface="Arial" charset="0"/>
                <a:cs typeface="Arial" charset="0"/>
              </a:rPr>
              <a:t>Anemia</a:t>
            </a:r>
          </a:p>
          <a:p>
            <a:pPr eaLnBrk="1" hangingPunct="1">
              <a:lnSpc>
                <a:spcPct val="80000"/>
              </a:lnSpc>
              <a:buFontTx/>
              <a:buNone/>
            </a:pPr>
            <a:endParaRPr lang="en-US" sz="2000" dirty="0">
              <a:latin typeface="Arial" charset="0"/>
              <a:cs typeface="Arial" charset="0"/>
            </a:endParaRPr>
          </a:p>
        </p:txBody>
      </p:sp>
    </p:spTree>
    <p:extLst>
      <p:ext uri="{BB962C8B-B14F-4D97-AF65-F5344CB8AC3E}">
        <p14:creationId xmlns:p14="http://schemas.microsoft.com/office/powerpoint/2010/main" val="148700048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78098"/>
          </a:xfrm>
        </p:spPr>
        <p:txBody>
          <a:bodyPr/>
          <a:lstStyle/>
          <a:p>
            <a:pPr algn="ctr"/>
            <a:r>
              <a:rPr lang="en-US" b="1" dirty="0" smtClean="0">
                <a:solidFill>
                  <a:srgbClr val="FF6600"/>
                </a:solidFill>
              </a:rPr>
              <a:t>Trematodes (fluke)</a:t>
            </a:r>
            <a:endParaRPr lang="en-US" b="1" dirty="0">
              <a:solidFill>
                <a:srgbClr val="FF6600"/>
              </a:solidFill>
            </a:endParaRPr>
          </a:p>
        </p:txBody>
      </p:sp>
      <p:sp>
        <p:nvSpPr>
          <p:cNvPr id="3" name="Content Placeholder 2"/>
          <p:cNvSpPr>
            <a:spLocks noGrp="1"/>
          </p:cNvSpPr>
          <p:nvPr>
            <p:ph idx="1"/>
          </p:nvPr>
        </p:nvSpPr>
        <p:spPr>
          <a:xfrm>
            <a:off x="258737" y="1052736"/>
            <a:ext cx="6185471" cy="5508368"/>
          </a:xfrm>
        </p:spPr>
        <p:txBody>
          <a:bodyPr>
            <a:normAutofit/>
          </a:bodyPr>
          <a:lstStyle/>
          <a:p>
            <a:pPr>
              <a:lnSpc>
                <a:spcPct val="130000"/>
              </a:lnSpc>
              <a:buClr>
                <a:srgbClr val="FF6600"/>
              </a:buClr>
              <a:buFont typeface="Wingdings" charset="2"/>
              <a:buChar char="u"/>
            </a:pPr>
            <a:r>
              <a:rPr lang="en-US" sz="2800" b="1" dirty="0" smtClean="0"/>
              <a:t>Small (about 1 cm) flat , leaf-like worms.</a:t>
            </a:r>
          </a:p>
          <a:p>
            <a:pPr>
              <a:lnSpc>
                <a:spcPct val="130000"/>
              </a:lnSpc>
              <a:buClr>
                <a:srgbClr val="FF6600"/>
              </a:buClr>
              <a:buFont typeface="Wingdings" charset="2"/>
              <a:buChar char="u"/>
            </a:pPr>
            <a:r>
              <a:rPr lang="en-US" sz="2800" b="1" dirty="0" smtClean="0"/>
              <a:t>Infest various organs of the human host (e.g. intestinal veins, urinary bladder, liver, or lung)</a:t>
            </a:r>
          </a:p>
          <a:p>
            <a:pPr>
              <a:lnSpc>
                <a:spcPct val="130000"/>
              </a:lnSpc>
              <a:buClr>
                <a:srgbClr val="FF6600"/>
              </a:buClr>
              <a:buFont typeface="Wingdings" charset="2"/>
              <a:buChar char="u"/>
            </a:pPr>
            <a:r>
              <a:rPr lang="en-US" sz="2800" b="1" dirty="0" smtClean="0"/>
              <a:t>All parasitic trematodes use freshwater snails as an </a:t>
            </a:r>
            <a:r>
              <a:rPr lang="en-US" sz="2800" b="1" dirty="0" smtClean="0">
                <a:solidFill>
                  <a:srgbClr val="0000FF"/>
                </a:solidFill>
              </a:rPr>
              <a:t>intermediate host. </a:t>
            </a:r>
            <a:endParaRPr lang="en-US" sz="2800" b="1" dirty="0" smtClean="0">
              <a:solidFill>
                <a:srgbClr val="FF0000"/>
              </a:solidFill>
            </a:endParaRPr>
          </a:p>
          <a:p>
            <a:pPr>
              <a:lnSpc>
                <a:spcPct val="130000"/>
              </a:lnSpc>
              <a:buClr>
                <a:srgbClr val="FF6600"/>
              </a:buClr>
              <a:buFont typeface="Wingdings" charset="2"/>
              <a:buChar char="u"/>
            </a:pPr>
            <a:endParaRPr lang="en-US" dirty="0"/>
          </a:p>
          <a:p>
            <a:pPr>
              <a:lnSpc>
                <a:spcPct val="130000"/>
              </a:lnSpc>
              <a:buClr>
                <a:srgbClr val="FF6600"/>
              </a:buClr>
              <a:buFont typeface="Wingdings" charset="2"/>
              <a:buChar char="u"/>
            </a:pPr>
            <a:endParaRPr lang="en-US" dirty="0"/>
          </a:p>
        </p:txBody>
      </p:sp>
      <p:pic>
        <p:nvPicPr>
          <p:cNvPr id="4" name="Picture 3"/>
          <p:cNvPicPr>
            <a:picLocks noChangeAspect="1"/>
          </p:cNvPicPr>
          <p:nvPr/>
        </p:nvPicPr>
        <p:blipFill>
          <a:blip r:embed="rId3"/>
          <a:stretch>
            <a:fillRect/>
          </a:stretch>
        </p:blipFill>
        <p:spPr>
          <a:xfrm>
            <a:off x="6588224" y="1700808"/>
            <a:ext cx="2197100" cy="4000500"/>
          </a:xfrm>
          <a:prstGeom prst="rect">
            <a:avLst/>
          </a:prstGeom>
          <a:ln w="38100" cmpd="sng">
            <a:solidFill>
              <a:srgbClr val="04516D"/>
            </a:solidFill>
          </a:ln>
        </p:spPr>
      </p:pic>
    </p:spTree>
    <p:extLst>
      <p:ext uri="{BB962C8B-B14F-4D97-AF65-F5344CB8AC3E}">
        <p14:creationId xmlns:p14="http://schemas.microsoft.com/office/powerpoint/2010/main" val="344709720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06090"/>
          </a:xfrm>
        </p:spPr>
        <p:txBody>
          <a:bodyPr/>
          <a:lstStyle/>
          <a:p>
            <a:pPr algn="ctr"/>
            <a:r>
              <a:rPr lang="en-US" b="1" dirty="0" smtClean="0">
                <a:solidFill>
                  <a:srgbClr val="FF6600"/>
                </a:solidFill>
              </a:rPr>
              <a:t>Schistosoma spp. </a:t>
            </a:r>
            <a:endParaRPr lang="en-US" b="1" dirty="0">
              <a:solidFill>
                <a:srgbClr val="FF6600"/>
              </a:solidFill>
            </a:endParaRPr>
          </a:p>
        </p:txBody>
      </p:sp>
      <p:sp>
        <p:nvSpPr>
          <p:cNvPr id="3" name="Content Placeholder 2"/>
          <p:cNvSpPr>
            <a:spLocks noGrp="1"/>
          </p:cNvSpPr>
          <p:nvPr>
            <p:ph idx="1"/>
          </p:nvPr>
        </p:nvSpPr>
        <p:spPr>
          <a:xfrm>
            <a:off x="755576" y="980728"/>
            <a:ext cx="7704856" cy="5400600"/>
          </a:xfrm>
        </p:spPr>
        <p:txBody>
          <a:bodyPr>
            <a:normAutofit fontScale="92500"/>
          </a:bodyPr>
          <a:lstStyle/>
          <a:p>
            <a:r>
              <a:rPr lang="en-US" dirty="0">
                <a:solidFill>
                  <a:srgbClr val="FF6600"/>
                </a:solidFill>
              </a:rPr>
              <a:t>Name of the disease</a:t>
            </a:r>
            <a:r>
              <a:rPr lang="en-US" dirty="0" smtClean="0">
                <a:solidFill>
                  <a:srgbClr val="FF6600"/>
                </a:solidFill>
              </a:rPr>
              <a:t>:</a:t>
            </a:r>
          </a:p>
          <a:p>
            <a:pPr>
              <a:buClr>
                <a:srgbClr val="FF6600"/>
              </a:buClr>
              <a:buFont typeface="Wingdings" charset="2"/>
              <a:buChar char="ü"/>
            </a:pPr>
            <a:r>
              <a:rPr lang="en-US" b="0" dirty="0" smtClean="0"/>
              <a:t>Schistosomiasis (Bilharzia)– it is a disease of the venous system. </a:t>
            </a:r>
          </a:p>
          <a:p>
            <a:pPr>
              <a:buClr>
                <a:srgbClr val="FF6600"/>
              </a:buClr>
              <a:buFont typeface="Wingdings" charset="2"/>
              <a:buChar char="ü"/>
            </a:pPr>
            <a:endParaRPr lang="en-US" b="0" dirty="0"/>
          </a:p>
          <a:p>
            <a:pPr marL="0" indent="0">
              <a:buClr>
                <a:srgbClr val="FF6600"/>
              </a:buClr>
            </a:pPr>
            <a:r>
              <a:rPr lang="en-US" dirty="0">
                <a:solidFill>
                  <a:srgbClr val="FF6600"/>
                </a:solidFill>
              </a:rPr>
              <a:t>Transmission: </a:t>
            </a:r>
            <a:endParaRPr lang="en-US" dirty="0" smtClean="0">
              <a:solidFill>
                <a:srgbClr val="FF6600"/>
              </a:solidFill>
            </a:endParaRPr>
          </a:p>
          <a:p>
            <a:pPr marL="285750" indent="-285750">
              <a:buClr>
                <a:srgbClr val="FF6600"/>
              </a:buClr>
              <a:buFont typeface="Wingdings" charset="2"/>
              <a:buChar char="ü"/>
            </a:pPr>
            <a:r>
              <a:rPr lang="en-US" b="0" dirty="0" smtClean="0">
                <a:solidFill>
                  <a:srgbClr val="000000"/>
                </a:solidFill>
              </a:rPr>
              <a:t>By direct skin penetration, when people come in contact with contaminated water.</a:t>
            </a:r>
          </a:p>
          <a:p>
            <a:pPr marL="0" indent="0">
              <a:buClr>
                <a:srgbClr val="FF6600"/>
              </a:buClr>
            </a:pPr>
            <a:endParaRPr lang="en-US" b="0" dirty="0" smtClean="0">
              <a:solidFill>
                <a:srgbClr val="000000"/>
              </a:solidFill>
            </a:endParaRPr>
          </a:p>
          <a:p>
            <a:pPr marL="0" indent="0">
              <a:buClr>
                <a:srgbClr val="FF6600"/>
              </a:buClr>
            </a:pPr>
            <a:endParaRPr lang="en-US" b="0" dirty="0" smtClean="0">
              <a:solidFill>
                <a:srgbClr val="000000"/>
              </a:solidFill>
            </a:endParaRPr>
          </a:p>
          <a:p>
            <a:pPr marL="0" indent="0">
              <a:buClr>
                <a:srgbClr val="FF6600"/>
              </a:buClr>
            </a:pPr>
            <a:endParaRPr lang="en-US" b="0" dirty="0">
              <a:solidFill>
                <a:srgbClr val="000000"/>
              </a:solidFill>
            </a:endParaRPr>
          </a:p>
          <a:p>
            <a:pPr marL="0" indent="0">
              <a:buClr>
                <a:srgbClr val="FF6600"/>
              </a:buClr>
            </a:pPr>
            <a:endParaRPr lang="en-US" b="0" dirty="0" smtClean="0">
              <a:solidFill>
                <a:srgbClr val="000000"/>
              </a:solidFill>
            </a:endParaRPr>
          </a:p>
          <a:p>
            <a:pPr marL="0" indent="0">
              <a:buClr>
                <a:srgbClr val="FF6600"/>
              </a:buClr>
            </a:pPr>
            <a:endParaRPr lang="en-US" b="0" dirty="0">
              <a:solidFill>
                <a:srgbClr val="000000"/>
              </a:solidFill>
            </a:endParaRPr>
          </a:p>
          <a:p>
            <a:pPr marL="0" indent="0">
              <a:buClr>
                <a:srgbClr val="FF6600"/>
              </a:buClr>
            </a:pPr>
            <a:endParaRPr lang="en-US" b="0" dirty="0" smtClean="0">
              <a:solidFill>
                <a:srgbClr val="000000"/>
              </a:solidFill>
            </a:endParaRPr>
          </a:p>
          <a:p>
            <a:pPr marL="0" indent="0">
              <a:buClr>
                <a:srgbClr val="FF6600"/>
              </a:buClr>
            </a:pPr>
            <a:endParaRPr lang="en-US" b="0" dirty="0" smtClean="0"/>
          </a:p>
          <a:p>
            <a:pPr marL="0" indent="0">
              <a:buClr>
                <a:srgbClr val="FF6600"/>
              </a:buClr>
            </a:pPr>
            <a:r>
              <a:rPr lang="en-US" dirty="0" smtClean="0">
                <a:solidFill>
                  <a:srgbClr val="FF6600"/>
                </a:solidFill>
              </a:rPr>
              <a:t> </a:t>
            </a:r>
            <a:endParaRPr lang="en-US" dirty="0">
              <a:solidFill>
                <a:srgbClr val="FF6600"/>
              </a:solidFill>
            </a:endParaRPr>
          </a:p>
          <a:p>
            <a:pPr>
              <a:buClr>
                <a:srgbClr val="FF6600"/>
              </a:buClr>
              <a:buFont typeface="Wingdings" charset="2"/>
              <a:buChar char="ü"/>
            </a:pPr>
            <a:endParaRPr lang="en-US" b="0" dirty="0"/>
          </a:p>
          <a:p>
            <a:endParaRPr lang="en-US" dirty="0"/>
          </a:p>
        </p:txBody>
      </p:sp>
      <p:sp>
        <p:nvSpPr>
          <p:cNvPr id="5" name="Oval 4"/>
          <p:cNvSpPr/>
          <p:nvPr/>
        </p:nvSpPr>
        <p:spPr>
          <a:xfrm>
            <a:off x="2745608" y="4841776"/>
            <a:ext cx="5472608" cy="2016224"/>
          </a:xfrm>
          <a:prstGeom prst="ellipse">
            <a:avLst/>
          </a:prstGeom>
          <a:ln w="28575" cmpd="sng">
            <a:solidFill>
              <a:srgbClr val="FF6600"/>
            </a:solidFill>
          </a:ln>
        </p:spPr>
        <p:style>
          <a:lnRef idx="1">
            <a:schemeClr val="accent5"/>
          </a:lnRef>
          <a:fillRef idx="2">
            <a:schemeClr val="accent5"/>
          </a:fillRef>
          <a:effectRef idx="1">
            <a:schemeClr val="accent5"/>
          </a:effectRef>
          <a:fontRef idx="minor">
            <a:schemeClr val="dk1"/>
          </a:fontRef>
        </p:style>
        <p:txBody>
          <a:bodyPr rtlCol="0" anchor="ctr"/>
          <a:lstStyle/>
          <a:p>
            <a:pPr algn="ctr">
              <a:lnSpc>
                <a:spcPct val="130000"/>
              </a:lnSpc>
              <a:defRPr/>
            </a:pPr>
            <a:r>
              <a:rPr lang="en-US" sz="1600" dirty="0"/>
              <a:t>Schistosoma is </a:t>
            </a:r>
            <a:r>
              <a:rPr lang="en-US" sz="1600" b="1" dirty="0">
                <a:solidFill>
                  <a:srgbClr val="FF0000"/>
                </a:solidFill>
              </a:rPr>
              <a:t>NOT</a:t>
            </a:r>
            <a:r>
              <a:rPr lang="en-US" sz="1600" dirty="0"/>
              <a:t> </a:t>
            </a:r>
            <a:r>
              <a:rPr lang="en-US" sz="1600" b="1" dirty="0">
                <a:solidFill>
                  <a:srgbClr val="FF0000"/>
                </a:solidFill>
              </a:rPr>
              <a:t>acquired by ingestion of contaminated food</a:t>
            </a:r>
            <a:r>
              <a:rPr lang="en-US" sz="1600" dirty="0"/>
              <a:t>, it directly penetrates the skin of swimmers in contaminated rivers and lakes</a:t>
            </a:r>
            <a:r>
              <a:rPr lang="en-US" dirty="0"/>
              <a:t>. </a:t>
            </a:r>
          </a:p>
        </p:txBody>
      </p:sp>
      <p:sp>
        <p:nvSpPr>
          <p:cNvPr id="6" name="Rectangle 5"/>
          <p:cNvSpPr/>
          <p:nvPr/>
        </p:nvSpPr>
        <p:spPr>
          <a:xfrm>
            <a:off x="5339391" y="2963077"/>
            <a:ext cx="2079206" cy="1599123"/>
          </a:xfrm>
          <a:prstGeom prst="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lnSpc>
                <a:spcPct val="140000"/>
              </a:lnSpc>
              <a:buClr>
                <a:srgbClr val="FF6600"/>
              </a:buClr>
            </a:pPr>
            <a:r>
              <a:rPr lang="en-US" sz="1600" dirty="0"/>
              <a:t>Currently more than 200 million</a:t>
            </a:r>
          </a:p>
          <a:p>
            <a:pPr algn="ctr">
              <a:lnSpc>
                <a:spcPct val="140000"/>
              </a:lnSpc>
              <a:buClr>
                <a:srgbClr val="FF6600"/>
              </a:buClr>
            </a:pPr>
            <a:r>
              <a:rPr lang="en-US" sz="1600" dirty="0"/>
              <a:t>People are infected.</a:t>
            </a:r>
          </a:p>
        </p:txBody>
      </p:sp>
      <p:pic>
        <p:nvPicPr>
          <p:cNvPr id="7" name="Picture 6"/>
          <p:cNvPicPr>
            <a:picLocks noChangeAspect="1"/>
          </p:cNvPicPr>
          <p:nvPr/>
        </p:nvPicPr>
        <p:blipFill rotWithShape="1">
          <a:blip r:embed="rId2"/>
          <a:srcRect l="-1" r="3327" b="44259"/>
          <a:stretch/>
        </p:blipFill>
        <p:spPr>
          <a:xfrm>
            <a:off x="457200" y="5221109"/>
            <a:ext cx="1924635" cy="1378210"/>
          </a:xfrm>
          <a:prstGeom prst="rect">
            <a:avLst/>
          </a:prstGeom>
          <a:ln w="28575" cmpd="sng">
            <a:solidFill>
              <a:srgbClr val="FF6600"/>
            </a:solidFill>
          </a:ln>
        </p:spPr>
      </p:pic>
      <p:pic>
        <p:nvPicPr>
          <p:cNvPr id="8" name="Picture 7"/>
          <p:cNvPicPr>
            <a:picLocks noChangeAspect="1"/>
          </p:cNvPicPr>
          <p:nvPr/>
        </p:nvPicPr>
        <p:blipFill rotWithShape="1">
          <a:blip r:embed="rId3"/>
          <a:srcRect r="13998" b="7104"/>
          <a:stretch/>
        </p:blipFill>
        <p:spPr>
          <a:xfrm>
            <a:off x="457200" y="3270218"/>
            <a:ext cx="2288408" cy="1753862"/>
          </a:xfrm>
          <a:prstGeom prst="rect">
            <a:avLst/>
          </a:prstGeom>
          <a:ln w="38100" cmpd="sng">
            <a:solidFill>
              <a:srgbClr val="FF6600"/>
            </a:solidFill>
          </a:ln>
        </p:spPr>
      </p:pic>
    </p:spTree>
    <p:extLst>
      <p:ext uri="{BB962C8B-B14F-4D97-AF65-F5344CB8AC3E}">
        <p14:creationId xmlns:p14="http://schemas.microsoft.com/office/powerpoint/2010/main" val="127061395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57200" y="0"/>
            <a:ext cx="8229600" cy="840154"/>
          </a:xfrm>
        </p:spPr>
        <p:txBody>
          <a:bodyPr/>
          <a:lstStyle/>
          <a:p>
            <a:pPr eaLnBrk="1" hangingPunct="1">
              <a:defRPr/>
            </a:pPr>
            <a:r>
              <a:rPr lang="en-US" sz="4000" dirty="0" smtClean="0">
                <a:ea typeface="+mj-ea"/>
              </a:rPr>
              <a:t/>
            </a:r>
            <a:br>
              <a:rPr lang="en-US" sz="4000" dirty="0" smtClean="0">
                <a:ea typeface="+mj-ea"/>
              </a:rPr>
            </a:br>
            <a:r>
              <a:rPr lang="en-US" sz="4000" b="1" dirty="0" smtClean="0">
                <a:solidFill>
                  <a:srgbClr val="FF3300"/>
                </a:solidFill>
                <a:effectLst>
                  <a:outerShdw blurRad="38100" dist="38100" dir="2700000" algn="tl">
                    <a:srgbClr val="000000"/>
                  </a:outerShdw>
                </a:effectLst>
                <a:ea typeface="+mj-ea"/>
              </a:rPr>
              <a:t>Bilharzia (Schistosomiasis)</a:t>
            </a:r>
            <a:r>
              <a:rPr lang="en-US" sz="4000" dirty="0" smtClean="0">
                <a:ea typeface="+mj-ea"/>
              </a:rPr>
              <a:t> </a:t>
            </a:r>
          </a:p>
        </p:txBody>
      </p:sp>
      <p:sp>
        <p:nvSpPr>
          <p:cNvPr id="59395" name="Rectangle 3"/>
          <p:cNvSpPr>
            <a:spLocks noGrp="1" noChangeArrowheads="1"/>
          </p:cNvSpPr>
          <p:nvPr>
            <p:ph type="body" idx="1"/>
          </p:nvPr>
        </p:nvSpPr>
        <p:spPr>
          <a:xfrm>
            <a:off x="0" y="1371600"/>
            <a:ext cx="9144000" cy="5486400"/>
          </a:xfrm>
        </p:spPr>
        <p:txBody>
          <a:bodyPr/>
          <a:lstStyle/>
          <a:p>
            <a:pPr eaLnBrk="1" hangingPunct="1">
              <a:lnSpc>
                <a:spcPct val="90000"/>
              </a:lnSpc>
              <a:defRPr/>
            </a:pPr>
            <a:r>
              <a:rPr lang="en-US" sz="2000" dirty="0" smtClean="0">
                <a:ea typeface="+mn-ea"/>
              </a:rPr>
              <a:t>Disease of the </a:t>
            </a:r>
            <a:r>
              <a:rPr lang="en-US" sz="2000" dirty="0" smtClean="0">
                <a:solidFill>
                  <a:schemeClr val="tx2"/>
                </a:solidFill>
                <a:effectLst>
                  <a:outerShdw blurRad="38100" dist="38100" dir="2700000" algn="tl">
                    <a:srgbClr val="000000"/>
                  </a:outerShdw>
                </a:effectLst>
                <a:ea typeface="+mn-ea"/>
              </a:rPr>
              <a:t>venous system</a:t>
            </a:r>
            <a:r>
              <a:rPr lang="en-US" sz="2000" dirty="0" smtClean="0">
                <a:ea typeface="+mn-ea"/>
              </a:rPr>
              <a:t>, acquired by people when they come in contact with contaminated water</a:t>
            </a:r>
          </a:p>
          <a:p>
            <a:pPr eaLnBrk="1" hangingPunct="1">
              <a:lnSpc>
                <a:spcPct val="90000"/>
              </a:lnSpc>
              <a:defRPr/>
            </a:pPr>
            <a:r>
              <a:rPr lang="en-US" sz="2000" dirty="0" smtClean="0">
                <a:ea typeface="+mn-ea"/>
              </a:rPr>
              <a:t>Adult </a:t>
            </a:r>
            <a:r>
              <a:rPr lang="en-US" sz="2000" dirty="0" err="1" smtClean="0">
                <a:ea typeface="+mn-ea"/>
              </a:rPr>
              <a:t>Schistosomes</a:t>
            </a:r>
            <a:r>
              <a:rPr lang="en-US" sz="2000" dirty="0" smtClean="0">
                <a:ea typeface="+mn-ea"/>
              </a:rPr>
              <a:t> take up residence in various abdominal veins, depending on the species; they are, therefore called </a:t>
            </a:r>
            <a:r>
              <a:rPr lang="en-US" sz="2000" dirty="0" smtClean="0">
                <a:solidFill>
                  <a:srgbClr val="FF3300"/>
                </a:solidFill>
                <a:effectLst>
                  <a:outerShdw blurRad="38100" dist="38100" dir="2700000" algn="tl">
                    <a:srgbClr val="000000"/>
                  </a:outerShdw>
                </a:effectLst>
                <a:ea typeface="+mn-ea"/>
              </a:rPr>
              <a:t>(Blood Flukes)</a:t>
            </a:r>
          </a:p>
          <a:p>
            <a:pPr eaLnBrk="1" hangingPunct="1">
              <a:lnSpc>
                <a:spcPct val="90000"/>
              </a:lnSpc>
              <a:defRPr/>
            </a:pPr>
            <a:r>
              <a:rPr lang="en-US" sz="2000" dirty="0" smtClean="0">
                <a:ea typeface="+mn-ea"/>
              </a:rPr>
              <a:t>Very common among children</a:t>
            </a:r>
          </a:p>
          <a:p>
            <a:pPr marL="114300" indent="0" eaLnBrk="1" hangingPunct="1">
              <a:lnSpc>
                <a:spcPct val="90000"/>
              </a:lnSpc>
              <a:buNone/>
              <a:defRPr/>
            </a:pPr>
            <a:endParaRPr lang="en-US" sz="2000" dirty="0" smtClean="0">
              <a:ea typeface="+mn-ea"/>
            </a:endParaRPr>
          </a:p>
          <a:p>
            <a:pPr eaLnBrk="1" hangingPunct="1">
              <a:lnSpc>
                <a:spcPct val="90000"/>
              </a:lnSpc>
              <a:buFont typeface="Wingdings" charset="2"/>
              <a:buChar char="u"/>
              <a:defRPr/>
            </a:pPr>
            <a:r>
              <a:rPr lang="en-US" sz="2000" b="1" dirty="0" smtClean="0">
                <a:solidFill>
                  <a:srgbClr val="FF0000"/>
                </a:solidFill>
                <a:ea typeface="+mn-ea"/>
              </a:rPr>
              <a:t>Transmission:</a:t>
            </a:r>
            <a:r>
              <a:rPr lang="en-US" sz="2000" dirty="0" smtClean="0">
                <a:ea typeface="+mn-ea"/>
              </a:rPr>
              <a:t> </a:t>
            </a:r>
            <a:r>
              <a:rPr lang="en-US" sz="2000" i="1" dirty="0" smtClean="0">
                <a:solidFill>
                  <a:schemeClr val="tx2"/>
                </a:solidFill>
                <a:effectLst>
                  <a:outerShdw blurRad="38100" dist="38100" dir="2700000" algn="tl">
                    <a:srgbClr val="000000"/>
                  </a:outerShdw>
                </a:effectLst>
                <a:ea typeface="+mn-ea"/>
              </a:rPr>
              <a:t>Direct skin penetration</a:t>
            </a:r>
          </a:p>
          <a:p>
            <a:pPr eaLnBrk="1" hangingPunct="1">
              <a:lnSpc>
                <a:spcPct val="90000"/>
              </a:lnSpc>
              <a:buFontTx/>
              <a:buNone/>
              <a:defRPr/>
            </a:pPr>
            <a:r>
              <a:rPr lang="en-US" sz="2000" dirty="0" smtClean="0">
                <a:ea typeface="+mn-ea"/>
              </a:rPr>
              <a:t>Fresh water becomes contaminated by Schistosoma eggs when infected people urinate or defecate in the water. The eggs hatch and the parasites grow and develop inside snails.</a:t>
            </a:r>
          </a:p>
          <a:p>
            <a:pPr eaLnBrk="1" hangingPunct="1">
              <a:lnSpc>
                <a:spcPct val="90000"/>
              </a:lnSpc>
              <a:buFontTx/>
              <a:buNone/>
              <a:defRPr/>
            </a:pPr>
            <a:endParaRPr lang="en-US" sz="2000" b="1" dirty="0" smtClean="0">
              <a:solidFill>
                <a:srgbClr val="FF0000"/>
              </a:solidFill>
              <a:ea typeface="+mn-ea"/>
            </a:endParaRPr>
          </a:p>
          <a:p>
            <a:pPr eaLnBrk="1" hangingPunct="1">
              <a:lnSpc>
                <a:spcPct val="90000"/>
              </a:lnSpc>
              <a:buFontTx/>
              <a:buNone/>
              <a:defRPr/>
            </a:pPr>
            <a:r>
              <a:rPr lang="en-US" sz="2000" b="1" dirty="0" smtClean="0">
                <a:solidFill>
                  <a:srgbClr val="FF0000"/>
                </a:solidFill>
                <a:ea typeface="+mn-ea"/>
              </a:rPr>
              <a:t>types of Schistosomiasis:</a:t>
            </a:r>
          </a:p>
          <a:p>
            <a:pPr eaLnBrk="1" hangingPunct="1">
              <a:lnSpc>
                <a:spcPct val="90000"/>
              </a:lnSpc>
              <a:buFontTx/>
              <a:buNone/>
              <a:defRPr/>
            </a:pPr>
            <a:r>
              <a:rPr lang="en-US" sz="2000" dirty="0" smtClean="0">
                <a:ea typeface="+mn-ea"/>
              </a:rPr>
              <a:t>       intestinal Schistosomiasis</a:t>
            </a:r>
          </a:p>
          <a:p>
            <a:pPr eaLnBrk="1" hangingPunct="1">
              <a:lnSpc>
                <a:spcPct val="90000"/>
              </a:lnSpc>
              <a:buFontTx/>
              <a:buNone/>
              <a:defRPr/>
            </a:pPr>
            <a:r>
              <a:rPr lang="en-US" sz="2000" dirty="0" smtClean="0">
                <a:ea typeface="+mn-ea"/>
              </a:rPr>
              <a:t>       Urinary tract Schistosomiasis</a:t>
            </a:r>
          </a:p>
        </p:txBody>
      </p:sp>
    </p:spTree>
    <p:extLst>
      <p:ext uri="{BB962C8B-B14F-4D97-AF65-F5344CB8AC3E}">
        <p14:creationId xmlns:p14="http://schemas.microsoft.com/office/powerpoint/2010/main" val="255934317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6600"/>
                </a:solidFill>
              </a:rPr>
              <a:t>Schistosoma spp.  Life Cycle</a:t>
            </a:r>
            <a:endParaRPr lang="en-US" dirty="0"/>
          </a:p>
        </p:txBody>
      </p:sp>
      <p:pic>
        <p:nvPicPr>
          <p:cNvPr id="4" name="Content Placeholder 3"/>
          <p:cNvPicPr>
            <a:picLocks noGrp="1" noChangeAspect="1"/>
          </p:cNvPicPr>
          <p:nvPr>
            <p:ph idx="1"/>
          </p:nvPr>
        </p:nvPicPr>
        <p:blipFill rotWithShape="1">
          <a:blip r:embed="rId3"/>
          <a:srcRect l="78" r="251"/>
          <a:stretch/>
        </p:blipFill>
        <p:spPr>
          <a:xfrm>
            <a:off x="258737" y="1239410"/>
            <a:ext cx="7818463" cy="5618590"/>
          </a:xfrm>
          <a:ln w="38100" cmpd="sng">
            <a:solidFill>
              <a:schemeClr val="accent3">
                <a:lumMod val="75000"/>
              </a:schemeClr>
            </a:solidFill>
          </a:ln>
        </p:spPr>
      </p:pic>
    </p:spTree>
    <p:extLst>
      <p:ext uri="{BB962C8B-B14F-4D97-AF65-F5344CB8AC3E}">
        <p14:creationId xmlns:p14="http://schemas.microsoft.com/office/powerpoint/2010/main" val="256761699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825990"/>
          </a:xfrm>
        </p:spPr>
        <p:txBody>
          <a:bodyPr/>
          <a:lstStyle/>
          <a:p>
            <a:r>
              <a:rPr lang="en-US" b="1" dirty="0">
                <a:solidFill>
                  <a:srgbClr val="FF6600"/>
                </a:solidFill>
              </a:rPr>
              <a:t>Bilharzia (</a:t>
            </a:r>
            <a:r>
              <a:rPr lang="en-US" b="1" i="1" dirty="0">
                <a:solidFill>
                  <a:srgbClr val="FF6600"/>
                </a:solidFill>
              </a:rPr>
              <a:t>Schistosomiasis</a:t>
            </a:r>
            <a:r>
              <a:rPr lang="en-US" b="1" dirty="0">
                <a:solidFill>
                  <a:srgbClr val="FF6600"/>
                </a:solidFill>
              </a:rPr>
              <a:t>)</a:t>
            </a:r>
            <a:endParaRPr lang="en-US" dirty="0">
              <a:solidFill>
                <a:srgbClr val="FF6600"/>
              </a:solidFill>
            </a:endParaRPr>
          </a:p>
        </p:txBody>
      </p:sp>
      <p:sp>
        <p:nvSpPr>
          <p:cNvPr id="3" name="Content Placeholder 2"/>
          <p:cNvSpPr>
            <a:spLocks noGrp="1"/>
          </p:cNvSpPr>
          <p:nvPr>
            <p:ph idx="1"/>
          </p:nvPr>
        </p:nvSpPr>
        <p:spPr>
          <a:xfrm>
            <a:off x="211694" y="1100628"/>
            <a:ext cx="8303105" cy="5568732"/>
          </a:xfrm>
        </p:spPr>
        <p:txBody>
          <a:bodyPr>
            <a:normAutofit fontScale="92500"/>
          </a:bodyPr>
          <a:lstStyle/>
          <a:p>
            <a:r>
              <a:rPr lang="en-US" dirty="0">
                <a:solidFill>
                  <a:srgbClr val="FF6600"/>
                </a:solidFill>
              </a:rPr>
              <a:t>Clinical symptoms:</a:t>
            </a:r>
          </a:p>
          <a:p>
            <a:pPr>
              <a:lnSpc>
                <a:spcPct val="140000"/>
              </a:lnSpc>
              <a:buClr>
                <a:srgbClr val="FF6600"/>
              </a:buClr>
              <a:buFont typeface="Wingdings" charset="2"/>
              <a:buChar char="ü"/>
            </a:pPr>
            <a:r>
              <a:rPr lang="en-US" b="0" dirty="0"/>
              <a:t>Most people have no symptoms when they are first infected. </a:t>
            </a:r>
            <a:r>
              <a:rPr lang="en-US" b="0" dirty="0" smtClean="0"/>
              <a:t>After </a:t>
            </a:r>
            <a:r>
              <a:rPr lang="en-US" b="0" dirty="0"/>
              <a:t>few days, </a:t>
            </a:r>
            <a:r>
              <a:rPr lang="en-US" b="0" dirty="0" smtClean="0"/>
              <a:t>rash </a:t>
            </a:r>
            <a:r>
              <a:rPr lang="en-US" b="0" dirty="0"/>
              <a:t>or itchy </a:t>
            </a:r>
            <a:r>
              <a:rPr lang="en-US" b="0" dirty="0" smtClean="0"/>
              <a:t>skin due to hypersensitivity reaction to the parasite.</a:t>
            </a:r>
          </a:p>
          <a:p>
            <a:pPr>
              <a:lnSpc>
                <a:spcPct val="140000"/>
              </a:lnSpc>
              <a:buClr>
                <a:srgbClr val="FF6600"/>
              </a:buClr>
              <a:buFont typeface="Wingdings" charset="2"/>
              <a:buChar char="ü"/>
            </a:pPr>
            <a:r>
              <a:rPr lang="en-US" b="0" dirty="0" smtClean="0"/>
              <a:t>within </a:t>
            </a:r>
            <a:r>
              <a:rPr lang="en-US" b="0" dirty="0"/>
              <a:t>1-2 months, </a:t>
            </a:r>
            <a:r>
              <a:rPr lang="en-US" b="0" dirty="0" smtClean="0"/>
              <a:t>other symptoms may develop including: fever, </a:t>
            </a:r>
            <a:r>
              <a:rPr lang="en-US" b="0" dirty="0" err="1" smtClean="0"/>
              <a:t>couph</a:t>
            </a:r>
            <a:r>
              <a:rPr lang="en-US" b="0" dirty="0" smtClean="0"/>
              <a:t> , </a:t>
            </a:r>
            <a:r>
              <a:rPr lang="en-US" b="0" dirty="0" err="1" smtClean="0"/>
              <a:t>urticaria</a:t>
            </a:r>
            <a:r>
              <a:rPr lang="en-US" b="0" dirty="0" smtClean="0"/>
              <a:t>, splenomegaly, diarrhea and abdominal pain. </a:t>
            </a:r>
          </a:p>
          <a:p>
            <a:pPr>
              <a:lnSpc>
                <a:spcPct val="140000"/>
              </a:lnSpc>
              <a:buClr>
                <a:srgbClr val="FF6600"/>
              </a:buClr>
              <a:buFont typeface="Wingdings" charset="2"/>
              <a:buChar char="ü"/>
            </a:pPr>
            <a:endParaRPr lang="en-US" b="0" dirty="0" smtClean="0"/>
          </a:p>
          <a:p>
            <a:r>
              <a:rPr lang="en-US" sz="1800" dirty="0">
                <a:solidFill>
                  <a:srgbClr val="FF6600"/>
                </a:solidFill>
              </a:rPr>
              <a:t>Chronic Schistosomiasis</a:t>
            </a:r>
            <a:r>
              <a:rPr lang="en-US" sz="1800" dirty="0" smtClean="0">
                <a:solidFill>
                  <a:srgbClr val="FF6600"/>
                </a:solidFill>
              </a:rPr>
              <a:t>:</a:t>
            </a:r>
          </a:p>
          <a:p>
            <a:endParaRPr lang="en-US" sz="1800" dirty="0">
              <a:solidFill>
                <a:srgbClr val="FF6600"/>
              </a:solidFill>
            </a:endParaRPr>
          </a:p>
          <a:p>
            <a:r>
              <a:rPr lang="en-US" b="0" dirty="0"/>
              <a:t>Without treatment, </a:t>
            </a:r>
            <a:r>
              <a:rPr lang="en-US" b="0" dirty="0" err="1"/>
              <a:t>schistosomiasis</a:t>
            </a:r>
            <a:r>
              <a:rPr lang="en-US" b="0" dirty="0"/>
              <a:t> can persist for years. </a:t>
            </a:r>
            <a:endParaRPr lang="en-US" b="0" dirty="0" smtClean="0"/>
          </a:p>
          <a:p>
            <a:endParaRPr lang="en-US" b="0" dirty="0"/>
          </a:p>
          <a:p>
            <a:pPr>
              <a:defRPr/>
            </a:pPr>
            <a:r>
              <a:rPr lang="en-US" dirty="0">
                <a:solidFill>
                  <a:schemeClr val="accent3">
                    <a:lumMod val="50000"/>
                  </a:schemeClr>
                </a:solidFill>
              </a:rPr>
              <a:t>Symptoms:</a:t>
            </a:r>
          </a:p>
          <a:p>
            <a:pPr>
              <a:defRPr/>
            </a:pPr>
            <a:r>
              <a:rPr lang="en-US" dirty="0">
                <a:solidFill>
                  <a:srgbClr val="00B050"/>
                </a:solidFill>
              </a:rPr>
              <a:t>    </a:t>
            </a:r>
            <a:r>
              <a:rPr lang="en-US" dirty="0">
                <a:solidFill>
                  <a:schemeClr val="accent3">
                    <a:lumMod val="75000"/>
                  </a:schemeClr>
                </a:solidFill>
              </a:rPr>
              <a:t>- Intestinal: </a:t>
            </a:r>
            <a:r>
              <a:rPr lang="en-US" b="0" dirty="0"/>
              <a:t>GI bleeding, diarrhea, pain, and enlarged liver.</a:t>
            </a:r>
          </a:p>
          <a:p>
            <a:pPr>
              <a:defRPr/>
            </a:pPr>
            <a:r>
              <a:rPr lang="en-US" dirty="0">
                <a:solidFill>
                  <a:srgbClr val="00B050"/>
                </a:solidFill>
              </a:rPr>
              <a:t>    - </a:t>
            </a:r>
            <a:r>
              <a:rPr lang="en-US" dirty="0">
                <a:solidFill>
                  <a:srgbClr val="0679A3"/>
                </a:solidFill>
              </a:rPr>
              <a:t>Urinary Tract: </a:t>
            </a:r>
            <a:r>
              <a:rPr lang="en-US" b="0" dirty="0" err="1"/>
              <a:t>Heamaturia</a:t>
            </a:r>
            <a:r>
              <a:rPr lang="en-US" b="0" dirty="0"/>
              <a:t> (blood in urine) and dysuria (painful urination).</a:t>
            </a:r>
          </a:p>
          <a:p>
            <a:pPr>
              <a:lnSpc>
                <a:spcPct val="140000"/>
              </a:lnSpc>
              <a:buClr>
                <a:srgbClr val="FF6600"/>
              </a:buClr>
              <a:buFont typeface="Wingdings" charset="2"/>
              <a:buChar char="ü"/>
            </a:pPr>
            <a:endParaRPr lang="en-US" b="0" dirty="0" smtClean="0"/>
          </a:p>
          <a:p>
            <a:pPr>
              <a:lnSpc>
                <a:spcPct val="140000"/>
              </a:lnSpc>
              <a:buClr>
                <a:srgbClr val="FF6600"/>
              </a:buClr>
              <a:buFont typeface="Wingdings" charset="2"/>
              <a:buChar char="ü"/>
            </a:pPr>
            <a:endParaRPr lang="en-US" b="0" dirty="0"/>
          </a:p>
          <a:p>
            <a:pPr>
              <a:lnSpc>
                <a:spcPct val="140000"/>
              </a:lnSpc>
              <a:buClr>
                <a:srgbClr val="FF6600"/>
              </a:buClr>
              <a:buFont typeface="Wingdings" charset="2"/>
              <a:buChar char="ü"/>
            </a:pPr>
            <a:endParaRPr lang="en-US" b="0" dirty="0"/>
          </a:p>
          <a:p>
            <a:pPr>
              <a:lnSpc>
                <a:spcPct val="140000"/>
              </a:lnSpc>
            </a:pPr>
            <a:endParaRPr lang="en-US" b="0" dirty="0"/>
          </a:p>
        </p:txBody>
      </p:sp>
    </p:spTree>
    <p:extLst>
      <p:ext uri="{BB962C8B-B14F-4D97-AF65-F5344CB8AC3E}">
        <p14:creationId xmlns:p14="http://schemas.microsoft.com/office/powerpoint/2010/main" val="23476935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448285"/>
          </a:xfrm>
        </p:spPr>
        <p:txBody>
          <a:bodyPr/>
          <a:lstStyle/>
          <a:p>
            <a:pPr algn="ctr"/>
            <a:r>
              <a:rPr lang="en-US" dirty="0" smtClean="0">
                <a:solidFill>
                  <a:srgbClr val="FF0000"/>
                </a:solidFill>
              </a:rPr>
              <a:t>HOST</a:t>
            </a:r>
            <a:endParaRPr lang="en-US" dirty="0">
              <a:solidFill>
                <a:srgbClr val="FF0000"/>
              </a:solidFill>
            </a:endParaRPr>
          </a:p>
        </p:txBody>
      </p:sp>
      <p:sp>
        <p:nvSpPr>
          <p:cNvPr id="3" name="Content Placeholder 2"/>
          <p:cNvSpPr>
            <a:spLocks noGrp="1"/>
          </p:cNvSpPr>
          <p:nvPr>
            <p:ph idx="1"/>
          </p:nvPr>
        </p:nvSpPr>
        <p:spPr>
          <a:xfrm>
            <a:off x="164651" y="859692"/>
            <a:ext cx="8232540" cy="5998308"/>
          </a:xfrm>
        </p:spPr>
        <p:txBody>
          <a:bodyPr>
            <a:normAutofit fontScale="62500" lnSpcReduction="20000"/>
          </a:bodyPr>
          <a:lstStyle/>
          <a:p>
            <a:r>
              <a:rPr lang="en-US" sz="3600" b="1" dirty="0" smtClean="0">
                <a:solidFill>
                  <a:srgbClr val="FF0000"/>
                </a:solidFill>
              </a:rPr>
              <a:t>Host :</a:t>
            </a:r>
          </a:p>
          <a:p>
            <a:pPr marL="114300" indent="0">
              <a:buNone/>
            </a:pPr>
            <a:r>
              <a:rPr lang="en-US" sz="2800" dirty="0" smtClean="0">
                <a:latin typeface="Arial" charset="0"/>
                <a:cs typeface="Arial" charset="0"/>
              </a:rPr>
              <a:t>organism </a:t>
            </a:r>
            <a:r>
              <a:rPr lang="en-US" sz="2800" dirty="0">
                <a:latin typeface="Arial" charset="0"/>
                <a:cs typeface="Arial" charset="0"/>
              </a:rPr>
              <a:t>harboring the parasite species may be affected or not</a:t>
            </a:r>
            <a:r>
              <a:rPr lang="en-US" sz="2800" dirty="0" smtClean="0">
                <a:latin typeface="Arial" charset="0"/>
                <a:cs typeface="Arial" charset="0"/>
              </a:rPr>
              <a:t>.</a:t>
            </a:r>
          </a:p>
          <a:p>
            <a:pPr marL="114300" indent="0">
              <a:buNone/>
            </a:pPr>
            <a:endParaRPr lang="en-US" sz="2800" b="1" u="sng" dirty="0">
              <a:latin typeface="Arial" charset="0"/>
              <a:cs typeface="Arial" charset="0"/>
            </a:endParaRPr>
          </a:p>
          <a:p>
            <a:pPr>
              <a:buFont typeface="Arial"/>
              <a:buChar char="•"/>
            </a:pPr>
            <a:r>
              <a:rPr lang="en-US" sz="3600" b="1" dirty="0">
                <a:solidFill>
                  <a:srgbClr val="FF0000"/>
                </a:solidFill>
                <a:latin typeface="Arial" charset="0"/>
                <a:cs typeface="Arial" charset="0"/>
              </a:rPr>
              <a:t>Classification of </a:t>
            </a:r>
            <a:r>
              <a:rPr lang="en-US" sz="3600" b="1" dirty="0" smtClean="0">
                <a:solidFill>
                  <a:srgbClr val="FF0000"/>
                </a:solidFill>
                <a:latin typeface="Arial" charset="0"/>
                <a:cs typeface="Arial" charset="0"/>
              </a:rPr>
              <a:t>Hosts</a:t>
            </a:r>
          </a:p>
          <a:p>
            <a:pPr>
              <a:buFont typeface="Arial"/>
              <a:buChar char="•"/>
            </a:pPr>
            <a:endParaRPr lang="en-US" sz="2800" b="1" dirty="0" smtClean="0">
              <a:solidFill>
                <a:srgbClr val="FF0000"/>
              </a:solidFill>
              <a:latin typeface="Arial" charset="0"/>
              <a:cs typeface="Arial" charset="0"/>
            </a:endParaRPr>
          </a:p>
          <a:p>
            <a:pPr>
              <a:lnSpc>
                <a:spcPct val="80000"/>
              </a:lnSpc>
              <a:buNone/>
            </a:pPr>
            <a:r>
              <a:rPr lang="en-US" sz="3200" b="1" dirty="0">
                <a:solidFill>
                  <a:schemeClr val="hlink"/>
                </a:solidFill>
                <a:latin typeface="Arial" charset="0"/>
                <a:cs typeface="Arial" charset="0"/>
              </a:rPr>
              <a:t>1-</a:t>
            </a:r>
            <a:r>
              <a:rPr lang="en-US" sz="3200" b="1" dirty="0">
                <a:solidFill>
                  <a:srgbClr val="0000FF"/>
                </a:solidFill>
                <a:latin typeface="Arial" charset="0"/>
                <a:cs typeface="Arial" charset="0"/>
              </a:rPr>
              <a:t>Definitive </a:t>
            </a:r>
            <a:r>
              <a:rPr lang="en-US" sz="3100" b="1" dirty="0">
                <a:solidFill>
                  <a:srgbClr val="0000FF"/>
                </a:solidFill>
                <a:latin typeface="Arial" charset="0"/>
                <a:cs typeface="Arial" charset="0"/>
              </a:rPr>
              <a:t>host or final host  </a:t>
            </a:r>
            <a:r>
              <a:rPr lang="en-US" sz="3200" b="1" dirty="0" smtClean="0">
                <a:solidFill>
                  <a:srgbClr val="0000FF"/>
                </a:solidFill>
                <a:latin typeface="Arial" charset="0"/>
                <a:cs typeface="Arial" charset="0"/>
              </a:rPr>
              <a:t>:</a:t>
            </a:r>
            <a:r>
              <a:rPr lang="en-US" sz="3200" dirty="0" smtClean="0">
                <a:solidFill>
                  <a:srgbClr val="0000FF"/>
                </a:solidFill>
                <a:latin typeface="Arial" charset="0"/>
                <a:cs typeface="Arial" charset="0"/>
              </a:rPr>
              <a:t> ( sexual development)</a:t>
            </a:r>
            <a:endParaRPr lang="en-US" sz="3200" dirty="0">
              <a:solidFill>
                <a:srgbClr val="0000FF"/>
              </a:solidFill>
              <a:latin typeface="Arial" charset="0"/>
              <a:cs typeface="Arial" charset="0"/>
            </a:endParaRPr>
          </a:p>
          <a:p>
            <a:pPr>
              <a:lnSpc>
                <a:spcPct val="80000"/>
              </a:lnSpc>
              <a:buFont typeface="Wingdings" charset="2"/>
              <a:buChar char="Ø"/>
            </a:pPr>
            <a:r>
              <a:rPr lang="en-US" sz="2800" dirty="0" smtClean="0">
                <a:latin typeface="Arial" charset="0"/>
                <a:cs typeface="Arial" charset="0"/>
              </a:rPr>
              <a:t>     </a:t>
            </a:r>
            <a:r>
              <a:rPr lang="en-US" sz="2800" dirty="0" err="1" smtClean="0">
                <a:latin typeface="Arial" charset="0"/>
                <a:cs typeface="Arial" charset="0"/>
              </a:rPr>
              <a:t>Eg</a:t>
            </a:r>
            <a:r>
              <a:rPr lang="en-US" sz="2800" dirty="0" smtClean="0">
                <a:latin typeface="Arial" charset="0"/>
                <a:cs typeface="Arial" charset="0"/>
              </a:rPr>
              <a:t>: </a:t>
            </a:r>
            <a:r>
              <a:rPr lang="en-US" sz="2800" dirty="0">
                <a:latin typeface="Arial" charset="0"/>
                <a:cs typeface="Arial" charset="0"/>
              </a:rPr>
              <a:t>man</a:t>
            </a:r>
            <a:r>
              <a:rPr lang="en-US" sz="2800" dirty="0" smtClean="0">
                <a:latin typeface="Arial" charset="0"/>
                <a:cs typeface="Arial" charset="0"/>
              </a:rPr>
              <a:t>.</a:t>
            </a:r>
          </a:p>
          <a:p>
            <a:pPr>
              <a:lnSpc>
                <a:spcPct val="80000"/>
              </a:lnSpc>
              <a:buFont typeface="Wingdings" charset="2"/>
              <a:buChar char="Ø"/>
            </a:pPr>
            <a:r>
              <a:rPr lang="en-US" sz="3600" b="1" dirty="0" smtClean="0">
                <a:solidFill>
                  <a:srgbClr val="FF0000"/>
                </a:solidFill>
              </a:rPr>
              <a:t>  </a:t>
            </a:r>
            <a:r>
              <a:rPr lang="en-US" sz="2800" dirty="0"/>
              <a:t>(see  page 358 chapter 21)</a:t>
            </a:r>
          </a:p>
          <a:p>
            <a:pPr marL="114300" indent="0">
              <a:lnSpc>
                <a:spcPct val="80000"/>
              </a:lnSpc>
              <a:buNone/>
            </a:pPr>
            <a:endParaRPr lang="en-US" sz="2800" b="1" dirty="0">
              <a:solidFill>
                <a:srgbClr val="0000FF"/>
              </a:solidFill>
              <a:latin typeface="Arial" charset="0"/>
              <a:cs typeface="Arial" charset="0"/>
            </a:endParaRPr>
          </a:p>
          <a:p>
            <a:pPr>
              <a:lnSpc>
                <a:spcPct val="80000"/>
              </a:lnSpc>
              <a:buNone/>
            </a:pPr>
            <a:r>
              <a:rPr lang="en-US" sz="3200" b="1" dirty="0" smtClean="0">
                <a:solidFill>
                  <a:srgbClr val="0000FF"/>
                </a:solidFill>
                <a:latin typeface="Arial" charset="0"/>
                <a:cs typeface="Arial" charset="0"/>
              </a:rPr>
              <a:t> 2-Intermediate host:</a:t>
            </a:r>
            <a:r>
              <a:rPr lang="en-US" sz="3200" dirty="0" smtClean="0">
                <a:solidFill>
                  <a:srgbClr val="0000FF"/>
                </a:solidFill>
                <a:latin typeface="Arial" charset="0"/>
                <a:cs typeface="Arial" charset="0"/>
              </a:rPr>
              <a:t> ( asexual development)</a:t>
            </a:r>
          </a:p>
          <a:p>
            <a:pPr>
              <a:lnSpc>
                <a:spcPct val="80000"/>
              </a:lnSpc>
              <a:buNone/>
            </a:pPr>
            <a:endParaRPr lang="en-US" sz="3200" dirty="0" smtClean="0">
              <a:latin typeface="Arial" charset="0"/>
              <a:cs typeface="Arial" charset="0"/>
            </a:endParaRPr>
          </a:p>
          <a:p>
            <a:pPr>
              <a:lnSpc>
                <a:spcPct val="80000"/>
              </a:lnSpc>
              <a:buFont typeface="Wingdings" charset="2"/>
              <a:buChar char="Ø"/>
            </a:pPr>
            <a:r>
              <a:rPr lang="en-US" sz="2800" b="1" dirty="0" smtClean="0">
                <a:latin typeface="Arial" charset="0"/>
                <a:cs typeface="Arial" charset="0"/>
              </a:rPr>
              <a:t>     </a:t>
            </a:r>
            <a:r>
              <a:rPr lang="en-US" sz="2800" b="1" dirty="0" err="1" smtClean="0">
                <a:latin typeface="Arial" charset="0"/>
                <a:cs typeface="Arial" charset="0"/>
              </a:rPr>
              <a:t>Eg</a:t>
            </a:r>
            <a:r>
              <a:rPr lang="en-US" sz="2800" b="1" dirty="0" smtClean="0">
                <a:latin typeface="Arial" charset="0"/>
                <a:cs typeface="Arial" charset="0"/>
              </a:rPr>
              <a:t>:</a:t>
            </a:r>
            <a:r>
              <a:rPr lang="en-US" sz="2800" dirty="0" smtClean="0">
                <a:latin typeface="Arial" charset="0"/>
                <a:cs typeface="Arial" charset="0"/>
              </a:rPr>
              <a:t> Taenia&gt;&gt;&gt;&gt;&gt;&gt;&gt;	   	adult------ man</a:t>
            </a:r>
          </a:p>
          <a:p>
            <a:pPr>
              <a:lnSpc>
                <a:spcPct val="80000"/>
              </a:lnSpc>
              <a:buNone/>
            </a:pPr>
            <a:r>
              <a:rPr lang="en-US" sz="2800" dirty="0">
                <a:latin typeface="Arial" charset="0"/>
                <a:cs typeface="Arial" charset="0"/>
              </a:rPr>
              <a:t>			                </a:t>
            </a:r>
            <a:r>
              <a:rPr lang="en-US" sz="2800" dirty="0" smtClean="0">
                <a:latin typeface="Arial" charset="0"/>
                <a:cs typeface="Arial" charset="0"/>
              </a:rPr>
              <a:t>             Larva </a:t>
            </a:r>
            <a:r>
              <a:rPr lang="en-US" sz="2800" dirty="0">
                <a:latin typeface="Arial" charset="0"/>
                <a:cs typeface="Arial" charset="0"/>
              </a:rPr>
              <a:t>–--- </a:t>
            </a:r>
            <a:r>
              <a:rPr lang="en-US" sz="2800" dirty="0" smtClean="0">
                <a:latin typeface="Arial" charset="0"/>
                <a:cs typeface="Arial" charset="0"/>
              </a:rPr>
              <a:t>cattle</a:t>
            </a:r>
          </a:p>
          <a:p>
            <a:pPr>
              <a:lnSpc>
                <a:spcPct val="80000"/>
              </a:lnSpc>
              <a:buFont typeface="Wingdings" charset="2"/>
              <a:buChar char="Ø"/>
            </a:pPr>
            <a:r>
              <a:rPr lang="en-US" sz="3600" b="1" dirty="0" smtClean="0">
                <a:solidFill>
                  <a:srgbClr val="FF0000"/>
                </a:solidFill>
              </a:rPr>
              <a:t>   </a:t>
            </a:r>
            <a:r>
              <a:rPr lang="en-US" sz="2800" dirty="0"/>
              <a:t>(see  page 358 chapter 21</a:t>
            </a:r>
            <a:r>
              <a:rPr lang="en-US" sz="2800" dirty="0" smtClean="0"/>
              <a:t>)</a:t>
            </a:r>
            <a:endParaRPr lang="en-US" sz="2800" b="1" dirty="0">
              <a:latin typeface="Arial" charset="0"/>
              <a:cs typeface="Arial" charset="0"/>
            </a:endParaRPr>
          </a:p>
          <a:p>
            <a:pPr>
              <a:lnSpc>
                <a:spcPct val="80000"/>
              </a:lnSpc>
              <a:buNone/>
            </a:pPr>
            <a:r>
              <a:rPr lang="en-US" sz="3200" b="1" dirty="0">
                <a:latin typeface="Arial" charset="0"/>
                <a:cs typeface="Arial" charset="0"/>
              </a:rPr>
              <a:t>     </a:t>
            </a:r>
          </a:p>
          <a:p>
            <a:pPr>
              <a:lnSpc>
                <a:spcPct val="80000"/>
              </a:lnSpc>
              <a:buNone/>
            </a:pPr>
            <a:r>
              <a:rPr lang="en-US" sz="3200" b="1" dirty="0">
                <a:latin typeface="Arial" charset="0"/>
                <a:cs typeface="Arial" charset="0"/>
              </a:rPr>
              <a:t>  </a:t>
            </a:r>
            <a:r>
              <a:rPr lang="en-US" sz="3200" b="1" dirty="0" smtClean="0">
                <a:solidFill>
                  <a:srgbClr val="0000FF"/>
                </a:solidFill>
                <a:latin typeface="Arial" charset="0"/>
                <a:cs typeface="Arial" charset="0"/>
              </a:rPr>
              <a:t>3</a:t>
            </a:r>
            <a:r>
              <a:rPr lang="en-US" sz="3200" b="1" dirty="0">
                <a:solidFill>
                  <a:srgbClr val="0000FF"/>
                </a:solidFill>
                <a:latin typeface="Arial" charset="0"/>
                <a:cs typeface="Arial" charset="0"/>
              </a:rPr>
              <a:t>-Reservoir host (carrier):</a:t>
            </a:r>
          </a:p>
          <a:p>
            <a:pPr>
              <a:lnSpc>
                <a:spcPct val="120000"/>
              </a:lnSpc>
              <a:buNone/>
            </a:pPr>
            <a:r>
              <a:rPr lang="en-US" sz="2800" b="1" dirty="0">
                <a:latin typeface="Arial" charset="0"/>
                <a:cs typeface="Arial" charset="0"/>
              </a:rPr>
              <a:t>  </a:t>
            </a:r>
            <a:r>
              <a:rPr lang="en-US" sz="2800" dirty="0" smtClean="0">
                <a:latin typeface="Arial" charset="0"/>
                <a:cs typeface="Arial" charset="0"/>
              </a:rPr>
              <a:t> </a:t>
            </a:r>
            <a:r>
              <a:rPr lang="en-US" sz="2800" dirty="0">
                <a:latin typeface="Arial" charset="0"/>
                <a:cs typeface="Arial" charset="0"/>
              </a:rPr>
              <a:t>the carrier host is well adapted to the parasite and tolerates the </a:t>
            </a:r>
            <a:r>
              <a:rPr lang="en-US" sz="2800" dirty="0" smtClean="0">
                <a:latin typeface="Arial" charset="0"/>
                <a:cs typeface="Arial" charset="0"/>
              </a:rPr>
              <a:t> </a:t>
            </a:r>
            <a:r>
              <a:rPr lang="en-US" sz="2800" dirty="0">
                <a:latin typeface="Arial" charset="0"/>
                <a:cs typeface="Arial" charset="0"/>
              </a:rPr>
              <a:t>infection but serve as source of the infection to other </a:t>
            </a:r>
            <a:r>
              <a:rPr lang="en-US" sz="2800" dirty="0" smtClean="0">
                <a:latin typeface="Arial" charset="0"/>
                <a:cs typeface="Arial" charset="0"/>
              </a:rPr>
              <a:t>organisms</a:t>
            </a:r>
          </a:p>
          <a:p>
            <a:pPr lvl="0">
              <a:lnSpc>
                <a:spcPct val="120000"/>
              </a:lnSpc>
              <a:buNone/>
            </a:pPr>
            <a:r>
              <a:rPr lang="en-US" sz="3100" b="1" dirty="0" smtClean="0">
                <a:solidFill>
                  <a:srgbClr val="0000FF"/>
                </a:solidFill>
                <a:latin typeface="Arial" charset="0"/>
                <a:cs typeface="Arial" charset="0"/>
              </a:rPr>
              <a:t>4-Vector</a:t>
            </a:r>
            <a:r>
              <a:rPr lang="en-US" sz="3100" b="1" dirty="0">
                <a:solidFill>
                  <a:srgbClr val="0000FF"/>
                </a:solidFill>
                <a:latin typeface="Arial" charset="0"/>
                <a:cs typeface="Arial" charset="0"/>
              </a:rPr>
              <a:t>: </a:t>
            </a:r>
            <a:endParaRPr lang="en-US" sz="3100" b="1" dirty="0" smtClean="0">
              <a:solidFill>
                <a:srgbClr val="0000FF"/>
              </a:solidFill>
              <a:latin typeface="Arial" charset="0"/>
              <a:cs typeface="Arial" charset="0"/>
            </a:endParaRPr>
          </a:p>
          <a:p>
            <a:pPr lvl="0">
              <a:lnSpc>
                <a:spcPct val="120000"/>
              </a:lnSpc>
              <a:buNone/>
            </a:pPr>
            <a:r>
              <a:rPr lang="en-US" sz="2900" dirty="0" smtClean="0">
                <a:latin typeface="Arial" charset="0"/>
                <a:cs typeface="Arial" charset="0"/>
              </a:rPr>
              <a:t>an </a:t>
            </a:r>
            <a:r>
              <a:rPr lang="en-US" sz="2900" dirty="0">
                <a:latin typeface="Arial" charset="0"/>
                <a:cs typeface="Arial" charset="0"/>
              </a:rPr>
              <a:t>arthropod which carries the parasite from one host to another.</a:t>
            </a:r>
          </a:p>
          <a:p>
            <a:pPr>
              <a:lnSpc>
                <a:spcPct val="120000"/>
              </a:lnSpc>
              <a:buNone/>
            </a:pPr>
            <a:endParaRPr lang="en-US" sz="2800" b="1" dirty="0">
              <a:solidFill>
                <a:srgbClr val="FF0000"/>
              </a:solidFill>
              <a:latin typeface="Arial" charset="0"/>
              <a:cs typeface="Arial" charset="0"/>
            </a:endParaRPr>
          </a:p>
          <a:p>
            <a:pPr marL="114300" indent="0">
              <a:buNone/>
            </a:pPr>
            <a:endParaRPr lang="en-US" sz="2800" b="1" u="sng" dirty="0">
              <a:latin typeface="Arial" charset="0"/>
              <a:cs typeface="Arial" charset="0"/>
            </a:endParaRPr>
          </a:p>
          <a:p>
            <a:pPr marL="114300" indent="0">
              <a:buNone/>
            </a:pPr>
            <a:endParaRPr lang="en-US" sz="2800" b="1" dirty="0" smtClean="0">
              <a:solidFill>
                <a:srgbClr val="FF0000"/>
              </a:solidFill>
            </a:endParaRPr>
          </a:p>
          <a:p>
            <a:pPr marL="114300" indent="0">
              <a:buNone/>
            </a:pPr>
            <a:endParaRPr lang="en-US" dirty="0"/>
          </a:p>
        </p:txBody>
      </p:sp>
    </p:spTree>
    <p:extLst>
      <p:ext uri="{BB962C8B-B14F-4D97-AF65-F5344CB8AC3E}">
        <p14:creationId xmlns:p14="http://schemas.microsoft.com/office/powerpoint/2010/main" val="39333146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830638"/>
          </a:xfrm>
        </p:spPr>
        <p:txBody>
          <a:bodyPr/>
          <a:lstStyle/>
          <a:p>
            <a:pPr algn="ctr"/>
            <a:r>
              <a:rPr lang="en-US" sz="4000" dirty="0">
                <a:latin typeface="Arial" charset="0"/>
                <a:cs typeface="Arial" charset="0"/>
              </a:rPr>
              <a:t>Classification of parasites</a:t>
            </a:r>
            <a:endParaRPr lang="en-US" sz="4000" dirty="0"/>
          </a:p>
        </p:txBody>
      </p:sp>
      <p:sp>
        <p:nvSpPr>
          <p:cNvPr id="3" name="Content Placeholder 2"/>
          <p:cNvSpPr>
            <a:spLocks noGrp="1"/>
          </p:cNvSpPr>
          <p:nvPr>
            <p:ph idx="1"/>
          </p:nvPr>
        </p:nvSpPr>
        <p:spPr>
          <a:xfrm>
            <a:off x="1" y="1105275"/>
            <a:ext cx="8491276" cy="5752725"/>
          </a:xfrm>
        </p:spPr>
        <p:txBody>
          <a:bodyPr>
            <a:normAutofit fontScale="92500" lnSpcReduction="20000"/>
          </a:bodyPr>
          <a:lstStyle/>
          <a:p>
            <a:pPr>
              <a:lnSpc>
                <a:spcPct val="120000"/>
              </a:lnSpc>
            </a:pPr>
            <a:r>
              <a:rPr lang="en-US" sz="2400" b="1" dirty="0">
                <a:solidFill>
                  <a:schemeClr val="hlink"/>
                </a:solidFill>
                <a:latin typeface="Arial" charset="0"/>
                <a:cs typeface="Arial" charset="0"/>
              </a:rPr>
              <a:t>General classification:</a:t>
            </a:r>
            <a:r>
              <a:rPr lang="en-US" sz="2400" dirty="0">
                <a:latin typeface="Arial" charset="0"/>
                <a:cs typeface="Arial" charset="0"/>
              </a:rPr>
              <a:t> animal parasites are classified according to international code taxonomy – Each parasite belong to a:</a:t>
            </a:r>
          </a:p>
          <a:p>
            <a:pPr>
              <a:lnSpc>
                <a:spcPct val="80000"/>
              </a:lnSpc>
            </a:pPr>
            <a:r>
              <a:rPr lang="en-US" sz="2400" dirty="0">
                <a:latin typeface="Arial" charset="0"/>
                <a:cs typeface="Arial" charset="0"/>
              </a:rPr>
              <a:t>	</a:t>
            </a:r>
            <a:r>
              <a:rPr lang="en-US" sz="2100" b="1" dirty="0">
                <a:solidFill>
                  <a:srgbClr val="FF0000"/>
                </a:solidFill>
                <a:latin typeface="Arial" charset="0"/>
                <a:cs typeface="Arial" charset="0"/>
              </a:rPr>
              <a:t>Kingdom</a:t>
            </a:r>
          </a:p>
          <a:p>
            <a:pPr>
              <a:lnSpc>
                <a:spcPct val="80000"/>
              </a:lnSpc>
              <a:buNone/>
            </a:pPr>
            <a:r>
              <a:rPr lang="en-US" sz="2100" b="1" dirty="0">
                <a:solidFill>
                  <a:srgbClr val="FF0000"/>
                </a:solidFill>
                <a:latin typeface="Arial" charset="0"/>
                <a:cs typeface="Arial" charset="0"/>
              </a:rPr>
              <a:t>		Phylum</a:t>
            </a:r>
          </a:p>
          <a:p>
            <a:pPr>
              <a:lnSpc>
                <a:spcPct val="80000"/>
              </a:lnSpc>
              <a:buNone/>
            </a:pPr>
            <a:r>
              <a:rPr lang="en-US" sz="2100" b="1" dirty="0">
                <a:solidFill>
                  <a:srgbClr val="FF0000"/>
                </a:solidFill>
                <a:latin typeface="Arial" charset="0"/>
                <a:cs typeface="Arial" charset="0"/>
              </a:rPr>
              <a:t>         	Class</a:t>
            </a:r>
          </a:p>
          <a:p>
            <a:pPr>
              <a:lnSpc>
                <a:spcPct val="80000"/>
              </a:lnSpc>
              <a:buNone/>
            </a:pPr>
            <a:r>
              <a:rPr lang="en-US" sz="2100" b="1" dirty="0">
                <a:solidFill>
                  <a:srgbClr val="FF0000"/>
                </a:solidFill>
                <a:latin typeface="Arial" charset="0"/>
                <a:cs typeface="Arial" charset="0"/>
              </a:rPr>
              <a:t>		Order</a:t>
            </a:r>
          </a:p>
          <a:p>
            <a:pPr>
              <a:lnSpc>
                <a:spcPct val="80000"/>
              </a:lnSpc>
              <a:buNone/>
            </a:pPr>
            <a:r>
              <a:rPr lang="en-US" sz="2100" b="1" dirty="0">
                <a:solidFill>
                  <a:srgbClr val="FF0000"/>
                </a:solidFill>
                <a:latin typeface="Arial" charset="0"/>
                <a:cs typeface="Arial" charset="0"/>
              </a:rPr>
              <a:t>		Family</a:t>
            </a:r>
          </a:p>
          <a:p>
            <a:pPr>
              <a:lnSpc>
                <a:spcPct val="80000"/>
              </a:lnSpc>
              <a:buNone/>
            </a:pPr>
            <a:r>
              <a:rPr lang="en-US" sz="2100" b="1" dirty="0">
                <a:solidFill>
                  <a:srgbClr val="FF0000"/>
                </a:solidFill>
                <a:latin typeface="Arial" charset="0"/>
                <a:cs typeface="Arial" charset="0"/>
              </a:rPr>
              <a:t>		Genus</a:t>
            </a:r>
          </a:p>
          <a:p>
            <a:pPr>
              <a:lnSpc>
                <a:spcPct val="80000"/>
              </a:lnSpc>
              <a:buNone/>
            </a:pPr>
            <a:r>
              <a:rPr lang="en-US" sz="2100" b="1" dirty="0">
                <a:solidFill>
                  <a:srgbClr val="FF0000"/>
                </a:solidFill>
                <a:latin typeface="Arial" charset="0"/>
                <a:cs typeface="Arial" charset="0"/>
              </a:rPr>
              <a:t>		Species</a:t>
            </a:r>
            <a:r>
              <a:rPr lang="en-US" sz="2400" dirty="0">
                <a:solidFill>
                  <a:srgbClr val="FF0000"/>
                </a:solidFill>
                <a:latin typeface="Arial" charset="0"/>
                <a:cs typeface="Arial" charset="0"/>
              </a:rPr>
              <a:t>	</a:t>
            </a:r>
            <a:endParaRPr lang="en-US" sz="2800" b="1" dirty="0">
              <a:solidFill>
                <a:srgbClr val="FF0000"/>
              </a:solidFill>
              <a:latin typeface="Arial" charset="0"/>
              <a:cs typeface="Arial" charset="0"/>
            </a:endParaRPr>
          </a:p>
          <a:p>
            <a:pPr>
              <a:lnSpc>
                <a:spcPct val="80000"/>
              </a:lnSpc>
            </a:pPr>
            <a:endParaRPr lang="en-US" sz="2400" dirty="0">
              <a:latin typeface="Arial" charset="0"/>
              <a:cs typeface="Arial" charset="0"/>
            </a:endParaRPr>
          </a:p>
          <a:p>
            <a:pPr>
              <a:lnSpc>
                <a:spcPct val="80000"/>
              </a:lnSpc>
            </a:pPr>
            <a:r>
              <a:rPr lang="en-US" sz="2400" dirty="0">
                <a:latin typeface="Arial" charset="0"/>
                <a:cs typeface="Arial" charset="0"/>
              </a:rPr>
              <a:t>Some have further divisions to:</a:t>
            </a:r>
          </a:p>
          <a:p>
            <a:pPr>
              <a:lnSpc>
                <a:spcPct val="80000"/>
              </a:lnSpc>
              <a:buNone/>
            </a:pPr>
            <a:r>
              <a:rPr lang="en-US" sz="2400" dirty="0">
                <a:latin typeface="Arial" charset="0"/>
                <a:cs typeface="Arial" charset="0"/>
              </a:rPr>
              <a:t>     Sub – order, super family, sub – </a:t>
            </a:r>
            <a:r>
              <a:rPr lang="en-US" sz="2400" dirty="0" smtClean="0">
                <a:latin typeface="Arial" charset="0"/>
                <a:cs typeface="Arial" charset="0"/>
              </a:rPr>
              <a:t>species</a:t>
            </a:r>
          </a:p>
          <a:p>
            <a:pPr>
              <a:lnSpc>
                <a:spcPct val="80000"/>
              </a:lnSpc>
              <a:buNone/>
            </a:pPr>
            <a:endParaRPr lang="en-US" sz="2400" dirty="0">
              <a:latin typeface="Arial" charset="0"/>
              <a:cs typeface="Arial" charset="0"/>
            </a:endParaRPr>
          </a:p>
          <a:p>
            <a:pPr>
              <a:lnSpc>
                <a:spcPct val="80000"/>
              </a:lnSpc>
            </a:pPr>
            <a:r>
              <a:rPr lang="en-US" sz="2400" dirty="0">
                <a:latin typeface="Arial" charset="0"/>
                <a:cs typeface="Arial" charset="0"/>
              </a:rPr>
              <a:t>in classification, scientific parasitic name is of 2 parts:</a:t>
            </a:r>
          </a:p>
          <a:p>
            <a:pPr>
              <a:lnSpc>
                <a:spcPct val="80000"/>
              </a:lnSpc>
              <a:buNone/>
            </a:pPr>
            <a:r>
              <a:rPr lang="en-US" sz="2400" dirty="0">
                <a:latin typeface="Arial" charset="0"/>
                <a:cs typeface="Arial" charset="0"/>
              </a:rPr>
              <a:t>     Genus name and species name. Ex: </a:t>
            </a:r>
            <a:r>
              <a:rPr lang="en-US" sz="2400" i="1" dirty="0">
                <a:latin typeface="Arial" charset="0"/>
                <a:cs typeface="Arial" charset="0"/>
              </a:rPr>
              <a:t>Plasmodium </a:t>
            </a:r>
            <a:r>
              <a:rPr lang="en-US" sz="2400" i="1" dirty="0" err="1">
                <a:latin typeface="Arial" charset="0"/>
                <a:cs typeface="Arial" charset="0"/>
              </a:rPr>
              <a:t>Falciperum</a:t>
            </a:r>
            <a:endParaRPr lang="en-US" sz="2400" i="1" dirty="0">
              <a:latin typeface="Arial" charset="0"/>
              <a:cs typeface="Arial" charset="0"/>
            </a:endParaRPr>
          </a:p>
          <a:p>
            <a:pPr>
              <a:lnSpc>
                <a:spcPct val="80000"/>
              </a:lnSpc>
              <a:buNone/>
            </a:pPr>
            <a:r>
              <a:rPr lang="en-US" sz="2400" dirty="0">
                <a:latin typeface="Arial" charset="0"/>
                <a:cs typeface="Arial" charset="0"/>
              </a:rPr>
              <a:t>                       Genetic name (one word): </a:t>
            </a:r>
            <a:r>
              <a:rPr lang="en-US" sz="2400" i="1" dirty="0">
                <a:latin typeface="Arial" charset="0"/>
                <a:cs typeface="Arial" charset="0"/>
              </a:rPr>
              <a:t>plasmodium</a:t>
            </a:r>
          </a:p>
          <a:p>
            <a:pPr>
              <a:lnSpc>
                <a:spcPct val="80000"/>
              </a:lnSpc>
              <a:buNone/>
            </a:pPr>
            <a:r>
              <a:rPr lang="en-US" sz="2400" dirty="0">
                <a:latin typeface="Arial" charset="0"/>
                <a:cs typeface="Arial" charset="0"/>
              </a:rPr>
              <a:t>                      Species name (two words): </a:t>
            </a:r>
            <a:r>
              <a:rPr lang="en-US" sz="2400" i="1" dirty="0">
                <a:latin typeface="Arial" charset="0"/>
                <a:cs typeface="Arial" charset="0"/>
              </a:rPr>
              <a:t>plasmodium </a:t>
            </a:r>
            <a:r>
              <a:rPr lang="en-US" sz="2400" i="1" dirty="0" err="1">
                <a:latin typeface="Arial" charset="0"/>
                <a:cs typeface="Arial" charset="0"/>
              </a:rPr>
              <a:t>falciperum</a:t>
            </a:r>
            <a:r>
              <a:rPr lang="en-US" sz="2400" dirty="0" smtClean="0">
                <a:latin typeface="Arial" charset="0"/>
                <a:cs typeface="Arial" charset="0"/>
              </a:rPr>
              <a:t>.</a:t>
            </a:r>
          </a:p>
          <a:p>
            <a:pPr>
              <a:lnSpc>
                <a:spcPct val="80000"/>
              </a:lnSpc>
              <a:buNone/>
            </a:pPr>
            <a:endParaRPr lang="en-US" sz="2400" dirty="0">
              <a:latin typeface="Arial" charset="0"/>
              <a:cs typeface="Arial" charset="0"/>
            </a:endParaRPr>
          </a:p>
          <a:p>
            <a:pPr>
              <a:lnSpc>
                <a:spcPct val="80000"/>
              </a:lnSpc>
            </a:pPr>
            <a:r>
              <a:rPr lang="en-US" sz="2400" dirty="0">
                <a:solidFill>
                  <a:schemeClr val="hlink"/>
                </a:solidFill>
                <a:latin typeface="Arial" charset="0"/>
                <a:cs typeface="Arial" charset="0"/>
              </a:rPr>
              <a:t>Genus:</a:t>
            </a:r>
            <a:r>
              <a:rPr lang="en-US" sz="2400" dirty="0">
                <a:latin typeface="Arial" charset="0"/>
                <a:cs typeface="Arial" charset="0"/>
              </a:rPr>
              <a:t> means group of close related species.</a:t>
            </a:r>
          </a:p>
          <a:p>
            <a:pPr>
              <a:lnSpc>
                <a:spcPct val="80000"/>
              </a:lnSpc>
            </a:pPr>
            <a:r>
              <a:rPr lang="en-US" sz="2400" dirty="0">
                <a:solidFill>
                  <a:schemeClr val="hlink"/>
                </a:solidFill>
                <a:latin typeface="Arial" charset="0"/>
                <a:cs typeface="Arial" charset="0"/>
              </a:rPr>
              <a:t>Species:</a:t>
            </a:r>
            <a:r>
              <a:rPr lang="en-US" sz="2400" dirty="0">
                <a:latin typeface="Arial" charset="0"/>
                <a:cs typeface="Arial" charset="0"/>
              </a:rPr>
              <a:t> means population with the same genetic characters.</a:t>
            </a:r>
          </a:p>
          <a:p>
            <a:endParaRPr lang="en-US" dirty="0"/>
          </a:p>
        </p:txBody>
      </p:sp>
      <p:pic>
        <p:nvPicPr>
          <p:cNvPr id="4" name="Picture 3" descr="240px-Plasmodium_falciparum_0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07706" y="1834287"/>
            <a:ext cx="3269494" cy="2088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71671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solidFill>
                  <a:srgbClr val="FF0000"/>
                </a:solidFill>
              </a:rPr>
              <a:t>Mode of parasitic infections</a:t>
            </a:r>
            <a:endParaRPr lang="en-US" dirty="0">
              <a:solidFill>
                <a:srgbClr val="FF0000"/>
              </a:solidFill>
            </a:endParaRPr>
          </a:p>
        </p:txBody>
      </p:sp>
      <p:sp>
        <p:nvSpPr>
          <p:cNvPr id="3" name="Content Placeholder 2"/>
          <p:cNvSpPr>
            <a:spLocks noGrp="1"/>
          </p:cNvSpPr>
          <p:nvPr>
            <p:ph idx="1"/>
          </p:nvPr>
        </p:nvSpPr>
        <p:spPr>
          <a:xfrm>
            <a:off x="0" y="1249275"/>
            <a:ext cx="8077200" cy="5392705"/>
          </a:xfrm>
        </p:spPr>
        <p:txBody>
          <a:bodyPr>
            <a:normAutofit/>
          </a:bodyPr>
          <a:lstStyle/>
          <a:p>
            <a:pPr marL="571500" lvl="0" indent="-457200">
              <a:lnSpc>
                <a:spcPct val="120000"/>
              </a:lnSpc>
              <a:buFont typeface="+mj-lt"/>
              <a:buAutoNum type="arabicParenR"/>
            </a:pPr>
            <a:r>
              <a:rPr lang="en-US" sz="2400" b="1" dirty="0" smtClean="0"/>
              <a:t>Congenital </a:t>
            </a:r>
            <a:r>
              <a:rPr lang="en-US" sz="2400" b="1" dirty="0"/>
              <a:t>from mother to </a:t>
            </a:r>
            <a:r>
              <a:rPr lang="en-US" sz="2400" b="1" dirty="0" smtClean="0"/>
              <a:t>fetus.</a:t>
            </a:r>
            <a:endParaRPr lang="en-US" sz="2400" dirty="0"/>
          </a:p>
          <a:p>
            <a:pPr marL="571500" lvl="0" indent="-457200">
              <a:lnSpc>
                <a:spcPct val="120000"/>
              </a:lnSpc>
              <a:buFont typeface="+mj-lt"/>
              <a:buAutoNum type="arabicParenR"/>
            </a:pPr>
            <a:r>
              <a:rPr lang="en-US" sz="2400" b="1" dirty="0" smtClean="0"/>
              <a:t>Sexually transmission </a:t>
            </a:r>
          </a:p>
          <a:p>
            <a:pPr marL="571500" lvl="0" indent="-457200">
              <a:lnSpc>
                <a:spcPct val="120000"/>
              </a:lnSpc>
              <a:buFont typeface="+mj-lt"/>
              <a:buAutoNum type="arabicParenR"/>
            </a:pPr>
            <a:r>
              <a:rPr lang="en-US" sz="2400" b="1" dirty="0" smtClean="0"/>
              <a:t>Ingestion </a:t>
            </a:r>
            <a:r>
              <a:rPr lang="en-US" sz="2400" b="1" dirty="0"/>
              <a:t>of contaminated food and </a:t>
            </a:r>
            <a:r>
              <a:rPr lang="en-US" sz="2400" dirty="0"/>
              <a:t> </a:t>
            </a:r>
            <a:r>
              <a:rPr lang="en-US" sz="2400" b="1" dirty="0" smtClean="0"/>
              <a:t>water </a:t>
            </a:r>
            <a:r>
              <a:rPr lang="en-US" sz="2400" b="1" dirty="0"/>
              <a:t>or undercooked meat in which</a:t>
            </a:r>
            <a:r>
              <a:rPr lang="en-US" sz="2400" dirty="0"/>
              <a:t> </a:t>
            </a:r>
            <a:r>
              <a:rPr lang="en-US" sz="2400" b="1" dirty="0"/>
              <a:t>the infective stage has developed.</a:t>
            </a:r>
            <a:endParaRPr lang="en-US" sz="2400" dirty="0"/>
          </a:p>
          <a:p>
            <a:pPr marL="571500" lvl="0" indent="-457200">
              <a:lnSpc>
                <a:spcPct val="120000"/>
              </a:lnSpc>
              <a:buFont typeface="+mj-lt"/>
              <a:buAutoNum type="arabicParenR"/>
            </a:pPr>
            <a:r>
              <a:rPr lang="en-US" sz="2400" b="1" dirty="0"/>
              <a:t>Penetration of the skin due to contact with infected soil or water stream.</a:t>
            </a:r>
            <a:endParaRPr lang="en-US" sz="2400" dirty="0"/>
          </a:p>
          <a:p>
            <a:pPr marL="571500" lvl="0" indent="-457200">
              <a:lnSpc>
                <a:spcPct val="120000"/>
              </a:lnSpc>
              <a:buFont typeface="+mj-lt"/>
              <a:buAutoNum type="arabicParenR"/>
            </a:pPr>
            <a:r>
              <a:rPr lang="en-US" sz="2400" b="1" dirty="0"/>
              <a:t>Inhalation of dust carrying the infective stage of parasite.</a:t>
            </a:r>
            <a:endParaRPr lang="en-US" sz="2400" dirty="0"/>
          </a:p>
          <a:p>
            <a:pPr marL="571500" lvl="0" indent="-457200">
              <a:lnSpc>
                <a:spcPct val="120000"/>
              </a:lnSpc>
              <a:buFont typeface="+mj-lt"/>
              <a:buAutoNum type="arabicParenR"/>
            </a:pPr>
            <a:r>
              <a:rPr lang="en-US" sz="2400" b="1" dirty="0"/>
              <a:t>Vectors: through the bite or </a:t>
            </a:r>
            <a:r>
              <a:rPr lang="en-US" sz="2400" b="1" dirty="0" err="1"/>
              <a:t>faeces</a:t>
            </a:r>
            <a:r>
              <a:rPr lang="en-US" sz="2400" b="1" dirty="0"/>
              <a:t> of infected vector or by swallowing the vector.</a:t>
            </a:r>
            <a:endParaRPr lang="en-US" sz="2400" dirty="0"/>
          </a:p>
          <a:p>
            <a:endParaRPr lang="en-US" dirty="0"/>
          </a:p>
        </p:txBody>
      </p:sp>
    </p:spTree>
    <p:extLst>
      <p:ext uri="{BB962C8B-B14F-4D97-AF65-F5344CB8AC3E}">
        <p14:creationId xmlns:p14="http://schemas.microsoft.com/office/powerpoint/2010/main" val="2192613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 name="Rectangle 15"/>
          <p:cNvSpPr>
            <a:spLocks noGrp="1" noChangeArrowheads="1"/>
          </p:cNvSpPr>
          <p:nvPr>
            <p:ph type="title"/>
          </p:nvPr>
        </p:nvSpPr>
        <p:spPr>
          <a:xfrm>
            <a:off x="457200" y="0"/>
            <a:ext cx="8229600" cy="1143000"/>
          </a:xfrm>
        </p:spPr>
        <p:txBody>
          <a:bodyPr/>
          <a:lstStyle/>
          <a:p>
            <a:pPr eaLnBrk="1" hangingPunct="1"/>
            <a:r>
              <a:rPr lang="en-US">
                <a:latin typeface="Arial" charset="0"/>
                <a:cs typeface="Arial" charset="0"/>
              </a:rPr>
              <a:t>Classification of parasites</a:t>
            </a:r>
          </a:p>
        </p:txBody>
      </p:sp>
      <p:grpSp>
        <p:nvGrpSpPr>
          <p:cNvPr id="1026" name="Organization Chart 4"/>
          <p:cNvGrpSpPr>
            <a:grpSpLocks noChangeAspect="1"/>
          </p:cNvGrpSpPr>
          <p:nvPr/>
        </p:nvGrpSpPr>
        <p:grpSpPr bwMode="auto">
          <a:xfrm>
            <a:off x="157383" y="1371600"/>
            <a:ext cx="8686800" cy="5334000"/>
            <a:chOff x="1509" y="2819"/>
            <a:chExt cx="16912" cy="2880"/>
          </a:xfrm>
        </p:grpSpPr>
        <p:sp>
          <p:nvSpPr>
            <p:cNvPr id="1027" name="AutoShape 5"/>
            <p:cNvSpPr>
              <a:spLocks noChangeAspect="1" noChangeArrowheads="1" noTextEdit="1"/>
            </p:cNvSpPr>
            <p:nvPr/>
          </p:nvSpPr>
          <p:spPr bwMode="auto">
            <a:xfrm>
              <a:off x="1509" y="2819"/>
              <a:ext cx="16912" cy="2880"/>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US"/>
            </a:p>
          </p:txBody>
        </p:sp>
        <p:cxnSp>
          <p:nvCxnSpPr>
            <p:cNvPr id="1028" name="_s1028"/>
            <p:cNvCxnSpPr>
              <a:cxnSpLocks noChangeShapeType="1"/>
              <a:stCxn id="1044" idx="0"/>
              <a:endCxn id="1038" idx="2"/>
            </p:cNvCxnSpPr>
            <p:nvPr/>
          </p:nvCxnSpPr>
          <p:spPr bwMode="auto">
            <a:xfrm rot="5400000" flipH="1">
              <a:off x="15435" y="3355"/>
              <a:ext cx="340" cy="2908"/>
            </a:xfrm>
            <a:prstGeom prst="bentConnector3">
              <a:avLst>
                <a:gd name="adj1" fmla="val 17648"/>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1029" name="_s1029"/>
            <p:cNvCxnSpPr>
              <a:cxnSpLocks noChangeShapeType="1"/>
              <a:stCxn id="1043" idx="0"/>
              <a:endCxn id="1038" idx="2"/>
            </p:cNvCxnSpPr>
            <p:nvPr/>
          </p:nvCxnSpPr>
          <p:spPr bwMode="auto">
            <a:xfrm rot="5400000" flipH="1">
              <a:off x="14017" y="4773"/>
              <a:ext cx="340" cy="72"/>
            </a:xfrm>
            <a:prstGeom prst="bentConnector3">
              <a:avLst>
                <a:gd name="adj1" fmla="val 17648"/>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1030" name="_s1030"/>
            <p:cNvCxnSpPr>
              <a:cxnSpLocks noChangeShapeType="1"/>
              <a:stCxn id="1042" idx="0"/>
              <a:endCxn id="1038" idx="2"/>
            </p:cNvCxnSpPr>
            <p:nvPr/>
          </p:nvCxnSpPr>
          <p:spPr bwMode="auto">
            <a:xfrm rot="16200000">
              <a:off x="12715" y="3543"/>
              <a:ext cx="340" cy="2532"/>
            </a:xfrm>
            <a:prstGeom prst="bentConnector3">
              <a:avLst>
                <a:gd name="adj1" fmla="val 17648"/>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1031" name="_s1031"/>
            <p:cNvCxnSpPr>
              <a:cxnSpLocks noChangeShapeType="1"/>
              <a:stCxn id="1041" idx="0"/>
              <a:endCxn id="1037" idx="2"/>
            </p:cNvCxnSpPr>
            <p:nvPr/>
          </p:nvCxnSpPr>
          <p:spPr bwMode="auto">
            <a:xfrm rot="16200000">
              <a:off x="5502" y="4743"/>
              <a:ext cx="340" cy="131"/>
            </a:xfrm>
            <a:prstGeom prst="bentConnector3">
              <a:avLst>
                <a:gd name="adj1" fmla="val 17648"/>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1032" name="_s1032"/>
            <p:cNvCxnSpPr>
              <a:cxnSpLocks noChangeShapeType="1"/>
              <a:stCxn id="1040" idx="0"/>
              <a:endCxn id="1037" idx="2"/>
            </p:cNvCxnSpPr>
            <p:nvPr/>
          </p:nvCxnSpPr>
          <p:spPr bwMode="auto">
            <a:xfrm rot="5400000" flipH="1">
              <a:off x="6893" y="3483"/>
              <a:ext cx="340" cy="2651"/>
            </a:xfrm>
            <a:prstGeom prst="bentConnector3">
              <a:avLst>
                <a:gd name="adj1" fmla="val 17648"/>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1033" name="_s1033"/>
            <p:cNvCxnSpPr>
              <a:cxnSpLocks noChangeShapeType="1"/>
              <a:stCxn id="1039" idx="0"/>
              <a:endCxn id="1037" idx="2"/>
            </p:cNvCxnSpPr>
            <p:nvPr/>
          </p:nvCxnSpPr>
          <p:spPr bwMode="auto">
            <a:xfrm rot="16200000">
              <a:off x="4062" y="3304"/>
              <a:ext cx="340" cy="3010"/>
            </a:xfrm>
            <a:prstGeom prst="bentConnector3">
              <a:avLst>
                <a:gd name="adj1" fmla="val 17648"/>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1034" name="_s1034"/>
            <p:cNvCxnSpPr>
              <a:cxnSpLocks noChangeShapeType="1"/>
              <a:stCxn id="1038" idx="0"/>
              <a:endCxn id="1036" idx="2"/>
            </p:cNvCxnSpPr>
            <p:nvPr/>
          </p:nvCxnSpPr>
          <p:spPr bwMode="auto">
            <a:xfrm rot="5400000" flipH="1">
              <a:off x="11852" y="1600"/>
              <a:ext cx="340" cy="4258"/>
            </a:xfrm>
            <a:prstGeom prst="bentConnector3">
              <a:avLst>
                <a:gd name="adj1" fmla="val 17648"/>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1035" name="_s1035"/>
            <p:cNvCxnSpPr>
              <a:cxnSpLocks noChangeShapeType="1"/>
              <a:stCxn id="1037" idx="0"/>
              <a:endCxn id="1036" idx="2"/>
            </p:cNvCxnSpPr>
            <p:nvPr/>
          </p:nvCxnSpPr>
          <p:spPr bwMode="auto">
            <a:xfrm rot="16200000">
              <a:off x="7645" y="1651"/>
              <a:ext cx="340" cy="4156"/>
            </a:xfrm>
            <a:prstGeom prst="bentConnector3">
              <a:avLst>
                <a:gd name="adj1" fmla="val 17648"/>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sp>
          <p:nvSpPr>
            <p:cNvPr id="1036" name="_s1036"/>
            <p:cNvSpPr>
              <a:spLocks noChangeArrowheads="1"/>
            </p:cNvSpPr>
            <p:nvPr/>
          </p:nvSpPr>
          <p:spPr bwMode="auto">
            <a:xfrm>
              <a:off x="5379" y="2819"/>
              <a:ext cx="9029" cy="720"/>
            </a:xfrm>
            <a:prstGeom prst="rect">
              <a:avLst/>
            </a:prstGeom>
            <a:solidFill>
              <a:schemeClr val="bg1"/>
            </a:solidFill>
            <a:ln w="76200" cmpd="dbl">
              <a:solidFill>
                <a:schemeClr val="accent1"/>
              </a:solidFill>
              <a:miter lim="800000"/>
              <a:headEnd/>
              <a:tailEnd/>
            </a:ln>
          </p:spPr>
          <p:txBody>
            <a:bodyPr lIns="74109" tIns="37055" rIns="74109" bIns="37055" anchor="ctr"/>
            <a:lstStyle/>
            <a:p>
              <a:pPr algn="ctr" rtl="1"/>
              <a:r>
                <a:rPr lang="en-US" sz="6600" b="1" dirty="0"/>
                <a:t>Parasites</a:t>
              </a:r>
              <a:endParaRPr lang="en-US" sz="6600" dirty="0"/>
            </a:p>
          </p:txBody>
        </p:sp>
        <p:sp>
          <p:nvSpPr>
            <p:cNvPr id="1037" name="_s1037"/>
            <p:cNvSpPr>
              <a:spLocks noChangeArrowheads="1"/>
            </p:cNvSpPr>
            <p:nvPr/>
          </p:nvSpPr>
          <p:spPr bwMode="auto">
            <a:xfrm>
              <a:off x="3945" y="3899"/>
              <a:ext cx="3584" cy="720"/>
            </a:xfrm>
            <a:prstGeom prst="rect">
              <a:avLst/>
            </a:prstGeom>
            <a:solidFill>
              <a:schemeClr val="bg1"/>
            </a:solidFill>
            <a:ln w="76200" cmpd="dbl">
              <a:solidFill>
                <a:schemeClr val="accent2"/>
              </a:solidFill>
              <a:miter lim="800000"/>
              <a:headEnd/>
              <a:tailEnd/>
            </a:ln>
          </p:spPr>
          <p:txBody>
            <a:bodyPr lIns="74109" tIns="37055" rIns="74109" bIns="37055" anchor="ctr"/>
            <a:lstStyle/>
            <a:p>
              <a:pPr algn="ctr" rtl="1"/>
              <a:r>
                <a:rPr lang="en-US" sz="2000" b="1" dirty="0"/>
                <a:t>Protozoa</a:t>
              </a:r>
            </a:p>
          </p:txBody>
        </p:sp>
        <p:sp>
          <p:nvSpPr>
            <p:cNvPr id="1038" name="_s1038"/>
            <p:cNvSpPr>
              <a:spLocks noChangeArrowheads="1"/>
            </p:cNvSpPr>
            <p:nvPr/>
          </p:nvSpPr>
          <p:spPr bwMode="auto">
            <a:xfrm>
              <a:off x="12401" y="3899"/>
              <a:ext cx="3500" cy="720"/>
            </a:xfrm>
            <a:prstGeom prst="rect">
              <a:avLst/>
            </a:prstGeom>
            <a:solidFill>
              <a:schemeClr val="bg1"/>
            </a:solidFill>
            <a:ln w="76200" cmpd="dbl">
              <a:solidFill>
                <a:schemeClr val="accent2"/>
              </a:solidFill>
              <a:miter lim="800000"/>
              <a:headEnd/>
              <a:tailEnd/>
            </a:ln>
          </p:spPr>
          <p:txBody>
            <a:bodyPr lIns="74109" tIns="37055" rIns="74109" bIns="37055" anchor="ctr"/>
            <a:lstStyle/>
            <a:p>
              <a:pPr algn="ctr" rtl="1"/>
              <a:r>
                <a:rPr lang="en-US" sz="2000" b="1"/>
                <a:t>Helminthes</a:t>
              </a:r>
              <a:endParaRPr lang="en-US" sz="2000"/>
            </a:p>
          </p:txBody>
        </p:sp>
        <p:sp>
          <p:nvSpPr>
            <p:cNvPr id="1039" name="_s1039"/>
            <p:cNvSpPr>
              <a:spLocks noChangeArrowheads="1"/>
            </p:cNvSpPr>
            <p:nvPr/>
          </p:nvSpPr>
          <p:spPr bwMode="auto">
            <a:xfrm>
              <a:off x="1509" y="4979"/>
              <a:ext cx="2436" cy="720"/>
            </a:xfrm>
            <a:prstGeom prst="rect">
              <a:avLst/>
            </a:prstGeom>
            <a:solidFill>
              <a:schemeClr val="bg1"/>
            </a:solidFill>
            <a:ln w="76200" cmpd="dbl">
              <a:solidFill>
                <a:schemeClr val="hlink"/>
              </a:solidFill>
              <a:miter lim="800000"/>
              <a:headEnd/>
              <a:tailEnd/>
            </a:ln>
          </p:spPr>
          <p:txBody>
            <a:bodyPr lIns="74109" tIns="37055" rIns="74109" bIns="37055" anchor="ctr"/>
            <a:lstStyle/>
            <a:p>
              <a:pPr algn="r" rtl="1"/>
              <a:r>
                <a:rPr lang="en-US" sz="2000"/>
                <a:t>Intestinal</a:t>
              </a:r>
            </a:p>
          </p:txBody>
        </p:sp>
        <p:sp>
          <p:nvSpPr>
            <p:cNvPr id="1040" name="_s1040"/>
            <p:cNvSpPr>
              <a:spLocks noChangeArrowheads="1"/>
            </p:cNvSpPr>
            <p:nvPr/>
          </p:nvSpPr>
          <p:spPr bwMode="auto">
            <a:xfrm>
              <a:off x="7099" y="4979"/>
              <a:ext cx="2579" cy="720"/>
            </a:xfrm>
            <a:prstGeom prst="rect">
              <a:avLst/>
            </a:prstGeom>
            <a:solidFill>
              <a:schemeClr val="bg1"/>
            </a:solidFill>
            <a:ln w="76200" cmpd="dbl">
              <a:solidFill>
                <a:schemeClr val="hlink"/>
              </a:solidFill>
              <a:miter lim="800000"/>
              <a:headEnd/>
              <a:tailEnd/>
            </a:ln>
          </p:spPr>
          <p:txBody>
            <a:bodyPr lIns="74109" tIns="37055" rIns="74109" bIns="37055" anchor="ctr"/>
            <a:lstStyle/>
            <a:p>
              <a:pPr algn="r" rtl="1"/>
              <a:r>
                <a:rPr lang="en-US" sz="2000"/>
                <a:t>Blood and tissue</a:t>
              </a:r>
            </a:p>
          </p:txBody>
        </p:sp>
        <p:sp>
          <p:nvSpPr>
            <p:cNvPr id="1041" name="_s1041"/>
            <p:cNvSpPr>
              <a:spLocks noChangeArrowheads="1"/>
            </p:cNvSpPr>
            <p:nvPr/>
          </p:nvSpPr>
          <p:spPr bwMode="auto">
            <a:xfrm>
              <a:off x="4375" y="4979"/>
              <a:ext cx="2461" cy="719"/>
            </a:xfrm>
            <a:prstGeom prst="rect">
              <a:avLst/>
            </a:prstGeom>
            <a:solidFill>
              <a:schemeClr val="bg1"/>
            </a:solidFill>
            <a:ln w="76200" cmpd="dbl">
              <a:solidFill>
                <a:schemeClr val="hlink"/>
              </a:solidFill>
              <a:miter lim="800000"/>
              <a:headEnd/>
              <a:tailEnd/>
            </a:ln>
          </p:spPr>
          <p:txBody>
            <a:bodyPr wrap="none" lIns="0" tIns="0" rIns="0" bIns="0" anchor="ctr"/>
            <a:lstStyle/>
            <a:p>
              <a:pPr algn="ctr" rtl="1"/>
              <a:r>
                <a:rPr lang="en-US" sz="2000"/>
                <a:t>Urogenital</a:t>
              </a:r>
            </a:p>
          </p:txBody>
        </p:sp>
        <p:sp>
          <p:nvSpPr>
            <p:cNvPr id="1042" name="_s1042"/>
            <p:cNvSpPr>
              <a:spLocks noChangeArrowheads="1"/>
            </p:cNvSpPr>
            <p:nvPr/>
          </p:nvSpPr>
          <p:spPr bwMode="auto">
            <a:xfrm>
              <a:off x="10538" y="4979"/>
              <a:ext cx="2159" cy="719"/>
            </a:xfrm>
            <a:prstGeom prst="rect">
              <a:avLst/>
            </a:prstGeom>
            <a:solidFill>
              <a:schemeClr val="bg1"/>
            </a:solidFill>
            <a:ln w="76200" cmpd="dbl">
              <a:solidFill>
                <a:schemeClr val="hlink"/>
              </a:solidFill>
              <a:miter lim="800000"/>
              <a:headEnd/>
              <a:tailEnd/>
            </a:ln>
          </p:spPr>
          <p:txBody>
            <a:bodyPr wrap="none" lIns="0" tIns="0" rIns="0" bIns="0" anchor="ctr"/>
            <a:lstStyle/>
            <a:p>
              <a:pPr algn="ctr" rtl="1"/>
              <a:r>
                <a:rPr lang="en-US" sz="2000" dirty="0"/>
                <a:t>Cestodes</a:t>
              </a:r>
            </a:p>
          </p:txBody>
        </p:sp>
        <p:sp>
          <p:nvSpPr>
            <p:cNvPr id="1043" name="_s1043"/>
            <p:cNvSpPr>
              <a:spLocks noChangeArrowheads="1"/>
            </p:cNvSpPr>
            <p:nvPr/>
          </p:nvSpPr>
          <p:spPr bwMode="auto">
            <a:xfrm>
              <a:off x="12975" y="4979"/>
              <a:ext cx="2496" cy="719"/>
            </a:xfrm>
            <a:prstGeom prst="rect">
              <a:avLst/>
            </a:prstGeom>
            <a:solidFill>
              <a:schemeClr val="bg1"/>
            </a:solidFill>
            <a:ln w="76200" cmpd="dbl">
              <a:solidFill>
                <a:schemeClr val="hlink"/>
              </a:solidFill>
              <a:miter lim="800000"/>
              <a:headEnd/>
              <a:tailEnd/>
            </a:ln>
          </p:spPr>
          <p:txBody>
            <a:bodyPr wrap="none" lIns="0" tIns="0" rIns="0" bIns="0" anchor="ctr"/>
            <a:lstStyle/>
            <a:p>
              <a:pPr algn="ctr" rtl="1">
                <a:spcBef>
                  <a:spcPct val="20000"/>
                </a:spcBef>
                <a:buClr>
                  <a:schemeClr val="bg2"/>
                </a:buClr>
                <a:buSzPct val="75000"/>
              </a:pPr>
              <a:r>
                <a:rPr lang="en-US" sz="2000" dirty="0"/>
                <a:t>Trematodes</a:t>
              </a:r>
            </a:p>
          </p:txBody>
        </p:sp>
        <p:sp>
          <p:nvSpPr>
            <p:cNvPr id="1044" name="_s1044"/>
            <p:cNvSpPr>
              <a:spLocks noChangeArrowheads="1"/>
            </p:cNvSpPr>
            <p:nvPr/>
          </p:nvSpPr>
          <p:spPr bwMode="auto">
            <a:xfrm>
              <a:off x="15698" y="4979"/>
              <a:ext cx="2723" cy="719"/>
            </a:xfrm>
            <a:prstGeom prst="rect">
              <a:avLst/>
            </a:prstGeom>
            <a:solidFill>
              <a:schemeClr val="bg1"/>
            </a:solidFill>
            <a:ln w="76200" cmpd="dbl">
              <a:solidFill>
                <a:schemeClr val="hlink"/>
              </a:solidFill>
              <a:miter lim="800000"/>
              <a:headEnd/>
              <a:tailEnd/>
            </a:ln>
          </p:spPr>
          <p:txBody>
            <a:bodyPr wrap="none" lIns="0" tIns="0" rIns="0" bIns="0" anchor="ctr"/>
            <a:lstStyle/>
            <a:p>
              <a:pPr algn="ctr" rtl="1"/>
              <a:r>
                <a:rPr lang="en-US" sz="2000"/>
                <a:t>Nematodes</a:t>
              </a:r>
            </a:p>
          </p:txBody>
        </p:sp>
      </p:grpSp>
      <p:sp>
        <p:nvSpPr>
          <p:cNvPr id="3" name="Rectangle 2"/>
          <p:cNvSpPr/>
          <p:nvPr/>
        </p:nvSpPr>
        <p:spPr>
          <a:xfrm>
            <a:off x="3691019" y="3892650"/>
            <a:ext cx="1436677"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chemeClr val="tx1"/>
                </a:solidFill>
              </a:rPr>
              <a:t>arthropods</a:t>
            </a:r>
            <a:endParaRPr lang="en-US" sz="2000" b="1" dirty="0">
              <a:solidFill>
                <a:schemeClr val="tx1"/>
              </a:solidFill>
            </a:endParaRPr>
          </a:p>
        </p:txBody>
      </p:sp>
      <p:cxnSp>
        <p:nvCxnSpPr>
          <p:cNvPr id="5" name="Straight Connector 4"/>
          <p:cNvCxnSpPr/>
          <p:nvPr/>
        </p:nvCxnSpPr>
        <p:spPr>
          <a:xfrm>
            <a:off x="4463800" y="3080662"/>
            <a:ext cx="3" cy="811988"/>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994134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05210"/>
            <a:ext cx="7620000" cy="2303225"/>
          </a:xfrm>
        </p:spPr>
        <p:txBody>
          <a:bodyPr>
            <a:normAutofit/>
          </a:bodyPr>
          <a:lstStyle/>
          <a:p>
            <a:pPr marL="114300" indent="0" algn="ctr">
              <a:buNone/>
            </a:pPr>
            <a:r>
              <a:rPr lang="en-US" sz="7200" b="1" dirty="0">
                <a:solidFill>
                  <a:srgbClr val="FF0000"/>
                </a:solidFill>
              </a:rPr>
              <a:t>Protozoa</a:t>
            </a:r>
            <a:endParaRPr lang="en-US" sz="7200" dirty="0">
              <a:solidFill>
                <a:srgbClr val="FF0000"/>
              </a:solidFill>
            </a:endParaRPr>
          </a:p>
        </p:txBody>
      </p:sp>
    </p:spTree>
    <p:extLst>
      <p:ext uri="{BB962C8B-B14F-4D97-AF65-F5344CB8AC3E}">
        <p14:creationId xmlns:p14="http://schemas.microsoft.com/office/powerpoint/2010/main" val="24909178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681</TotalTime>
  <Words>3344</Words>
  <Application>Microsoft Office PowerPoint</Application>
  <PresentationFormat>On-screen Show (4:3)</PresentationFormat>
  <Paragraphs>509</Paragraphs>
  <Slides>47</Slides>
  <Notes>24</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47</vt:i4>
      </vt:variant>
    </vt:vector>
  </HeadingPairs>
  <TitlesOfParts>
    <vt:vector size="58" baseType="lpstr">
      <vt:lpstr>ＭＳ Ｐゴシック</vt:lpstr>
      <vt:lpstr>Arial</vt:lpstr>
      <vt:lpstr>Calibri</vt:lpstr>
      <vt:lpstr>Cambria</vt:lpstr>
      <vt:lpstr>Constantia</vt:lpstr>
      <vt:lpstr>Majalla UI</vt:lpstr>
      <vt:lpstr>Traditional Arabic</vt:lpstr>
      <vt:lpstr>Wingdings</vt:lpstr>
      <vt:lpstr>Wingdings 2</vt:lpstr>
      <vt:lpstr>Adjacency</vt:lpstr>
      <vt:lpstr>تدفق</vt:lpstr>
      <vt:lpstr>Parasite </vt:lpstr>
      <vt:lpstr>Introduction </vt:lpstr>
      <vt:lpstr>PowerPoint Presentation</vt:lpstr>
      <vt:lpstr>PowerPoint Presentation</vt:lpstr>
      <vt:lpstr>HOST</vt:lpstr>
      <vt:lpstr>Classification of parasites</vt:lpstr>
      <vt:lpstr>Mode of parasitic infections</vt:lpstr>
      <vt:lpstr>Classification of parasites</vt:lpstr>
      <vt:lpstr>PowerPoint Presentation</vt:lpstr>
      <vt:lpstr>Protozoa</vt:lpstr>
      <vt:lpstr>Protozoa are classified  (according to their method of locomotion)</vt:lpstr>
      <vt:lpstr>PowerPoint Presentation</vt:lpstr>
      <vt:lpstr>Entamoeba histolytica</vt:lpstr>
      <vt:lpstr>Entamoeba histolytica</vt:lpstr>
      <vt:lpstr>Amoebiasis</vt:lpstr>
      <vt:lpstr>Life cycle:</vt:lpstr>
      <vt:lpstr>PowerPoint Presentation</vt:lpstr>
      <vt:lpstr>Morphology: Entamoeba histolytica</vt:lpstr>
      <vt:lpstr>PowerPoint Presentation</vt:lpstr>
      <vt:lpstr>Plasmodium sp. (Malaria)</vt:lpstr>
      <vt:lpstr>Plasmodium sp. (Malaria)</vt:lpstr>
      <vt:lpstr>Plasmodium sp. </vt:lpstr>
      <vt:lpstr>Malaria life cycle</vt:lpstr>
      <vt:lpstr>Plasmodium sp. (Malaria)</vt:lpstr>
      <vt:lpstr> Toxoplama gondii</vt:lpstr>
      <vt:lpstr>Mod of Transmission </vt:lpstr>
      <vt:lpstr>Toxoplama gondii</vt:lpstr>
      <vt:lpstr>Clinical symptoms</vt:lpstr>
      <vt:lpstr>PowerPoint Presentation</vt:lpstr>
      <vt:lpstr>Helminthes ( worms)</vt:lpstr>
      <vt:lpstr>Helminthes</vt:lpstr>
      <vt:lpstr>PowerPoint Presentation</vt:lpstr>
      <vt:lpstr>Nematodes (Roundworms)</vt:lpstr>
      <vt:lpstr>Ascaris lumbricoides (Roundworm) </vt:lpstr>
      <vt:lpstr>Life cycle:</vt:lpstr>
      <vt:lpstr>PowerPoint Presentation</vt:lpstr>
      <vt:lpstr>Clinical Symptoms:  Ascaris lumbricoides </vt:lpstr>
      <vt:lpstr>Cestodes  (tapeworms)</vt:lpstr>
      <vt:lpstr>Taenia saginata  or  Beef Tape-Worms </vt:lpstr>
      <vt:lpstr>Taenia saginata </vt:lpstr>
      <vt:lpstr>Taenia saginata: life cycle</vt:lpstr>
      <vt:lpstr>Taenia saginata </vt:lpstr>
      <vt:lpstr>Trematodes (fluke)</vt:lpstr>
      <vt:lpstr>Schistosoma spp. </vt:lpstr>
      <vt:lpstr> Bilharzia (Schistosomiasis) </vt:lpstr>
      <vt:lpstr>Schistosoma spp.  Life Cycle</vt:lpstr>
      <vt:lpstr>Bilharzia (Schistosomiasis)</vt:lpstr>
    </vt:vector>
  </TitlesOfParts>
  <Company>KFSH&amp;RC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Parasite</dc:title>
  <dc:creator>Bandar Alreshaid</dc:creator>
  <cp:lastModifiedBy>sahar alhogail</cp:lastModifiedBy>
  <cp:revision>51</cp:revision>
  <dcterms:created xsi:type="dcterms:W3CDTF">2014-10-10T21:14:46Z</dcterms:created>
  <dcterms:modified xsi:type="dcterms:W3CDTF">2016-02-22T19:28:03Z</dcterms:modified>
</cp:coreProperties>
</file>