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2"/>
  </p:notes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8" r:id="rId9"/>
    <p:sldId id="269" r:id="rId10"/>
    <p:sldId id="270" r:id="rId11"/>
    <p:sldId id="272" r:id="rId12"/>
    <p:sldId id="274" r:id="rId13"/>
    <p:sldId id="310" r:id="rId14"/>
    <p:sldId id="278" r:id="rId15"/>
    <p:sldId id="279" r:id="rId16"/>
    <p:sldId id="311" r:id="rId17"/>
    <p:sldId id="280" r:id="rId18"/>
    <p:sldId id="281" r:id="rId19"/>
    <p:sldId id="282" r:id="rId20"/>
    <p:sldId id="283" r:id="rId21"/>
    <p:sldId id="284" r:id="rId22"/>
    <p:sldId id="285" r:id="rId23"/>
    <p:sldId id="287" r:id="rId24"/>
    <p:sldId id="288" r:id="rId25"/>
    <p:sldId id="289" r:id="rId26"/>
    <p:sldId id="290" r:id="rId27"/>
    <p:sldId id="318" r:id="rId28"/>
    <p:sldId id="312" r:id="rId29"/>
    <p:sldId id="313" r:id="rId30"/>
    <p:sldId id="314" r:id="rId31"/>
    <p:sldId id="315" r:id="rId32"/>
    <p:sldId id="316" r:id="rId33"/>
    <p:sldId id="317" r:id="rId34"/>
    <p:sldId id="262" r:id="rId35"/>
    <p:sldId id="263" r:id="rId36"/>
    <p:sldId id="264" r:id="rId37"/>
    <p:sldId id="265" r:id="rId38"/>
    <p:sldId id="266" r:id="rId39"/>
    <p:sldId id="321" r:id="rId40"/>
    <p:sldId id="322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44" autoAdjust="0"/>
    <p:restoredTop sz="94660"/>
  </p:normalViewPr>
  <p:slideViewPr>
    <p:cSldViewPr>
      <p:cViewPr varScale="1">
        <p:scale>
          <a:sx n="69" d="100"/>
          <a:sy n="69" d="100"/>
        </p:scale>
        <p:origin x="-12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5ABC4-A5D1-4236-8AD9-CD0B5931B180}" type="datetimeFigureOut">
              <a:rPr lang="en-US" smtClean="0"/>
              <a:t>10/9/2016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0FAD6A-6CB5-476A-9495-43125B29625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9835-1A4A-45E3-9958-D20D437A655C}" type="slidenum">
              <a:rPr lang="x-none" smtClean="0"/>
              <a:pPr/>
              <a:t>5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23049701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0FAD6A-6CB5-476A-9495-43125B296255}" type="slidenum">
              <a:rPr lang="en-US" smtClean="0"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C98DDC-44A7-4E99-BD85-1FA2D3487DF0}" type="slidenum">
              <a:rPr lang="ar-SA" smtClean="0"/>
              <a:pPr/>
              <a:t>32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42669520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0FAD6A-6CB5-476A-9495-43125B296255}" type="slidenum">
              <a:rPr lang="en-US" smtClean="0"/>
              <a:t>40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67C86-5E73-4A7E-AFF8-0200ABB267BA}" type="datetime1">
              <a:rPr lang="en-US" smtClean="0"/>
              <a:t>10/10/2016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99F5D-141B-4689-A06F-2AC627B61089}" type="datetime1">
              <a:rPr lang="en-US" smtClean="0"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429DC-57C8-4F00-81B1-ED92F3ED5CB5}" type="datetime1">
              <a:rPr lang="en-US" smtClean="0"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8486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481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86300" y="1066800"/>
            <a:ext cx="38481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362200" y="6400800"/>
            <a:ext cx="4038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EB28A-2390-49FD-B480-25C134D8ADE5}" type="datetime1">
              <a:rPr lang="en-US" smtClean="0"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42D44-1AF9-4D3D-A2E7-9ABF3C8E1505}" type="datetime1">
              <a:rPr lang="en-US" smtClean="0"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F208D-FD2E-49F4-81B6-A2FD10FE9A82}" type="datetime1">
              <a:rPr lang="en-US" smtClean="0"/>
              <a:t>10/10/2016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FC40C-764F-4ACA-83D8-538E5CB179D2}" type="datetime1">
              <a:rPr lang="en-US" smtClean="0"/>
              <a:t>10/10/2016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6F9BE-F5F8-45BC-9F80-C6FD83ADA0BE}" type="datetime1">
              <a:rPr lang="en-US" smtClean="0"/>
              <a:t>10/10/2016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945CF-135A-4464-A013-07D9A744E99E}" type="datetime1">
              <a:rPr lang="en-US" smtClean="0"/>
              <a:t>10/10/2016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8564-3407-46EA-B5A8-0AB27A573579}" type="datetime1">
              <a:rPr lang="en-US" smtClean="0"/>
              <a:t>10/10/2016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C0217-2CB0-4A69-89F5-E0262C969364}" type="datetime1">
              <a:rPr lang="en-US" smtClean="0"/>
              <a:t>10/10/2016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B990CD9-6CCD-4DD9-888E-A88086A6451E}" type="datetime1">
              <a:rPr lang="en-US" smtClean="0"/>
              <a:t>10/10/2016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informatic-ar.com/wp-content/uploads/2013/09/aggregation.png" TargetMode="Externa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133600"/>
            <a:ext cx="7851648" cy="18288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en-US" sz="32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Lec-4 :</a:t>
            </a:r>
            <a:r>
              <a:rPr lang="x-none" sz="320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Unified Modeling Language (UML)</a:t>
            </a:r>
            <a:endParaRPr lang="en-US" sz="32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762000"/>
            <a:ext cx="7848600" cy="533400"/>
          </a:xfrm>
        </p:spPr>
        <p:txBody>
          <a:bodyPr>
            <a:normAutofit fontScale="90000"/>
          </a:bodyPr>
          <a:lstStyle/>
          <a:p>
            <a:r>
              <a:rPr lang="en-US" dirty="0"/>
              <a:t>Class Attributes (Cont’d)</a:t>
            </a:r>
          </a:p>
        </p:txBody>
      </p:sp>
      <p:sp>
        <p:nvSpPr>
          <p:cNvPr id="157699" name="Rectangle 3"/>
          <p:cNvSpPr>
            <a:spLocks noChangeArrowheads="1"/>
          </p:cNvSpPr>
          <p:nvPr/>
        </p:nvSpPr>
        <p:spPr bwMode="auto">
          <a:xfrm>
            <a:off x="685800" y="1676400"/>
            <a:ext cx="2590800" cy="762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Person</a:t>
            </a:r>
          </a:p>
        </p:txBody>
      </p:sp>
      <p:sp>
        <p:nvSpPr>
          <p:cNvPr id="157700" name="Rectangle 4"/>
          <p:cNvSpPr>
            <a:spLocks noChangeArrowheads="1"/>
          </p:cNvSpPr>
          <p:nvPr/>
        </p:nvSpPr>
        <p:spPr bwMode="auto">
          <a:xfrm>
            <a:off x="685800" y="2438400"/>
            <a:ext cx="2590800" cy="2286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name      : String</a:t>
            </a:r>
          </a:p>
          <a:p>
            <a:r>
              <a:rPr lang="en-US"/>
              <a:t>address   : Address</a:t>
            </a:r>
          </a:p>
          <a:p>
            <a:r>
              <a:rPr lang="en-US"/>
              <a:t>birthdate : Date</a:t>
            </a:r>
          </a:p>
          <a:p>
            <a:r>
              <a:rPr lang="en-US"/>
              <a:t>/ age        : Date</a:t>
            </a:r>
          </a:p>
          <a:p>
            <a:r>
              <a:rPr lang="en-US"/>
              <a:t>ssn          : Id</a:t>
            </a:r>
          </a:p>
        </p:txBody>
      </p:sp>
      <p:sp>
        <p:nvSpPr>
          <p:cNvPr id="157701" name="Rectangle 5"/>
          <p:cNvSpPr>
            <a:spLocks noChangeArrowheads="1"/>
          </p:cNvSpPr>
          <p:nvPr/>
        </p:nvSpPr>
        <p:spPr bwMode="auto">
          <a:xfrm>
            <a:off x="685800" y="4724400"/>
            <a:ext cx="25908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57702" name="Text Box 6"/>
          <p:cNvSpPr txBox="1">
            <a:spLocks noChangeArrowheads="1"/>
          </p:cNvSpPr>
          <p:nvPr/>
        </p:nvSpPr>
        <p:spPr bwMode="auto">
          <a:xfrm>
            <a:off x="3657600" y="1600200"/>
            <a:ext cx="456400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/>
              <a:t>Attributes are usually listed in the form:</a:t>
            </a:r>
          </a:p>
          <a:p>
            <a:endParaRPr lang="en-US" sz="2000" dirty="0"/>
          </a:p>
          <a:p>
            <a:r>
              <a:rPr lang="en-US" sz="2000" dirty="0"/>
              <a:t>        </a:t>
            </a:r>
            <a:r>
              <a:rPr lang="en-US" sz="2000" dirty="0" err="1"/>
              <a:t>attributeName</a:t>
            </a:r>
            <a:r>
              <a:rPr lang="en-US" sz="2000" dirty="0"/>
              <a:t> : Type</a:t>
            </a:r>
          </a:p>
          <a:p>
            <a:endParaRPr lang="en-US" sz="2000" dirty="0"/>
          </a:p>
          <a:p>
            <a:r>
              <a:rPr lang="en-US" sz="2000" dirty="0"/>
              <a:t>A </a:t>
            </a:r>
            <a:r>
              <a:rPr lang="en-US" sz="2000" i="1" dirty="0"/>
              <a:t>derived</a:t>
            </a:r>
            <a:r>
              <a:rPr lang="en-US" sz="2000" dirty="0"/>
              <a:t> attribute is one that can be</a:t>
            </a:r>
          </a:p>
          <a:p>
            <a:r>
              <a:rPr lang="en-US" sz="2000" dirty="0"/>
              <a:t>computed from other attributes, but</a:t>
            </a:r>
          </a:p>
          <a:p>
            <a:r>
              <a:rPr lang="en-US" sz="2000" dirty="0"/>
              <a:t>doesn’t actually exist. For example,</a:t>
            </a:r>
          </a:p>
          <a:p>
            <a:r>
              <a:rPr lang="en-US" sz="2000" dirty="0"/>
              <a:t>a Person’s age can be computed from </a:t>
            </a:r>
          </a:p>
          <a:p>
            <a:r>
              <a:rPr lang="en-US" sz="2000" dirty="0"/>
              <a:t>his birth date. A derived attribute is </a:t>
            </a:r>
          </a:p>
          <a:p>
            <a:r>
              <a:rPr lang="en-US" sz="2000" dirty="0"/>
              <a:t>designated by a preceding ‘/’ as in:</a:t>
            </a:r>
          </a:p>
          <a:p>
            <a:endParaRPr lang="en-US" sz="2000" dirty="0"/>
          </a:p>
          <a:p>
            <a:r>
              <a:rPr lang="en-US" sz="2000" dirty="0"/>
              <a:t>      / age : Date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848600" cy="533400"/>
          </a:xfrm>
        </p:spPr>
        <p:txBody>
          <a:bodyPr>
            <a:normAutofit fontScale="90000"/>
          </a:bodyPr>
          <a:lstStyle/>
          <a:p>
            <a:r>
              <a:rPr lang="en-US" dirty="0"/>
              <a:t>Class Operations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685800" y="1676400"/>
            <a:ext cx="2438400" cy="4114800"/>
            <a:chOff x="336" y="1056"/>
            <a:chExt cx="1536" cy="2592"/>
          </a:xfrm>
        </p:grpSpPr>
        <p:sp>
          <p:nvSpPr>
            <p:cNvPr id="159748" name="Rectangle 4"/>
            <p:cNvSpPr>
              <a:spLocks noChangeArrowheads="1"/>
            </p:cNvSpPr>
            <p:nvPr/>
          </p:nvSpPr>
          <p:spPr bwMode="auto">
            <a:xfrm>
              <a:off x="336" y="1056"/>
              <a:ext cx="1536" cy="4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/>
                <a:t>Person</a:t>
              </a:r>
            </a:p>
          </p:txBody>
        </p:sp>
        <p:sp>
          <p:nvSpPr>
            <p:cNvPr id="159749" name="Rectangle 5"/>
            <p:cNvSpPr>
              <a:spLocks noChangeArrowheads="1"/>
            </p:cNvSpPr>
            <p:nvPr/>
          </p:nvSpPr>
          <p:spPr bwMode="auto">
            <a:xfrm>
              <a:off x="336" y="1536"/>
              <a:ext cx="1536" cy="10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/>
                <a:t>name      : String</a:t>
              </a:r>
            </a:p>
            <a:p>
              <a:r>
                <a:rPr lang="en-US"/>
                <a:t>address   : Address</a:t>
              </a:r>
            </a:p>
            <a:p>
              <a:r>
                <a:rPr lang="en-US"/>
                <a:t>birthdate : Date</a:t>
              </a:r>
            </a:p>
            <a:p>
              <a:r>
                <a:rPr lang="en-US"/>
                <a:t>ssn          : Id</a:t>
              </a:r>
            </a:p>
          </p:txBody>
        </p:sp>
        <p:sp>
          <p:nvSpPr>
            <p:cNvPr id="159750" name="Rectangle 6"/>
            <p:cNvSpPr>
              <a:spLocks noChangeArrowheads="1"/>
            </p:cNvSpPr>
            <p:nvPr/>
          </p:nvSpPr>
          <p:spPr bwMode="auto">
            <a:xfrm>
              <a:off x="336" y="2592"/>
              <a:ext cx="1536" cy="105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/>
                <a:t>eat</a:t>
              </a:r>
            </a:p>
            <a:p>
              <a:pPr algn="ctr"/>
              <a:r>
                <a:rPr lang="en-US"/>
                <a:t>sleep</a:t>
              </a:r>
            </a:p>
            <a:p>
              <a:pPr algn="ctr"/>
              <a:r>
                <a:rPr lang="en-US"/>
                <a:t>work</a:t>
              </a:r>
            </a:p>
            <a:p>
              <a:pPr algn="ctr"/>
              <a:r>
                <a:rPr lang="en-US"/>
                <a:t>play</a:t>
              </a:r>
            </a:p>
          </p:txBody>
        </p:sp>
      </p:grpSp>
      <p:sp>
        <p:nvSpPr>
          <p:cNvPr id="159751" name="Text Box 7"/>
          <p:cNvSpPr txBox="1">
            <a:spLocks noChangeArrowheads="1"/>
          </p:cNvSpPr>
          <p:nvPr/>
        </p:nvSpPr>
        <p:spPr bwMode="auto">
          <a:xfrm>
            <a:off x="3352800" y="4038600"/>
            <a:ext cx="532504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i="1" dirty="0"/>
              <a:t>Operations </a:t>
            </a:r>
            <a:r>
              <a:rPr lang="en-US" sz="2400" dirty="0"/>
              <a:t>describe the class behavior </a:t>
            </a:r>
          </a:p>
          <a:p>
            <a:r>
              <a:rPr lang="en-US" sz="2400" dirty="0"/>
              <a:t>and appear in the third compartment. </a:t>
            </a:r>
          </a:p>
        </p:txBody>
      </p:sp>
      <p:sp>
        <p:nvSpPr>
          <p:cNvPr id="11" name="Oval Callout 10"/>
          <p:cNvSpPr/>
          <p:nvPr/>
        </p:nvSpPr>
        <p:spPr>
          <a:xfrm>
            <a:off x="3276600" y="2286000"/>
            <a:ext cx="1981200" cy="914400"/>
          </a:xfrm>
          <a:prstGeom prst="wedgeEllipseCallout">
            <a:avLst>
              <a:gd name="adj1" fmla="val -56187"/>
              <a:gd name="adj2" fmla="val 6022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A" dirty="0" smtClean="0">
                <a:solidFill>
                  <a:schemeClr val="tx2"/>
                </a:solidFill>
                <a:latin typeface="Times New Roman"/>
                <a:cs typeface="Times New Roman"/>
              </a:rPr>
              <a:t>What the class knows</a:t>
            </a:r>
          </a:p>
          <a:p>
            <a:pPr algn="ctr"/>
            <a:endParaRPr lang="en-US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2" name="Oval Callout 11"/>
          <p:cNvSpPr/>
          <p:nvPr/>
        </p:nvSpPr>
        <p:spPr>
          <a:xfrm>
            <a:off x="3352800" y="5105400"/>
            <a:ext cx="1981200" cy="838200"/>
          </a:xfrm>
          <a:prstGeom prst="wedgeEllipseCallout">
            <a:avLst>
              <a:gd name="adj1" fmla="val -63808"/>
              <a:gd name="adj2" fmla="val -52045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A" dirty="0" smtClean="0">
                <a:solidFill>
                  <a:schemeClr val="tx2"/>
                </a:solidFill>
                <a:latin typeface="Times New Roman"/>
                <a:cs typeface="Times New Roman"/>
              </a:rPr>
              <a:t>What the class does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7848600" cy="533400"/>
          </a:xfrm>
        </p:spPr>
        <p:txBody>
          <a:bodyPr>
            <a:normAutofit fontScale="90000"/>
          </a:bodyPr>
          <a:lstStyle/>
          <a:p>
            <a:r>
              <a:rPr lang="en-US" dirty="0"/>
              <a:t>Depicting Classes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6248400" y="2133600"/>
            <a:ext cx="2438400" cy="3581400"/>
            <a:chOff x="3936" y="1296"/>
            <a:chExt cx="1536" cy="2256"/>
          </a:xfrm>
        </p:grpSpPr>
        <p:sp>
          <p:nvSpPr>
            <p:cNvPr id="161796" name="Rectangle 4"/>
            <p:cNvSpPr>
              <a:spLocks noChangeArrowheads="1"/>
            </p:cNvSpPr>
            <p:nvPr/>
          </p:nvSpPr>
          <p:spPr bwMode="auto">
            <a:xfrm>
              <a:off x="3936" y="1296"/>
              <a:ext cx="1536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/>
                <a:t>Person</a:t>
              </a:r>
            </a:p>
          </p:txBody>
        </p:sp>
        <p:sp>
          <p:nvSpPr>
            <p:cNvPr id="161797" name="Rectangle 5"/>
            <p:cNvSpPr>
              <a:spLocks noChangeArrowheads="1"/>
            </p:cNvSpPr>
            <p:nvPr/>
          </p:nvSpPr>
          <p:spPr bwMode="auto">
            <a:xfrm>
              <a:off x="3936" y="1680"/>
              <a:ext cx="1536" cy="76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/>
                <a:t>name      : String</a:t>
              </a:r>
            </a:p>
            <a:p>
              <a:r>
                <a:rPr lang="en-US"/>
                <a:t>birthdate : Date</a:t>
              </a:r>
            </a:p>
            <a:p>
              <a:r>
                <a:rPr lang="en-US"/>
                <a:t>ssn          : Id</a:t>
              </a:r>
            </a:p>
          </p:txBody>
        </p:sp>
        <p:sp>
          <p:nvSpPr>
            <p:cNvPr id="161798" name="Rectangle 6"/>
            <p:cNvSpPr>
              <a:spLocks noChangeArrowheads="1"/>
            </p:cNvSpPr>
            <p:nvPr/>
          </p:nvSpPr>
          <p:spPr bwMode="auto">
            <a:xfrm>
              <a:off x="3936" y="2448"/>
              <a:ext cx="1536" cy="110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/>
                <a:t>eat()</a:t>
              </a:r>
            </a:p>
            <a:p>
              <a:pPr algn="ctr"/>
              <a:r>
                <a:rPr lang="en-US"/>
                <a:t>sleep()</a:t>
              </a:r>
            </a:p>
            <a:p>
              <a:pPr algn="ctr"/>
              <a:r>
                <a:rPr lang="en-US"/>
                <a:t>work()</a:t>
              </a:r>
            </a:p>
            <a:p>
              <a:pPr algn="ctr"/>
              <a:r>
                <a:rPr lang="en-US"/>
                <a:t>play()</a:t>
              </a:r>
            </a:p>
          </p:txBody>
        </p:sp>
      </p:grpSp>
      <p:sp>
        <p:nvSpPr>
          <p:cNvPr id="161799" name="Text Box 7"/>
          <p:cNvSpPr txBox="1">
            <a:spLocks noChangeArrowheads="1"/>
          </p:cNvSpPr>
          <p:nvPr/>
        </p:nvSpPr>
        <p:spPr bwMode="auto">
          <a:xfrm>
            <a:off x="381000" y="1371600"/>
            <a:ext cx="834866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/>
              <a:t>When drawing a class, you needn’t show attributes and operation in every diagram</a:t>
            </a:r>
            <a:r>
              <a:rPr lang="en-US" dirty="0" smtClean="0"/>
              <a:t>.</a:t>
            </a:r>
          </a:p>
          <a:p>
            <a:r>
              <a:rPr lang="en-CA" dirty="0" smtClean="0">
                <a:solidFill>
                  <a:srgbClr val="000000"/>
                </a:solidFill>
                <a:latin typeface="Times New Roman"/>
                <a:cs typeface="Times New Roman"/>
              </a:rPr>
              <a:t>Class </a:t>
            </a:r>
            <a:r>
              <a:rPr lang="en-CA" dirty="0" smtClean="0">
                <a:solidFill>
                  <a:srgbClr val="000000"/>
                </a:solidFill>
                <a:latin typeface="Times New Roman"/>
                <a:cs typeface="Times New Roman"/>
              </a:rPr>
              <a:t>diagrams provide the representations used by </a:t>
            </a:r>
            <a:r>
              <a:rPr lang="en-CA" dirty="0" smtClean="0">
                <a:solidFill>
                  <a:srgbClr val="000000"/>
                </a:solidFill>
                <a:latin typeface="Times New Roman"/>
                <a:cs typeface="Times New Roman"/>
              </a:rPr>
              <a:t>the developers.</a:t>
            </a:r>
            <a:endParaRPr lang="en-CA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endParaRPr lang="en-US" dirty="0"/>
          </a:p>
        </p:txBody>
      </p:sp>
      <p:sp>
        <p:nvSpPr>
          <p:cNvPr id="161800" name="Rectangle 8"/>
          <p:cNvSpPr>
            <a:spLocks noChangeArrowheads="1"/>
          </p:cNvSpPr>
          <p:nvPr/>
        </p:nvSpPr>
        <p:spPr bwMode="auto">
          <a:xfrm>
            <a:off x="457200" y="2133600"/>
            <a:ext cx="24384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Person</a:t>
            </a:r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533400" y="3276600"/>
            <a:ext cx="2438400" cy="2438400"/>
            <a:chOff x="288" y="2400"/>
            <a:chExt cx="1536" cy="1536"/>
          </a:xfrm>
        </p:grpSpPr>
        <p:sp>
          <p:nvSpPr>
            <p:cNvPr id="161802" name="Rectangle 10"/>
            <p:cNvSpPr>
              <a:spLocks noChangeArrowheads="1"/>
            </p:cNvSpPr>
            <p:nvPr/>
          </p:nvSpPr>
          <p:spPr bwMode="auto">
            <a:xfrm>
              <a:off x="288" y="2400"/>
              <a:ext cx="1536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/>
                <a:t>Person</a:t>
              </a:r>
            </a:p>
          </p:txBody>
        </p:sp>
        <p:sp>
          <p:nvSpPr>
            <p:cNvPr id="161803" name="Rectangle 11"/>
            <p:cNvSpPr>
              <a:spLocks noChangeArrowheads="1"/>
            </p:cNvSpPr>
            <p:nvPr/>
          </p:nvSpPr>
          <p:spPr bwMode="auto">
            <a:xfrm>
              <a:off x="288" y="2880"/>
              <a:ext cx="1536" cy="76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/>
                <a:t>name</a:t>
              </a:r>
            </a:p>
            <a:p>
              <a:pPr algn="ctr"/>
              <a:r>
                <a:rPr lang="en-US"/>
                <a:t>address</a:t>
              </a:r>
            </a:p>
            <a:p>
              <a:pPr algn="ctr"/>
              <a:r>
                <a:rPr lang="en-US"/>
                <a:t>birthdate</a:t>
              </a:r>
            </a:p>
          </p:txBody>
        </p:sp>
        <p:sp>
          <p:nvSpPr>
            <p:cNvPr id="161804" name="Rectangle 12"/>
            <p:cNvSpPr>
              <a:spLocks noChangeArrowheads="1"/>
            </p:cNvSpPr>
            <p:nvPr/>
          </p:nvSpPr>
          <p:spPr bwMode="auto">
            <a:xfrm>
              <a:off x="288" y="3648"/>
              <a:ext cx="1536" cy="2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3429000" y="4114800"/>
            <a:ext cx="2438400" cy="1600200"/>
            <a:chOff x="2208" y="2592"/>
            <a:chExt cx="1536" cy="1008"/>
          </a:xfrm>
        </p:grpSpPr>
        <p:sp>
          <p:nvSpPr>
            <p:cNvPr id="161806" name="Rectangle 14"/>
            <p:cNvSpPr>
              <a:spLocks noChangeArrowheads="1"/>
            </p:cNvSpPr>
            <p:nvPr/>
          </p:nvSpPr>
          <p:spPr bwMode="auto">
            <a:xfrm>
              <a:off x="2208" y="2592"/>
              <a:ext cx="1536" cy="30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/>
                <a:t>Person</a:t>
              </a:r>
            </a:p>
          </p:txBody>
        </p:sp>
        <p:sp>
          <p:nvSpPr>
            <p:cNvPr id="161807" name="Rectangle 15"/>
            <p:cNvSpPr>
              <a:spLocks noChangeArrowheads="1"/>
            </p:cNvSpPr>
            <p:nvPr/>
          </p:nvSpPr>
          <p:spPr bwMode="auto">
            <a:xfrm>
              <a:off x="2208" y="2880"/>
              <a:ext cx="1536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61808" name="Rectangle 16"/>
            <p:cNvSpPr>
              <a:spLocks noChangeArrowheads="1"/>
            </p:cNvSpPr>
            <p:nvPr/>
          </p:nvSpPr>
          <p:spPr bwMode="auto">
            <a:xfrm>
              <a:off x="2208" y="3072"/>
              <a:ext cx="1536" cy="52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/>
                <a:t>eat</a:t>
              </a:r>
            </a:p>
            <a:p>
              <a:pPr algn="ctr"/>
              <a:r>
                <a:rPr lang="en-US"/>
                <a:t>play</a:t>
              </a:r>
            </a:p>
          </p:txBody>
        </p: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3429000" y="2133600"/>
            <a:ext cx="2438400" cy="1143000"/>
            <a:chOff x="2160" y="1488"/>
            <a:chExt cx="1536" cy="720"/>
          </a:xfrm>
        </p:grpSpPr>
        <p:sp>
          <p:nvSpPr>
            <p:cNvPr id="161810" name="Rectangle 18"/>
            <p:cNvSpPr>
              <a:spLocks noChangeArrowheads="1"/>
            </p:cNvSpPr>
            <p:nvPr/>
          </p:nvSpPr>
          <p:spPr bwMode="auto">
            <a:xfrm>
              <a:off x="2160" y="1488"/>
              <a:ext cx="1536" cy="3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/>
                <a:t>Person</a:t>
              </a:r>
            </a:p>
          </p:txBody>
        </p:sp>
        <p:sp>
          <p:nvSpPr>
            <p:cNvPr id="161811" name="Rectangle 19"/>
            <p:cNvSpPr>
              <a:spLocks noChangeArrowheads="1"/>
            </p:cNvSpPr>
            <p:nvPr/>
          </p:nvSpPr>
          <p:spPr bwMode="auto">
            <a:xfrm>
              <a:off x="2160" y="1824"/>
              <a:ext cx="1536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812" name="Rectangle 20"/>
            <p:cNvSpPr>
              <a:spLocks noChangeArrowheads="1"/>
            </p:cNvSpPr>
            <p:nvPr/>
          </p:nvSpPr>
          <p:spPr bwMode="auto">
            <a:xfrm>
              <a:off x="2160" y="2016"/>
              <a:ext cx="1536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>
            <a:lum brigh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2"/>
          <p:cNvSpPr txBox="1"/>
          <p:nvPr/>
        </p:nvSpPr>
        <p:spPr>
          <a:xfrm>
            <a:off x="458474" y="650108"/>
            <a:ext cx="1567737" cy="130805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76"/>
              </a:lnSpc>
            </a:pPr>
            <a:r>
              <a:rPr lang="en-CA" sz="4000" dirty="0" smtClean="0">
                <a:solidFill>
                  <a:schemeClr val="tx2"/>
                </a:solidFill>
                <a:latin typeface="Times New Roman"/>
                <a:cs typeface="Times New Roman"/>
              </a:rPr>
              <a:t>Objects</a:t>
            </a:r>
          </a:p>
          <a:p>
            <a:pPr>
              <a:lnSpc>
                <a:spcPts val="5076"/>
              </a:lnSpc>
            </a:pPr>
            <a:endParaRPr lang="en-CA" sz="4400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13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848600" cy="533400"/>
          </a:xfrm>
        </p:spPr>
        <p:txBody>
          <a:bodyPr>
            <a:normAutofit fontScale="90000"/>
          </a:bodyPr>
          <a:lstStyle/>
          <a:p>
            <a:r>
              <a:rPr lang="en-US" dirty="0"/>
              <a:t>Generalization Relationships</a:t>
            </a:r>
          </a:p>
        </p:txBody>
      </p:sp>
      <p:sp>
        <p:nvSpPr>
          <p:cNvPr id="166915" name="Rectangle 3"/>
          <p:cNvSpPr>
            <a:spLocks noChangeArrowheads="1"/>
          </p:cNvSpPr>
          <p:nvPr/>
        </p:nvSpPr>
        <p:spPr bwMode="auto">
          <a:xfrm>
            <a:off x="660400" y="1727200"/>
            <a:ext cx="24384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Person</a:t>
            </a:r>
          </a:p>
        </p:txBody>
      </p:sp>
      <p:sp>
        <p:nvSpPr>
          <p:cNvPr id="166916" name="Text Box 4"/>
          <p:cNvSpPr txBox="1">
            <a:spLocks noChangeArrowheads="1"/>
          </p:cNvSpPr>
          <p:nvPr/>
        </p:nvSpPr>
        <p:spPr bwMode="auto">
          <a:xfrm>
            <a:off x="3810000" y="2209800"/>
            <a:ext cx="51054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dirty="0"/>
              <a:t>A </a:t>
            </a:r>
            <a:r>
              <a:rPr lang="en-US" sz="2000" i="1" dirty="0"/>
              <a:t>generalization</a:t>
            </a:r>
            <a:r>
              <a:rPr lang="en-US" sz="2000" dirty="0"/>
              <a:t> connects a </a:t>
            </a:r>
            <a:r>
              <a:rPr lang="en-US" sz="2000" dirty="0" smtClean="0"/>
              <a:t>subclass to </a:t>
            </a:r>
            <a:r>
              <a:rPr lang="en-US" sz="2000" dirty="0"/>
              <a:t>its </a:t>
            </a:r>
            <a:r>
              <a:rPr lang="en-US" sz="2000" dirty="0" err="1"/>
              <a:t>superclass</a:t>
            </a:r>
            <a:r>
              <a:rPr lang="en-US" sz="2000" dirty="0"/>
              <a:t>. It denotes an </a:t>
            </a:r>
            <a:r>
              <a:rPr lang="en-US" sz="2000" dirty="0" smtClean="0"/>
              <a:t>inheritance of attributes </a:t>
            </a:r>
            <a:r>
              <a:rPr lang="en-US" sz="2000" dirty="0"/>
              <a:t>and </a:t>
            </a:r>
            <a:r>
              <a:rPr lang="en-US" sz="2000" dirty="0" smtClean="0"/>
              <a:t>behavior from </a:t>
            </a:r>
            <a:r>
              <a:rPr lang="en-US" sz="2000" dirty="0"/>
              <a:t>the </a:t>
            </a:r>
            <a:r>
              <a:rPr lang="en-US" sz="2000" dirty="0" err="1"/>
              <a:t>superclass</a:t>
            </a:r>
            <a:r>
              <a:rPr lang="en-US" sz="2000" dirty="0"/>
              <a:t> to the subclass </a:t>
            </a:r>
            <a:r>
              <a:rPr lang="en-US" sz="2000" dirty="0" smtClean="0"/>
              <a:t>and indicates </a:t>
            </a:r>
            <a:r>
              <a:rPr lang="en-US" sz="2000" dirty="0"/>
              <a:t>a specialization in the </a:t>
            </a:r>
            <a:r>
              <a:rPr lang="en-US" sz="2000" dirty="0" smtClean="0"/>
              <a:t>subclass of </a:t>
            </a:r>
            <a:r>
              <a:rPr lang="en-US" sz="2000" dirty="0"/>
              <a:t>the more </a:t>
            </a:r>
            <a:r>
              <a:rPr lang="en-US" sz="2000" dirty="0" smtClean="0"/>
              <a:t>general  </a:t>
            </a:r>
            <a:r>
              <a:rPr lang="en-US" sz="2000" dirty="0" err="1" smtClean="0"/>
              <a:t>superclass</a:t>
            </a:r>
            <a:r>
              <a:rPr lang="en-US" sz="2000" dirty="0"/>
              <a:t>.</a:t>
            </a:r>
          </a:p>
        </p:txBody>
      </p:sp>
      <p:sp>
        <p:nvSpPr>
          <p:cNvPr id="166917" name="Rectangle 5"/>
          <p:cNvSpPr>
            <a:spLocks noChangeArrowheads="1"/>
          </p:cNvSpPr>
          <p:nvPr/>
        </p:nvSpPr>
        <p:spPr bwMode="auto">
          <a:xfrm>
            <a:off x="685800" y="4191000"/>
            <a:ext cx="24384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Student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676400" y="2514600"/>
            <a:ext cx="419100" cy="1676400"/>
            <a:chOff x="968" y="1584"/>
            <a:chExt cx="264" cy="1056"/>
          </a:xfrm>
        </p:grpSpPr>
        <p:sp>
          <p:nvSpPr>
            <p:cNvPr id="166919" name="Line 7"/>
            <p:cNvSpPr>
              <a:spLocks noChangeShapeType="1"/>
            </p:cNvSpPr>
            <p:nvPr/>
          </p:nvSpPr>
          <p:spPr bwMode="auto">
            <a:xfrm>
              <a:off x="1104" y="1824"/>
              <a:ext cx="0" cy="81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920" name="Freeform 8"/>
            <p:cNvSpPr>
              <a:spLocks/>
            </p:cNvSpPr>
            <p:nvPr/>
          </p:nvSpPr>
          <p:spPr bwMode="auto">
            <a:xfrm>
              <a:off x="968" y="1584"/>
              <a:ext cx="264" cy="240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240"/>
                </a:cxn>
                <a:cxn ang="0">
                  <a:pos x="336" y="240"/>
                </a:cxn>
                <a:cxn ang="0">
                  <a:pos x="144" y="0"/>
                </a:cxn>
              </a:cxnLst>
              <a:rect l="0" t="0" r="r" b="b"/>
              <a:pathLst>
                <a:path w="336" h="240">
                  <a:moveTo>
                    <a:pt x="144" y="0"/>
                  </a:moveTo>
                  <a:lnTo>
                    <a:pt x="0" y="240"/>
                  </a:lnTo>
                  <a:lnTo>
                    <a:pt x="336" y="240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chemeClr val="bg1"/>
            </a:solidFill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8392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(</a:t>
            </a:r>
            <a:r>
              <a:rPr lang="en-US" dirty="0"/>
              <a:t>Cont’d)</a:t>
            </a:r>
          </a:p>
        </p:txBody>
      </p:sp>
      <p:sp>
        <p:nvSpPr>
          <p:cNvPr id="167939" name="Rectangle 1027"/>
          <p:cNvSpPr>
            <a:spLocks noChangeArrowheads="1"/>
          </p:cNvSpPr>
          <p:nvPr/>
        </p:nvSpPr>
        <p:spPr bwMode="auto">
          <a:xfrm>
            <a:off x="1295400" y="2819400"/>
            <a:ext cx="24384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Student</a:t>
            </a:r>
          </a:p>
        </p:txBody>
      </p:sp>
      <p:sp>
        <p:nvSpPr>
          <p:cNvPr id="167940" name="Text Box 1028"/>
          <p:cNvSpPr txBox="1">
            <a:spLocks noChangeArrowheads="1"/>
          </p:cNvSpPr>
          <p:nvPr/>
        </p:nvSpPr>
        <p:spPr bwMode="auto">
          <a:xfrm>
            <a:off x="457200" y="1295400"/>
            <a:ext cx="8153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/>
              <a:t>UML permits a class to inherit from multiple </a:t>
            </a:r>
            <a:r>
              <a:rPr lang="en-US" dirty="0" err="1" smtClean="0"/>
              <a:t>superclasses</a:t>
            </a:r>
            <a:r>
              <a:rPr lang="en-US" dirty="0" smtClean="0"/>
              <a:t>.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67941" name="Rectangle 1029"/>
          <p:cNvSpPr>
            <a:spLocks noChangeArrowheads="1"/>
          </p:cNvSpPr>
          <p:nvPr/>
        </p:nvSpPr>
        <p:spPr bwMode="auto">
          <a:xfrm>
            <a:off x="2895600" y="5029200"/>
            <a:ext cx="30480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TeachingAssistant</a:t>
            </a:r>
          </a:p>
        </p:txBody>
      </p:sp>
      <p:sp>
        <p:nvSpPr>
          <p:cNvPr id="167942" name="Line 1030"/>
          <p:cNvSpPr>
            <a:spLocks noChangeShapeType="1"/>
          </p:cNvSpPr>
          <p:nvPr/>
        </p:nvSpPr>
        <p:spPr bwMode="auto">
          <a:xfrm>
            <a:off x="4343400" y="4495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7943" name="Freeform 1031"/>
          <p:cNvSpPr>
            <a:spLocks/>
          </p:cNvSpPr>
          <p:nvPr/>
        </p:nvSpPr>
        <p:spPr bwMode="auto">
          <a:xfrm>
            <a:off x="2755900" y="3619500"/>
            <a:ext cx="419100" cy="398463"/>
          </a:xfrm>
          <a:custGeom>
            <a:avLst/>
            <a:gdLst/>
            <a:ahLst/>
            <a:cxnLst>
              <a:cxn ang="0">
                <a:pos x="144" y="0"/>
              </a:cxn>
              <a:cxn ang="0">
                <a:pos x="0" y="240"/>
              </a:cxn>
              <a:cxn ang="0">
                <a:pos x="336" y="240"/>
              </a:cxn>
              <a:cxn ang="0">
                <a:pos x="144" y="0"/>
              </a:cxn>
            </a:cxnLst>
            <a:rect l="0" t="0" r="r" b="b"/>
            <a:pathLst>
              <a:path w="336" h="240">
                <a:moveTo>
                  <a:pt x="144" y="0"/>
                </a:moveTo>
                <a:lnTo>
                  <a:pt x="0" y="240"/>
                </a:lnTo>
                <a:lnTo>
                  <a:pt x="336" y="240"/>
                </a:lnTo>
                <a:lnTo>
                  <a:pt x="144" y="0"/>
                </a:lnTo>
                <a:close/>
              </a:path>
            </a:pathLst>
          </a:custGeom>
          <a:solidFill>
            <a:schemeClr val="bg1"/>
          </a:solidFill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7944" name="Rectangle 1032"/>
          <p:cNvSpPr>
            <a:spLocks noChangeArrowheads="1"/>
          </p:cNvSpPr>
          <p:nvPr/>
        </p:nvSpPr>
        <p:spPr bwMode="auto">
          <a:xfrm>
            <a:off x="4724400" y="2895600"/>
            <a:ext cx="24384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Employee</a:t>
            </a:r>
          </a:p>
        </p:txBody>
      </p:sp>
      <p:sp>
        <p:nvSpPr>
          <p:cNvPr id="167945" name="Freeform 1033"/>
          <p:cNvSpPr>
            <a:spLocks/>
          </p:cNvSpPr>
          <p:nvPr/>
        </p:nvSpPr>
        <p:spPr bwMode="auto">
          <a:xfrm>
            <a:off x="5562600" y="3657600"/>
            <a:ext cx="419100" cy="398463"/>
          </a:xfrm>
          <a:custGeom>
            <a:avLst/>
            <a:gdLst/>
            <a:ahLst/>
            <a:cxnLst>
              <a:cxn ang="0">
                <a:pos x="144" y="0"/>
              </a:cxn>
              <a:cxn ang="0">
                <a:pos x="0" y="240"/>
              </a:cxn>
              <a:cxn ang="0">
                <a:pos x="336" y="240"/>
              </a:cxn>
              <a:cxn ang="0">
                <a:pos x="144" y="0"/>
              </a:cxn>
            </a:cxnLst>
            <a:rect l="0" t="0" r="r" b="b"/>
            <a:pathLst>
              <a:path w="336" h="240">
                <a:moveTo>
                  <a:pt x="144" y="0"/>
                </a:moveTo>
                <a:lnTo>
                  <a:pt x="0" y="240"/>
                </a:lnTo>
                <a:lnTo>
                  <a:pt x="336" y="240"/>
                </a:lnTo>
                <a:lnTo>
                  <a:pt x="144" y="0"/>
                </a:lnTo>
                <a:close/>
              </a:path>
            </a:pathLst>
          </a:custGeom>
          <a:solidFill>
            <a:schemeClr val="bg1"/>
          </a:solidFill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7946" name="Freeform 1034"/>
          <p:cNvSpPr>
            <a:spLocks/>
          </p:cNvSpPr>
          <p:nvPr/>
        </p:nvSpPr>
        <p:spPr bwMode="auto">
          <a:xfrm>
            <a:off x="2971800" y="4038600"/>
            <a:ext cx="2819400" cy="457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88"/>
              </a:cxn>
              <a:cxn ang="0">
                <a:pos x="1776" y="288"/>
              </a:cxn>
              <a:cxn ang="0">
                <a:pos x="1776" y="0"/>
              </a:cxn>
            </a:cxnLst>
            <a:rect l="0" t="0" r="r" b="b"/>
            <a:pathLst>
              <a:path w="1776" h="288">
                <a:moveTo>
                  <a:pt x="0" y="0"/>
                </a:moveTo>
                <a:lnTo>
                  <a:pt x="0" y="288"/>
                </a:lnTo>
                <a:lnTo>
                  <a:pt x="1776" y="288"/>
                </a:lnTo>
                <a:lnTo>
                  <a:pt x="1776" y="0"/>
                </a:ln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2859" y="0"/>
            <a:ext cx="9144000" cy="6858000"/>
          </a:xfrm>
          <a:prstGeom prst="rect">
            <a:avLst/>
          </a:prstGeom>
        </p:spPr>
      </p:pic>
      <p:sp>
        <p:nvSpPr>
          <p:cNvPr id="15" name="TextBox 2"/>
          <p:cNvSpPr txBox="1"/>
          <p:nvPr/>
        </p:nvSpPr>
        <p:spPr>
          <a:xfrm>
            <a:off x="152400" y="533400"/>
            <a:ext cx="8636980" cy="1405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11"/>
              </a:lnSpc>
            </a:pPr>
            <a:r>
              <a:rPr lang="en-CA" sz="4000" dirty="0" smtClean="0">
                <a:solidFill>
                  <a:schemeClr val="tx2"/>
                </a:solidFill>
                <a:latin typeface="Times New Roman"/>
                <a:cs typeface="Times New Roman"/>
              </a:rPr>
              <a:t>Association, aggregation </a:t>
            </a:r>
            <a:r>
              <a:rPr lang="en-CA" sz="4000" dirty="0" smtClean="0">
                <a:solidFill>
                  <a:schemeClr val="tx2"/>
                </a:solidFill>
                <a:latin typeface="Times New Roman"/>
                <a:cs typeface="Times New Roman"/>
              </a:rPr>
              <a:t>and </a:t>
            </a:r>
            <a:r>
              <a:rPr lang="en-CA" sz="4000" dirty="0" smtClean="0">
                <a:solidFill>
                  <a:schemeClr val="tx2"/>
                </a:solidFill>
                <a:latin typeface="Times New Roman"/>
                <a:cs typeface="Times New Roman"/>
              </a:rPr>
              <a:t>composition</a:t>
            </a:r>
          </a:p>
          <a:p>
            <a:pPr>
              <a:lnSpc>
                <a:spcPts val="3611"/>
              </a:lnSpc>
            </a:pPr>
            <a:endParaRPr lang="en-CA" sz="4000" dirty="0" smtClean="0">
              <a:solidFill>
                <a:srgbClr val="071D57"/>
              </a:solidFill>
              <a:latin typeface="Times New Roman"/>
              <a:cs typeface="Times New Roman"/>
            </a:endParaRPr>
          </a:p>
          <a:p>
            <a:pPr>
              <a:lnSpc>
                <a:spcPts val="3611"/>
              </a:lnSpc>
            </a:pPr>
            <a:endParaRPr lang="en-CA" sz="4000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69772" y="2141532"/>
            <a:ext cx="7464628" cy="1231106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230"/>
              </a:lnSpc>
            </a:pPr>
            <a:r>
              <a:rPr lang="en-CA" dirty="0" smtClean="0"/>
              <a:t>When </a:t>
            </a:r>
            <a:r>
              <a:rPr lang="en-CA" dirty="0" smtClean="0"/>
              <a:t>considering the 3 </a:t>
            </a:r>
            <a:r>
              <a:rPr lang="en-CA" dirty="0" smtClean="0"/>
              <a:t>relationships: </a:t>
            </a:r>
            <a:r>
              <a:rPr lang="en-CA" dirty="0" smtClean="0"/>
              <a:t>association, aggregation and composition</a:t>
            </a:r>
            <a:r>
              <a:rPr lang="en-CA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,</a:t>
            </a:r>
          </a:p>
          <a:p>
            <a:pPr>
              <a:lnSpc>
                <a:spcPts val="3230"/>
              </a:lnSpc>
            </a:pPr>
            <a:r>
              <a:rPr lang="en-CA" dirty="0" smtClean="0"/>
              <a:t> </a:t>
            </a:r>
            <a:endParaRPr lang="en-CA" dirty="0"/>
          </a:p>
        </p:txBody>
      </p:sp>
      <p:sp>
        <p:nvSpPr>
          <p:cNvPr id="6" name="TextBox 6"/>
          <p:cNvSpPr txBox="1"/>
          <p:nvPr/>
        </p:nvSpPr>
        <p:spPr>
          <a:xfrm>
            <a:off x="1642864" y="3416253"/>
            <a:ext cx="89768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7"/>
              </a:lnSpc>
            </a:pPr>
            <a:r>
              <a:rPr lang="en-CA" sz="2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307"/>
              </a:lnSpc>
            </a:pPr>
            <a:endParaRPr dirty="0"/>
          </a:p>
        </p:txBody>
      </p:sp>
      <p:sp>
        <p:nvSpPr>
          <p:cNvPr id="7" name="TextBox 7"/>
          <p:cNvSpPr txBox="1"/>
          <p:nvPr/>
        </p:nvSpPr>
        <p:spPr>
          <a:xfrm>
            <a:off x="2101337" y="3416253"/>
            <a:ext cx="4684103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7"/>
              </a:lnSpc>
            </a:pPr>
            <a:r>
              <a:rPr lang="en-CA" sz="2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the most</a:t>
            </a:r>
            <a:r>
              <a:rPr lang="en-CA" sz="2000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 general relationship is association</a:t>
            </a:r>
            <a:r>
              <a:rPr lang="en-CA" sz="2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,</a:t>
            </a:r>
          </a:p>
          <a:p>
            <a:pPr>
              <a:lnSpc>
                <a:spcPts val="2307"/>
              </a:lnSpc>
            </a:pPr>
            <a:endParaRPr dirty="0"/>
          </a:p>
        </p:txBody>
      </p:sp>
      <p:sp>
        <p:nvSpPr>
          <p:cNvPr id="8" name="TextBox 8"/>
          <p:cNvSpPr txBox="1"/>
          <p:nvPr/>
        </p:nvSpPr>
        <p:spPr>
          <a:xfrm>
            <a:off x="1642864" y="4142844"/>
            <a:ext cx="89768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7"/>
              </a:lnSpc>
            </a:pPr>
            <a:r>
              <a:rPr lang="en-CA" sz="2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307"/>
              </a:lnSpc>
            </a:pPr>
            <a:endParaRPr dirty="0"/>
          </a:p>
        </p:txBody>
      </p:sp>
      <p:sp>
        <p:nvSpPr>
          <p:cNvPr id="9" name="TextBox 9"/>
          <p:cNvSpPr txBox="1"/>
          <p:nvPr/>
        </p:nvSpPr>
        <p:spPr>
          <a:xfrm>
            <a:off x="2101337" y="4142844"/>
            <a:ext cx="2503891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7"/>
              </a:lnSpc>
            </a:pPr>
            <a:r>
              <a:rPr lang="en-CA" sz="2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followed by aggregation</a:t>
            </a:r>
          </a:p>
          <a:p>
            <a:pPr>
              <a:lnSpc>
                <a:spcPts val="2307"/>
              </a:lnSpc>
            </a:pPr>
            <a:endParaRPr dirty="0"/>
          </a:p>
        </p:txBody>
      </p:sp>
      <p:sp>
        <p:nvSpPr>
          <p:cNvPr id="10" name="TextBox 10"/>
          <p:cNvSpPr txBox="1"/>
          <p:nvPr/>
        </p:nvSpPr>
        <p:spPr>
          <a:xfrm>
            <a:off x="1642864" y="4882182"/>
            <a:ext cx="89768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7"/>
              </a:lnSpc>
            </a:pPr>
            <a:r>
              <a:rPr lang="en-CA" sz="2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307"/>
              </a:lnSpc>
            </a:pPr>
            <a:endParaRPr dirty="0"/>
          </a:p>
        </p:txBody>
      </p:sp>
      <p:sp>
        <p:nvSpPr>
          <p:cNvPr id="11" name="TextBox 11"/>
          <p:cNvSpPr txBox="1"/>
          <p:nvPr/>
        </p:nvSpPr>
        <p:spPr>
          <a:xfrm>
            <a:off x="2101337" y="4882182"/>
            <a:ext cx="2605842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7"/>
              </a:lnSpc>
            </a:pPr>
            <a:r>
              <a:rPr lang="en-CA" sz="2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and, finally, composition.</a:t>
            </a:r>
          </a:p>
          <a:p>
            <a:pPr>
              <a:lnSpc>
                <a:spcPts val="2307"/>
              </a:lnSpc>
            </a:pPr>
            <a:endParaRPr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16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848600" cy="533400"/>
          </a:xfrm>
        </p:spPr>
        <p:txBody>
          <a:bodyPr>
            <a:normAutofit fontScale="90000"/>
          </a:bodyPr>
          <a:lstStyle/>
          <a:p>
            <a:r>
              <a:rPr lang="en-US" dirty="0"/>
              <a:t>Association Relationships</a:t>
            </a:r>
          </a:p>
        </p:txBody>
      </p:sp>
      <p:sp>
        <p:nvSpPr>
          <p:cNvPr id="168963" name="Text Box 3"/>
          <p:cNvSpPr txBox="1">
            <a:spLocks noChangeArrowheads="1"/>
          </p:cNvSpPr>
          <p:nvPr/>
        </p:nvSpPr>
        <p:spPr bwMode="auto">
          <a:xfrm>
            <a:off x="609600" y="1371600"/>
            <a:ext cx="81089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/>
              <a:t>If two classes in a model need to communicate with each other, there must be link between them. </a:t>
            </a:r>
          </a:p>
          <a:p>
            <a:endParaRPr lang="en-US" dirty="0"/>
          </a:p>
          <a:p>
            <a:r>
              <a:rPr lang="en-US" dirty="0"/>
              <a:t>An </a:t>
            </a:r>
            <a:r>
              <a:rPr lang="en-US" i="1" dirty="0"/>
              <a:t>association</a:t>
            </a:r>
            <a:r>
              <a:rPr lang="en-US" dirty="0"/>
              <a:t> denotes that link. </a:t>
            </a:r>
          </a:p>
        </p:txBody>
      </p:sp>
      <p:sp>
        <p:nvSpPr>
          <p:cNvPr id="168964" name="Line 4"/>
          <p:cNvSpPr>
            <a:spLocks noChangeShapeType="1"/>
          </p:cNvSpPr>
          <p:nvPr/>
        </p:nvSpPr>
        <p:spPr bwMode="auto">
          <a:xfrm>
            <a:off x="2743200" y="4038600"/>
            <a:ext cx="3657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8965" name="Rectangle 5"/>
          <p:cNvSpPr>
            <a:spLocks noChangeArrowheads="1"/>
          </p:cNvSpPr>
          <p:nvPr/>
        </p:nvSpPr>
        <p:spPr bwMode="auto">
          <a:xfrm>
            <a:off x="6324600" y="3810000"/>
            <a:ext cx="20574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Instructor</a:t>
            </a:r>
          </a:p>
        </p:txBody>
      </p:sp>
      <p:sp>
        <p:nvSpPr>
          <p:cNvPr id="168966" name="Rectangle 6"/>
          <p:cNvSpPr>
            <a:spLocks noChangeArrowheads="1"/>
          </p:cNvSpPr>
          <p:nvPr/>
        </p:nvSpPr>
        <p:spPr bwMode="auto">
          <a:xfrm>
            <a:off x="685800" y="3771900"/>
            <a:ext cx="20574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Student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81534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(</a:t>
            </a:r>
            <a:r>
              <a:rPr lang="en-US" dirty="0"/>
              <a:t>Cont’d)</a:t>
            </a:r>
          </a:p>
        </p:txBody>
      </p:sp>
      <p:sp>
        <p:nvSpPr>
          <p:cNvPr id="169987" name="Text Box 3"/>
          <p:cNvSpPr txBox="1">
            <a:spLocks noChangeArrowheads="1"/>
          </p:cNvSpPr>
          <p:nvPr/>
        </p:nvSpPr>
        <p:spPr bwMode="auto">
          <a:xfrm>
            <a:off x="609600" y="1371600"/>
            <a:ext cx="810895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/>
              <a:t>We can indicate the </a:t>
            </a:r>
            <a:r>
              <a:rPr lang="en-US" i="1" dirty="0"/>
              <a:t>multiplicity</a:t>
            </a:r>
            <a:r>
              <a:rPr lang="en-US" dirty="0"/>
              <a:t> of an association by adding </a:t>
            </a:r>
            <a:r>
              <a:rPr lang="en-US" i="1" dirty="0"/>
              <a:t>multiplicity adornments</a:t>
            </a:r>
            <a:r>
              <a:rPr lang="en-US" dirty="0"/>
              <a:t> to the line denoting the association. </a:t>
            </a:r>
          </a:p>
          <a:p>
            <a:endParaRPr lang="en-US" dirty="0"/>
          </a:p>
          <a:p>
            <a:r>
              <a:rPr lang="en-US" dirty="0"/>
              <a:t>The example indicates that a </a:t>
            </a:r>
            <a:r>
              <a:rPr lang="en-US" i="1" dirty="0"/>
              <a:t>Student</a:t>
            </a:r>
            <a:r>
              <a:rPr lang="en-US" dirty="0"/>
              <a:t> has one or more </a:t>
            </a:r>
            <a:r>
              <a:rPr lang="en-US" i="1" dirty="0"/>
              <a:t>Instructors</a:t>
            </a:r>
            <a:r>
              <a:rPr lang="en-US" dirty="0"/>
              <a:t>:</a:t>
            </a:r>
          </a:p>
        </p:txBody>
      </p:sp>
      <p:sp>
        <p:nvSpPr>
          <p:cNvPr id="169988" name="Line 4"/>
          <p:cNvSpPr>
            <a:spLocks noChangeShapeType="1"/>
          </p:cNvSpPr>
          <p:nvPr/>
        </p:nvSpPr>
        <p:spPr bwMode="auto">
          <a:xfrm>
            <a:off x="2743200" y="4038600"/>
            <a:ext cx="3657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9989" name="Rectangle 5"/>
          <p:cNvSpPr>
            <a:spLocks noChangeArrowheads="1"/>
          </p:cNvSpPr>
          <p:nvPr/>
        </p:nvSpPr>
        <p:spPr bwMode="auto">
          <a:xfrm>
            <a:off x="6324600" y="3810000"/>
            <a:ext cx="20574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Instructor</a:t>
            </a:r>
          </a:p>
        </p:txBody>
      </p:sp>
      <p:sp>
        <p:nvSpPr>
          <p:cNvPr id="169990" name="Rectangle 6"/>
          <p:cNvSpPr>
            <a:spLocks noChangeArrowheads="1"/>
          </p:cNvSpPr>
          <p:nvPr/>
        </p:nvSpPr>
        <p:spPr bwMode="auto">
          <a:xfrm>
            <a:off x="685800" y="3771900"/>
            <a:ext cx="20574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Student</a:t>
            </a:r>
          </a:p>
        </p:txBody>
      </p:sp>
      <p:sp>
        <p:nvSpPr>
          <p:cNvPr id="169991" name="Text Box 7"/>
          <p:cNvSpPr txBox="1">
            <a:spLocks noChangeArrowheads="1"/>
          </p:cNvSpPr>
          <p:nvPr/>
        </p:nvSpPr>
        <p:spPr bwMode="auto">
          <a:xfrm>
            <a:off x="5638800" y="40386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1..*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99060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(</a:t>
            </a:r>
            <a:r>
              <a:rPr lang="en-US" dirty="0"/>
              <a:t>Cont’d)</a:t>
            </a:r>
          </a:p>
        </p:txBody>
      </p:sp>
      <p:sp>
        <p:nvSpPr>
          <p:cNvPr id="171011" name="Text Box 3"/>
          <p:cNvSpPr txBox="1">
            <a:spLocks noChangeArrowheads="1"/>
          </p:cNvSpPr>
          <p:nvPr/>
        </p:nvSpPr>
        <p:spPr bwMode="auto">
          <a:xfrm>
            <a:off x="609600" y="1981200"/>
            <a:ext cx="81089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The example indicates that every </a:t>
            </a:r>
            <a:r>
              <a:rPr lang="en-US" i="1"/>
              <a:t>Instructor</a:t>
            </a:r>
            <a:r>
              <a:rPr lang="en-US"/>
              <a:t> has one or more </a:t>
            </a:r>
            <a:r>
              <a:rPr lang="en-US" i="1"/>
              <a:t>Students</a:t>
            </a:r>
            <a:r>
              <a:rPr lang="en-US"/>
              <a:t>:</a:t>
            </a:r>
          </a:p>
        </p:txBody>
      </p:sp>
      <p:sp>
        <p:nvSpPr>
          <p:cNvPr id="171012" name="Line 4"/>
          <p:cNvSpPr>
            <a:spLocks noChangeShapeType="1"/>
          </p:cNvSpPr>
          <p:nvPr/>
        </p:nvSpPr>
        <p:spPr bwMode="auto">
          <a:xfrm>
            <a:off x="2743200" y="4038600"/>
            <a:ext cx="3657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1013" name="Rectangle 5"/>
          <p:cNvSpPr>
            <a:spLocks noChangeArrowheads="1"/>
          </p:cNvSpPr>
          <p:nvPr/>
        </p:nvSpPr>
        <p:spPr bwMode="auto">
          <a:xfrm>
            <a:off x="6324600" y="3810000"/>
            <a:ext cx="20574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Instructor</a:t>
            </a:r>
          </a:p>
        </p:txBody>
      </p:sp>
      <p:sp>
        <p:nvSpPr>
          <p:cNvPr id="171014" name="Rectangle 6"/>
          <p:cNvSpPr>
            <a:spLocks noChangeArrowheads="1"/>
          </p:cNvSpPr>
          <p:nvPr/>
        </p:nvSpPr>
        <p:spPr bwMode="auto">
          <a:xfrm>
            <a:off x="685800" y="3771900"/>
            <a:ext cx="20574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Student</a:t>
            </a:r>
          </a:p>
        </p:txBody>
      </p:sp>
      <p:sp>
        <p:nvSpPr>
          <p:cNvPr id="171016" name="Text Box 8"/>
          <p:cNvSpPr txBox="1">
            <a:spLocks noChangeArrowheads="1"/>
          </p:cNvSpPr>
          <p:nvPr/>
        </p:nvSpPr>
        <p:spPr bwMode="auto">
          <a:xfrm>
            <a:off x="2743200" y="40386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1..*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pPr rtl="0"/>
            <a:r>
              <a:rPr lang="x-none" sz="4000" dirty="0" smtClean="0"/>
              <a:t> </a:t>
            </a:r>
            <a:r>
              <a:rPr lang="en-US" sz="4000" dirty="0" smtClean="0"/>
              <a:t>Unified Modeling Language (UML)</a:t>
            </a:r>
            <a:endParaRPr lang="x-none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579296" cy="4240128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 smtClean="0">
                <a:cs typeface="Times New Roman" pitchFamily="18" charset="0"/>
              </a:rPr>
              <a:t>UML (Unified Modeling Language) </a:t>
            </a:r>
            <a:r>
              <a:rPr lang="en-US" sz="2000" b="0" dirty="0" smtClean="0">
                <a:cs typeface="Times New Roman" pitchFamily="18" charset="0"/>
              </a:rPr>
              <a:t>is a graphical language that is suit-able to express software or system requirements, architecture, and design.</a:t>
            </a:r>
          </a:p>
          <a:p>
            <a:pPr algn="l" rtl="0"/>
            <a:r>
              <a:rPr lang="en-US" sz="2000" b="0" dirty="0" smtClean="0">
                <a:cs typeface="Times New Roman" pitchFamily="18" charset="0"/>
              </a:rPr>
              <a:t>UML used for both database and software modeling</a:t>
            </a:r>
          </a:p>
          <a:p>
            <a:pPr algn="l" rtl="0"/>
            <a:r>
              <a:rPr lang="en-US" sz="2000" b="0" dirty="0" smtClean="0">
                <a:cs typeface="Times New Roman" pitchFamily="18" charset="0"/>
              </a:rPr>
              <a:t>UML modeling also supports multiple views of the same system.</a:t>
            </a:r>
          </a:p>
          <a:p>
            <a:pPr algn="l" rtl="0"/>
            <a:endParaRPr lang="x-none" sz="20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2</a:t>
            </a:fld>
            <a:endParaRPr lang="x-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(</a:t>
            </a:r>
            <a:r>
              <a:rPr lang="en-US" dirty="0"/>
              <a:t>Cont’d)</a:t>
            </a:r>
          </a:p>
        </p:txBody>
      </p:sp>
      <p:sp>
        <p:nvSpPr>
          <p:cNvPr id="172035" name="Text Box 3"/>
          <p:cNvSpPr txBox="1">
            <a:spLocks noChangeArrowheads="1"/>
          </p:cNvSpPr>
          <p:nvPr/>
        </p:nvSpPr>
        <p:spPr bwMode="auto">
          <a:xfrm>
            <a:off x="609600" y="1600200"/>
            <a:ext cx="81089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/>
              <a:t>We can also indicate the behavior of an object in an association (</a:t>
            </a:r>
            <a:r>
              <a:rPr lang="en-US" i="1" dirty="0"/>
              <a:t>i.e.,</a:t>
            </a:r>
            <a:r>
              <a:rPr lang="en-US" dirty="0"/>
              <a:t> the </a:t>
            </a:r>
            <a:r>
              <a:rPr lang="en-US" i="1" dirty="0"/>
              <a:t>role </a:t>
            </a:r>
            <a:r>
              <a:rPr lang="en-US" dirty="0"/>
              <a:t>of an object) using </a:t>
            </a:r>
            <a:r>
              <a:rPr lang="en-US" i="1" dirty="0" err="1"/>
              <a:t>rolenames</a:t>
            </a:r>
            <a:r>
              <a:rPr lang="en-US" i="1" dirty="0"/>
              <a:t>.</a:t>
            </a:r>
            <a:endParaRPr lang="en-US" dirty="0"/>
          </a:p>
        </p:txBody>
      </p:sp>
      <p:sp>
        <p:nvSpPr>
          <p:cNvPr id="172036" name="Line 4"/>
          <p:cNvSpPr>
            <a:spLocks noChangeShapeType="1"/>
          </p:cNvSpPr>
          <p:nvPr/>
        </p:nvSpPr>
        <p:spPr bwMode="auto">
          <a:xfrm>
            <a:off x="2743200" y="4038600"/>
            <a:ext cx="3657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2037" name="Rectangle 5"/>
          <p:cNvSpPr>
            <a:spLocks noChangeArrowheads="1"/>
          </p:cNvSpPr>
          <p:nvPr/>
        </p:nvSpPr>
        <p:spPr bwMode="auto">
          <a:xfrm>
            <a:off x="6324600" y="3810000"/>
            <a:ext cx="20574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Instructor</a:t>
            </a:r>
          </a:p>
        </p:txBody>
      </p:sp>
      <p:sp>
        <p:nvSpPr>
          <p:cNvPr id="172038" name="Rectangle 6"/>
          <p:cNvSpPr>
            <a:spLocks noChangeArrowheads="1"/>
          </p:cNvSpPr>
          <p:nvPr/>
        </p:nvSpPr>
        <p:spPr bwMode="auto">
          <a:xfrm>
            <a:off x="685800" y="3759200"/>
            <a:ext cx="20574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Student</a:t>
            </a:r>
          </a:p>
        </p:txBody>
      </p:sp>
      <p:sp>
        <p:nvSpPr>
          <p:cNvPr id="172039" name="Text Box 7"/>
          <p:cNvSpPr txBox="1">
            <a:spLocks noChangeArrowheads="1"/>
          </p:cNvSpPr>
          <p:nvPr/>
        </p:nvSpPr>
        <p:spPr bwMode="auto">
          <a:xfrm>
            <a:off x="5715000" y="40386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1..*</a:t>
            </a:r>
          </a:p>
        </p:txBody>
      </p:sp>
      <p:sp>
        <p:nvSpPr>
          <p:cNvPr id="172040" name="Text Box 8"/>
          <p:cNvSpPr txBox="1">
            <a:spLocks noChangeArrowheads="1"/>
          </p:cNvSpPr>
          <p:nvPr/>
        </p:nvSpPr>
        <p:spPr bwMode="auto">
          <a:xfrm>
            <a:off x="2743200" y="40386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1..*</a:t>
            </a:r>
          </a:p>
        </p:txBody>
      </p:sp>
      <p:sp>
        <p:nvSpPr>
          <p:cNvPr id="172041" name="Text Box 9"/>
          <p:cNvSpPr txBox="1">
            <a:spLocks noChangeArrowheads="1"/>
          </p:cNvSpPr>
          <p:nvPr/>
        </p:nvSpPr>
        <p:spPr bwMode="auto">
          <a:xfrm>
            <a:off x="4724400" y="35814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learns from</a:t>
            </a:r>
          </a:p>
        </p:txBody>
      </p:sp>
      <p:sp>
        <p:nvSpPr>
          <p:cNvPr id="172042" name="Text Box 10"/>
          <p:cNvSpPr txBox="1">
            <a:spLocks noChangeArrowheads="1"/>
          </p:cNvSpPr>
          <p:nvPr/>
        </p:nvSpPr>
        <p:spPr bwMode="auto">
          <a:xfrm>
            <a:off x="2819400" y="35814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teaches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990600"/>
            <a:ext cx="80772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(</a:t>
            </a:r>
            <a:r>
              <a:rPr lang="en-US" dirty="0"/>
              <a:t>Cont’d)</a:t>
            </a:r>
          </a:p>
        </p:txBody>
      </p:sp>
      <p:sp>
        <p:nvSpPr>
          <p:cNvPr id="173059" name="Text Box 3"/>
          <p:cNvSpPr txBox="1">
            <a:spLocks noChangeArrowheads="1"/>
          </p:cNvSpPr>
          <p:nvPr/>
        </p:nvSpPr>
        <p:spPr bwMode="auto">
          <a:xfrm>
            <a:off x="1524000" y="1905000"/>
            <a:ext cx="579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dirty="0"/>
              <a:t>We can also name the association.</a:t>
            </a:r>
          </a:p>
        </p:txBody>
      </p:sp>
      <p:sp>
        <p:nvSpPr>
          <p:cNvPr id="173060" name="Line 4"/>
          <p:cNvSpPr>
            <a:spLocks noChangeShapeType="1"/>
          </p:cNvSpPr>
          <p:nvPr/>
        </p:nvSpPr>
        <p:spPr bwMode="auto">
          <a:xfrm>
            <a:off x="2743200" y="4038600"/>
            <a:ext cx="3657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3061" name="Rectangle 5"/>
          <p:cNvSpPr>
            <a:spLocks noChangeArrowheads="1"/>
          </p:cNvSpPr>
          <p:nvPr/>
        </p:nvSpPr>
        <p:spPr bwMode="auto">
          <a:xfrm>
            <a:off x="6324600" y="3810000"/>
            <a:ext cx="20574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Team</a:t>
            </a:r>
          </a:p>
        </p:txBody>
      </p:sp>
      <p:sp>
        <p:nvSpPr>
          <p:cNvPr id="173062" name="Rectangle 6"/>
          <p:cNvSpPr>
            <a:spLocks noChangeArrowheads="1"/>
          </p:cNvSpPr>
          <p:nvPr/>
        </p:nvSpPr>
        <p:spPr bwMode="auto">
          <a:xfrm>
            <a:off x="685800" y="3759200"/>
            <a:ext cx="20574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Student</a:t>
            </a:r>
          </a:p>
        </p:txBody>
      </p:sp>
      <p:sp>
        <p:nvSpPr>
          <p:cNvPr id="173063" name="Text Box 7"/>
          <p:cNvSpPr txBox="1">
            <a:spLocks noChangeArrowheads="1"/>
          </p:cNvSpPr>
          <p:nvPr/>
        </p:nvSpPr>
        <p:spPr bwMode="auto">
          <a:xfrm>
            <a:off x="3810000" y="35814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membership</a:t>
            </a:r>
          </a:p>
        </p:txBody>
      </p:sp>
      <p:sp>
        <p:nvSpPr>
          <p:cNvPr id="173064" name="Text Box 8"/>
          <p:cNvSpPr txBox="1">
            <a:spLocks noChangeArrowheads="1"/>
          </p:cNvSpPr>
          <p:nvPr/>
        </p:nvSpPr>
        <p:spPr bwMode="auto">
          <a:xfrm>
            <a:off x="2743200" y="40386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1..*</a:t>
            </a:r>
          </a:p>
        </p:txBody>
      </p:sp>
      <p:sp>
        <p:nvSpPr>
          <p:cNvPr id="173065" name="Text Box 9"/>
          <p:cNvSpPr txBox="1">
            <a:spLocks noChangeArrowheads="1"/>
          </p:cNvSpPr>
          <p:nvPr/>
        </p:nvSpPr>
        <p:spPr bwMode="auto">
          <a:xfrm>
            <a:off x="5715000" y="40386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1..*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838200"/>
            <a:ext cx="80772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(</a:t>
            </a:r>
            <a:r>
              <a:rPr lang="en-US" dirty="0"/>
              <a:t>Cont’d)</a:t>
            </a:r>
          </a:p>
        </p:txBody>
      </p:sp>
      <p:sp>
        <p:nvSpPr>
          <p:cNvPr id="174083" name="Text Box 3"/>
          <p:cNvSpPr txBox="1">
            <a:spLocks noChangeArrowheads="1"/>
          </p:cNvSpPr>
          <p:nvPr/>
        </p:nvSpPr>
        <p:spPr bwMode="auto">
          <a:xfrm>
            <a:off x="685800" y="1676400"/>
            <a:ext cx="784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dirty="0"/>
              <a:t>We can specify dual associations.</a:t>
            </a:r>
          </a:p>
        </p:txBody>
      </p:sp>
      <p:sp>
        <p:nvSpPr>
          <p:cNvPr id="174084" name="Line 4"/>
          <p:cNvSpPr>
            <a:spLocks noChangeShapeType="1"/>
          </p:cNvSpPr>
          <p:nvPr/>
        </p:nvSpPr>
        <p:spPr bwMode="auto">
          <a:xfrm>
            <a:off x="2743200" y="4038600"/>
            <a:ext cx="3657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085" name="Rectangle 5"/>
          <p:cNvSpPr>
            <a:spLocks noChangeArrowheads="1"/>
          </p:cNvSpPr>
          <p:nvPr/>
        </p:nvSpPr>
        <p:spPr bwMode="auto">
          <a:xfrm>
            <a:off x="6324600" y="3810000"/>
            <a:ext cx="2057400" cy="1447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Team</a:t>
            </a:r>
          </a:p>
        </p:txBody>
      </p:sp>
      <p:sp>
        <p:nvSpPr>
          <p:cNvPr id="174086" name="Rectangle 6"/>
          <p:cNvSpPr>
            <a:spLocks noChangeArrowheads="1"/>
          </p:cNvSpPr>
          <p:nvPr/>
        </p:nvSpPr>
        <p:spPr bwMode="auto">
          <a:xfrm>
            <a:off x="685800" y="3759200"/>
            <a:ext cx="2057400" cy="149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Student</a:t>
            </a:r>
          </a:p>
        </p:txBody>
      </p:sp>
      <p:sp>
        <p:nvSpPr>
          <p:cNvPr id="174087" name="Text Box 7"/>
          <p:cNvSpPr txBox="1">
            <a:spLocks noChangeArrowheads="1"/>
          </p:cNvSpPr>
          <p:nvPr/>
        </p:nvSpPr>
        <p:spPr bwMode="auto">
          <a:xfrm>
            <a:off x="3810000" y="35814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member of</a:t>
            </a:r>
          </a:p>
        </p:txBody>
      </p:sp>
      <p:sp>
        <p:nvSpPr>
          <p:cNvPr id="174088" name="Text Box 8"/>
          <p:cNvSpPr txBox="1">
            <a:spLocks noChangeArrowheads="1"/>
          </p:cNvSpPr>
          <p:nvPr/>
        </p:nvSpPr>
        <p:spPr bwMode="auto">
          <a:xfrm>
            <a:off x="2743200" y="40386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1..*</a:t>
            </a:r>
          </a:p>
        </p:txBody>
      </p:sp>
      <p:sp>
        <p:nvSpPr>
          <p:cNvPr id="174090" name="Line 10"/>
          <p:cNvSpPr>
            <a:spLocks noChangeShapeType="1"/>
          </p:cNvSpPr>
          <p:nvPr/>
        </p:nvSpPr>
        <p:spPr bwMode="auto">
          <a:xfrm>
            <a:off x="2743200" y="4876800"/>
            <a:ext cx="3581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091" name="Text Box 11"/>
          <p:cNvSpPr txBox="1">
            <a:spLocks noChangeArrowheads="1"/>
          </p:cNvSpPr>
          <p:nvPr/>
        </p:nvSpPr>
        <p:spPr bwMode="auto">
          <a:xfrm>
            <a:off x="3810000" y="48768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president of</a:t>
            </a:r>
          </a:p>
        </p:txBody>
      </p:sp>
      <p:sp>
        <p:nvSpPr>
          <p:cNvPr id="174093" name="Text Box 13"/>
          <p:cNvSpPr txBox="1">
            <a:spLocks noChangeArrowheads="1"/>
          </p:cNvSpPr>
          <p:nvPr/>
        </p:nvSpPr>
        <p:spPr bwMode="auto">
          <a:xfrm>
            <a:off x="2743200" y="48768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174094" name="Text Box 14"/>
          <p:cNvSpPr txBox="1">
            <a:spLocks noChangeArrowheads="1"/>
          </p:cNvSpPr>
          <p:nvPr/>
        </p:nvSpPr>
        <p:spPr bwMode="auto">
          <a:xfrm>
            <a:off x="5715000" y="48768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1..*</a:t>
            </a:r>
          </a:p>
        </p:txBody>
      </p:sp>
      <p:sp>
        <p:nvSpPr>
          <p:cNvPr id="174095" name="Text Box 15"/>
          <p:cNvSpPr txBox="1">
            <a:spLocks noChangeArrowheads="1"/>
          </p:cNvSpPr>
          <p:nvPr/>
        </p:nvSpPr>
        <p:spPr bwMode="auto">
          <a:xfrm>
            <a:off x="5715000" y="40386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1..*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0772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(Cont’d</a:t>
            </a:r>
            <a:r>
              <a:rPr lang="en-US" dirty="0"/>
              <a:t>)</a:t>
            </a:r>
          </a:p>
        </p:txBody>
      </p:sp>
      <p:sp>
        <p:nvSpPr>
          <p:cNvPr id="178179" name="Text Box 3"/>
          <p:cNvSpPr txBox="1">
            <a:spLocks noChangeArrowheads="1"/>
          </p:cNvSpPr>
          <p:nvPr/>
        </p:nvSpPr>
        <p:spPr bwMode="auto">
          <a:xfrm>
            <a:off x="609600" y="1371600"/>
            <a:ext cx="81089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/>
              <a:t>Associations can also be objects themselves, called </a:t>
            </a:r>
            <a:r>
              <a:rPr lang="en-US" i="1" dirty="0"/>
              <a:t>link</a:t>
            </a:r>
            <a:r>
              <a:rPr lang="en-US" dirty="0"/>
              <a:t> </a:t>
            </a:r>
            <a:r>
              <a:rPr lang="en-US" i="1" dirty="0"/>
              <a:t>classes</a:t>
            </a:r>
            <a:r>
              <a:rPr lang="en-US" dirty="0"/>
              <a:t> or an </a:t>
            </a:r>
            <a:r>
              <a:rPr lang="en-US" i="1" dirty="0"/>
              <a:t>association classes</a:t>
            </a:r>
            <a:r>
              <a:rPr lang="en-US" dirty="0"/>
              <a:t>.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85800" y="5257800"/>
            <a:ext cx="7696200" cy="546100"/>
            <a:chOff x="432" y="3072"/>
            <a:chExt cx="4848" cy="344"/>
          </a:xfrm>
        </p:grpSpPr>
        <p:sp>
          <p:nvSpPr>
            <p:cNvPr id="178181" name="Line 5"/>
            <p:cNvSpPr>
              <a:spLocks noChangeShapeType="1"/>
            </p:cNvSpPr>
            <p:nvPr/>
          </p:nvSpPr>
          <p:spPr bwMode="auto">
            <a:xfrm>
              <a:off x="1728" y="3248"/>
              <a:ext cx="230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8182" name="Rectangle 6"/>
            <p:cNvSpPr>
              <a:spLocks noChangeArrowheads="1"/>
            </p:cNvSpPr>
            <p:nvPr/>
          </p:nvSpPr>
          <p:spPr bwMode="auto">
            <a:xfrm>
              <a:off x="3984" y="3080"/>
              <a:ext cx="1296" cy="3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/>
                <a:t>Warranty</a:t>
              </a:r>
            </a:p>
          </p:txBody>
        </p:sp>
        <p:sp>
          <p:nvSpPr>
            <p:cNvPr id="178183" name="Rectangle 7"/>
            <p:cNvSpPr>
              <a:spLocks noChangeArrowheads="1"/>
            </p:cNvSpPr>
            <p:nvPr/>
          </p:nvSpPr>
          <p:spPr bwMode="auto">
            <a:xfrm>
              <a:off x="432" y="3072"/>
              <a:ext cx="1296" cy="3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/>
                <a:t>Product</a:t>
              </a:r>
            </a:p>
          </p:txBody>
        </p:sp>
      </p:grpSp>
      <p:sp>
        <p:nvSpPr>
          <p:cNvPr id="178184" name="Line 8"/>
          <p:cNvSpPr>
            <a:spLocks noChangeShapeType="1"/>
          </p:cNvSpPr>
          <p:nvPr/>
        </p:nvSpPr>
        <p:spPr bwMode="auto">
          <a:xfrm>
            <a:off x="4495800" y="4343400"/>
            <a:ext cx="0" cy="12192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3467100" y="2286000"/>
            <a:ext cx="2057400" cy="1981200"/>
            <a:chOff x="2256" y="1344"/>
            <a:chExt cx="1296" cy="1248"/>
          </a:xfrm>
        </p:grpSpPr>
        <p:sp>
          <p:nvSpPr>
            <p:cNvPr id="178186" name="Rectangle 10"/>
            <p:cNvSpPr>
              <a:spLocks noChangeArrowheads="1"/>
            </p:cNvSpPr>
            <p:nvPr/>
          </p:nvSpPr>
          <p:spPr bwMode="auto">
            <a:xfrm>
              <a:off x="2256" y="2400"/>
              <a:ext cx="1296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8187" name="Rectangle 11"/>
            <p:cNvSpPr>
              <a:spLocks noChangeArrowheads="1"/>
            </p:cNvSpPr>
            <p:nvPr/>
          </p:nvSpPr>
          <p:spPr bwMode="auto">
            <a:xfrm>
              <a:off x="2256" y="1344"/>
              <a:ext cx="1296" cy="3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/>
                <a:t>Registration</a:t>
              </a:r>
            </a:p>
          </p:txBody>
        </p:sp>
        <p:sp>
          <p:nvSpPr>
            <p:cNvPr id="178188" name="Rectangle 12"/>
            <p:cNvSpPr>
              <a:spLocks noChangeArrowheads="1"/>
            </p:cNvSpPr>
            <p:nvPr/>
          </p:nvSpPr>
          <p:spPr bwMode="auto">
            <a:xfrm>
              <a:off x="2256" y="1680"/>
              <a:ext cx="1296" cy="72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/>
                <a:t>modelNumber</a:t>
              </a:r>
            </a:p>
            <a:p>
              <a:pPr algn="ctr"/>
              <a:r>
                <a:rPr lang="en-US"/>
                <a:t>serialNumber</a:t>
              </a:r>
            </a:p>
            <a:p>
              <a:pPr algn="ctr"/>
              <a:r>
                <a:rPr lang="en-US"/>
                <a:t>warrentyCode</a:t>
              </a:r>
            </a:p>
          </p:txBody>
        </p:sp>
      </p:grpSp>
      <p:sp>
        <p:nvSpPr>
          <p:cNvPr id="178189" name="Text Box 13"/>
          <p:cNvSpPr txBox="1">
            <a:spLocks noChangeArrowheads="1"/>
          </p:cNvSpPr>
          <p:nvPr/>
        </p:nvSpPr>
        <p:spPr bwMode="auto">
          <a:xfrm>
            <a:off x="2743200" y="5486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81534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(</a:t>
            </a:r>
            <a:r>
              <a:rPr lang="en-US" dirty="0"/>
              <a:t>Cont’d)</a:t>
            </a:r>
          </a:p>
        </p:txBody>
      </p:sp>
      <p:sp>
        <p:nvSpPr>
          <p:cNvPr id="180227" name="Text Box 3"/>
          <p:cNvSpPr txBox="1">
            <a:spLocks noChangeArrowheads="1"/>
          </p:cNvSpPr>
          <p:nvPr/>
        </p:nvSpPr>
        <p:spPr bwMode="auto">
          <a:xfrm>
            <a:off x="609600" y="1524000"/>
            <a:ext cx="784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dirty="0"/>
              <a:t>A class can have a </a:t>
            </a:r>
            <a:r>
              <a:rPr lang="en-US" i="1" dirty="0"/>
              <a:t>self association</a:t>
            </a:r>
            <a:r>
              <a:rPr lang="en-US" dirty="0"/>
              <a:t>.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67000" y="3581400"/>
            <a:ext cx="3505200" cy="1585913"/>
            <a:chOff x="1680" y="2256"/>
            <a:chExt cx="2208" cy="999"/>
          </a:xfrm>
        </p:grpSpPr>
        <p:sp>
          <p:nvSpPr>
            <p:cNvPr id="180229" name="Rectangle 5"/>
            <p:cNvSpPr>
              <a:spLocks noChangeArrowheads="1"/>
            </p:cNvSpPr>
            <p:nvPr/>
          </p:nvSpPr>
          <p:spPr bwMode="auto">
            <a:xfrm>
              <a:off x="2544" y="2256"/>
              <a:ext cx="1296" cy="81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0230" name="Rectangle 6"/>
            <p:cNvSpPr>
              <a:spLocks noChangeArrowheads="1"/>
            </p:cNvSpPr>
            <p:nvPr/>
          </p:nvSpPr>
          <p:spPr bwMode="auto">
            <a:xfrm>
              <a:off x="1680" y="2784"/>
              <a:ext cx="1536" cy="4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/>
                <a:t>LinkedListNode</a:t>
              </a:r>
            </a:p>
          </p:txBody>
        </p:sp>
        <p:sp>
          <p:nvSpPr>
            <p:cNvPr id="180231" name="Text Box 7"/>
            <p:cNvSpPr txBox="1">
              <a:spLocks noChangeArrowheads="1"/>
            </p:cNvSpPr>
            <p:nvPr/>
          </p:nvSpPr>
          <p:spPr bwMode="auto">
            <a:xfrm>
              <a:off x="2208" y="2544"/>
              <a:ext cx="3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next</a:t>
              </a:r>
            </a:p>
          </p:txBody>
        </p:sp>
        <p:sp>
          <p:nvSpPr>
            <p:cNvPr id="180232" name="Text Box 8"/>
            <p:cNvSpPr txBox="1">
              <a:spLocks noChangeArrowheads="1"/>
            </p:cNvSpPr>
            <p:nvPr/>
          </p:nvSpPr>
          <p:spPr bwMode="auto">
            <a:xfrm>
              <a:off x="3216" y="3024"/>
              <a:ext cx="6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previous</a:t>
              </a:r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80772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Aggregations</a:t>
            </a:r>
            <a:endParaRPr lang="en-US" dirty="0"/>
          </a:p>
        </p:txBody>
      </p:sp>
      <p:sp>
        <p:nvSpPr>
          <p:cNvPr id="181251" name="Text Box 3"/>
          <p:cNvSpPr txBox="1">
            <a:spLocks noChangeArrowheads="1"/>
          </p:cNvSpPr>
          <p:nvPr/>
        </p:nvSpPr>
        <p:spPr bwMode="auto">
          <a:xfrm>
            <a:off x="609600" y="1219200"/>
            <a:ext cx="7848600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/>
              <a:t>We can model objects that contain other objects by way of special associations called </a:t>
            </a:r>
            <a:r>
              <a:rPr lang="en-US" i="1" dirty="0"/>
              <a:t>aggregations</a:t>
            </a:r>
            <a:r>
              <a:rPr lang="en-US" dirty="0"/>
              <a:t> and </a:t>
            </a:r>
            <a:r>
              <a:rPr lang="en-US" i="1" dirty="0"/>
              <a:t>compositions.</a:t>
            </a:r>
          </a:p>
          <a:p>
            <a:endParaRPr lang="en-US" dirty="0"/>
          </a:p>
          <a:p>
            <a:r>
              <a:rPr lang="en-US" dirty="0"/>
              <a:t>An </a:t>
            </a:r>
            <a:r>
              <a:rPr lang="en-US" i="1" dirty="0"/>
              <a:t>aggregation</a:t>
            </a:r>
            <a:r>
              <a:rPr lang="en-US" dirty="0"/>
              <a:t> specifies a whole-part relationship between an aggregate (a whole) and a constituent part, where the part can exist independently from the aggregate. Aggregations are denoted by a hollow-diamond adornment on the association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CA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2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Example</a:t>
            </a:r>
            <a:r>
              <a:rPr lang="en-CA" sz="2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: a bank (whole) has customers (as parts</a:t>
            </a:r>
            <a:r>
              <a:rPr lang="en-CA" sz="2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) .Deleting </a:t>
            </a:r>
            <a:r>
              <a:rPr lang="en-CA" sz="2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a bank </a:t>
            </a:r>
            <a:r>
              <a:rPr lang="en-CA" sz="2000" dirty="0" smtClean="0">
                <a:solidFill>
                  <a:srgbClr val="FB0128"/>
                </a:solidFill>
                <a:latin typeface="Times New Roman"/>
                <a:cs typeface="Times New Roman"/>
              </a:rPr>
              <a:t>does not</a:t>
            </a:r>
            <a:r>
              <a:rPr lang="en-CA" sz="2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cascade </a:t>
            </a:r>
            <a:r>
              <a:rPr lang="en-CA" sz="2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deleting customers. Customers </a:t>
            </a:r>
            <a:r>
              <a:rPr lang="en-CA" sz="2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can move to another bank</a:t>
            </a:r>
          </a:p>
          <a:p>
            <a:endParaRPr lang="en-CA" sz="2000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endParaRPr lang="en-US" dirty="0"/>
          </a:p>
        </p:txBody>
      </p:sp>
      <p:pic>
        <p:nvPicPr>
          <p:cNvPr id="22530" name="Picture 2" descr="aggregation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b="15789"/>
          <a:stretch>
            <a:fillRect/>
          </a:stretch>
        </p:blipFill>
        <p:spPr bwMode="auto">
          <a:xfrm>
            <a:off x="1828800" y="5105400"/>
            <a:ext cx="5119008" cy="137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80772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Compositions</a:t>
            </a:r>
            <a:endParaRPr lang="en-US" dirty="0"/>
          </a:p>
        </p:txBody>
      </p:sp>
      <p:sp>
        <p:nvSpPr>
          <p:cNvPr id="182275" name="Text Box 3"/>
          <p:cNvSpPr txBox="1">
            <a:spLocks noChangeArrowheads="1"/>
          </p:cNvSpPr>
          <p:nvPr/>
        </p:nvSpPr>
        <p:spPr bwMode="auto">
          <a:xfrm>
            <a:off x="609600" y="1371600"/>
            <a:ext cx="7848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/>
              <a:t>A </a:t>
            </a:r>
            <a:r>
              <a:rPr lang="en-US" i="1" dirty="0"/>
              <a:t>composition </a:t>
            </a:r>
            <a:r>
              <a:rPr lang="en-US" dirty="0"/>
              <a:t>indicates a strong ownership and coincident lifetime of parts by the whole (</a:t>
            </a:r>
            <a:r>
              <a:rPr lang="en-US" i="1" dirty="0"/>
              <a:t>i.e.,</a:t>
            </a:r>
            <a:r>
              <a:rPr lang="en-US" dirty="0"/>
              <a:t> they live and die as a whole). Compositions are denoted by a filled-diamond adornment on the association.</a:t>
            </a:r>
          </a:p>
        </p:txBody>
      </p:sp>
      <p:sp>
        <p:nvSpPr>
          <p:cNvPr id="182276" name="Rectangle 4"/>
          <p:cNvSpPr>
            <a:spLocks noChangeArrowheads="1"/>
          </p:cNvSpPr>
          <p:nvPr/>
        </p:nvSpPr>
        <p:spPr bwMode="auto">
          <a:xfrm>
            <a:off x="762000" y="3352800"/>
            <a:ext cx="2133600" cy="2362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Window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895600" y="3352800"/>
            <a:ext cx="5562600" cy="685800"/>
            <a:chOff x="1824" y="2760"/>
            <a:chExt cx="3504" cy="432"/>
          </a:xfrm>
        </p:grpSpPr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1824" y="2930"/>
              <a:ext cx="1755" cy="110"/>
              <a:chOff x="1920" y="2736"/>
              <a:chExt cx="1584" cy="96"/>
            </a:xfrm>
          </p:grpSpPr>
          <p:sp>
            <p:nvSpPr>
              <p:cNvPr id="182279" name="Line 7"/>
              <p:cNvSpPr>
                <a:spLocks noChangeShapeType="1"/>
              </p:cNvSpPr>
              <p:nvPr/>
            </p:nvSpPr>
            <p:spPr bwMode="auto">
              <a:xfrm flipV="1">
                <a:off x="2112" y="2784"/>
                <a:ext cx="13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none" w="lg" len="lg"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2280" name="Freeform 8"/>
              <p:cNvSpPr>
                <a:spLocks/>
              </p:cNvSpPr>
              <p:nvPr/>
            </p:nvSpPr>
            <p:spPr bwMode="auto">
              <a:xfrm>
                <a:off x="1920" y="2736"/>
                <a:ext cx="192" cy="96"/>
              </a:xfrm>
              <a:custGeom>
                <a:avLst/>
                <a:gdLst/>
                <a:ahLst/>
                <a:cxnLst>
                  <a:cxn ang="0">
                    <a:pos x="0" y="48"/>
                  </a:cxn>
                  <a:cxn ang="0">
                    <a:pos x="96" y="0"/>
                  </a:cxn>
                  <a:cxn ang="0">
                    <a:pos x="192" y="48"/>
                  </a:cxn>
                  <a:cxn ang="0">
                    <a:pos x="96" y="96"/>
                  </a:cxn>
                  <a:cxn ang="0">
                    <a:pos x="0" y="48"/>
                  </a:cxn>
                </a:cxnLst>
                <a:rect l="0" t="0" r="r" b="b"/>
                <a:pathLst>
                  <a:path w="192" h="96">
                    <a:moveTo>
                      <a:pt x="0" y="48"/>
                    </a:moveTo>
                    <a:lnTo>
                      <a:pt x="96" y="0"/>
                    </a:lnTo>
                    <a:lnTo>
                      <a:pt x="192" y="48"/>
                    </a:lnTo>
                    <a:lnTo>
                      <a:pt x="96" y="96"/>
                    </a:lnTo>
                    <a:lnTo>
                      <a:pt x="0" y="48"/>
                    </a:lnTo>
                    <a:close/>
                  </a:path>
                </a:pathLst>
              </a:custGeom>
              <a:solidFill>
                <a:schemeClr val="tx1"/>
              </a:solidFill>
              <a:ln w="12700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82281" name="Rectangle 9"/>
            <p:cNvSpPr>
              <a:spLocks noChangeArrowheads="1"/>
            </p:cNvSpPr>
            <p:nvPr/>
          </p:nvSpPr>
          <p:spPr bwMode="auto">
            <a:xfrm>
              <a:off x="3552" y="2760"/>
              <a:ext cx="1776" cy="4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/>
                <a:t>Scrollbar</a:t>
              </a:r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2895600" y="4191000"/>
            <a:ext cx="5562600" cy="685800"/>
            <a:chOff x="1824" y="2760"/>
            <a:chExt cx="3504" cy="432"/>
          </a:xfrm>
        </p:grpSpPr>
        <p:grpSp>
          <p:nvGrpSpPr>
            <p:cNvPr id="5" name="Group 11"/>
            <p:cNvGrpSpPr>
              <a:grpSpLocks/>
            </p:cNvGrpSpPr>
            <p:nvPr/>
          </p:nvGrpSpPr>
          <p:grpSpPr bwMode="auto">
            <a:xfrm>
              <a:off x="1824" y="2930"/>
              <a:ext cx="1755" cy="110"/>
              <a:chOff x="1920" y="2736"/>
              <a:chExt cx="1584" cy="96"/>
            </a:xfrm>
          </p:grpSpPr>
          <p:sp>
            <p:nvSpPr>
              <p:cNvPr id="182284" name="Line 12"/>
              <p:cNvSpPr>
                <a:spLocks noChangeShapeType="1"/>
              </p:cNvSpPr>
              <p:nvPr/>
            </p:nvSpPr>
            <p:spPr bwMode="auto">
              <a:xfrm flipV="1">
                <a:off x="2112" y="2784"/>
                <a:ext cx="13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none" w="lg" len="lg"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2285" name="Freeform 13"/>
              <p:cNvSpPr>
                <a:spLocks/>
              </p:cNvSpPr>
              <p:nvPr/>
            </p:nvSpPr>
            <p:spPr bwMode="auto">
              <a:xfrm>
                <a:off x="1920" y="2736"/>
                <a:ext cx="192" cy="96"/>
              </a:xfrm>
              <a:custGeom>
                <a:avLst/>
                <a:gdLst/>
                <a:ahLst/>
                <a:cxnLst>
                  <a:cxn ang="0">
                    <a:pos x="0" y="48"/>
                  </a:cxn>
                  <a:cxn ang="0">
                    <a:pos x="96" y="0"/>
                  </a:cxn>
                  <a:cxn ang="0">
                    <a:pos x="192" y="48"/>
                  </a:cxn>
                  <a:cxn ang="0">
                    <a:pos x="96" y="96"/>
                  </a:cxn>
                  <a:cxn ang="0">
                    <a:pos x="0" y="48"/>
                  </a:cxn>
                </a:cxnLst>
                <a:rect l="0" t="0" r="r" b="b"/>
                <a:pathLst>
                  <a:path w="192" h="96">
                    <a:moveTo>
                      <a:pt x="0" y="48"/>
                    </a:moveTo>
                    <a:lnTo>
                      <a:pt x="96" y="0"/>
                    </a:lnTo>
                    <a:lnTo>
                      <a:pt x="192" y="48"/>
                    </a:lnTo>
                    <a:lnTo>
                      <a:pt x="96" y="96"/>
                    </a:lnTo>
                    <a:lnTo>
                      <a:pt x="0" y="48"/>
                    </a:lnTo>
                    <a:close/>
                  </a:path>
                </a:pathLst>
              </a:custGeom>
              <a:solidFill>
                <a:schemeClr val="tx1"/>
              </a:solidFill>
              <a:ln w="12700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82286" name="Rectangle 14"/>
            <p:cNvSpPr>
              <a:spLocks noChangeArrowheads="1"/>
            </p:cNvSpPr>
            <p:nvPr/>
          </p:nvSpPr>
          <p:spPr bwMode="auto">
            <a:xfrm>
              <a:off x="3552" y="2760"/>
              <a:ext cx="1776" cy="4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/>
                <a:t>Titlebar</a:t>
              </a:r>
            </a:p>
          </p:txBody>
        </p:sp>
      </p:grpSp>
      <p:grpSp>
        <p:nvGrpSpPr>
          <p:cNvPr id="6" name="Group 15"/>
          <p:cNvGrpSpPr>
            <a:grpSpLocks/>
          </p:cNvGrpSpPr>
          <p:nvPr/>
        </p:nvGrpSpPr>
        <p:grpSpPr bwMode="auto">
          <a:xfrm>
            <a:off x="2895600" y="5029200"/>
            <a:ext cx="5562600" cy="685800"/>
            <a:chOff x="1824" y="2760"/>
            <a:chExt cx="3504" cy="432"/>
          </a:xfrm>
        </p:grpSpPr>
        <p:grpSp>
          <p:nvGrpSpPr>
            <p:cNvPr id="7" name="Group 16"/>
            <p:cNvGrpSpPr>
              <a:grpSpLocks/>
            </p:cNvGrpSpPr>
            <p:nvPr/>
          </p:nvGrpSpPr>
          <p:grpSpPr bwMode="auto">
            <a:xfrm>
              <a:off x="1824" y="2930"/>
              <a:ext cx="1755" cy="110"/>
              <a:chOff x="1920" y="2736"/>
              <a:chExt cx="1584" cy="96"/>
            </a:xfrm>
          </p:grpSpPr>
          <p:sp>
            <p:nvSpPr>
              <p:cNvPr id="182289" name="Line 17"/>
              <p:cNvSpPr>
                <a:spLocks noChangeShapeType="1"/>
              </p:cNvSpPr>
              <p:nvPr/>
            </p:nvSpPr>
            <p:spPr bwMode="auto">
              <a:xfrm flipV="1">
                <a:off x="2112" y="2784"/>
                <a:ext cx="13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none" w="lg" len="lg"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2290" name="Freeform 18"/>
              <p:cNvSpPr>
                <a:spLocks/>
              </p:cNvSpPr>
              <p:nvPr/>
            </p:nvSpPr>
            <p:spPr bwMode="auto">
              <a:xfrm>
                <a:off x="1920" y="2736"/>
                <a:ext cx="192" cy="96"/>
              </a:xfrm>
              <a:custGeom>
                <a:avLst/>
                <a:gdLst/>
                <a:ahLst/>
                <a:cxnLst>
                  <a:cxn ang="0">
                    <a:pos x="0" y="48"/>
                  </a:cxn>
                  <a:cxn ang="0">
                    <a:pos x="96" y="0"/>
                  </a:cxn>
                  <a:cxn ang="0">
                    <a:pos x="192" y="48"/>
                  </a:cxn>
                  <a:cxn ang="0">
                    <a:pos x="96" y="96"/>
                  </a:cxn>
                  <a:cxn ang="0">
                    <a:pos x="0" y="48"/>
                  </a:cxn>
                </a:cxnLst>
                <a:rect l="0" t="0" r="r" b="b"/>
                <a:pathLst>
                  <a:path w="192" h="96">
                    <a:moveTo>
                      <a:pt x="0" y="48"/>
                    </a:moveTo>
                    <a:lnTo>
                      <a:pt x="96" y="0"/>
                    </a:lnTo>
                    <a:lnTo>
                      <a:pt x="192" y="48"/>
                    </a:lnTo>
                    <a:lnTo>
                      <a:pt x="96" y="96"/>
                    </a:lnTo>
                    <a:lnTo>
                      <a:pt x="0" y="48"/>
                    </a:lnTo>
                    <a:close/>
                  </a:path>
                </a:pathLst>
              </a:custGeom>
              <a:solidFill>
                <a:schemeClr val="tx1"/>
              </a:solidFill>
              <a:ln w="12700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82291" name="Rectangle 19"/>
            <p:cNvSpPr>
              <a:spLocks noChangeArrowheads="1"/>
            </p:cNvSpPr>
            <p:nvPr/>
          </p:nvSpPr>
          <p:spPr bwMode="auto">
            <a:xfrm>
              <a:off x="3552" y="2760"/>
              <a:ext cx="1776" cy="4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/>
                <a:t>Menu</a:t>
              </a:r>
            </a:p>
          </p:txBody>
        </p:sp>
      </p:grpSp>
      <p:sp>
        <p:nvSpPr>
          <p:cNvPr id="182292" name="Text Box 20"/>
          <p:cNvSpPr txBox="1">
            <a:spLocks noChangeArrowheads="1"/>
          </p:cNvSpPr>
          <p:nvPr/>
        </p:nvSpPr>
        <p:spPr bwMode="auto">
          <a:xfrm>
            <a:off x="3200400" y="37338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182293" name="Text Box 21"/>
          <p:cNvSpPr txBox="1">
            <a:spLocks noChangeArrowheads="1"/>
          </p:cNvSpPr>
          <p:nvPr/>
        </p:nvSpPr>
        <p:spPr bwMode="auto">
          <a:xfrm>
            <a:off x="3200400" y="45720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182294" name="Text Box 22"/>
          <p:cNvSpPr txBox="1">
            <a:spLocks noChangeArrowheads="1"/>
          </p:cNvSpPr>
          <p:nvPr/>
        </p:nvSpPr>
        <p:spPr bwMode="auto">
          <a:xfrm>
            <a:off x="3200400" y="54102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182295" name="Text Box 23"/>
          <p:cNvSpPr txBox="1">
            <a:spLocks noChangeArrowheads="1"/>
          </p:cNvSpPr>
          <p:nvPr/>
        </p:nvSpPr>
        <p:spPr bwMode="auto">
          <a:xfrm>
            <a:off x="5334000" y="37338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182296" name="Text Box 24"/>
          <p:cNvSpPr txBox="1">
            <a:spLocks noChangeArrowheads="1"/>
          </p:cNvSpPr>
          <p:nvPr/>
        </p:nvSpPr>
        <p:spPr bwMode="auto">
          <a:xfrm>
            <a:off x="5334000" y="45720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182297" name="Text Box 25"/>
          <p:cNvSpPr txBox="1">
            <a:spLocks noChangeArrowheads="1"/>
          </p:cNvSpPr>
          <p:nvPr/>
        </p:nvSpPr>
        <p:spPr bwMode="auto">
          <a:xfrm>
            <a:off x="5029200" y="54102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1 .. *</a:t>
            </a:r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(Cont’d)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CA" sz="2000" dirty="0" smtClean="0"/>
              <a:t>Example : A bank (whole) has many branches (parts). Branches can not exist independently of the whole (parts objects can NOT exist independently)</a:t>
            </a:r>
          </a:p>
          <a:p>
            <a:r>
              <a:rPr lang="en-CA" sz="2000" dirty="0" smtClean="0"/>
              <a:t>Deleting a bank (whole) cascades deleting branches (parts). But, if a branch (part) is deleted, the bank (whole) may remain.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TextBox 2"/>
          <p:cNvSpPr txBox="1"/>
          <p:nvPr/>
        </p:nvSpPr>
        <p:spPr>
          <a:xfrm>
            <a:off x="458474" y="624613"/>
            <a:ext cx="3634008" cy="130805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76"/>
              </a:lnSpc>
            </a:pPr>
            <a:r>
              <a:rPr lang="en-CA" sz="4400" dirty="0" smtClean="0">
                <a:solidFill>
                  <a:srgbClr val="071D57"/>
                </a:solidFill>
                <a:latin typeface="Times New Roman"/>
                <a:cs typeface="Times New Roman"/>
              </a:rPr>
              <a:t>Inheritance:</a:t>
            </a:r>
            <a:r>
              <a:rPr lang="en-CA" sz="4400" dirty="0" smtClean="0">
                <a:solidFill>
                  <a:srgbClr val="FB0128"/>
                </a:solidFill>
                <a:latin typeface="Times New Roman Bold Italic"/>
                <a:cs typeface="Times New Roman Bold Italic"/>
              </a:rPr>
              <a:t> is a</a:t>
            </a:r>
          </a:p>
          <a:p>
            <a:pPr>
              <a:lnSpc>
                <a:spcPts val="5076"/>
              </a:lnSpc>
            </a:pPr>
            <a:endParaRPr dirty="0"/>
          </a:p>
        </p:txBody>
      </p:sp>
      <p:sp>
        <p:nvSpPr>
          <p:cNvPr id="3" name="TextBox 3"/>
          <p:cNvSpPr txBox="1"/>
          <p:nvPr/>
        </p:nvSpPr>
        <p:spPr>
          <a:xfrm>
            <a:off x="4342763" y="624613"/>
            <a:ext cx="3121047" cy="130805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76"/>
              </a:lnSpc>
            </a:pPr>
            <a:r>
              <a:rPr lang="en-CA" sz="4400" dirty="0" smtClean="0">
                <a:solidFill>
                  <a:srgbClr val="071D57"/>
                </a:solidFill>
                <a:latin typeface="Times New Roman Italic"/>
                <a:cs typeface="Times New Roman Italic"/>
              </a:rPr>
              <a:t>“is a kind of”</a:t>
            </a:r>
          </a:p>
          <a:p>
            <a:pPr>
              <a:lnSpc>
                <a:spcPts val="5076"/>
              </a:lnSpc>
            </a:pPr>
            <a:endParaRPr dirty="0"/>
          </a:p>
        </p:txBody>
      </p:sp>
      <p:sp>
        <p:nvSpPr>
          <p:cNvPr id="4" name="TextBox 4"/>
          <p:cNvSpPr txBox="1"/>
          <p:nvPr/>
        </p:nvSpPr>
        <p:spPr>
          <a:xfrm>
            <a:off x="1069772" y="1771863"/>
            <a:ext cx="2212144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30"/>
              </a:lnSpc>
            </a:pPr>
            <a:r>
              <a:rPr lang="en-CA" sz="3600" dirty="0" smtClean="0">
                <a:solidFill>
                  <a:srgbClr val="FB0128"/>
                </a:solidFill>
                <a:latin typeface="Times New Roman Bold Italic"/>
                <a:cs typeface="Times New Roman Bold Italic"/>
              </a:rPr>
              <a:t>is </a:t>
            </a:r>
            <a:r>
              <a:rPr lang="en-CA" sz="3600" dirty="0" smtClean="0">
                <a:solidFill>
                  <a:srgbClr val="FB0128"/>
                </a:solidFill>
                <a:latin typeface="Times New Roman Bold Italic"/>
                <a:cs typeface="Times New Roman Bold Italic"/>
              </a:rPr>
              <a:t>a </a:t>
            </a:r>
            <a:r>
              <a:rPr lang="en-CA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association.</a:t>
            </a:r>
          </a:p>
          <a:p>
            <a:pPr>
              <a:lnSpc>
                <a:spcPts val="3230"/>
              </a:lnSpc>
            </a:pPr>
            <a:endParaRPr lang="en-CA" sz="2800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9773" y="2676915"/>
            <a:ext cx="3426027" cy="2000548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08"/>
              </a:lnSpc>
              <a:tabLst>
                <a:tab pos="458617" algn="l"/>
              </a:tabLst>
            </a:pPr>
            <a:r>
              <a:rPr lang="en-CA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Child </a:t>
            </a:r>
            <a:r>
              <a:rPr lang="en-CA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class ‘subclass’ </a:t>
            </a:r>
            <a:r>
              <a:rPr lang="en-CA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can inherit </a:t>
            </a:r>
            <a:r>
              <a:rPr lang="en-CA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attributes </a:t>
            </a:r>
            <a:r>
              <a:rPr lang="en-CA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and </a:t>
            </a:r>
            <a:r>
              <a:rPr lang="en-CA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operations from parent</a:t>
            </a:r>
            <a:r>
              <a:rPr lang="en-CA" sz="240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class‘superclass</a:t>
            </a:r>
            <a:r>
              <a:rPr lang="en-CA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’.</a:t>
            </a:r>
          </a:p>
          <a:p>
            <a:pPr>
              <a:lnSpc>
                <a:spcPts val="2608"/>
              </a:lnSpc>
              <a:tabLst>
                <a:tab pos="458617" algn="l"/>
              </a:tabLst>
            </a:pPr>
            <a:endParaRPr lang="en-CA" sz="2400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>
              <a:lnSpc>
                <a:spcPts val="2608"/>
              </a:lnSpc>
            </a:pP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069772" y="4436030"/>
            <a:ext cx="3426028" cy="1795363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769"/>
              </a:lnSpc>
            </a:pPr>
            <a:r>
              <a:rPr lang="en-CA" sz="2400" dirty="0" smtClean="0">
                <a:solidFill>
                  <a:srgbClr val="000000"/>
                </a:solidFill>
                <a:latin typeface="Times New Roman Italic"/>
                <a:cs typeface="Times New Roman Italic"/>
              </a:rPr>
              <a:t>Example</a:t>
            </a:r>
            <a:r>
              <a:rPr lang="en-CA" sz="2400" dirty="0" smtClean="0">
                <a:solidFill>
                  <a:srgbClr val="000000"/>
                </a:solidFill>
                <a:latin typeface="Times New Roman Italic"/>
                <a:cs typeface="Times New Roman Italic"/>
              </a:rPr>
              <a:t>: An </a:t>
            </a:r>
            <a:r>
              <a:rPr lang="en-CA" sz="2400" dirty="0" smtClean="0">
                <a:solidFill>
                  <a:srgbClr val="000000"/>
                </a:solidFill>
                <a:latin typeface="Times New Roman Italic"/>
                <a:cs typeface="Times New Roman Italic"/>
              </a:rPr>
              <a:t>inheritance </a:t>
            </a:r>
            <a:r>
              <a:rPr lang="en-CA" sz="2400" dirty="0" smtClean="0">
                <a:solidFill>
                  <a:srgbClr val="000000"/>
                </a:solidFill>
                <a:latin typeface="Times New Roman Italic"/>
                <a:cs typeface="Times New Roman Italic"/>
              </a:rPr>
              <a:t>hierarchy in the animal kingdom</a:t>
            </a:r>
          </a:p>
          <a:p>
            <a:pPr>
              <a:lnSpc>
                <a:spcPts val="2769"/>
              </a:lnSpc>
            </a:pPr>
            <a:endParaRPr lang="en-CA" sz="2400" dirty="0" smtClean="0">
              <a:solidFill>
                <a:srgbClr val="000000"/>
              </a:solidFill>
              <a:latin typeface="Times New Roman Italic"/>
              <a:cs typeface="Times New Roman Italic"/>
            </a:endParaRPr>
          </a:p>
          <a:p>
            <a:pPr>
              <a:lnSpc>
                <a:spcPts val="2769"/>
              </a:lnSpc>
            </a:pPr>
            <a:endParaRPr dirty="0"/>
          </a:p>
        </p:txBody>
      </p:sp>
      <p:sp>
        <p:nvSpPr>
          <p:cNvPr id="8" name="TextBox 8"/>
          <p:cNvSpPr txBox="1"/>
          <p:nvPr/>
        </p:nvSpPr>
        <p:spPr>
          <a:xfrm>
            <a:off x="1528245" y="4767457"/>
            <a:ext cx="65" cy="64440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558"/>
              </a:lnSpc>
            </a:pPr>
            <a:endParaRPr lang="en-CA" sz="2400" dirty="0" smtClean="0">
              <a:solidFill>
                <a:srgbClr val="000000"/>
              </a:solidFill>
              <a:latin typeface="Times New Roman Italic"/>
              <a:cs typeface="Times New Roman Italic"/>
            </a:endParaRPr>
          </a:p>
          <a:p>
            <a:pPr>
              <a:lnSpc>
                <a:spcPts val="2558"/>
              </a:lnSpc>
            </a:pPr>
            <a:endParaRPr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28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extBox 2"/>
          <p:cNvSpPr txBox="1"/>
          <p:nvPr/>
        </p:nvSpPr>
        <p:spPr>
          <a:xfrm>
            <a:off x="1299008" y="458900"/>
            <a:ext cx="1057982" cy="53860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7"/>
              </a:lnSpc>
            </a:pPr>
            <a:r>
              <a:rPr lang="en-CA" dirty="0" smtClean="0">
                <a:solidFill>
                  <a:srgbClr val="000000"/>
                </a:solidFill>
                <a:latin typeface="Times New Roman"/>
                <a:cs typeface="Times New Roman"/>
              </a:rPr>
              <a:t>Class name</a:t>
            </a:r>
          </a:p>
          <a:p>
            <a:pPr>
              <a:lnSpc>
                <a:spcPts val="2076"/>
              </a:lnSpc>
            </a:pPr>
            <a:endParaRPr lang="en-CA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86273" y="1261974"/>
            <a:ext cx="923330" cy="53860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7"/>
              </a:lnSpc>
            </a:pPr>
            <a:r>
              <a:rPr lang="en-CA" dirty="0" smtClean="0">
                <a:solidFill>
                  <a:srgbClr val="000000"/>
                </a:solidFill>
                <a:latin typeface="Times New Roman"/>
                <a:cs typeface="Times New Roman"/>
              </a:rPr>
              <a:t>Attributes</a:t>
            </a:r>
          </a:p>
          <a:p>
            <a:pPr>
              <a:lnSpc>
                <a:spcPts val="2076"/>
              </a:lnSpc>
            </a:pPr>
            <a:endParaRPr lang="en-CA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553716" y="2460212"/>
            <a:ext cx="436017" cy="70532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8"/>
              </a:lnSpc>
            </a:pPr>
            <a:r>
              <a:rPr lang="en-CA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Is a</a:t>
            </a:r>
          </a:p>
          <a:p>
            <a:pPr>
              <a:lnSpc>
                <a:spcPts val="2769"/>
              </a:lnSpc>
            </a:pP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3807877" y="509888"/>
            <a:ext cx="900888" cy="42319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5"/>
              </a:lnSpc>
            </a:pPr>
            <a:r>
              <a:rPr lang="en-CA" sz="14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Library item</a:t>
            </a:r>
          </a:p>
          <a:p>
            <a:pPr>
              <a:lnSpc>
                <a:spcPts val="1670"/>
              </a:lnSpc>
            </a:pPr>
            <a:endParaRPr lang="en-CA" sz="1500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3489493" y="905052"/>
            <a:ext cx="1322478" cy="76944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505"/>
              </a:lnSpc>
            </a:pPr>
            <a:r>
              <a:rPr lang="en-CA" sz="14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Catalogue number</a:t>
            </a:r>
            <a:r>
              <a:rPr lang="en-CA" sz="150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500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14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Acquisition date</a:t>
            </a:r>
            <a:r>
              <a:rPr lang="en-CA" sz="150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500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14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Cost</a:t>
            </a:r>
          </a:p>
          <a:p>
            <a:pPr>
              <a:lnSpc>
                <a:spcPts val="1485"/>
              </a:lnSpc>
            </a:pPr>
            <a:endParaRPr lang="en-CA" sz="1500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3489493" y="1465929"/>
            <a:ext cx="439223" cy="57817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505"/>
              </a:lnSpc>
            </a:pPr>
            <a:r>
              <a:rPr lang="en-CA" sz="14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Type</a:t>
            </a:r>
            <a:r>
              <a:rPr lang="en-CA" sz="150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500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14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Status</a:t>
            </a:r>
          </a:p>
          <a:p>
            <a:pPr>
              <a:lnSpc>
                <a:spcPts val="1485"/>
              </a:lnSpc>
            </a:pPr>
            <a:endParaRPr lang="en-CA" sz="1500" dirty="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3489493" y="1848346"/>
            <a:ext cx="1332096" cy="38581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505"/>
              </a:lnSpc>
            </a:pPr>
            <a:r>
              <a:rPr lang="en-CA" sz="14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Number of  copies</a:t>
            </a:r>
          </a:p>
          <a:p>
            <a:pPr>
              <a:lnSpc>
                <a:spcPts val="1485"/>
              </a:lnSpc>
            </a:pPr>
            <a:endParaRPr lang="en-CA" sz="1500" dirty="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3527699" y="2141531"/>
            <a:ext cx="892873" cy="89768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4"/>
              </a:lnSpc>
            </a:pPr>
            <a:r>
              <a:rPr lang="en-CA" sz="14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Acquire ()</a:t>
            </a:r>
            <a:r>
              <a:rPr lang="en-CA" sz="150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500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14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Catalogue ()</a:t>
            </a:r>
            <a:r>
              <a:rPr lang="en-CA" sz="150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500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14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Dispose ()</a:t>
            </a:r>
            <a:r>
              <a:rPr lang="en-CA" sz="150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500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14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Issue ()</a:t>
            </a:r>
          </a:p>
          <a:p>
            <a:pPr>
              <a:lnSpc>
                <a:spcPts val="1404"/>
              </a:lnSpc>
            </a:pPr>
            <a:endParaRPr lang="en-CA" sz="1500" dirty="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3527699" y="2855375"/>
            <a:ext cx="652423" cy="36336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4"/>
              </a:lnSpc>
            </a:pPr>
            <a:r>
              <a:rPr lang="en-CA" sz="14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Return ()</a:t>
            </a:r>
          </a:p>
          <a:p>
            <a:pPr>
              <a:lnSpc>
                <a:spcPts val="1404"/>
              </a:lnSpc>
            </a:pPr>
            <a:endParaRPr lang="en-CA" sz="1500" dirty="0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5501683" y="548130"/>
            <a:ext cx="3306996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10"/>
              </a:lnSpc>
            </a:pPr>
            <a:r>
              <a:rPr lang="en-CA" sz="2800" dirty="0" smtClean="0">
                <a:solidFill>
                  <a:srgbClr val="071D57"/>
                </a:solidFill>
                <a:latin typeface="Times New Roman"/>
                <a:cs typeface="Times New Roman"/>
              </a:rPr>
              <a:t>Library class hierarchy</a:t>
            </a:r>
          </a:p>
          <a:p>
            <a:pPr>
              <a:lnSpc>
                <a:spcPts val="3230"/>
              </a:lnSpc>
            </a:pPr>
            <a:endParaRPr lang="en-CA" sz="2800" dirty="0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6953515" y="1975818"/>
            <a:ext cx="1013098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102500">
              <a:lnSpc>
                <a:spcPts val="2107"/>
              </a:lnSpc>
            </a:pPr>
            <a:r>
              <a:rPr lang="en-CA" dirty="0" smtClean="0">
                <a:solidFill>
                  <a:srgbClr val="000000"/>
                </a:solidFill>
                <a:latin typeface="Times New Roman"/>
                <a:cs typeface="Times New Roman"/>
              </a:rPr>
              <a:t>Methods</a:t>
            </a:r>
            <a:r>
              <a:rPr lang="en-CA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dirty="0" smtClean="0">
                <a:solidFill>
                  <a:srgbClr val="000000"/>
                </a:solidFill>
                <a:latin typeface="Times New Roman"/>
                <a:cs typeface="Times New Roman"/>
              </a:rPr>
              <a:t>Operations</a:t>
            </a:r>
          </a:p>
          <a:p>
            <a:pPr>
              <a:lnSpc>
                <a:spcPts val="2167"/>
              </a:lnSpc>
            </a:pPr>
            <a:endParaRPr lang="en-CA" dirty="0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6354953" y="2842628"/>
            <a:ext cx="1346522" cy="53860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7"/>
              </a:lnSpc>
            </a:pPr>
            <a:r>
              <a:rPr lang="en-CA" dirty="0" smtClean="0">
                <a:solidFill>
                  <a:srgbClr val="000000"/>
                </a:solidFill>
                <a:latin typeface="Times New Roman"/>
                <a:cs typeface="Times New Roman"/>
              </a:rPr>
              <a:t>Generalisation</a:t>
            </a:r>
          </a:p>
          <a:p>
            <a:pPr>
              <a:lnSpc>
                <a:spcPts val="2076"/>
              </a:lnSpc>
            </a:pPr>
            <a:endParaRPr lang="en-CA" dirty="0">
              <a:solidFill>
                <a:srgbClr val="000000"/>
              </a:solidFill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471209" y="4053614"/>
            <a:ext cx="436017" cy="70532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8"/>
              </a:lnSpc>
            </a:pPr>
            <a:r>
              <a:rPr lang="en-CA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Is a</a:t>
            </a:r>
          </a:p>
          <a:p>
            <a:pPr>
              <a:lnSpc>
                <a:spcPts val="2769"/>
              </a:lnSpc>
            </a:pP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1184390" y="5226357"/>
            <a:ext cx="389530" cy="42319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5"/>
              </a:lnSpc>
            </a:pPr>
            <a:r>
              <a:rPr lang="en-CA" sz="14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Book</a:t>
            </a:r>
          </a:p>
          <a:p>
            <a:pPr>
              <a:lnSpc>
                <a:spcPts val="1670"/>
              </a:lnSpc>
            </a:pPr>
            <a:endParaRPr lang="en-CA" sz="1500" dirty="0">
              <a:solidFill>
                <a:srgbClr val="000000"/>
              </a:solidFill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776858" y="5545037"/>
            <a:ext cx="527388" cy="57817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505"/>
              </a:lnSpc>
            </a:pPr>
            <a:r>
              <a:rPr lang="en-CA" sz="14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Author</a:t>
            </a:r>
            <a:r>
              <a:rPr lang="en-CA" sz="150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500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14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Edition</a:t>
            </a:r>
          </a:p>
          <a:p>
            <a:pPr>
              <a:lnSpc>
                <a:spcPts val="1520"/>
              </a:lnSpc>
            </a:pPr>
            <a:endParaRPr lang="en-CA" sz="1500" dirty="0">
              <a:solidFill>
                <a:srgbClr val="000000"/>
              </a:solidFill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1833894" y="3709439"/>
            <a:ext cx="1072409" cy="42319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5"/>
              </a:lnSpc>
            </a:pPr>
            <a:r>
              <a:rPr lang="en-CA" sz="14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Published item</a:t>
            </a:r>
          </a:p>
          <a:p>
            <a:pPr>
              <a:lnSpc>
                <a:spcPts val="1670"/>
              </a:lnSpc>
            </a:pPr>
            <a:endParaRPr lang="en-CA" sz="1500" dirty="0">
              <a:solidFill>
                <a:srgbClr val="000000"/>
              </a:solidFill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1630128" y="4015372"/>
            <a:ext cx="331950" cy="42319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5"/>
              </a:lnSpc>
            </a:pPr>
            <a:r>
              <a:rPr lang="en-CA" sz="14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Title</a:t>
            </a:r>
          </a:p>
          <a:p>
            <a:pPr>
              <a:lnSpc>
                <a:spcPts val="1670"/>
              </a:lnSpc>
            </a:pPr>
            <a:endParaRPr lang="en-CA" sz="1500" dirty="0">
              <a:solidFill>
                <a:srgbClr val="000000"/>
              </a:solidFill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1630128" y="4219327"/>
            <a:ext cx="678071" cy="3184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204"/>
              </a:lnSpc>
            </a:pPr>
            <a:r>
              <a:rPr lang="en-CA" sz="14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Publisher</a:t>
            </a:r>
          </a:p>
          <a:p>
            <a:pPr>
              <a:lnSpc>
                <a:spcPts val="1249"/>
              </a:lnSpc>
            </a:pPr>
            <a:endParaRPr lang="en-CA" sz="1500" dirty="0">
              <a:solidFill>
                <a:srgbClr val="000000"/>
              </a:solidFill>
            </a:endParaRPr>
          </a:p>
        </p:txBody>
      </p:sp>
      <p:sp>
        <p:nvSpPr>
          <p:cNvPr id="20" name="TextBox 20"/>
          <p:cNvSpPr txBox="1"/>
          <p:nvPr/>
        </p:nvSpPr>
        <p:spPr>
          <a:xfrm>
            <a:off x="2865459" y="5264598"/>
            <a:ext cx="710131" cy="42319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5"/>
              </a:lnSpc>
            </a:pPr>
            <a:r>
              <a:rPr lang="en-CA" sz="14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Magazine</a:t>
            </a:r>
          </a:p>
          <a:p>
            <a:pPr>
              <a:lnSpc>
                <a:spcPts val="1670"/>
              </a:lnSpc>
            </a:pPr>
            <a:endParaRPr lang="en-CA" sz="1500" dirty="0">
              <a:solidFill>
                <a:srgbClr val="000000"/>
              </a:solidFill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2585281" y="5621520"/>
            <a:ext cx="370294" cy="517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04"/>
              </a:lnSpc>
            </a:pPr>
            <a:r>
              <a:rPr lang="en-CA" sz="14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Year</a:t>
            </a:r>
            <a:r>
              <a:rPr lang="en-CA" sz="150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500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14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Issue</a:t>
            </a:r>
          </a:p>
          <a:p>
            <a:pPr>
              <a:lnSpc>
                <a:spcPts val="1369"/>
              </a:lnSpc>
            </a:pPr>
            <a:endParaRPr lang="en-CA" sz="1500" dirty="0">
              <a:solidFill>
                <a:srgbClr val="000000"/>
              </a:solidFill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5157827" y="3658450"/>
            <a:ext cx="1193596" cy="846386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139373">
              <a:lnSpc>
                <a:spcPts val="2207"/>
              </a:lnSpc>
            </a:pPr>
            <a:r>
              <a:rPr lang="en-CA" sz="14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Recorded item</a:t>
            </a:r>
            <a:r>
              <a:rPr lang="en-CA" sz="150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500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14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Title</a:t>
            </a:r>
          </a:p>
          <a:p>
            <a:pPr>
              <a:lnSpc>
                <a:spcPts val="2207"/>
              </a:lnSpc>
            </a:pPr>
            <a:endParaRPr lang="en-CA" sz="1500" dirty="0">
              <a:solidFill>
                <a:srgbClr val="000000"/>
              </a:solidFill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5157827" y="4219327"/>
            <a:ext cx="609141" cy="36336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4"/>
              </a:lnSpc>
            </a:pPr>
            <a:r>
              <a:rPr lang="en-CA" sz="14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Medium</a:t>
            </a:r>
          </a:p>
          <a:p>
            <a:pPr>
              <a:lnSpc>
                <a:spcPts val="1389"/>
              </a:lnSpc>
            </a:pPr>
            <a:endParaRPr lang="en-CA" sz="1500" dirty="0">
              <a:solidFill>
                <a:srgbClr val="000000"/>
              </a:solidFill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4750295" y="5226357"/>
            <a:ext cx="2321148" cy="42319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5"/>
              </a:lnSpc>
              <a:tabLst>
                <a:tab pos="1592421" algn="l"/>
              </a:tabLst>
            </a:pPr>
            <a:r>
              <a:rPr lang="en-CA" sz="14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Film	Computer</a:t>
            </a:r>
          </a:p>
          <a:p>
            <a:pPr>
              <a:lnSpc>
                <a:spcPts val="1670"/>
              </a:lnSpc>
            </a:pPr>
            <a:endParaRPr lang="en-CA" sz="1500" dirty="0">
              <a:solidFill>
                <a:srgbClr val="000000"/>
              </a:solidFill>
            </a:endParaRPr>
          </a:p>
        </p:txBody>
      </p:sp>
      <p:sp>
        <p:nvSpPr>
          <p:cNvPr id="25" name="TextBox 25"/>
          <p:cNvSpPr txBox="1"/>
          <p:nvPr/>
        </p:nvSpPr>
        <p:spPr>
          <a:xfrm>
            <a:off x="4291822" y="5404818"/>
            <a:ext cx="2745303" cy="47237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2123700">
              <a:lnSpc>
                <a:spcPts val="1204"/>
              </a:lnSpc>
            </a:pPr>
            <a:r>
              <a:rPr lang="en-CA" sz="14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program</a:t>
            </a:r>
            <a:r>
              <a:rPr lang="en-CA" sz="150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500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14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Director</a:t>
            </a:r>
          </a:p>
          <a:p>
            <a:pPr>
              <a:lnSpc>
                <a:spcPts val="1244"/>
              </a:lnSpc>
            </a:pPr>
            <a:endParaRPr lang="en-CA" sz="1500" dirty="0">
              <a:solidFill>
                <a:srgbClr val="000000"/>
              </a:solidFill>
            </a:endParaRPr>
          </a:p>
        </p:txBody>
      </p:sp>
      <p:sp>
        <p:nvSpPr>
          <p:cNvPr id="26" name="TextBox 26"/>
          <p:cNvSpPr txBox="1"/>
          <p:nvPr/>
        </p:nvSpPr>
        <p:spPr>
          <a:xfrm>
            <a:off x="4291822" y="5736246"/>
            <a:ext cx="2293256" cy="47237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204"/>
              </a:lnSpc>
              <a:tabLst>
                <a:tab pos="1732554" algn="l"/>
              </a:tabLst>
            </a:pPr>
            <a:r>
              <a:rPr lang="en-CA" sz="14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Date of  release	Version</a:t>
            </a:r>
            <a:r>
              <a:rPr lang="en-CA" sz="150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500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14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Distributor</a:t>
            </a:r>
          </a:p>
          <a:p>
            <a:pPr>
              <a:lnSpc>
                <a:spcPts val="1174"/>
              </a:lnSpc>
            </a:pPr>
            <a:endParaRPr lang="en-CA" sz="1500" dirty="0">
              <a:solidFill>
                <a:srgbClr val="000000"/>
              </a:solidFill>
            </a:endParaRPr>
          </a:p>
        </p:txBody>
      </p:sp>
      <p:sp>
        <p:nvSpPr>
          <p:cNvPr id="27" name="TextBox 27"/>
          <p:cNvSpPr txBox="1"/>
          <p:nvPr/>
        </p:nvSpPr>
        <p:spPr>
          <a:xfrm>
            <a:off x="776858" y="5914706"/>
            <a:ext cx="1162178" cy="33342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09"/>
              </a:lnSpc>
            </a:pPr>
            <a:r>
              <a:rPr lang="en-CA" sz="14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Publication date</a:t>
            </a:r>
          </a:p>
          <a:p>
            <a:pPr>
              <a:lnSpc>
                <a:spcPts val="1309"/>
              </a:lnSpc>
            </a:pPr>
            <a:endParaRPr dirty="0"/>
          </a:p>
        </p:txBody>
      </p:sp>
      <p:sp>
        <p:nvSpPr>
          <p:cNvPr id="28" name="TextBox 28"/>
          <p:cNvSpPr txBox="1"/>
          <p:nvPr/>
        </p:nvSpPr>
        <p:spPr>
          <a:xfrm>
            <a:off x="6036568" y="5876465"/>
            <a:ext cx="626775" cy="4424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70"/>
              </a:lnSpc>
            </a:pPr>
            <a:r>
              <a:rPr lang="en-CA" sz="14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Platform</a:t>
            </a:r>
          </a:p>
          <a:p>
            <a:pPr>
              <a:lnSpc>
                <a:spcPts val="1670"/>
              </a:lnSpc>
            </a:pPr>
            <a:endParaRPr dirty="0"/>
          </a:p>
        </p:txBody>
      </p:sp>
      <p:sp>
        <p:nvSpPr>
          <p:cNvPr id="29" name="TextBox 29"/>
          <p:cNvSpPr txBox="1"/>
          <p:nvPr/>
        </p:nvSpPr>
        <p:spPr>
          <a:xfrm>
            <a:off x="776858" y="6156904"/>
            <a:ext cx="408766" cy="34092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09"/>
              </a:lnSpc>
            </a:pPr>
            <a:r>
              <a:rPr lang="en-CA" sz="14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ISBN</a:t>
            </a:r>
          </a:p>
          <a:p>
            <a:pPr>
              <a:lnSpc>
                <a:spcPts val="1309"/>
              </a:lnSpc>
            </a:pPr>
            <a:endParaRPr lang="en-CA" sz="1500" dirty="0">
              <a:solidFill>
                <a:srgbClr val="000000"/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29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7520940" cy="548640"/>
          </a:xfrm>
        </p:spPr>
        <p:txBody>
          <a:bodyPr>
            <a:noAutofit/>
          </a:bodyPr>
          <a:lstStyle/>
          <a:p>
            <a:r>
              <a:rPr lang="en-US" sz="4000" dirty="0" smtClean="0"/>
              <a:t>UML diagrams</a:t>
            </a:r>
            <a:endParaRPr lang="x-none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844824"/>
            <a:ext cx="8964488" cy="4104456"/>
          </a:xfrm>
        </p:spPr>
        <p:txBody>
          <a:bodyPr>
            <a:noAutofit/>
          </a:bodyPr>
          <a:lstStyle/>
          <a:p>
            <a:pPr marL="0" indent="0" algn="l" rtl="0">
              <a:spcBef>
                <a:spcPts val="580"/>
              </a:spcBef>
              <a:defRPr/>
            </a:pPr>
            <a:r>
              <a:rPr lang="en-US" sz="2000" dirty="0" smtClean="0"/>
              <a:t>Can be categorized as the fallowing:</a:t>
            </a:r>
            <a:endParaRPr lang="en-US" sz="2000" b="1" dirty="0" smtClean="0"/>
          </a:p>
          <a:p>
            <a:pPr marL="777240" lvl="1" indent="-457200">
              <a:spcBef>
                <a:spcPts val="370"/>
              </a:spcBef>
              <a:defRPr/>
            </a:pPr>
            <a:r>
              <a:rPr lang="en-US" sz="2000" b="1" dirty="0" smtClean="0"/>
              <a:t>Structural diagrams:</a:t>
            </a:r>
            <a:r>
              <a:rPr lang="en-US" sz="2000" dirty="0" smtClean="0"/>
              <a:t> </a:t>
            </a:r>
          </a:p>
          <a:p>
            <a:pPr marL="320040" lvl="1" indent="0" algn="l" rtl="0">
              <a:spcBef>
                <a:spcPts val="370"/>
              </a:spcBef>
              <a:buNone/>
              <a:defRPr/>
            </a:pPr>
            <a:r>
              <a:rPr lang="en-US" sz="1800" dirty="0"/>
              <a:t>S</a:t>
            </a:r>
            <a:r>
              <a:rPr lang="en-US" sz="1800" dirty="0" smtClean="0"/>
              <a:t>how the building blocks of your system—features that don’t change with time. </a:t>
            </a:r>
          </a:p>
          <a:p>
            <a:pPr marL="822960" lvl="2" algn="l" rtl="0">
              <a:spcBef>
                <a:spcPts val="370"/>
              </a:spcBef>
              <a:buClr>
                <a:schemeClr val="accent1">
                  <a:tint val="60000"/>
                </a:schemeClr>
              </a:buClr>
              <a:buFont typeface="Wingdings 2"/>
              <a:buChar char=""/>
              <a:defRPr/>
            </a:pPr>
            <a:r>
              <a:rPr lang="en-US" sz="1800" dirty="0" smtClean="0"/>
              <a:t>Ex: Class diagram</a:t>
            </a:r>
            <a:endParaRPr lang="en-US" sz="1800" b="1" dirty="0" smtClean="0"/>
          </a:p>
          <a:p>
            <a:pPr marL="777240" lvl="1" indent="-457200">
              <a:spcBef>
                <a:spcPts val="370"/>
              </a:spcBef>
              <a:defRPr/>
            </a:pPr>
            <a:r>
              <a:rPr lang="en-US" sz="2000" b="1" dirty="0" smtClean="0"/>
              <a:t>Behavioral diagrams:</a:t>
            </a:r>
          </a:p>
          <a:p>
            <a:pPr marL="320040" lvl="1" indent="0" algn="l" rtl="0">
              <a:spcBef>
                <a:spcPts val="370"/>
              </a:spcBef>
              <a:buNone/>
              <a:defRPr/>
            </a:pPr>
            <a:r>
              <a:rPr lang="en-US" sz="2000" dirty="0"/>
              <a:t>S</a:t>
            </a:r>
            <a:r>
              <a:rPr lang="en-US" sz="1800" dirty="0" smtClean="0"/>
              <a:t>how how your system responds to requests or otherwise evolves over time.</a:t>
            </a:r>
          </a:p>
          <a:p>
            <a:pPr marL="822960" lvl="2" algn="l" rtl="0">
              <a:spcBef>
                <a:spcPts val="370"/>
              </a:spcBef>
              <a:buClr>
                <a:schemeClr val="accent1">
                  <a:tint val="60000"/>
                </a:schemeClr>
              </a:buClr>
              <a:buFont typeface="Wingdings 2"/>
              <a:buChar char=""/>
              <a:defRPr/>
            </a:pPr>
            <a:r>
              <a:rPr lang="en-US" sz="1800" dirty="0" smtClean="0"/>
              <a:t>Ex: Use case diagram</a:t>
            </a:r>
            <a:endParaRPr lang="en-US" sz="1800" b="1" dirty="0" smtClean="0"/>
          </a:p>
          <a:p>
            <a:pPr marL="777240" lvl="1" indent="-457200">
              <a:spcBef>
                <a:spcPts val="370"/>
              </a:spcBef>
              <a:defRPr/>
            </a:pPr>
            <a:r>
              <a:rPr lang="en-US" sz="2000" b="1" dirty="0" smtClean="0"/>
              <a:t>Interaction diagrams:</a:t>
            </a:r>
            <a:r>
              <a:rPr lang="en-US" sz="2000" dirty="0" smtClean="0"/>
              <a:t> </a:t>
            </a:r>
          </a:p>
          <a:p>
            <a:pPr marL="320040" lvl="1" indent="0" algn="l" rtl="0">
              <a:spcBef>
                <a:spcPts val="370"/>
              </a:spcBef>
              <a:buNone/>
              <a:defRPr/>
            </a:pPr>
            <a:r>
              <a:rPr lang="en-US" sz="1800" dirty="0" smtClean="0"/>
              <a:t>Is a type of behavioral diagram. </a:t>
            </a:r>
          </a:p>
          <a:p>
            <a:pPr marL="320040" lvl="1" indent="0" algn="l" rtl="0">
              <a:spcBef>
                <a:spcPts val="370"/>
              </a:spcBef>
              <a:buNone/>
              <a:defRPr/>
            </a:pPr>
            <a:r>
              <a:rPr lang="en-US" sz="1800" dirty="0" smtClean="0"/>
              <a:t>To depict the exchange of messages within a </a:t>
            </a:r>
            <a:r>
              <a:rPr lang="en-US" sz="1800" i="1" dirty="0" smtClean="0"/>
              <a:t>collaboration</a:t>
            </a:r>
            <a:r>
              <a:rPr lang="en-US" sz="1800" dirty="0" smtClean="0"/>
              <a:t> (a group of cooperating objects).</a:t>
            </a:r>
          </a:p>
          <a:p>
            <a:pPr marL="822960" lvl="2" algn="l" rtl="0">
              <a:spcBef>
                <a:spcPts val="370"/>
              </a:spcBef>
              <a:buClr>
                <a:schemeClr val="accent1">
                  <a:tint val="60000"/>
                </a:schemeClr>
              </a:buClr>
              <a:buFont typeface="Wingdings 2"/>
              <a:buChar char=""/>
              <a:defRPr/>
            </a:pPr>
            <a:r>
              <a:rPr lang="en-US" sz="1800" dirty="0" smtClean="0"/>
              <a:t>Ex: Sequence diagram &amp; Collaboration</a:t>
            </a:r>
            <a:r>
              <a:rPr lang="en-US" sz="1800" b="1" dirty="0" smtClean="0"/>
              <a:t> </a:t>
            </a:r>
            <a:r>
              <a:rPr lang="en-US" sz="1800" dirty="0" smtClean="0"/>
              <a:t>diagram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3</a:t>
            </a:fld>
            <a:endParaRPr lang="x-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9" name="TextBox 2"/>
          <p:cNvSpPr txBox="1"/>
          <p:nvPr/>
        </p:nvSpPr>
        <p:spPr>
          <a:xfrm>
            <a:off x="3362139" y="637360"/>
            <a:ext cx="1011495" cy="46166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06"/>
              </a:lnSpc>
            </a:pPr>
            <a:r>
              <a:rPr lang="en-CA" sz="16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Library user</a:t>
            </a:r>
          </a:p>
          <a:p>
            <a:pPr>
              <a:lnSpc>
                <a:spcPts val="1846"/>
              </a:lnSpc>
            </a:pPr>
            <a:endParaRPr lang="en-CA" sz="1600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3132903" y="994282"/>
            <a:ext cx="490519" cy="46166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06"/>
              </a:lnSpc>
            </a:pPr>
            <a:r>
              <a:rPr lang="en-CA" sz="16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Name</a:t>
            </a:r>
          </a:p>
          <a:p>
            <a:pPr>
              <a:lnSpc>
                <a:spcPts val="1846"/>
              </a:lnSpc>
            </a:pPr>
            <a:endParaRPr lang="en-CA" sz="1600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3132903" y="1210985"/>
            <a:ext cx="673261" cy="54803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4"/>
              </a:lnSpc>
            </a:pPr>
            <a:r>
              <a:rPr lang="en-CA" sz="16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Address</a:t>
            </a:r>
            <a:r>
              <a:rPr lang="en-CA" sz="160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00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16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Phone</a:t>
            </a:r>
          </a:p>
          <a:p>
            <a:pPr>
              <a:lnSpc>
                <a:spcPts val="1384"/>
              </a:lnSpc>
            </a:pPr>
            <a:endParaRPr lang="en-CA" sz="1600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3132903" y="1567907"/>
            <a:ext cx="1160574" cy="36849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4"/>
              </a:lnSpc>
            </a:pPr>
            <a:r>
              <a:rPr lang="en-CA" sz="16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Registration #</a:t>
            </a:r>
          </a:p>
          <a:p>
            <a:pPr>
              <a:lnSpc>
                <a:spcPts val="1384"/>
              </a:lnSpc>
            </a:pPr>
            <a:endParaRPr lang="en-CA" sz="1600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3132903" y="1937576"/>
            <a:ext cx="1115690" cy="54803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4"/>
              </a:lnSpc>
            </a:pPr>
            <a:r>
              <a:rPr lang="en-CA" sz="16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Register ()</a:t>
            </a:r>
            <a:r>
              <a:rPr lang="en-CA" sz="160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00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16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De-register ()</a:t>
            </a:r>
          </a:p>
          <a:p>
            <a:pPr>
              <a:lnSpc>
                <a:spcPts val="1414"/>
              </a:lnSpc>
            </a:pPr>
            <a:endParaRPr lang="en-CA" sz="1600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5654507" y="573625"/>
            <a:ext cx="2494273" cy="70532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8"/>
              </a:lnSpc>
            </a:pPr>
            <a:r>
              <a:rPr lang="en-CA" sz="2400" dirty="0" smtClean="0">
                <a:solidFill>
                  <a:srgbClr val="071D57"/>
                </a:solidFill>
                <a:latin typeface="Times New Roman"/>
                <a:cs typeface="Times New Roman"/>
              </a:rPr>
              <a:t>User class hierarchy</a:t>
            </a:r>
          </a:p>
          <a:p>
            <a:pPr>
              <a:lnSpc>
                <a:spcPts val="2769"/>
              </a:lnSpc>
            </a:pP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299008" y="3072078"/>
            <a:ext cx="581891" cy="46487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46"/>
              </a:lnSpc>
            </a:pPr>
            <a:r>
              <a:rPr lang="en-CA" sz="16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Reader</a:t>
            </a:r>
          </a:p>
          <a:p>
            <a:pPr>
              <a:lnSpc>
                <a:spcPts val="1846"/>
              </a:lnSpc>
            </a:pPr>
            <a:endParaRPr dirty="0"/>
          </a:p>
        </p:txBody>
      </p:sp>
      <p:sp>
        <p:nvSpPr>
          <p:cNvPr id="9" name="TextBox 9"/>
          <p:cNvSpPr txBox="1"/>
          <p:nvPr/>
        </p:nvSpPr>
        <p:spPr>
          <a:xfrm>
            <a:off x="5654507" y="3084825"/>
            <a:ext cx="787075" cy="46487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46"/>
              </a:lnSpc>
            </a:pPr>
            <a:r>
              <a:rPr lang="en-CA" sz="16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Borrower</a:t>
            </a:r>
          </a:p>
          <a:p>
            <a:pPr>
              <a:lnSpc>
                <a:spcPts val="1846"/>
              </a:lnSpc>
            </a:pPr>
            <a:endParaRPr dirty="0"/>
          </a:p>
        </p:txBody>
      </p:sp>
      <p:sp>
        <p:nvSpPr>
          <p:cNvPr id="10" name="TextBox 10"/>
          <p:cNvSpPr txBox="1"/>
          <p:nvPr/>
        </p:nvSpPr>
        <p:spPr>
          <a:xfrm>
            <a:off x="853270" y="3429000"/>
            <a:ext cx="866712" cy="48731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01"/>
              </a:lnSpc>
            </a:pPr>
            <a:r>
              <a:rPr lang="en-CA" sz="16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Affiliation</a:t>
            </a:r>
          </a:p>
          <a:p>
            <a:pPr>
              <a:lnSpc>
                <a:spcPts val="1901"/>
              </a:lnSpc>
            </a:pPr>
            <a:endParaRPr dirty="0"/>
          </a:p>
        </p:txBody>
      </p:sp>
      <p:sp>
        <p:nvSpPr>
          <p:cNvPr id="11" name="TextBox 11"/>
          <p:cNvSpPr txBox="1"/>
          <p:nvPr/>
        </p:nvSpPr>
        <p:spPr>
          <a:xfrm>
            <a:off x="5196033" y="3403506"/>
            <a:ext cx="1120500" cy="46487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46"/>
              </a:lnSpc>
            </a:pPr>
            <a:r>
              <a:rPr lang="en-CA" sz="16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Items on loan</a:t>
            </a:r>
          </a:p>
          <a:p>
            <a:pPr>
              <a:lnSpc>
                <a:spcPts val="1846"/>
              </a:lnSpc>
            </a:pPr>
            <a:endParaRPr dirty="0"/>
          </a:p>
        </p:txBody>
      </p:sp>
      <p:sp>
        <p:nvSpPr>
          <p:cNvPr id="12" name="TextBox 12"/>
          <p:cNvSpPr txBox="1"/>
          <p:nvPr/>
        </p:nvSpPr>
        <p:spPr>
          <a:xfrm>
            <a:off x="5196033" y="3581967"/>
            <a:ext cx="913712" cy="35907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44"/>
              </a:lnSpc>
            </a:pPr>
            <a:r>
              <a:rPr lang="en-CA" sz="16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Max. loans</a:t>
            </a:r>
          </a:p>
          <a:p>
            <a:pPr>
              <a:lnSpc>
                <a:spcPts val="1444"/>
              </a:lnSpc>
            </a:pPr>
            <a:endParaRPr dirty="0"/>
          </a:p>
        </p:txBody>
      </p:sp>
      <p:sp>
        <p:nvSpPr>
          <p:cNvPr id="13" name="TextBox 13"/>
          <p:cNvSpPr txBox="1"/>
          <p:nvPr/>
        </p:nvSpPr>
        <p:spPr>
          <a:xfrm>
            <a:off x="4648412" y="4831193"/>
            <a:ext cx="397032" cy="46487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46"/>
              </a:lnSpc>
            </a:pPr>
            <a:r>
              <a:rPr lang="en-CA" sz="16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Staff</a:t>
            </a:r>
          </a:p>
          <a:p>
            <a:pPr>
              <a:lnSpc>
                <a:spcPts val="1846"/>
              </a:lnSpc>
            </a:pPr>
            <a:endParaRPr dirty="0"/>
          </a:p>
        </p:txBody>
      </p:sp>
      <p:sp>
        <p:nvSpPr>
          <p:cNvPr id="14" name="TextBox 14"/>
          <p:cNvSpPr txBox="1"/>
          <p:nvPr/>
        </p:nvSpPr>
        <p:spPr>
          <a:xfrm>
            <a:off x="6711543" y="4856688"/>
            <a:ext cx="628377" cy="46487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46"/>
              </a:lnSpc>
            </a:pPr>
            <a:r>
              <a:rPr lang="en-CA" sz="16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Student</a:t>
            </a:r>
          </a:p>
          <a:p>
            <a:pPr>
              <a:lnSpc>
                <a:spcPts val="1846"/>
              </a:lnSpc>
            </a:pPr>
            <a:endParaRPr dirty="0"/>
          </a:p>
        </p:txBody>
      </p:sp>
      <p:sp>
        <p:nvSpPr>
          <p:cNvPr id="15" name="TextBox 15"/>
          <p:cNvSpPr txBox="1"/>
          <p:nvPr/>
        </p:nvSpPr>
        <p:spPr>
          <a:xfrm>
            <a:off x="4011644" y="5149874"/>
            <a:ext cx="971420" cy="46487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46"/>
              </a:lnSpc>
            </a:pPr>
            <a:r>
              <a:rPr lang="en-CA" sz="16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Department</a:t>
            </a:r>
          </a:p>
          <a:p>
            <a:pPr>
              <a:lnSpc>
                <a:spcPts val="1846"/>
              </a:lnSpc>
            </a:pPr>
            <a:endParaRPr dirty="0"/>
          </a:p>
        </p:txBody>
      </p:sp>
      <p:sp>
        <p:nvSpPr>
          <p:cNvPr id="16" name="TextBox 16"/>
          <p:cNvSpPr txBox="1"/>
          <p:nvPr/>
        </p:nvSpPr>
        <p:spPr>
          <a:xfrm>
            <a:off x="6202128" y="5149874"/>
            <a:ext cx="1138132" cy="46487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46"/>
              </a:lnSpc>
            </a:pPr>
            <a:r>
              <a:rPr lang="en-CA" sz="16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Major subject</a:t>
            </a:r>
          </a:p>
          <a:p>
            <a:pPr>
              <a:lnSpc>
                <a:spcPts val="1846"/>
              </a:lnSpc>
            </a:pPr>
            <a:endParaRPr dirty="0"/>
          </a:p>
        </p:txBody>
      </p:sp>
      <p:sp>
        <p:nvSpPr>
          <p:cNvPr id="17" name="TextBox 17"/>
          <p:cNvSpPr txBox="1"/>
          <p:nvPr/>
        </p:nvSpPr>
        <p:spPr>
          <a:xfrm>
            <a:off x="4011644" y="5353829"/>
            <a:ext cx="1524456" cy="4199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580"/>
              </a:lnSpc>
            </a:pPr>
            <a:r>
              <a:rPr lang="en-CA" sz="16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Department phone</a:t>
            </a:r>
          </a:p>
          <a:p>
            <a:pPr>
              <a:lnSpc>
                <a:spcPts val="1580"/>
              </a:lnSpc>
            </a:pPr>
            <a:endParaRPr dirty="0"/>
          </a:p>
        </p:txBody>
      </p:sp>
      <p:sp>
        <p:nvSpPr>
          <p:cNvPr id="18" name="TextBox 18"/>
          <p:cNvSpPr txBox="1"/>
          <p:nvPr/>
        </p:nvSpPr>
        <p:spPr>
          <a:xfrm>
            <a:off x="6202128" y="5341082"/>
            <a:ext cx="1170192" cy="46487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46"/>
              </a:lnSpc>
            </a:pPr>
            <a:r>
              <a:rPr lang="en-CA" sz="16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Home address</a:t>
            </a:r>
          </a:p>
          <a:p>
            <a:pPr>
              <a:lnSpc>
                <a:spcPts val="1846"/>
              </a:lnSpc>
            </a:pPr>
            <a:endParaRPr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30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5" name="TextBox 2"/>
          <p:cNvSpPr txBox="1"/>
          <p:nvPr/>
        </p:nvSpPr>
        <p:spPr>
          <a:xfrm>
            <a:off x="764123" y="38241"/>
            <a:ext cx="4368183" cy="104656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72"/>
              </a:lnSpc>
            </a:pPr>
            <a:r>
              <a:rPr lang="en-CA" sz="4400" dirty="0" smtClean="0">
                <a:solidFill>
                  <a:srgbClr val="071D57"/>
                </a:solidFill>
                <a:latin typeface="Times New Roman"/>
                <a:cs typeface="Times New Roman"/>
              </a:rPr>
              <a:t>Hierarchy Diagram</a:t>
            </a:r>
          </a:p>
          <a:p>
            <a:pPr>
              <a:lnSpc>
                <a:spcPts val="3972"/>
              </a:lnSpc>
            </a:pPr>
            <a:endParaRPr lang="en-CA" sz="4400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764123" y="662855"/>
            <a:ext cx="2744341" cy="1102866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348"/>
              </a:lnSpc>
            </a:pPr>
            <a:r>
              <a:rPr lang="en-CA" sz="4400" dirty="0" smtClean="0">
                <a:solidFill>
                  <a:srgbClr val="071D57"/>
                </a:solidFill>
                <a:latin typeface="Times New Roman"/>
                <a:cs typeface="Times New Roman"/>
              </a:rPr>
              <a:t>(</a:t>
            </a:r>
            <a:r>
              <a:rPr lang="en-CA" sz="4000" dirty="0" smtClean="0">
                <a:solidFill>
                  <a:srgbClr val="7DFF00"/>
                </a:solidFill>
                <a:latin typeface="Times New Roman Italic"/>
                <a:cs typeface="Times New Roman Italic"/>
              </a:rPr>
              <a:t>UML</a:t>
            </a:r>
            <a:r>
              <a:rPr lang="en-CA" sz="2800" dirty="0" smtClean="0">
                <a:solidFill>
                  <a:srgbClr val="7DFF00"/>
                </a:solidFill>
                <a:latin typeface="Times New Roman Italic"/>
                <a:cs typeface="Times New Roman Italic"/>
              </a:rPr>
              <a:t> notation</a:t>
            </a:r>
            <a:r>
              <a:rPr lang="en-CA" sz="4400" dirty="0" smtClean="0">
                <a:solidFill>
                  <a:srgbClr val="071D57"/>
                </a:solidFill>
                <a:latin typeface="Times New Roman"/>
                <a:cs typeface="Times New Roman"/>
              </a:rPr>
              <a:t>)</a:t>
            </a:r>
          </a:p>
          <a:p>
            <a:pPr>
              <a:lnSpc>
                <a:spcPts val="4348"/>
              </a:lnSpc>
            </a:pPr>
            <a:endParaRPr lang="en-CA" sz="3300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3655053" y="1465929"/>
            <a:ext cx="974626" cy="53860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6"/>
              </a:lnSpc>
            </a:pPr>
            <a:r>
              <a:rPr lang="en-CA" b="1" dirty="0" smtClean="0">
                <a:solidFill>
                  <a:srgbClr val="000000"/>
                </a:solidFill>
                <a:latin typeface="Arial Bold"/>
                <a:cs typeface="Arial Bold"/>
              </a:rPr>
              <a:t>PERSON</a:t>
            </a:r>
          </a:p>
          <a:p>
            <a:pPr>
              <a:lnSpc>
                <a:spcPts val="2076"/>
              </a:lnSpc>
            </a:pPr>
            <a:endParaRPr lang="en-CA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3349404" y="1784610"/>
            <a:ext cx="1402500" cy="73096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06"/>
              </a:lnSpc>
            </a:pPr>
            <a:r>
              <a:rPr lang="en-CA" sz="1600" dirty="0" smtClean="0">
                <a:solidFill>
                  <a:srgbClr val="000000"/>
                </a:solidFill>
                <a:latin typeface="Arial"/>
                <a:cs typeface="Arial"/>
              </a:rPr>
              <a:t>Name, Address</a:t>
            </a:r>
            <a:r>
              <a:rPr lang="en-CA" sz="160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00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1600" dirty="0" smtClean="0">
                <a:solidFill>
                  <a:srgbClr val="000000"/>
                </a:solidFill>
                <a:latin typeface="Arial"/>
                <a:cs typeface="Arial"/>
              </a:rPr>
              <a:t>Phone, Sex</a:t>
            </a:r>
          </a:p>
          <a:p>
            <a:pPr>
              <a:lnSpc>
                <a:spcPts val="1906"/>
              </a:lnSpc>
            </a:pPr>
            <a:endParaRPr lang="en-CA" sz="1600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3349404" y="2281751"/>
            <a:ext cx="1141338" cy="46166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46"/>
              </a:lnSpc>
            </a:pPr>
            <a:r>
              <a:rPr lang="en-CA" sz="1600" dirty="0" smtClean="0">
                <a:solidFill>
                  <a:srgbClr val="000000"/>
                </a:solidFill>
                <a:latin typeface="Arial"/>
                <a:cs typeface="Arial"/>
              </a:rPr>
              <a:t>Date of Birth</a:t>
            </a:r>
          </a:p>
          <a:p>
            <a:pPr>
              <a:lnSpc>
                <a:spcPts val="1846"/>
              </a:lnSpc>
            </a:pPr>
            <a:endParaRPr lang="en-CA" sz="1600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3349404" y="2511201"/>
            <a:ext cx="1639873" cy="76944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06"/>
              </a:lnSpc>
            </a:pPr>
            <a:r>
              <a:rPr lang="en-CA" sz="1600" dirty="0" err="1" smtClean="0">
                <a:solidFill>
                  <a:srgbClr val="000000"/>
                </a:solidFill>
                <a:latin typeface="Arial"/>
                <a:cs typeface="Arial"/>
              </a:rPr>
              <a:t>ChangeAddress</a:t>
            </a:r>
            <a:r>
              <a:rPr lang="en-CA" sz="160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00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1600" dirty="0" err="1" smtClean="0">
                <a:solidFill>
                  <a:srgbClr val="000000"/>
                </a:solidFill>
                <a:latin typeface="Arial"/>
                <a:cs typeface="Arial"/>
              </a:rPr>
              <a:t>EnquireDOB&amp;Sex</a:t>
            </a:r>
            <a:endParaRPr lang="en-CA" sz="160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>
              <a:lnSpc>
                <a:spcPts val="2006"/>
              </a:lnSpc>
            </a:pPr>
            <a:endParaRPr lang="en-CA" sz="1600" dirty="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2432457" y="3620208"/>
            <a:ext cx="384721" cy="53860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6"/>
              </a:lnSpc>
            </a:pPr>
            <a:r>
              <a:rPr lang="en-CA" b="1" dirty="0" smtClean="0">
                <a:solidFill>
                  <a:srgbClr val="FB0128"/>
                </a:solidFill>
                <a:latin typeface="Arial Bold"/>
                <a:cs typeface="Arial Bold"/>
              </a:rPr>
              <a:t>ISA</a:t>
            </a:r>
          </a:p>
          <a:p>
            <a:pPr>
              <a:lnSpc>
                <a:spcPts val="2076"/>
              </a:lnSpc>
            </a:pPr>
            <a:endParaRPr lang="en-CA" dirty="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764122" y="4321305"/>
            <a:ext cx="1316707" cy="53860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7"/>
              </a:lnSpc>
            </a:pPr>
            <a:r>
              <a:rPr lang="en-CA" b="1" dirty="0" smtClean="0">
                <a:solidFill>
                  <a:srgbClr val="000000"/>
                </a:solidFill>
                <a:latin typeface="Arial Bold"/>
                <a:cs typeface="Arial Bold"/>
              </a:rPr>
              <a:t>CUSTOMER</a:t>
            </a:r>
          </a:p>
          <a:p>
            <a:pPr>
              <a:lnSpc>
                <a:spcPts val="2076"/>
              </a:lnSpc>
            </a:pPr>
            <a:endParaRPr lang="en-CA" dirty="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687710" y="4716468"/>
            <a:ext cx="738985" cy="46166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06"/>
              </a:lnSpc>
            </a:pPr>
            <a:r>
              <a:rPr lang="en-CA" sz="1600" dirty="0" smtClean="0">
                <a:solidFill>
                  <a:srgbClr val="000000"/>
                </a:solidFill>
                <a:latin typeface="Arial"/>
                <a:cs typeface="Arial"/>
              </a:rPr>
              <a:t>Balance</a:t>
            </a:r>
          </a:p>
          <a:p>
            <a:pPr>
              <a:lnSpc>
                <a:spcPts val="1846"/>
              </a:lnSpc>
            </a:pPr>
            <a:endParaRPr lang="en-CA" sz="1600" dirty="0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87710" y="4958665"/>
            <a:ext cx="1564531" cy="73096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06"/>
              </a:lnSpc>
            </a:pPr>
            <a:r>
              <a:rPr lang="en-CA" sz="1600" dirty="0" smtClean="0">
                <a:solidFill>
                  <a:srgbClr val="000000"/>
                </a:solidFill>
                <a:latin typeface="Arial"/>
                <a:cs typeface="Arial"/>
              </a:rPr>
              <a:t>O/Due 30, 60, 90</a:t>
            </a:r>
            <a:r>
              <a:rPr lang="en-CA" sz="160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00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1600" dirty="0" smtClean="0">
                <a:solidFill>
                  <a:srgbClr val="000000"/>
                </a:solidFill>
                <a:latin typeface="Arial"/>
                <a:cs typeface="Arial"/>
              </a:rPr>
              <a:t>Credit Rating</a:t>
            </a:r>
          </a:p>
          <a:p>
            <a:pPr>
              <a:lnSpc>
                <a:spcPts val="1931"/>
              </a:lnSpc>
            </a:pPr>
            <a:endParaRPr lang="en-CA" sz="1600" dirty="0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687710" y="5455807"/>
            <a:ext cx="899285" cy="46166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06"/>
              </a:lnSpc>
            </a:pPr>
            <a:r>
              <a:rPr lang="en-CA" sz="1600" dirty="0" smtClean="0">
                <a:solidFill>
                  <a:srgbClr val="000000"/>
                </a:solidFill>
                <a:latin typeface="Arial"/>
                <a:cs typeface="Arial"/>
              </a:rPr>
              <a:t>Date Paid</a:t>
            </a:r>
          </a:p>
          <a:p>
            <a:pPr>
              <a:lnSpc>
                <a:spcPts val="1846"/>
              </a:lnSpc>
            </a:pPr>
            <a:endParaRPr lang="en-CA" sz="1600" dirty="0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687710" y="5698004"/>
            <a:ext cx="1388201" cy="73096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06"/>
              </a:lnSpc>
            </a:pPr>
            <a:r>
              <a:rPr lang="en-CA" sz="1600" dirty="0" err="1" smtClean="0">
                <a:solidFill>
                  <a:srgbClr val="000000"/>
                </a:solidFill>
                <a:latin typeface="Arial"/>
                <a:cs typeface="Arial"/>
              </a:rPr>
              <a:t>CheckCrRating</a:t>
            </a:r>
            <a:r>
              <a:rPr lang="en-CA" sz="160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00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1600" dirty="0" err="1" smtClean="0">
                <a:solidFill>
                  <a:srgbClr val="000000"/>
                </a:solidFill>
                <a:latin typeface="Arial"/>
                <a:cs typeface="Arial"/>
              </a:rPr>
              <a:t>AgeBalances</a:t>
            </a:r>
            <a:endParaRPr lang="en-CA" sz="160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>
              <a:lnSpc>
                <a:spcPts val="1931"/>
              </a:lnSpc>
            </a:pPr>
            <a:endParaRPr lang="en-CA" sz="1600" dirty="0">
              <a:solidFill>
                <a:srgbClr val="000000"/>
              </a:solidFill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3094696" y="5111632"/>
            <a:ext cx="2805255" cy="92333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07"/>
              </a:lnSpc>
            </a:pPr>
            <a:r>
              <a:rPr lang="en-CA" sz="2000" b="1" dirty="0" smtClean="0">
                <a:solidFill>
                  <a:srgbClr val="000000"/>
                </a:solidFill>
                <a:latin typeface="Arial Bold"/>
                <a:cs typeface="Arial Bold"/>
              </a:rPr>
              <a:t>This kind of arrowhead</a:t>
            </a:r>
            <a:r>
              <a:rPr lang="en-CA" sz="200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000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2000" b="1" dirty="0" smtClean="0">
                <a:solidFill>
                  <a:srgbClr val="000000"/>
                </a:solidFill>
                <a:latin typeface="Arial Bold"/>
                <a:cs typeface="Arial Bold"/>
              </a:rPr>
              <a:t>indicates that this</a:t>
            </a:r>
          </a:p>
          <a:p>
            <a:pPr>
              <a:lnSpc>
                <a:spcPts val="2402"/>
              </a:lnSpc>
            </a:pPr>
            <a:endParaRPr lang="en-CA" sz="2000" dirty="0">
              <a:solidFill>
                <a:srgbClr val="000000"/>
              </a:solidFill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3094696" y="5723498"/>
            <a:ext cx="2576026" cy="92333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07"/>
              </a:lnSpc>
            </a:pPr>
            <a:r>
              <a:rPr lang="en-CA" sz="2000" b="1" dirty="0" smtClean="0">
                <a:solidFill>
                  <a:srgbClr val="000000"/>
                </a:solidFill>
                <a:latin typeface="Arial Bold"/>
                <a:cs typeface="Arial Bold"/>
              </a:rPr>
              <a:t>relationship is one of</a:t>
            </a:r>
            <a:r>
              <a:rPr lang="en-CA" sz="200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000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2000" b="1" dirty="0" err="1" smtClean="0">
                <a:solidFill>
                  <a:srgbClr val="000000"/>
                </a:solidFill>
                <a:latin typeface="Arial Bold"/>
                <a:cs typeface="Arial Bold"/>
              </a:rPr>
              <a:t>subclassing</a:t>
            </a:r>
            <a:endParaRPr lang="en-CA" sz="2000" b="1" dirty="0" smtClean="0">
              <a:solidFill>
                <a:srgbClr val="000000"/>
              </a:solidFill>
              <a:latin typeface="Arial Bold"/>
              <a:cs typeface="Arial Bold"/>
            </a:endParaRPr>
          </a:p>
          <a:p>
            <a:pPr>
              <a:lnSpc>
                <a:spcPts val="2402"/>
              </a:lnSpc>
            </a:pPr>
            <a:endParaRPr lang="en-CA" sz="2000" dirty="0">
              <a:solidFill>
                <a:srgbClr val="000000"/>
              </a:solidFill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6724279" y="4397788"/>
            <a:ext cx="1282402" cy="53860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7"/>
              </a:lnSpc>
            </a:pPr>
            <a:r>
              <a:rPr lang="en-CA" b="1" dirty="0" smtClean="0">
                <a:solidFill>
                  <a:srgbClr val="000000"/>
                </a:solidFill>
                <a:latin typeface="Arial Bold"/>
                <a:cs typeface="Arial Bold"/>
              </a:rPr>
              <a:t>EMPLOYEE</a:t>
            </a:r>
          </a:p>
          <a:p>
            <a:pPr>
              <a:lnSpc>
                <a:spcPts val="2076"/>
              </a:lnSpc>
            </a:pPr>
            <a:endParaRPr lang="en-CA" dirty="0">
              <a:solidFill>
                <a:srgbClr val="000000"/>
              </a:solidFill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6647866" y="4716468"/>
            <a:ext cx="341440" cy="46166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06"/>
              </a:lnSpc>
            </a:pPr>
            <a:r>
              <a:rPr lang="en-CA" sz="1600" dirty="0" smtClean="0">
                <a:solidFill>
                  <a:srgbClr val="000000"/>
                </a:solidFill>
                <a:latin typeface="Arial"/>
                <a:cs typeface="Arial"/>
              </a:rPr>
              <a:t>SIN</a:t>
            </a:r>
          </a:p>
          <a:p>
            <a:pPr>
              <a:lnSpc>
                <a:spcPts val="1846"/>
              </a:lnSpc>
            </a:pPr>
            <a:endParaRPr lang="en-CA" sz="1600" dirty="0">
              <a:solidFill>
                <a:srgbClr val="000000"/>
              </a:solidFill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6647866" y="4958665"/>
            <a:ext cx="1255152" cy="46166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06"/>
              </a:lnSpc>
            </a:pPr>
            <a:r>
              <a:rPr lang="en-CA" sz="1600" dirty="0" smtClean="0">
                <a:solidFill>
                  <a:srgbClr val="000000"/>
                </a:solidFill>
                <a:latin typeface="Arial"/>
                <a:cs typeface="Arial"/>
              </a:rPr>
              <a:t>Marital Status</a:t>
            </a:r>
          </a:p>
          <a:p>
            <a:pPr>
              <a:lnSpc>
                <a:spcPts val="1846"/>
              </a:lnSpc>
            </a:pPr>
            <a:endParaRPr lang="en-CA" sz="1600" dirty="0">
              <a:solidFill>
                <a:srgbClr val="000000"/>
              </a:solidFill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6647866" y="5200862"/>
            <a:ext cx="1710405" cy="73096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06"/>
              </a:lnSpc>
            </a:pPr>
            <a:r>
              <a:rPr lang="en-CA" sz="1600" dirty="0" smtClean="0">
                <a:solidFill>
                  <a:srgbClr val="000000"/>
                </a:solidFill>
                <a:latin typeface="Arial"/>
                <a:cs typeface="Arial"/>
              </a:rPr>
              <a:t>No. of Dependants</a:t>
            </a:r>
            <a:r>
              <a:rPr lang="en-CA" sz="160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00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1600" dirty="0" smtClean="0">
                <a:solidFill>
                  <a:srgbClr val="000000"/>
                </a:solidFill>
                <a:latin typeface="Arial"/>
                <a:cs typeface="Arial"/>
              </a:rPr>
              <a:t>Date Hired</a:t>
            </a:r>
          </a:p>
          <a:p>
            <a:pPr>
              <a:lnSpc>
                <a:spcPts val="1931"/>
              </a:lnSpc>
            </a:pPr>
            <a:endParaRPr lang="en-CA" sz="1600" dirty="0">
              <a:solidFill>
                <a:srgbClr val="000000"/>
              </a:solidFill>
            </a:endParaRPr>
          </a:p>
        </p:txBody>
      </p:sp>
      <p:sp>
        <p:nvSpPr>
          <p:cNvPr id="20" name="TextBox 20"/>
          <p:cNvSpPr txBox="1"/>
          <p:nvPr/>
        </p:nvSpPr>
        <p:spPr>
          <a:xfrm>
            <a:off x="6647866" y="5685256"/>
            <a:ext cx="1018292" cy="73096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06"/>
              </a:lnSpc>
            </a:pPr>
            <a:r>
              <a:rPr lang="en-CA" sz="1600" dirty="0" smtClean="0">
                <a:solidFill>
                  <a:srgbClr val="000000"/>
                </a:solidFill>
                <a:latin typeface="Arial"/>
                <a:cs typeface="Arial"/>
              </a:rPr>
              <a:t>Wage Rate</a:t>
            </a:r>
            <a:r>
              <a:rPr lang="en-CA" sz="160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00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1600" dirty="0" err="1" smtClean="0">
                <a:solidFill>
                  <a:srgbClr val="000000"/>
                </a:solidFill>
                <a:latin typeface="Arial"/>
                <a:cs typeface="Arial"/>
              </a:rPr>
              <a:t>GiveRaise</a:t>
            </a:r>
            <a:endParaRPr lang="en-CA" sz="160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>
              <a:lnSpc>
                <a:spcPts val="1931"/>
              </a:lnSpc>
            </a:pPr>
            <a:endParaRPr lang="en-CA" sz="1600" dirty="0">
              <a:solidFill>
                <a:srgbClr val="000000"/>
              </a:solidFill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6647866" y="6195145"/>
            <a:ext cx="1332096" cy="46166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06"/>
              </a:lnSpc>
            </a:pPr>
            <a:r>
              <a:rPr lang="en-CA" sz="1600" dirty="0" err="1" smtClean="0">
                <a:solidFill>
                  <a:srgbClr val="000000"/>
                </a:solidFill>
                <a:latin typeface="Arial"/>
                <a:cs typeface="Arial"/>
              </a:rPr>
              <a:t>CalcMonthPay</a:t>
            </a:r>
            <a:endParaRPr lang="en-CA" sz="160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>
              <a:lnSpc>
                <a:spcPts val="1846"/>
              </a:lnSpc>
            </a:pPr>
            <a:endParaRPr lang="en-CA" sz="1600" dirty="0">
              <a:solidFill>
                <a:srgbClr val="000000"/>
              </a:solidFill>
            </a:endParaRPr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31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458474" y="650108"/>
            <a:ext cx="4591000" cy="130805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76"/>
              </a:lnSpc>
            </a:pPr>
            <a:r>
              <a:rPr lang="en-CA" sz="4400" dirty="0" smtClean="0">
                <a:solidFill>
                  <a:srgbClr val="071D57"/>
                </a:solidFill>
                <a:latin typeface="Times New Roman"/>
                <a:cs typeface="Times New Roman"/>
              </a:rPr>
              <a:t>Multiple inheritance</a:t>
            </a:r>
          </a:p>
          <a:p>
            <a:pPr>
              <a:lnSpc>
                <a:spcPts val="5076"/>
              </a:lnSpc>
            </a:pPr>
            <a:endParaRPr lang="en-CA" sz="4400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762001" y="1695379"/>
            <a:ext cx="7543800" cy="1859483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ts val="2874"/>
              </a:lnSpc>
              <a:tabLst>
                <a:tab pos="458617" algn="l"/>
                <a:tab pos="458617" algn="l"/>
                <a:tab pos="458617" algn="l"/>
              </a:tabLst>
            </a:pPr>
            <a:r>
              <a:rPr lang="en-CA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Rather </a:t>
            </a:r>
            <a:r>
              <a:rPr lang="en-CA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than inheriting the attributes and services from </a:t>
            </a:r>
            <a:r>
              <a:rPr lang="en-CA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a single </a:t>
            </a:r>
            <a:r>
              <a:rPr lang="en-CA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parent class, a system which supports multiple</a:t>
            </a:r>
            <a:r>
              <a:rPr lang="en-CA" sz="240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inheritance </a:t>
            </a:r>
            <a:r>
              <a:rPr lang="en-CA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allows object classes to inherit from </a:t>
            </a:r>
            <a:r>
              <a:rPr lang="en-CA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several super-classes.</a:t>
            </a:r>
            <a:endParaRPr lang="en-CA" sz="2400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>
              <a:lnSpc>
                <a:spcPts val="2874"/>
              </a:lnSpc>
            </a:pP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32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extBox 2"/>
          <p:cNvSpPr txBox="1"/>
          <p:nvPr/>
        </p:nvSpPr>
        <p:spPr>
          <a:xfrm>
            <a:off x="458474" y="203955"/>
            <a:ext cx="6269345" cy="94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11"/>
              </a:lnSpc>
            </a:pPr>
            <a:r>
              <a:rPr lang="en-CA" sz="4000" dirty="0" smtClean="0">
                <a:solidFill>
                  <a:srgbClr val="071D57"/>
                </a:solidFill>
                <a:latin typeface="Times New Roman"/>
                <a:cs typeface="Times New Roman"/>
              </a:rPr>
              <a:t>Example: Multiple inheritance</a:t>
            </a:r>
          </a:p>
          <a:p>
            <a:pPr>
              <a:lnSpc>
                <a:spcPts val="3611"/>
              </a:lnSpc>
            </a:pPr>
            <a:endParaRPr lang="en-CA" sz="4000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58474" y="713844"/>
            <a:ext cx="3504164" cy="11798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14"/>
              </a:lnSpc>
            </a:pPr>
            <a:r>
              <a:rPr lang="en-CA" sz="4000" dirty="0" smtClean="0">
                <a:solidFill>
                  <a:srgbClr val="071D57"/>
                </a:solidFill>
                <a:latin typeface="Times New Roman"/>
                <a:cs typeface="Times New Roman"/>
              </a:rPr>
              <a:t>The talking book</a:t>
            </a:r>
          </a:p>
          <a:p>
            <a:pPr>
              <a:lnSpc>
                <a:spcPts val="4614"/>
              </a:lnSpc>
            </a:pPr>
            <a:endParaRPr lang="en-CA" sz="4000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2738106" y="1695379"/>
            <a:ext cx="556243" cy="6027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7"/>
              </a:lnSpc>
            </a:pPr>
            <a:r>
              <a:rPr lang="en-CA" sz="20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Book</a:t>
            </a:r>
          </a:p>
          <a:p>
            <a:pPr>
              <a:lnSpc>
                <a:spcPts val="2362"/>
              </a:lnSpc>
            </a:pPr>
            <a:endParaRPr lang="en-CA" sz="2000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2152279" y="2128784"/>
            <a:ext cx="771045" cy="88485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7"/>
              </a:lnSpc>
            </a:pPr>
            <a:r>
              <a:rPr lang="en-CA" sz="20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Author</a:t>
            </a:r>
            <a:r>
              <a:rPr lang="en-CA" sz="200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000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20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Edition</a:t>
            </a:r>
          </a:p>
          <a:p>
            <a:pPr>
              <a:lnSpc>
                <a:spcPts val="2297"/>
              </a:lnSpc>
            </a:pPr>
            <a:endParaRPr lang="en-CA" sz="2000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2152279" y="2715156"/>
            <a:ext cx="1655903" cy="88485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7"/>
              </a:lnSpc>
            </a:pPr>
            <a:r>
              <a:rPr lang="en-CA" sz="20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Publication date</a:t>
            </a:r>
            <a:r>
              <a:rPr lang="en-CA" sz="200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000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20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ISBN</a:t>
            </a:r>
          </a:p>
          <a:p>
            <a:pPr>
              <a:lnSpc>
                <a:spcPts val="2297"/>
              </a:lnSpc>
            </a:pPr>
            <a:endParaRPr lang="en-CA" sz="2000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5412535" y="1695379"/>
            <a:ext cx="1624419" cy="6027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7"/>
              </a:lnSpc>
            </a:pPr>
            <a:r>
              <a:rPr lang="en-CA" sz="20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Voice recording</a:t>
            </a:r>
          </a:p>
          <a:p>
            <a:pPr>
              <a:lnSpc>
                <a:spcPts val="2362"/>
              </a:lnSpc>
            </a:pPr>
            <a:endParaRPr lang="en-CA" sz="2000" dirty="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5336123" y="2192520"/>
            <a:ext cx="929742" cy="88485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7"/>
              </a:lnSpc>
            </a:pPr>
            <a:r>
              <a:rPr lang="en-CA" sz="20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Speaker</a:t>
            </a:r>
            <a:r>
              <a:rPr lang="en-CA" sz="200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000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20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Duration</a:t>
            </a:r>
          </a:p>
          <a:p>
            <a:pPr>
              <a:lnSpc>
                <a:spcPts val="2297"/>
              </a:lnSpc>
            </a:pPr>
            <a:endParaRPr lang="en-CA" sz="2000" dirty="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5336123" y="2778892"/>
            <a:ext cx="1558119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7"/>
              </a:lnSpc>
            </a:pPr>
            <a:r>
              <a:rPr lang="en-CA" sz="20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Recording date</a:t>
            </a:r>
          </a:p>
          <a:p>
            <a:pPr>
              <a:lnSpc>
                <a:spcPts val="2297"/>
              </a:lnSpc>
            </a:pPr>
            <a:endParaRPr lang="en-CA" sz="2000" dirty="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3973437" y="4869435"/>
            <a:ext cx="1355884" cy="61555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62"/>
              </a:lnSpc>
            </a:pPr>
            <a:r>
              <a:rPr lang="en-CA" sz="20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Talking book</a:t>
            </a:r>
          </a:p>
          <a:p>
            <a:pPr>
              <a:lnSpc>
                <a:spcPts val="2362"/>
              </a:lnSpc>
            </a:pPr>
            <a:endParaRPr dirty="0"/>
          </a:p>
        </p:txBody>
      </p:sp>
      <p:sp>
        <p:nvSpPr>
          <p:cNvPr id="11" name="TextBox 11"/>
          <p:cNvSpPr txBox="1"/>
          <p:nvPr/>
        </p:nvSpPr>
        <p:spPr>
          <a:xfrm>
            <a:off x="3782406" y="5366576"/>
            <a:ext cx="782202" cy="61555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62"/>
              </a:lnSpc>
            </a:pPr>
            <a:r>
              <a:rPr lang="en-CA" sz="2000" dirty="0" smtClean="0">
                <a:solidFill>
                  <a:srgbClr val="221F1F"/>
                </a:solidFill>
                <a:latin typeface="Times New Roman"/>
                <a:cs typeface="Times New Roman"/>
              </a:rPr>
              <a:t># Tapes</a:t>
            </a:r>
          </a:p>
          <a:p>
            <a:pPr>
              <a:lnSpc>
                <a:spcPts val="2362"/>
              </a:lnSpc>
            </a:pPr>
            <a:endParaRPr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33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9248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Summary of UML Class Diagram Notation </a:t>
            </a:r>
          </a:p>
        </p:txBody>
      </p:sp>
      <p:pic>
        <p:nvPicPr>
          <p:cNvPr id="3072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600200"/>
            <a:ext cx="7350125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Summary of UML Class Diagram Notation </a:t>
            </a:r>
          </a:p>
        </p:txBody>
      </p:sp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828800"/>
            <a:ext cx="7378700" cy="416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04800"/>
            <a:ext cx="7629525" cy="575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/>
              <a:t>UML Example for Displaying Specialization / Generalization</a:t>
            </a:r>
          </a:p>
        </p:txBody>
      </p:sp>
      <p:pic>
        <p:nvPicPr>
          <p:cNvPr id="33795" name="Picture 4" descr="spec_gen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contrast="6000"/>
          </a:blip>
          <a:srcRect/>
          <a:stretch>
            <a:fillRect/>
          </a:stretch>
        </p:blipFill>
        <p:spPr>
          <a:xfrm>
            <a:off x="1143000" y="1752600"/>
            <a:ext cx="7467600" cy="4570413"/>
          </a:xfr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dirty="0" smtClean="0">
                <a:cs typeface="Tahoma" pitchFamily="34" charset="0"/>
              </a:rPr>
              <a:t>UML Diagrams</a:t>
            </a:r>
            <a:endParaRPr lang="en-US" sz="4000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>
                <a:cs typeface="Times New Roman" pitchFamily="18" charset="0"/>
              </a:rPr>
              <a:t>Another </a:t>
            </a:r>
            <a:r>
              <a:rPr lang="en-US" sz="2400" dirty="0" smtClean="0">
                <a:cs typeface="Times New Roman" pitchFamily="18" charset="0"/>
              </a:rPr>
              <a:t> way </a:t>
            </a:r>
            <a:r>
              <a:rPr lang="en-US" sz="2400" dirty="0" smtClean="0">
                <a:cs typeface="Times New Roman" pitchFamily="18" charset="0"/>
              </a:rPr>
              <a:t>of categorizing </a:t>
            </a:r>
            <a:r>
              <a:rPr lang="en-US" sz="2400" b="1" dirty="0" smtClean="0">
                <a:cs typeface="Times New Roman" pitchFamily="18" charset="0"/>
              </a:rPr>
              <a:t>UML </a:t>
            </a:r>
            <a:r>
              <a:rPr lang="en-US" sz="2400" b="1" dirty="0" smtClean="0">
                <a:cs typeface="Times New Roman" pitchFamily="18" charset="0"/>
              </a:rPr>
              <a:t>static </a:t>
            </a:r>
            <a:r>
              <a:rPr lang="en-US" sz="2400" dirty="0" smtClean="0">
                <a:cs typeface="Times New Roman" pitchFamily="18" charset="0"/>
              </a:rPr>
              <a:t>diagram</a:t>
            </a:r>
            <a:r>
              <a:rPr lang="en-US" sz="2400" dirty="0" smtClean="0">
                <a:cs typeface="Times New Roman" pitchFamily="18" charset="0"/>
              </a:rPr>
              <a:t>:</a:t>
            </a:r>
          </a:p>
          <a:p>
            <a:pPr>
              <a:lnSpc>
                <a:spcPct val="90000"/>
              </a:lnSpc>
              <a:buNone/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Component </a:t>
            </a:r>
            <a:r>
              <a:rPr lang="en-US" sz="2400" dirty="0" smtClean="0"/>
              <a:t>Diagrams</a:t>
            </a:r>
          </a:p>
          <a:p>
            <a:pPr lvl="1">
              <a:lnSpc>
                <a:spcPct val="90000"/>
              </a:lnSpc>
            </a:pPr>
            <a:r>
              <a:rPr lang="en-US" sz="2200" dirty="0" smtClean="0"/>
              <a:t>Show the organizations and dependencies among software </a:t>
            </a:r>
            <a:r>
              <a:rPr lang="en-US" sz="2200" dirty="0" smtClean="0"/>
              <a:t>components.</a:t>
            </a:r>
          </a:p>
          <a:p>
            <a:pPr lvl="1">
              <a:lnSpc>
                <a:spcPct val="90000"/>
              </a:lnSpc>
              <a:buNone/>
            </a:pPr>
            <a:endParaRPr lang="en-US" sz="22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Deployment Diagrams</a:t>
            </a:r>
          </a:p>
          <a:p>
            <a:pPr lvl="1">
              <a:lnSpc>
                <a:spcPct val="90000"/>
              </a:lnSpc>
            </a:pPr>
            <a:r>
              <a:rPr lang="en-US" sz="2200" dirty="0" smtClean="0"/>
              <a:t>Represent the distribution of components across the hardware topology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7796213" cy="7747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Component </a:t>
            </a:r>
            <a:r>
              <a:rPr lang="en-US" dirty="0" smtClean="0"/>
              <a:t>Diagrams</a:t>
            </a:r>
            <a:endParaRPr lang="en-US" dirty="0" smtClean="0"/>
          </a:p>
        </p:txBody>
      </p:sp>
      <p:pic>
        <p:nvPicPr>
          <p:cNvPr id="37891" name="Content Placeholder 4" descr="p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19250" y="1916113"/>
            <a:ext cx="5622925" cy="333375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83568" y="836712"/>
            <a:ext cx="7776864" cy="72008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dirty="0" smtClean="0">
                <a:cs typeface="Tahoma" pitchFamily="34" charset="0"/>
              </a:rPr>
              <a:t>UML Diagrams</a:t>
            </a:r>
            <a:endParaRPr lang="x-none" sz="4000" dirty="0" smtClean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95536" y="2132856"/>
            <a:ext cx="7772400" cy="3491880"/>
          </a:xfrm>
        </p:spPr>
        <p:txBody>
          <a:bodyPr>
            <a:normAutofit/>
          </a:bodyPr>
          <a:lstStyle/>
          <a:p>
            <a:pPr algn="l" rtl="0" eaLnBrk="1" hangingPunct="1"/>
            <a:r>
              <a:rPr lang="en-US" sz="2000" dirty="0" smtClean="0">
                <a:cs typeface="Times New Roman" pitchFamily="18" charset="0"/>
              </a:rPr>
              <a:t>Another way of categorizing </a:t>
            </a:r>
            <a:r>
              <a:rPr lang="en-US" sz="2000" b="1" dirty="0" smtClean="0">
                <a:cs typeface="Times New Roman" pitchFamily="18" charset="0"/>
              </a:rPr>
              <a:t>UML </a:t>
            </a:r>
            <a:r>
              <a:rPr lang="en-US" sz="2000" dirty="0" smtClean="0">
                <a:cs typeface="Times New Roman" pitchFamily="18" charset="0"/>
              </a:rPr>
              <a:t>diagram:</a:t>
            </a:r>
          </a:p>
          <a:p>
            <a:pPr algn="l" rtl="0" eaLnBrk="1" hangingPunct="1"/>
            <a:endParaRPr lang="en-US" sz="2000" dirty="0" smtClean="0">
              <a:cs typeface="Times New Roman" pitchFamily="18" charset="0"/>
            </a:endParaRPr>
          </a:p>
          <a:p>
            <a:pPr marL="776288" lvl="1" indent="-457200" algn="l" rtl="0" eaLnBrk="1" hangingPunct="1">
              <a:buFont typeface="Franklin Gothic Book" pitchFamily="34" charset="0"/>
              <a:buAutoNum type="arabicPeriod"/>
            </a:pPr>
            <a:r>
              <a:rPr lang="en-US" sz="2000" b="1" dirty="0" smtClean="0">
                <a:cs typeface="Times New Roman" pitchFamily="18" charset="0"/>
              </a:rPr>
              <a:t>Static diagrams</a:t>
            </a:r>
          </a:p>
          <a:p>
            <a:pPr marL="936625" lvl="2" indent="-342900"/>
            <a:r>
              <a:rPr lang="en-US" sz="2000" dirty="0" smtClean="0">
                <a:cs typeface="Times New Roman" pitchFamily="18" charset="0"/>
              </a:rPr>
              <a:t>to show the static features of the system. (no change)</a:t>
            </a:r>
          </a:p>
          <a:p>
            <a:pPr marL="776288" lvl="1" indent="-457200" algn="l" rtl="0" eaLnBrk="1" hangingPunct="1">
              <a:buFont typeface="Franklin Gothic Book" pitchFamily="34" charset="0"/>
              <a:buAutoNum type="arabicPeriod"/>
            </a:pPr>
            <a:r>
              <a:rPr lang="en-US" sz="2000" b="1" dirty="0" smtClean="0">
                <a:cs typeface="Times New Roman" pitchFamily="18" charset="0"/>
              </a:rPr>
              <a:t>Dynamic diagrams</a:t>
            </a:r>
          </a:p>
          <a:p>
            <a:pPr marL="936625" lvl="2" indent="-342900"/>
            <a:r>
              <a:rPr lang="en-US" sz="2000" dirty="0" smtClean="0">
                <a:cs typeface="Times New Roman" pitchFamily="18" charset="0"/>
              </a:rPr>
              <a:t>to show how your system evolves over time.</a:t>
            </a:r>
          </a:p>
          <a:p>
            <a:pPr marL="776288" lvl="1" indent="-457200" algn="l" rtl="0" eaLnBrk="1" hangingPunct="1">
              <a:buFont typeface="Franklin Gothic Book" pitchFamily="34" charset="0"/>
              <a:buAutoNum type="arabicPeriod"/>
            </a:pPr>
            <a:r>
              <a:rPr lang="en-US" sz="2000" b="1" dirty="0" smtClean="0">
                <a:cs typeface="Times New Roman" pitchFamily="18" charset="0"/>
              </a:rPr>
              <a:t>Functional diagrams:</a:t>
            </a:r>
            <a:r>
              <a:rPr lang="en-US" sz="2000" dirty="0" smtClean="0">
                <a:cs typeface="Times New Roman" pitchFamily="18" charset="0"/>
              </a:rPr>
              <a:t> </a:t>
            </a:r>
          </a:p>
          <a:p>
            <a:pPr marL="936625" lvl="2" indent="-342900"/>
            <a:r>
              <a:rPr lang="en-US" sz="2000" dirty="0" smtClean="0">
                <a:cs typeface="Times New Roman" pitchFamily="18" charset="0"/>
              </a:rPr>
              <a:t>to show the details of behaviors and algorithms.  </a:t>
            </a:r>
            <a:endParaRPr lang="x-none" sz="20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4</a:t>
            </a:fld>
            <a:endParaRPr lang="x-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76250"/>
            <a:ext cx="7796213" cy="99218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Deployment </a:t>
            </a:r>
            <a:r>
              <a:rPr lang="en-US" dirty="0" smtClean="0"/>
              <a:t>Diagrams</a:t>
            </a:r>
            <a:endParaRPr lang="en-US" dirty="0"/>
          </a:p>
        </p:txBody>
      </p:sp>
      <p:pic>
        <p:nvPicPr>
          <p:cNvPr id="38915" name="Content Placeholder 4" descr="p9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16013" y="1741488"/>
            <a:ext cx="6908800" cy="40132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7060" y="1030104"/>
            <a:ext cx="7520940" cy="548640"/>
          </a:xfrm>
        </p:spPr>
        <p:txBody>
          <a:bodyPr>
            <a:normAutofit fontScale="90000"/>
          </a:bodyPr>
          <a:lstStyle/>
          <a:p>
            <a:pPr rtl="0" eaLnBrk="1" hangingPunct="1"/>
            <a:r>
              <a:rPr lang="en-US" dirty="0" smtClean="0"/>
              <a:t>Object-oriented analysis (OOA)</a:t>
            </a:r>
            <a:endParaRPr lang="en-US" dirty="0" smtClean="0">
              <a:solidFill>
                <a:srgbClr val="0099CC"/>
              </a:solidFill>
            </a:endParaRPr>
          </a:p>
        </p:txBody>
      </p:sp>
      <p:sp>
        <p:nvSpPr>
          <p:cNvPr id="74756" name="Rectangle 3"/>
          <p:cNvSpPr>
            <a:spLocks noGrp="1" noChangeArrowheads="1"/>
          </p:cNvSpPr>
          <p:nvPr>
            <p:ph idx="1"/>
          </p:nvPr>
        </p:nvSpPr>
        <p:spPr>
          <a:xfrm>
            <a:off x="755576" y="2132856"/>
            <a:ext cx="7853496" cy="3840540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 smtClean="0"/>
              <a:t>Trying to figure out what the users and customers of a software effort want the System to do.</a:t>
            </a:r>
          </a:p>
          <a:p>
            <a:pPr algn="l" rtl="0"/>
            <a:r>
              <a:rPr lang="en-US" sz="2000" dirty="0" smtClean="0"/>
              <a:t>Builds a “real-world” model from requirements</a:t>
            </a:r>
          </a:p>
          <a:p>
            <a:pPr lvl="1" algn="l" rtl="0"/>
            <a:r>
              <a:rPr lang="en-US" sz="2000" dirty="0" smtClean="0"/>
              <a:t> client interviews, domain knowledge, real-world experience collected in use cases and other simple notations</a:t>
            </a:r>
          </a:p>
          <a:p>
            <a:pPr algn="l" rtl="0"/>
            <a:r>
              <a:rPr lang="en-US" sz="2000" dirty="0" smtClean="0"/>
              <a:t>OOA models address three aspects of the system (its objects)</a:t>
            </a:r>
          </a:p>
          <a:p>
            <a:pPr lvl="1" algn="l" rtl="0"/>
            <a:r>
              <a:rPr lang="en-US" sz="2000" dirty="0" smtClean="0"/>
              <a:t>class structure and relationships</a:t>
            </a:r>
          </a:p>
          <a:p>
            <a:pPr lvl="1" algn="l" rtl="0"/>
            <a:r>
              <a:rPr lang="en-US" sz="2000" dirty="0" smtClean="0"/>
              <a:t>sequencing of interactions and events</a:t>
            </a:r>
          </a:p>
          <a:p>
            <a:pPr lvl="1" algn="l" rtl="0"/>
            <a:r>
              <a:rPr lang="en-US" sz="2000" dirty="0" smtClean="0"/>
              <a:t>data transformations and computations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5</a:t>
            </a:fld>
            <a:endParaRPr lang="x-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4400" b="1" i="1" dirty="0" smtClean="0">
                <a:solidFill>
                  <a:schemeClr val="tx2"/>
                </a:solidFill>
              </a:rPr>
              <a:t>Static Modeling using the</a:t>
            </a:r>
            <a:br>
              <a:rPr lang="en-US" sz="4400" b="1" i="1" dirty="0" smtClean="0">
                <a:solidFill>
                  <a:schemeClr val="tx2"/>
                </a:solidFill>
              </a:rPr>
            </a:br>
            <a:r>
              <a:rPr lang="en-US" sz="4400" b="1" i="1" dirty="0" smtClean="0">
                <a:solidFill>
                  <a:schemeClr val="tx2"/>
                </a:solidFill>
              </a:rPr>
              <a:t>Unified Modeling Language (UML</a:t>
            </a:r>
            <a:r>
              <a:rPr lang="en-US" sz="4400" b="1" i="1" dirty="0" smtClean="0">
                <a:solidFill>
                  <a:schemeClr val="tx2"/>
                </a:solidFill>
              </a:rPr>
              <a:t>)</a:t>
            </a:r>
          </a:p>
          <a:p>
            <a:pPr algn="ctr">
              <a:buNone/>
            </a:pPr>
            <a:r>
              <a:rPr lang="en-CA" sz="4400" b="1" i="1" dirty="0" smtClean="0">
                <a:solidFill>
                  <a:schemeClr val="tx2"/>
                </a:solidFill>
                <a:latin typeface="Times New Roman Bold"/>
                <a:cs typeface="Times New Roman Bold"/>
              </a:rPr>
              <a:t> </a:t>
            </a:r>
            <a:r>
              <a:rPr lang="en-CA" sz="4400" b="1" i="1" dirty="0" smtClean="0">
                <a:solidFill>
                  <a:schemeClr val="tx2"/>
                </a:solidFill>
                <a:latin typeface="Times New Roman Bold"/>
                <a:cs typeface="Times New Roman Bold"/>
              </a:rPr>
              <a:t>UML Class Diagrams</a:t>
            </a:r>
          </a:p>
          <a:p>
            <a:pPr algn="ctr">
              <a:buNone/>
            </a:pPr>
            <a:endParaRPr lang="en-US" sz="4400" i="1" dirty="0" smtClean="0">
              <a:solidFill>
                <a:schemeClr val="tx2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848600" cy="533400"/>
          </a:xfrm>
        </p:spPr>
        <p:txBody>
          <a:bodyPr>
            <a:normAutofit fontScale="90000"/>
          </a:bodyPr>
          <a:lstStyle/>
          <a:p>
            <a:r>
              <a:rPr lang="en-US" dirty="0"/>
              <a:t>Classes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685800" y="1676400"/>
            <a:ext cx="2057400" cy="2571750"/>
            <a:chOff x="576" y="1056"/>
            <a:chExt cx="1296" cy="1620"/>
          </a:xfrm>
        </p:grpSpPr>
        <p:sp>
          <p:nvSpPr>
            <p:cNvPr id="154628" name="Rectangle 4"/>
            <p:cNvSpPr>
              <a:spLocks noChangeArrowheads="1"/>
            </p:cNvSpPr>
            <p:nvPr/>
          </p:nvSpPr>
          <p:spPr bwMode="auto">
            <a:xfrm>
              <a:off x="576" y="1056"/>
              <a:ext cx="1296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/>
                <a:t>ClassName</a:t>
              </a:r>
            </a:p>
          </p:txBody>
        </p:sp>
        <p:sp>
          <p:nvSpPr>
            <p:cNvPr id="154629" name="Rectangle 5"/>
            <p:cNvSpPr>
              <a:spLocks noChangeArrowheads="1"/>
            </p:cNvSpPr>
            <p:nvPr/>
          </p:nvSpPr>
          <p:spPr bwMode="auto">
            <a:xfrm>
              <a:off x="576" y="1536"/>
              <a:ext cx="1296" cy="5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/>
                <a:t>attributes</a:t>
              </a:r>
            </a:p>
          </p:txBody>
        </p:sp>
        <p:sp>
          <p:nvSpPr>
            <p:cNvPr id="154630" name="Rectangle 6"/>
            <p:cNvSpPr>
              <a:spLocks noChangeArrowheads="1"/>
            </p:cNvSpPr>
            <p:nvPr/>
          </p:nvSpPr>
          <p:spPr bwMode="auto">
            <a:xfrm>
              <a:off x="576" y="2076"/>
              <a:ext cx="1296" cy="6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/>
                <a:t>operations</a:t>
              </a:r>
            </a:p>
          </p:txBody>
        </p:sp>
      </p:grpSp>
      <p:sp>
        <p:nvSpPr>
          <p:cNvPr id="154631" name="Text Box 7"/>
          <p:cNvSpPr txBox="1">
            <a:spLocks noChangeArrowheads="1"/>
          </p:cNvSpPr>
          <p:nvPr/>
        </p:nvSpPr>
        <p:spPr bwMode="auto">
          <a:xfrm>
            <a:off x="3352800" y="1412875"/>
            <a:ext cx="5546725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dirty="0"/>
              <a:t>A </a:t>
            </a:r>
            <a:r>
              <a:rPr lang="en-US" sz="2400" i="1" dirty="0"/>
              <a:t>class</a:t>
            </a:r>
            <a:r>
              <a:rPr lang="en-US" sz="2400" dirty="0"/>
              <a:t> is a description of a set of </a:t>
            </a:r>
          </a:p>
          <a:p>
            <a:r>
              <a:rPr lang="en-US" sz="2400" dirty="0"/>
              <a:t>objects that share the same attributes,</a:t>
            </a:r>
          </a:p>
          <a:p>
            <a:r>
              <a:rPr lang="en-US" sz="2400" dirty="0"/>
              <a:t>operations, relationships, and semantics.</a:t>
            </a:r>
          </a:p>
          <a:p>
            <a:endParaRPr lang="en-US" sz="2400" dirty="0"/>
          </a:p>
          <a:p>
            <a:r>
              <a:rPr lang="en-US" sz="2400" dirty="0"/>
              <a:t>Graphically, a class is rendered as a </a:t>
            </a:r>
          </a:p>
          <a:p>
            <a:r>
              <a:rPr lang="en-US" sz="2400" dirty="0"/>
              <a:t>rectangle, usually including its name,</a:t>
            </a:r>
          </a:p>
          <a:p>
            <a:r>
              <a:rPr lang="en-US" sz="2400" dirty="0"/>
              <a:t>attributes, and operations in separate,</a:t>
            </a:r>
          </a:p>
          <a:p>
            <a:r>
              <a:rPr lang="en-US" sz="2400" dirty="0"/>
              <a:t>designated compartments.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848600" cy="533400"/>
          </a:xfrm>
        </p:spPr>
        <p:txBody>
          <a:bodyPr>
            <a:normAutofit fontScale="90000"/>
          </a:bodyPr>
          <a:lstStyle/>
          <a:p>
            <a:r>
              <a:rPr lang="en-US" dirty="0"/>
              <a:t>Class Names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685800" y="1676400"/>
            <a:ext cx="2057400" cy="2571750"/>
            <a:chOff x="576" y="1056"/>
            <a:chExt cx="1296" cy="1620"/>
          </a:xfrm>
        </p:grpSpPr>
        <p:sp>
          <p:nvSpPr>
            <p:cNvPr id="155652" name="Rectangle 4"/>
            <p:cNvSpPr>
              <a:spLocks noChangeArrowheads="1"/>
            </p:cNvSpPr>
            <p:nvPr/>
          </p:nvSpPr>
          <p:spPr bwMode="auto">
            <a:xfrm>
              <a:off x="576" y="1056"/>
              <a:ext cx="1296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/>
                <a:t>ClassName</a:t>
              </a:r>
            </a:p>
          </p:txBody>
        </p:sp>
        <p:sp>
          <p:nvSpPr>
            <p:cNvPr id="155653" name="Rectangle 5"/>
            <p:cNvSpPr>
              <a:spLocks noChangeArrowheads="1"/>
            </p:cNvSpPr>
            <p:nvPr/>
          </p:nvSpPr>
          <p:spPr bwMode="auto">
            <a:xfrm>
              <a:off x="576" y="1536"/>
              <a:ext cx="1296" cy="5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/>
                <a:t>attributes</a:t>
              </a:r>
            </a:p>
          </p:txBody>
        </p:sp>
        <p:sp>
          <p:nvSpPr>
            <p:cNvPr id="155654" name="Rectangle 6"/>
            <p:cNvSpPr>
              <a:spLocks noChangeArrowheads="1"/>
            </p:cNvSpPr>
            <p:nvPr/>
          </p:nvSpPr>
          <p:spPr bwMode="auto">
            <a:xfrm>
              <a:off x="576" y="2076"/>
              <a:ext cx="1296" cy="6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/>
                <a:t>operations</a:t>
              </a:r>
            </a:p>
          </p:txBody>
        </p:sp>
      </p:grpSp>
      <p:sp>
        <p:nvSpPr>
          <p:cNvPr id="155655" name="Text Box 7"/>
          <p:cNvSpPr txBox="1">
            <a:spLocks noChangeArrowheads="1"/>
          </p:cNvSpPr>
          <p:nvPr/>
        </p:nvSpPr>
        <p:spPr bwMode="auto">
          <a:xfrm>
            <a:off x="3352800" y="1905000"/>
            <a:ext cx="5486400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CA" sz="2400" dirty="0" smtClean="0"/>
              <a:t>Class naming:  Use singular names because each class represents a generalized 	version of a singular object.</a:t>
            </a:r>
            <a:endParaRPr lang="en-US" sz="2400" dirty="0" smtClean="0"/>
          </a:p>
          <a:p>
            <a:r>
              <a:rPr lang="en-US" sz="2400" dirty="0" smtClean="0"/>
              <a:t>The </a:t>
            </a:r>
            <a:r>
              <a:rPr lang="en-US" sz="2400" dirty="0"/>
              <a:t>name of the class is </a:t>
            </a:r>
            <a:r>
              <a:rPr lang="en-US" sz="2400" dirty="0" smtClean="0"/>
              <a:t>always </a:t>
            </a:r>
            <a:r>
              <a:rPr lang="en-US" sz="2400" dirty="0"/>
              <a:t>appears in the top-most compartment.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914400"/>
            <a:ext cx="7848600" cy="533400"/>
          </a:xfrm>
        </p:spPr>
        <p:txBody>
          <a:bodyPr>
            <a:normAutofit fontScale="90000"/>
          </a:bodyPr>
          <a:lstStyle/>
          <a:p>
            <a:r>
              <a:rPr lang="en-US" dirty="0"/>
              <a:t>Class Attributes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685800" y="1676400"/>
            <a:ext cx="2590800" cy="3048000"/>
            <a:chOff x="336" y="1056"/>
            <a:chExt cx="1536" cy="1920"/>
          </a:xfrm>
        </p:grpSpPr>
        <p:sp>
          <p:nvSpPr>
            <p:cNvPr id="156676" name="Rectangle 4"/>
            <p:cNvSpPr>
              <a:spLocks noChangeArrowheads="1"/>
            </p:cNvSpPr>
            <p:nvPr/>
          </p:nvSpPr>
          <p:spPr bwMode="auto">
            <a:xfrm>
              <a:off x="336" y="1056"/>
              <a:ext cx="1536" cy="4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/>
                <a:t>Person</a:t>
              </a:r>
            </a:p>
          </p:txBody>
        </p:sp>
        <p:sp>
          <p:nvSpPr>
            <p:cNvPr id="156677" name="Rectangle 5"/>
            <p:cNvSpPr>
              <a:spLocks noChangeArrowheads="1"/>
            </p:cNvSpPr>
            <p:nvPr/>
          </p:nvSpPr>
          <p:spPr bwMode="auto">
            <a:xfrm>
              <a:off x="336" y="1536"/>
              <a:ext cx="1536" cy="105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/>
                <a:t>name      : String</a:t>
              </a:r>
            </a:p>
            <a:p>
              <a:r>
                <a:rPr lang="en-US"/>
                <a:t>address   : Address</a:t>
              </a:r>
            </a:p>
            <a:p>
              <a:r>
                <a:rPr lang="en-US"/>
                <a:t>birthdate : Date</a:t>
              </a:r>
            </a:p>
            <a:p>
              <a:r>
                <a:rPr lang="en-US"/>
                <a:t>ssn          : Id</a:t>
              </a:r>
            </a:p>
          </p:txBody>
        </p:sp>
        <p:sp>
          <p:nvSpPr>
            <p:cNvPr id="156678" name="Rectangle 6"/>
            <p:cNvSpPr>
              <a:spLocks noChangeArrowheads="1"/>
            </p:cNvSpPr>
            <p:nvPr/>
          </p:nvSpPr>
          <p:spPr bwMode="auto">
            <a:xfrm>
              <a:off x="336" y="2592"/>
              <a:ext cx="1536" cy="38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sp>
        <p:nvSpPr>
          <p:cNvPr id="156679" name="Text Box 7"/>
          <p:cNvSpPr txBox="1">
            <a:spLocks noChangeArrowheads="1"/>
          </p:cNvSpPr>
          <p:nvPr/>
        </p:nvSpPr>
        <p:spPr bwMode="auto">
          <a:xfrm>
            <a:off x="3406775" y="2438400"/>
            <a:ext cx="5737225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dirty="0"/>
              <a:t>An </a:t>
            </a:r>
            <a:r>
              <a:rPr lang="en-US" sz="2000" i="1" dirty="0"/>
              <a:t>attribute</a:t>
            </a:r>
            <a:r>
              <a:rPr lang="en-US" sz="2000" dirty="0"/>
              <a:t> is a named property of a </a:t>
            </a:r>
          </a:p>
          <a:p>
            <a:r>
              <a:rPr lang="en-US" sz="2000" dirty="0"/>
              <a:t>class that describes the object being modeled.</a:t>
            </a:r>
          </a:p>
          <a:p>
            <a:r>
              <a:rPr lang="en-US" sz="2000" dirty="0"/>
              <a:t>In the class diagram, attributes appear in </a:t>
            </a:r>
          </a:p>
          <a:p>
            <a:r>
              <a:rPr lang="en-US" sz="2000" dirty="0"/>
              <a:t>the second compartment just below the </a:t>
            </a:r>
          </a:p>
          <a:p>
            <a:r>
              <a:rPr lang="en-US" sz="2000" dirty="0" smtClean="0"/>
              <a:t>name-compartment.</a:t>
            </a:r>
          </a:p>
          <a:p>
            <a:r>
              <a:rPr lang="en-CA" sz="2000" dirty="0" smtClean="0"/>
              <a:t>An object class is an abstraction over a set of objects with common: </a:t>
            </a:r>
            <a:r>
              <a:rPr lang="en-CA" sz="2000" u="sng" dirty="0" smtClean="0"/>
              <a:t>attributes (states) </a:t>
            </a:r>
            <a:r>
              <a:rPr lang="en-CA" sz="2000" dirty="0" smtClean="0"/>
              <a:t>and and</a:t>
            </a:r>
            <a:r>
              <a:rPr lang="en-CA" sz="2000" dirty="0" smtClean="0"/>
              <a:t> the </a:t>
            </a:r>
            <a:r>
              <a:rPr lang="en-CA" sz="2000" u="sng" dirty="0" smtClean="0"/>
              <a:t>services (operations) (methods</a:t>
            </a:r>
            <a:r>
              <a:rPr lang="en-CA" sz="2000" dirty="0" smtClean="0"/>
              <a:t>), provided by each </a:t>
            </a:r>
            <a:r>
              <a:rPr lang="en-CA" sz="2000" dirty="0" smtClean="0"/>
              <a:t>object.</a:t>
            </a:r>
            <a:endParaRPr lang="en-CA" sz="2000" dirty="0" smtClean="0"/>
          </a:p>
          <a:p>
            <a:endParaRPr lang="en-CA" sz="2000" b="1" dirty="0" smtClean="0">
              <a:solidFill>
                <a:srgbClr val="FB0128"/>
              </a:solidFill>
              <a:latin typeface="Times New Roman Bold"/>
              <a:cs typeface="Times New Roman Bold"/>
            </a:endParaRPr>
          </a:p>
          <a:p>
            <a:endParaRPr lang="en-CA" sz="2000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endParaRPr lang="en-US" sz="2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</TotalTime>
  <Words>1330</Words>
  <Application>Microsoft Office PowerPoint</Application>
  <PresentationFormat>On-screen Show (4:3)</PresentationFormat>
  <Paragraphs>337</Paragraphs>
  <Slides>40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Flow</vt:lpstr>
      <vt:lpstr>Lec-4 : Unified Modeling Language (UML)</vt:lpstr>
      <vt:lpstr> Unified Modeling Language (UML)</vt:lpstr>
      <vt:lpstr>UML diagrams</vt:lpstr>
      <vt:lpstr>UML Diagrams</vt:lpstr>
      <vt:lpstr>Object-oriented analysis (OOA)</vt:lpstr>
      <vt:lpstr>Slide 6</vt:lpstr>
      <vt:lpstr>Classes</vt:lpstr>
      <vt:lpstr>Class Names</vt:lpstr>
      <vt:lpstr>Class Attributes</vt:lpstr>
      <vt:lpstr>Class Attributes (Cont’d)</vt:lpstr>
      <vt:lpstr>Class Operations</vt:lpstr>
      <vt:lpstr>Depicting Classes</vt:lpstr>
      <vt:lpstr>Slide 13</vt:lpstr>
      <vt:lpstr>Generalization Relationships</vt:lpstr>
      <vt:lpstr>(Cont’d)</vt:lpstr>
      <vt:lpstr>Slide 16</vt:lpstr>
      <vt:lpstr>Association Relationships</vt:lpstr>
      <vt:lpstr>(Cont’d)</vt:lpstr>
      <vt:lpstr>(Cont’d)</vt:lpstr>
      <vt:lpstr>(Cont’d)</vt:lpstr>
      <vt:lpstr>(Cont’d)</vt:lpstr>
      <vt:lpstr>(Cont’d)</vt:lpstr>
      <vt:lpstr>(Cont’d)</vt:lpstr>
      <vt:lpstr>(Cont’d)</vt:lpstr>
      <vt:lpstr>Aggregations</vt:lpstr>
      <vt:lpstr>Compositions</vt:lpstr>
      <vt:lpstr>(Cont’d)</vt:lpstr>
      <vt:lpstr>Slide 28</vt:lpstr>
      <vt:lpstr>Slide 29</vt:lpstr>
      <vt:lpstr>Slide 30</vt:lpstr>
      <vt:lpstr>Slide 31</vt:lpstr>
      <vt:lpstr>Slide 32</vt:lpstr>
      <vt:lpstr>Slide 33</vt:lpstr>
      <vt:lpstr>Summary of UML Class Diagram Notation </vt:lpstr>
      <vt:lpstr>Summary of UML Class Diagram Notation </vt:lpstr>
      <vt:lpstr>Slide 36</vt:lpstr>
      <vt:lpstr>UML Example for Displaying Specialization / Generalization</vt:lpstr>
      <vt:lpstr>UML Diagrams</vt:lpstr>
      <vt:lpstr>Component Diagrams</vt:lpstr>
      <vt:lpstr>Deployment Diagrams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Lec-4 : Unified Modeling Language (UML)</dc:title>
  <dc:creator>User</dc:creator>
  <cp:lastModifiedBy>User</cp:lastModifiedBy>
  <cp:revision>14</cp:revision>
  <dcterms:created xsi:type="dcterms:W3CDTF">2006-08-16T00:00:00Z</dcterms:created>
  <dcterms:modified xsi:type="dcterms:W3CDTF">2016-10-09T21:02:16Z</dcterms:modified>
</cp:coreProperties>
</file>