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8" r:id="rId7"/>
    <p:sldId id="269" r:id="rId8"/>
    <p:sldId id="260" r:id="rId9"/>
    <p:sldId id="261" r:id="rId10"/>
    <p:sldId id="266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7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9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79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4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82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0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0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7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33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42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7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96A27-67BD-0E4D-B89A-E85BE8287C9D}" type="datetimeFigureOut">
              <a:rPr lang="en-US" smtClean="0"/>
              <a:t>14/02/2016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57370-EC9C-D549-BAAA-EA5CEB36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0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5261" y="2400548"/>
            <a:ext cx="52992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Introduction to bacteria:</a:t>
            </a:r>
          </a:p>
          <a:p>
            <a:pPr algn="ctr"/>
            <a:r>
              <a:rPr lang="en-GB" sz="4000" dirty="0" smtClean="0"/>
              <a:t> Bacteriology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8757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4813"/>
            <a:ext cx="8435975" cy="27368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5- </a:t>
            </a:r>
            <a:r>
              <a:rPr lang="en-US" sz="2800" b="1" dirty="0" smtClean="0">
                <a:latin typeface="Times New Roman" charset="0"/>
                <a:cs typeface="Times New Roman" charset="0"/>
              </a:rPr>
              <a:t>Filamentous</a:t>
            </a:r>
            <a:r>
              <a:rPr lang="en-US" sz="2400" b="1" dirty="0" smtClean="0">
                <a:latin typeface="Times New Roman" charset="0"/>
                <a:cs typeface="Times New Roman" charset="0"/>
              </a:rPr>
              <a:t> (</a:t>
            </a:r>
            <a:r>
              <a:rPr lang="en-US" sz="2400" b="1" dirty="0" err="1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Actinomycetes</a:t>
            </a:r>
            <a:r>
              <a:rPr lang="en-US" sz="24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/Mold-like bacteria</a:t>
            </a:r>
            <a:r>
              <a:rPr lang="en-US" sz="2400" b="1" dirty="0" smtClean="0">
                <a:latin typeface="Times New Roman" charset="0"/>
                <a:cs typeface="Times New Roman" charset="0"/>
              </a:rPr>
              <a:t>)</a:t>
            </a:r>
          </a:p>
          <a:p>
            <a:pPr>
              <a:buFont typeface="Arial" charset="0"/>
              <a:buNone/>
            </a:pPr>
            <a:endParaRPr lang="en-US" sz="2400" dirty="0" smtClean="0">
              <a:latin typeface="Times New Roman" charset="0"/>
              <a:cs typeface="Times New Roman" charset="0"/>
            </a:endParaRPr>
          </a:p>
          <a:p>
            <a:pPr algn="just">
              <a:buFont typeface="Arial" charset="0"/>
              <a:buNone/>
            </a:pPr>
            <a:r>
              <a:rPr lang="en-US" sz="2800" dirty="0" smtClean="0">
                <a:latin typeface="Times New Roman" charset="0"/>
                <a:cs typeface="Times New Roman" charset="0"/>
              </a:rPr>
              <a:t>Their body consists of 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mycelium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 just like fungi. 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Streptomyces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 group belongs to these mold like bacteria. 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Streptomycin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, an antibiotic is produced by Streptomyces.</a:t>
            </a:r>
          </a:p>
          <a:p>
            <a:endParaRPr lang="en-US" sz="28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84538"/>
            <a:ext cx="5334000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904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857" y="1028039"/>
            <a:ext cx="376495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8007" y="876855"/>
            <a:ext cx="8285923" cy="437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800" dirty="0" smtClean="0"/>
              <a:t>General morphology of bacterial colony plays an important role in microbial identification:</a:t>
            </a:r>
          </a:p>
          <a:p>
            <a:pPr>
              <a:lnSpc>
                <a:spcPct val="140000"/>
              </a:lnSpc>
            </a:pPr>
            <a:endParaRPr lang="en-US" sz="2400" dirty="0"/>
          </a:p>
          <a:p>
            <a:pPr>
              <a:lnSpc>
                <a:spcPct val="140000"/>
              </a:lnSpc>
            </a:pPr>
            <a:r>
              <a:rPr lang="en-US" sz="2400" dirty="0" smtClean="0"/>
              <a:t>Round 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Irregular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Flat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Convex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Domed </a:t>
            </a:r>
          </a:p>
        </p:txBody>
      </p:sp>
    </p:spTree>
    <p:extLst>
      <p:ext uri="{BB962C8B-B14F-4D97-AF65-F5344CB8AC3E}">
        <p14:creationId xmlns:p14="http://schemas.microsoft.com/office/powerpoint/2010/main" val="2423749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6773" y="411402"/>
            <a:ext cx="4548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Motility (Movement)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689353" y="24491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2992" y="193513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63172" y="1674688"/>
            <a:ext cx="8250238" cy="308754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rtl="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Bacteria are either </a:t>
            </a:r>
            <a:r>
              <a:rPr lang="en-US" sz="24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non-motile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or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motile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Motile forms are either creeping or 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swimming:</a:t>
            </a:r>
          </a:p>
          <a:p>
            <a:pPr marL="0" indent="0" algn="just" rtl="0" eaLnBrk="1" hangingPunct="1">
              <a:spcBef>
                <a:spcPct val="20000"/>
              </a:spcBef>
            </a:pPr>
            <a:endParaRPr lang="en-US" sz="2400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just" rtl="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Creeping 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bacteria </a:t>
            </a:r>
            <a:r>
              <a:rPr lang="en-US" sz="2400" i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(e.g. </a:t>
            </a:r>
            <a:r>
              <a:rPr lang="en-US" sz="2400" i="1" dirty="0" err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Myobacterium</a:t>
            </a:r>
            <a:r>
              <a:rPr lang="en-US" sz="2400" i="1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move or creep slowly on a supporting surface as a result of wave-like contractions 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(contract 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 relax) of their bodies. </a:t>
            </a:r>
            <a:endParaRPr lang="en-US" sz="2400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just" rtl="0" eaLnBrk="1" hangingPunct="1">
              <a:spcBef>
                <a:spcPct val="20000"/>
              </a:spcBef>
              <a:buFont typeface="Arial" charset="0"/>
              <a:buChar char="•"/>
            </a:pPr>
            <a:endParaRPr lang="en-US" sz="24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just" rtl="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Swimming 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bacteria move freely in a liquid medium due to the presence of flagella. Flagellated forms differ with respect to number and pattern of attachment of flagella. The following 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forms: </a:t>
            </a:r>
          </a:p>
          <a:p>
            <a:pPr algn="just" rtl="0" eaLnBrk="1" hangingPunct="1">
              <a:spcBef>
                <a:spcPct val="20000"/>
              </a:spcBef>
              <a:buFont typeface="Arial" charset="0"/>
              <a:buChar char="•"/>
            </a:pPr>
            <a:endParaRPr lang="en-US" sz="1400" b="1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352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165" y="1186836"/>
            <a:ext cx="4581451" cy="5336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20000"/>
              </a:spcBef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Monotrichous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One flagellum attached to one pole of the cell. </a:t>
            </a:r>
          </a:p>
          <a:p>
            <a:pPr algn="just">
              <a:spcBef>
                <a:spcPct val="20000"/>
              </a:spcBef>
            </a:pPr>
            <a:endParaRPr lang="en-US" sz="2400" b="1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marL="457200" indent="-457200" algn="just">
              <a:spcBef>
                <a:spcPct val="20000"/>
              </a:spcBef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Lophotrichous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A tuft of flagella at one pole of the cell. </a:t>
            </a:r>
          </a:p>
          <a:p>
            <a:pPr algn="just">
              <a:spcBef>
                <a:spcPct val="20000"/>
              </a:spcBef>
            </a:pPr>
            <a:endParaRPr lang="en-US" sz="2400" b="1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marL="457200" indent="-457200" algn="just">
              <a:spcBef>
                <a:spcPct val="20000"/>
              </a:spcBef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Amphitrichous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A single or a tuft of flagella at the two poles of the cell. </a:t>
            </a:r>
            <a:endParaRPr lang="en-US" sz="2400" b="1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algn="just">
              <a:spcBef>
                <a:spcPct val="20000"/>
              </a:spcBef>
            </a:pPr>
            <a:endParaRPr lang="en-US" sz="2400" b="1" dirty="0" smtClean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  <a:p>
            <a:pPr marL="457200" indent="-457200" algn="just">
              <a:spcBef>
                <a:spcPct val="20000"/>
              </a:spcBef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Peritrichous</a:t>
            </a:r>
            <a:r>
              <a:rPr lang="en-US" sz="2400" b="1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 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Many flagella distributed over the whole surface of the cell.</a:t>
            </a:r>
            <a:endParaRPr lang="en-US" sz="24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6013451" y="5521519"/>
            <a:ext cx="2528887" cy="5000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latin typeface="Calibri" charset="0"/>
            </a:endParaRP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399088" y="2432308"/>
            <a:ext cx="3143250" cy="571500"/>
            <a:chOff x="4214810" y="2428869"/>
            <a:chExt cx="3143272" cy="571503"/>
          </a:xfrm>
        </p:grpSpPr>
        <p:sp>
          <p:nvSpPr>
            <p:cNvPr id="5" name="Oval 2"/>
            <p:cNvSpPr>
              <a:spLocks noChangeArrowheads="1"/>
            </p:cNvSpPr>
            <p:nvPr/>
          </p:nvSpPr>
          <p:spPr bwMode="auto">
            <a:xfrm>
              <a:off x="4829184" y="2500306"/>
              <a:ext cx="2528898" cy="5000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charset="0"/>
              </a:endParaRPr>
            </a:p>
          </p:txBody>
        </p:sp>
        <p:cxnSp>
          <p:nvCxnSpPr>
            <p:cNvPr id="6" name="Curved Connector 5"/>
            <p:cNvCxnSpPr>
              <a:stCxn id="5" idx="2"/>
            </p:cNvCxnSpPr>
            <p:nvPr/>
          </p:nvCxnSpPr>
          <p:spPr>
            <a:xfrm rot="10800000" flipV="1">
              <a:off x="4214810" y="2749546"/>
              <a:ext cx="614366" cy="107951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urved Connector 6"/>
            <p:cNvCxnSpPr>
              <a:stCxn id="5" idx="2"/>
            </p:cNvCxnSpPr>
            <p:nvPr/>
          </p:nvCxnSpPr>
          <p:spPr>
            <a:xfrm rot="10800000">
              <a:off x="4214810" y="2714621"/>
              <a:ext cx="614366" cy="36513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urved Connector 7"/>
            <p:cNvCxnSpPr>
              <a:stCxn id="5" idx="2"/>
            </p:cNvCxnSpPr>
            <p:nvPr/>
          </p:nvCxnSpPr>
          <p:spPr>
            <a:xfrm rot="10800000">
              <a:off x="4214810" y="2643183"/>
              <a:ext cx="614366" cy="107951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urved Connector 8"/>
            <p:cNvCxnSpPr>
              <a:stCxn id="5" idx="2"/>
            </p:cNvCxnSpPr>
            <p:nvPr/>
          </p:nvCxnSpPr>
          <p:spPr>
            <a:xfrm rot="10800000">
              <a:off x="4214810" y="2428869"/>
              <a:ext cx="614366" cy="322265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5370513" y="1301612"/>
            <a:ext cx="3143250" cy="571500"/>
            <a:chOff x="4286248" y="1071546"/>
            <a:chExt cx="3143272" cy="571504"/>
          </a:xfrm>
        </p:grpSpPr>
        <p:sp>
          <p:nvSpPr>
            <p:cNvPr id="11" name="Oval 2"/>
            <p:cNvSpPr>
              <a:spLocks noChangeArrowheads="1"/>
            </p:cNvSpPr>
            <p:nvPr/>
          </p:nvSpPr>
          <p:spPr bwMode="auto">
            <a:xfrm>
              <a:off x="4900622" y="1142984"/>
              <a:ext cx="2528898" cy="5000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sa">
                <a:latin typeface="Calibri" charset="0"/>
              </a:endParaRPr>
            </a:p>
          </p:txBody>
        </p:sp>
        <p:cxnSp>
          <p:nvCxnSpPr>
            <p:cNvPr id="12" name="Curved Connector 11"/>
            <p:cNvCxnSpPr/>
            <p:nvPr/>
          </p:nvCxnSpPr>
          <p:spPr>
            <a:xfrm rot="10800000">
              <a:off x="4286248" y="1071546"/>
              <a:ext cx="614367" cy="322264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7"/>
          <p:cNvGrpSpPr>
            <a:grpSpLocks/>
          </p:cNvGrpSpPr>
          <p:nvPr/>
        </p:nvGrpSpPr>
        <p:grpSpPr bwMode="auto">
          <a:xfrm>
            <a:off x="5370513" y="3481249"/>
            <a:ext cx="3671887" cy="571500"/>
            <a:chOff x="4357686" y="3500438"/>
            <a:chExt cx="3671905" cy="571504"/>
          </a:xfrm>
        </p:grpSpPr>
        <p:grpSp>
          <p:nvGrpSpPr>
            <p:cNvPr id="14" name="Group 39"/>
            <p:cNvGrpSpPr>
              <a:grpSpLocks/>
            </p:cNvGrpSpPr>
            <p:nvPr/>
          </p:nvGrpSpPr>
          <p:grpSpPr bwMode="auto">
            <a:xfrm>
              <a:off x="4357686" y="3500438"/>
              <a:ext cx="3143272" cy="571504"/>
              <a:chOff x="4286248" y="1071546"/>
              <a:chExt cx="3143272" cy="571504"/>
            </a:xfrm>
          </p:grpSpPr>
          <p:sp>
            <p:nvSpPr>
              <p:cNvPr id="16" name="Oval 2"/>
              <p:cNvSpPr>
                <a:spLocks noChangeArrowheads="1"/>
              </p:cNvSpPr>
              <p:nvPr/>
            </p:nvSpPr>
            <p:spPr bwMode="auto">
              <a:xfrm>
                <a:off x="4900622" y="1142984"/>
                <a:ext cx="2528898" cy="50006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ar-sa">
                  <a:latin typeface="Calibri" charset="0"/>
                </a:endParaRPr>
              </a:p>
            </p:txBody>
          </p:sp>
          <p:cxnSp>
            <p:nvCxnSpPr>
              <p:cNvPr id="17" name="Curved Connector 16"/>
              <p:cNvCxnSpPr/>
              <p:nvPr/>
            </p:nvCxnSpPr>
            <p:spPr>
              <a:xfrm rot="10800000">
                <a:off x="4286248" y="1071546"/>
                <a:ext cx="614365" cy="322264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Curved Connector 14"/>
            <p:cNvCxnSpPr/>
            <p:nvPr/>
          </p:nvCxnSpPr>
          <p:spPr>
            <a:xfrm flipV="1">
              <a:off x="7500951" y="3571875"/>
              <a:ext cx="528640" cy="250827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22"/>
          <p:cNvGrpSpPr>
            <a:grpSpLocks/>
          </p:cNvGrpSpPr>
          <p:nvPr/>
        </p:nvGrpSpPr>
        <p:grpSpPr bwMode="auto">
          <a:xfrm>
            <a:off x="5451476" y="4373424"/>
            <a:ext cx="3776662" cy="571500"/>
            <a:chOff x="4367210" y="4143380"/>
            <a:chExt cx="3776690" cy="571503"/>
          </a:xfrm>
        </p:grpSpPr>
        <p:grpSp>
          <p:nvGrpSpPr>
            <p:cNvPr id="19" name="Group 42"/>
            <p:cNvGrpSpPr>
              <a:grpSpLocks/>
            </p:cNvGrpSpPr>
            <p:nvPr/>
          </p:nvGrpSpPr>
          <p:grpSpPr bwMode="auto">
            <a:xfrm>
              <a:off x="4367210" y="4143380"/>
              <a:ext cx="3143272" cy="571503"/>
              <a:chOff x="4214810" y="2428869"/>
              <a:chExt cx="3143272" cy="571503"/>
            </a:xfrm>
          </p:grpSpPr>
          <p:sp>
            <p:nvSpPr>
              <p:cNvPr id="24" name="Oval 2"/>
              <p:cNvSpPr>
                <a:spLocks noChangeArrowheads="1"/>
              </p:cNvSpPr>
              <p:nvPr/>
            </p:nvSpPr>
            <p:spPr bwMode="auto">
              <a:xfrm>
                <a:off x="4829184" y="2500306"/>
                <a:ext cx="2528898" cy="50006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rtl="0"/>
                <a:endParaRPr lang="ar-sa">
                  <a:latin typeface="Calibri" charset="0"/>
                </a:endParaRPr>
              </a:p>
            </p:txBody>
          </p:sp>
          <p:cxnSp>
            <p:nvCxnSpPr>
              <p:cNvPr id="25" name="Curved Connector 24"/>
              <p:cNvCxnSpPr>
                <a:stCxn id="24" idx="2"/>
              </p:cNvCxnSpPr>
              <p:nvPr/>
            </p:nvCxnSpPr>
            <p:spPr>
              <a:xfrm rot="10800000" flipV="1">
                <a:off x="4214810" y="2749546"/>
                <a:ext cx="614366" cy="107951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>
                <a:stCxn id="24" idx="2"/>
              </p:cNvCxnSpPr>
              <p:nvPr/>
            </p:nvCxnSpPr>
            <p:spPr>
              <a:xfrm rot="10800000">
                <a:off x="4214810" y="2714621"/>
                <a:ext cx="614366" cy="36513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24" idx="2"/>
              </p:cNvCxnSpPr>
              <p:nvPr/>
            </p:nvCxnSpPr>
            <p:spPr>
              <a:xfrm rot="10800000">
                <a:off x="4214810" y="2643183"/>
                <a:ext cx="614366" cy="107951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24" idx="2"/>
              </p:cNvCxnSpPr>
              <p:nvPr/>
            </p:nvCxnSpPr>
            <p:spPr>
              <a:xfrm rot="10800000">
                <a:off x="4214810" y="2428869"/>
                <a:ext cx="614366" cy="322265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Curved Connector 19"/>
            <p:cNvCxnSpPr/>
            <p:nvPr/>
          </p:nvCxnSpPr>
          <p:spPr>
            <a:xfrm flipV="1">
              <a:off x="7472383" y="4429132"/>
              <a:ext cx="600079" cy="34925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urved Connector 20"/>
            <p:cNvCxnSpPr/>
            <p:nvPr/>
          </p:nvCxnSpPr>
          <p:spPr>
            <a:xfrm flipV="1">
              <a:off x="7472383" y="4286256"/>
              <a:ext cx="671517" cy="179389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urved Connector 21"/>
            <p:cNvCxnSpPr/>
            <p:nvPr/>
          </p:nvCxnSpPr>
          <p:spPr>
            <a:xfrm>
              <a:off x="7472383" y="4465645"/>
              <a:ext cx="600079" cy="106363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>
              <a:stCxn id="24" idx="6"/>
            </p:cNvCxnSpPr>
            <p:nvPr/>
          </p:nvCxnSpPr>
          <p:spPr>
            <a:xfrm flipV="1">
              <a:off x="7510483" y="4143380"/>
              <a:ext cx="490541" cy="320677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Curved Connector 28"/>
          <p:cNvCxnSpPr>
            <a:stCxn id="3" idx="2"/>
          </p:cNvCxnSpPr>
          <p:nvPr/>
        </p:nvCxnSpPr>
        <p:spPr>
          <a:xfrm rot="10800000">
            <a:off x="5799138" y="5735832"/>
            <a:ext cx="214313" cy="3651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3" idx="0"/>
          </p:cNvCxnSpPr>
          <p:nvPr/>
        </p:nvCxnSpPr>
        <p:spPr>
          <a:xfrm rot="16200000" flipV="1">
            <a:off x="7110414" y="5353244"/>
            <a:ext cx="214312" cy="12223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3" idx="1"/>
          </p:cNvCxnSpPr>
          <p:nvPr/>
        </p:nvCxnSpPr>
        <p:spPr>
          <a:xfrm rot="16200000" flipV="1">
            <a:off x="6269039" y="5480244"/>
            <a:ext cx="144462" cy="84137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3" idx="7"/>
          </p:cNvCxnSpPr>
          <p:nvPr/>
        </p:nvCxnSpPr>
        <p:spPr>
          <a:xfrm rot="5400000" flipH="1" flipV="1">
            <a:off x="8092282" y="5458813"/>
            <a:ext cx="215900" cy="5556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3" idx="4"/>
          </p:cNvCxnSpPr>
          <p:nvPr/>
        </p:nvCxnSpPr>
        <p:spPr>
          <a:xfrm rot="16200000" flipH="1">
            <a:off x="7181851" y="6118419"/>
            <a:ext cx="214312" cy="2063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3" idx="5"/>
          </p:cNvCxnSpPr>
          <p:nvPr/>
        </p:nvCxnSpPr>
        <p:spPr>
          <a:xfrm rot="16200000" flipH="1">
            <a:off x="8092282" y="6028726"/>
            <a:ext cx="215900" cy="5556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3" idx="6"/>
          </p:cNvCxnSpPr>
          <p:nvPr/>
        </p:nvCxnSpPr>
        <p:spPr>
          <a:xfrm flipV="1">
            <a:off x="8542338" y="5735832"/>
            <a:ext cx="257175" cy="3651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40"/>
          <p:cNvCxnSpPr>
            <a:stCxn id="3" idx="3"/>
          </p:cNvCxnSpPr>
          <p:nvPr/>
        </p:nvCxnSpPr>
        <p:spPr>
          <a:xfrm rot="5400000">
            <a:off x="6233320" y="5943000"/>
            <a:ext cx="144462" cy="155575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05157" y="247554"/>
            <a:ext cx="537859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dirty="0"/>
              <a:t>Arrangement basis for classification</a:t>
            </a:r>
            <a:endParaRPr lang="en-GB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188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32" y="1043157"/>
            <a:ext cx="8195200" cy="5170429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2589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5285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" charset="0"/>
              </a:rPr>
              <a:t>Kingdom of bacteria</a:t>
            </a:r>
            <a:endParaRPr lang="en-US" dirty="0">
              <a:latin typeface="Calibri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320925"/>
            <a:ext cx="8229600" cy="18288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Calibri" charset="0"/>
              <a:buAutoNum type="arabicPeriod"/>
            </a:pPr>
            <a:r>
              <a:rPr lang="en-US" dirty="0">
                <a:latin typeface="Calibri" charset="0"/>
              </a:rPr>
              <a:t>Sub-kingdom: </a:t>
            </a:r>
            <a:r>
              <a:rPr lang="en-US" dirty="0" smtClean="0">
                <a:latin typeface="Calibri" charset="0"/>
              </a:rPr>
              <a:t>Eubacteria</a:t>
            </a:r>
          </a:p>
          <a:p>
            <a:pPr marL="0" indent="0">
              <a:buNone/>
            </a:pPr>
            <a:endParaRPr lang="en-US" altLang="zh-CN" dirty="0">
              <a:latin typeface="Calibri" charset="0"/>
              <a:ea typeface="SimSun" charset="0"/>
              <a:cs typeface="SimSun" charset="0"/>
            </a:endParaRPr>
          </a:p>
          <a:p>
            <a:pPr marL="609600" indent="-609600">
              <a:buFont typeface="Calibri" charset="0"/>
              <a:buAutoNum type="arabicPeriod"/>
            </a:pPr>
            <a:r>
              <a:rPr lang="en-US" altLang="zh-CN" dirty="0" smtClean="0">
                <a:latin typeface="Calibri" charset="0"/>
                <a:ea typeface="SimSun" charset="0"/>
                <a:cs typeface="SimSun" charset="0"/>
              </a:rPr>
              <a:t>Sub-kingdom: Cyanobacteria </a:t>
            </a:r>
            <a:endParaRPr lang="en-US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3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26" y="831502"/>
            <a:ext cx="849760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 smtClean="0"/>
              <a:t>Nomenclature</a:t>
            </a:r>
          </a:p>
          <a:p>
            <a:pPr lvl="0"/>
            <a:endParaRPr lang="en-US" dirty="0" smtClean="0"/>
          </a:p>
          <a:p>
            <a:pPr lvl="0"/>
            <a:r>
              <a:rPr lang="en-US" sz="2000" b="1" dirty="0" smtClean="0"/>
              <a:t>Binomial</a:t>
            </a:r>
            <a:r>
              <a:rPr lang="en-US" sz="2000" dirty="0" smtClean="0"/>
              <a:t> (scientific) nomenclature </a:t>
            </a:r>
            <a:endParaRPr lang="en-GB" sz="2000" dirty="0" smtClean="0"/>
          </a:p>
          <a:p>
            <a:pPr lvl="0"/>
            <a:endParaRPr lang="en-US" sz="2000" b="1" dirty="0" smtClean="0"/>
          </a:p>
          <a:p>
            <a:pPr lvl="0"/>
            <a:r>
              <a:rPr lang="en-US" sz="2000" b="1" dirty="0" smtClean="0"/>
              <a:t>Genus</a:t>
            </a:r>
            <a:r>
              <a:rPr lang="en-US" sz="2000" dirty="0" smtClean="0"/>
              <a:t> – </a:t>
            </a:r>
            <a:r>
              <a:rPr lang="en-US" sz="2000" dirty="0"/>
              <a:t>always </a:t>
            </a:r>
            <a:r>
              <a:rPr lang="en-US" sz="2000" b="1" dirty="0"/>
              <a:t>capitalized</a:t>
            </a:r>
            <a:endParaRPr lang="en-GB" sz="2000" dirty="0"/>
          </a:p>
          <a:p>
            <a:pPr lvl="0"/>
            <a:r>
              <a:rPr lang="en-US" sz="2000" b="1" dirty="0"/>
              <a:t>species</a:t>
            </a:r>
            <a:r>
              <a:rPr lang="en-US" sz="2000" dirty="0"/>
              <a:t> </a:t>
            </a:r>
            <a:r>
              <a:rPr lang="en-US" sz="2000" dirty="0" smtClean="0"/>
              <a:t>-, </a:t>
            </a:r>
            <a:r>
              <a:rPr lang="en-US" sz="2000" b="1" dirty="0"/>
              <a:t>lowercase</a:t>
            </a:r>
            <a:endParaRPr lang="en-GB" sz="2000" dirty="0"/>
          </a:p>
          <a:p>
            <a:pPr lvl="0"/>
            <a:r>
              <a:rPr lang="en-US" sz="2000" dirty="0"/>
              <a:t>Both </a:t>
            </a:r>
            <a:r>
              <a:rPr lang="en-US" sz="2000" b="1" dirty="0"/>
              <a:t>italicized</a:t>
            </a:r>
            <a:r>
              <a:rPr lang="en-US" sz="2000" dirty="0"/>
              <a:t> or </a:t>
            </a:r>
            <a:r>
              <a:rPr lang="en-US" sz="2000" b="1" dirty="0"/>
              <a:t>underlined</a:t>
            </a:r>
            <a:r>
              <a:rPr lang="en-US" sz="2000" i="1" dirty="0"/>
              <a:t>: Saccharomyces </a:t>
            </a:r>
            <a:r>
              <a:rPr lang="en-US" sz="2000" i="1" dirty="0" err="1"/>
              <a:t>cerevisiae</a:t>
            </a:r>
            <a:r>
              <a:rPr lang="en-US" sz="2000" dirty="0"/>
              <a:t> or </a:t>
            </a:r>
            <a:r>
              <a:rPr lang="en-US" sz="2000" u="sng" dirty="0"/>
              <a:t>Saccharomyces </a:t>
            </a:r>
            <a:r>
              <a:rPr lang="en-US" sz="2000" u="sng" dirty="0" err="1" smtClean="0"/>
              <a:t>cerevisiae</a:t>
            </a:r>
            <a:endParaRPr lang="en-US" sz="2000" u="sng" dirty="0" smtClean="0"/>
          </a:p>
          <a:p>
            <a:pPr lvl="0"/>
            <a:endParaRPr lang="en-US" sz="2000" u="sng" dirty="0"/>
          </a:p>
          <a:p>
            <a:pPr lvl="0">
              <a:lnSpc>
                <a:spcPct val="140000"/>
              </a:lnSpc>
            </a:pPr>
            <a:r>
              <a:rPr lang="en-US" sz="2000" i="1" dirty="0" smtClean="0"/>
              <a:t>Staphylococcus </a:t>
            </a:r>
            <a:r>
              <a:rPr lang="en-US" sz="2000" i="1" dirty="0" err="1" smtClean="0"/>
              <a:t>aureus</a:t>
            </a:r>
            <a:r>
              <a:rPr lang="en-US" sz="2000" dirty="0" smtClean="0"/>
              <a:t> or </a:t>
            </a:r>
            <a:r>
              <a:rPr lang="en-US" sz="2000" i="1" u="sng" dirty="0" smtClean="0"/>
              <a:t>Staphylococcu</a:t>
            </a:r>
            <a:r>
              <a:rPr lang="en-US" sz="2000" i="1" dirty="0" smtClean="0"/>
              <a:t>s </a:t>
            </a:r>
            <a:r>
              <a:rPr lang="en-US" sz="2000" i="1" u="sng" dirty="0" err="1" smtClean="0"/>
              <a:t>aureus</a:t>
            </a:r>
            <a:r>
              <a:rPr lang="en-US" sz="2000" dirty="0" smtClean="0"/>
              <a:t>	</a:t>
            </a:r>
          </a:p>
          <a:p>
            <a:pPr lvl="0">
              <a:lnSpc>
                <a:spcPct val="140000"/>
              </a:lnSpc>
            </a:pPr>
            <a:endParaRPr lang="en-US" sz="2000" u="sng" dirty="0" smtClean="0"/>
          </a:p>
          <a:p>
            <a:pPr>
              <a:lnSpc>
                <a:spcPct val="140000"/>
              </a:lnSpc>
            </a:pPr>
            <a:r>
              <a:rPr lang="en-US" sz="2000" i="1" dirty="0" smtClean="0"/>
              <a:t>Staphylococcus </a:t>
            </a:r>
            <a:r>
              <a:rPr lang="en-US" sz="2000" i="1" dirty="0" err="1" smtClean="0"/>
              <a:t>epidermidis</a:t>
            </a:r>
            <a:r>
              <a:rPr lang="en-US" sz="2000" i="1" dirty="0"/>
              <a:t> </a:t>
            </a:r>
            <a:r>
              <a:rPr lang="en-US" sz="2000" i="1" dirty="0" smtClean="0"/>
              <a:t>  </a:t>
            </a:r>
            <a:r>
              <a:rPr lang="en-US" sz="2000" dirty="0" smtClean="0"/>
              <a:t>or  </a:t>
            </a:r>
            <a:r>
              <a:rPr lang="en-US" sz="2000" u="sng" dirty="0" smtClean="0"/>
              <a:t>Staphylococcus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epidermidis</a:t>
            </a:r>
            <a:endParaRPr lang="en-US" sz="2000" u="sng" dirty="0" smtClean="0"/>
          </a:p>
          <a:p>
            <a:pPr lvl="0">
              <a:lnSpc>
                <a:spcPct val="140000"/>
              </a:lnSpc>
            </a:pPr>
            <a:endParaRPr lang="en-US" sz="2000" u="sng" dirty="0" smtClean="0"/>
          </a:p>
          <a:p>
            <a:pPr>
              <a:lnSpc>
                <a:spcPct val="140000"/>
              </a:lnSpc>
            </a:pPr>
            <a:r>
              <a:rPr lang="en-US" sz="2000" i="1" dirty="0" smtClean="0"/>
              <a:t> </a:t>
            </a:r>
            <a:r>
              <a:rPr lang="en-US" sz="2000" u="sng" dirty="0" smtClean="0"/>
              <a:t>Escherichia</a:t>
            </a:r>
            <a:r>
              <a:rPr lang="en-US" sz="2000" dirty="0" smtClean="0"/>
              <a:t>  </a:t>
            </a:r>
            <a:r>
              <a:rPr lang="en-US" sz="2000" u="sng" dirty="0" smtClean="0"/>
              <a:t>coli</a:t>
            </a:r>
            <a:r>
              <a:rPr lang="en-US" sz="2000" i="1" dirty="0" smtClean="0"/>
              <a:t> </a:t>
            </a:r>
            <a:r>
              <a:rPr lang="en-GB" sz="2000" i="1" dirty="0" smtClean="0"/>
              <a:t> </a:t>
            </a:r>
            <a:r>
              <a:rPr lang="en-GB" sz="2000" dirty="0" smtClean="0"/>
              <a:t>or</a:t>
            </a:r>
            <a:r>
              <a:rPr lang="en-GB" sz="2000" i="1" dirty="0" smtClean="0"/>
              <a:t> </a:t>
            </a:r>
            <a:r>
              <a:rPr lang="en-US" sz="2000" i="1" dirty="0" smtClean="0"/>
              <a:t>Escherichia coli </a:t>
            </a:r>
            <a:endParaRPr lang="en-GB" sz="2000" i="1" dirty="0"/>
          </a:p>
          <a:p>
            <a:pPr>
              <a:lnSpc>
                <a:spcPct val="14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77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1940" y="296282"/>
            <a:ext cx="53423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charset="0"/>
                <a:cs typeface="Times New Roman" charset="0"/>
              </a:rPr>
              <a:t>Distribution of bacteria</a:t>
            </a:r>
            <a:endParaRPr lang="en-US" sz="40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82654" y="1196616"/>
            <a:ext cx="8492961" cy="5137916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ive everywhere.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water (fresh and salty),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soil and air.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Some of them can survive in ice and others can live in hot water.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can form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spores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which are very 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resistant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to drought , chemical , rays and temperature 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variations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Some types live as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saprophytes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lnSpc>
                <a:spcPct val="150000"/>
              </a:lnSpc>
              <a:buFontTx/>
              <a:buChar char="-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while other are (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bligate or Facultative)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parasites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on plants, animals and humans causing </a:t>
            </a:r>
            <a:r>
              <a:rPr lang="en-US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diseases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53344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2626" y="253797"/>
            <a:ext cx="77596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Shapes and arrangement of bacteria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93128" y="1568036"/>
            <a:ext cx="7771833" cy="674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1- </a:t>
            </a:r>
            <a:r>
              <a:rPr lang="en-US" sz="2400" dirty="0" err="1" smtClean="0"/>
              <a:t>Coccus</a:t>
            </a:r>
            <a:r>
              <a:rPr lang="en-US" sz="2400" dirty="0" smtClean="0"/>
              <a:t>……… </a:t>
            </a:r>
            <a:r>
              <a:rPr lang="en-US" sz="2400" dirty="0" err="1" smtClean="0"/>
              <a:t>Cocci</a:t>
            </a:r>
            <a:r>
              <a:rPr lang="en-US" sz="2400" dirty="0" smtClean="0"/>
              <a:t> (spherical shape)</a:t>
            </a:r>
          </a:p>
          <a:p>
            <a:endParaRPr lang="en-US" sz="2400" dirty="0"/>
          </a:p>
          <a:p>
            <a:r>
              <a:rPr lang="en-US" sz="2400" dirty="0" smtClean="0"/>
              <a:t>Depends on cell division their </a:t>
            </a:r>
            <a:r>
              <a:rPr lang="en-US" sz="2400" dirty="0"/>
              <a:t>c</a:t>
            </a:r>
            <a:r>
              <a:rPr lang="en-US" sz="2400" dirty="0" smtClean="0"/>
              <a:t>ell </a:t>
            </a:r>
          </a:p>
          <a:p>
            <a:r>
              <a:rPr lang="en-US" sz="2400" dirty="0" smtClean="0"/>
              <a:t>arrangements: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Diplococci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Streptococci (chain)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Staphylococci  (cluster)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err="1" smtClean="0"/>
              <a:t>Sarcinia</a:t>
            </a:r>
            <a:r>
              <a:rPr lang="en-US" sz="2400" dirty="0" smtClean="0"/>
              <a:t>     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746" y="3960468"/>
            <a:ext cx="4849705" cy="27463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483" y="1568036"/>
            <a:ext cx="3208968" cy="223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30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BLACK\CHAP04\FIGURES\FG04_001.P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00658"/>
            <a:ext cx="8710612" cy="580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789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BLACK\CHAP04\FIGURES\FG04_002.P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13" y="1565821"/>
            <a:ext cx="5258753" cy="350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:\BLACK\CHAP04\FIGURES\FG04_004.P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138" y="1762652"/>
            <a:ext cx="3705440" cy="271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616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6444" y="702039"/>
            <a:ext cx="7965562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2- Bacillus…….. Bacilli (rod-shaped bacteria)</a:t>
            </a:r>
          </a:p>
          <a:p>
            <a:endParaRPr lang="en-US" sz="2800" dirty="0" smtClean="0"/>
          </a:p>
          <a:p>
            <a:r>
              <a:rPr lang="en-US" sz="2800" dirty="0" smtClean="0"/>
              <a:t>According to their arrangement: it is divided to </a:t>
            </a:r>
            <a:endParaRPr lang="en-US" sz="2800" dirty="0"/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err="1" smtClean="0"/>
              <a:t>Diplobaccilli</a:t>
            </a:r>
            <a:r>
              <a:rPr lang="en-US" sz="2800" dirty="0" smtClean="0"/>
              <a:t> 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err="1" smtClean="0"/>
              <a:t>Streptobacilli</a:t>
            </a:r>
            <a:r>
              <a:rPr lang="en-US" sz="2800" dirty="0" smtClean="0"/>
              <a:t> (chain)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3- </a:t>
            </a:r>
            <a:r>
              <a:rPr lang="en-US" sz="2800" dirty="0" err="1" smtClean="0"/>
              <a:t>Coccobacili</a:t>
            </a:r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754" y="2683759"/>
            <a:ext cx="4277537" cy="298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15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9168" y="492819"/>
            <a:ext cx="3879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4</a:t>
            </a:r>
            <a:r>
              <a:rPr lang="en-US" sz="2800" dirty="0" smtClean="0"/>
              <a:t>- Spiral shaped bacteria:</a:t>
            </a:r>
            <a:endParaRPr lang="en-US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7951" y="1236405"/>
            <a:ext cx="6091372" cy="504031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just">
              <a:buFont typeface="Arial" charset="0"/>
              <a:buNone/>
            </a:pPr>
            <a:r>
              <a:rPr lang="en-US" sz="2800" dirty="0" smtClean="0">
                <a:latin typeface="Times New Roman" charset="0"/>
                <a:cs typeface="Times New Roman" charset="0"/>
              </a:rPr>
              <a:t>	They can be divided into:</a:t>
            </a:r>
          </a:p>
          <a:p>
            <a:pPr marL="514350" indent="-514350" algn="just">
              <a:buFont typeface="Arial" charset="0"/>
              <a:buNone/>
            </a:pPr>
            <a:endParaRPr lang="en-US" sz="2800" dirty="0" smtClean="0">
              <a:latin typeface="Times New Roman" charset="0"/>
              <a:cs typeface="Times New Roman" charset="0"/>
            </a:endParaRPr>
          </a:p>
          <a:p>
            <a:pPr lvl="1" algn="just"/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Vibrion</a:t>
            </a:r>
            <a:r>
              <a:rPr lang="en-US" sz="2400" b="1" dirty="0">
                <a:latin typeface="Times New Roman" charset="0"/>
                <a:cs typeface="Times New Roman" charset="0"/>
              </a:rPr>
              <a:t> </a:t>
            </a:r>
            <a:r>
              <a:rPr lang="en-US" sz="2400" b="1" dirty="0" smtClean="0">
                <a:latin typeface="Times New Roman" charset="0"/>
                <a:cs typeface="Times New Roman" charset="0"/>
              </a:rPr>
              <a:t>(curved)  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a comma shape </a:t>
            </a:r>
          </a:p>
          <a:p>
            <a:pPr marL="457200" lvl="1" indent="0" algn="just">
              <a:buNone/>
            </a:pPr>
            <a:endParaRPr lang="en-US" sz="2400" dirty="0" smtClean="0">
              <a:latin typeface="Times New Roman" charset="0"/>
              <a:cs typeface="Times New Roman" charset="0"/>
            </a:endParaRPr>
          </a:p>
          <a:p>
            <a:pPr lvl="1" algn="just"/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Spirillia</a:t>
            </a:r>
            <a:r>
              <a:rPr lang="en-US" sz="2400" b="1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Coiled forms exhibiting twists with one or more turns. They have constant shapes and they move by flagella.</a:t>
            </a:r>
          </a:p>
          <a:p>
            <a:pPr marL="457200" lvl="1" indent="0" algn="just">
              <a:buNone/>
            </a:pPr>
            <a:endParaRPr lang="en-US" sz="2400" dirty="0" smtClean="0">
              <a:latin typeface="Times New Roman" charset="0"/>
              <a:cs typeface="Times New Roman" charset="0"/>
            </a:endParaRPr>
          </a:p>
          <a:p>
            <a:pPr lvl="1" algn="just"/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Spirochaets</a:t>
            </a:r>
            <a:r>
              <a:rPr lang="en-US" sz="2400" b="1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They are intermediate between bacteria and protozoa, they don</a:t>
            </a:r>
            <a:r>
              <a:rPr lang="ja-JP" altLang="en-US" sz="2400" dirty="0" smtClean="0">
                <a:latin typeface="Times New Roman" charset="0"/>
                <a:cs typeface="Times New Roman" charset="0"/>
              </a:rPr>
              <a:t>’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t have cell wall and flagella. Their movement are like a worm.</a:t>
            </a:r>
          </a:p>
          <a:p>
            <a:pPr marL="514350" indent="-514350" algn="just"/>
            <a:endParaRPr lang="en-US" sz="2800" dirty="0">
              <a:latin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7" r="4041"/>
          <a:stretch>
            <a:fillRect/>
          </a:stretch>
        </p:blipFill>
        <p:spPr bwMode="auto">
          <a:xfrm>
            <a:off x="6371861" y="492819"/>
            <a:ext cx="2609850" cy="570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570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395</Words>
  <Application>Microsoft Macintosh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20</cp:revision>
  <dcterms:created xsi:type="dcterms:W3CDTF">2015-09-12T14:28:20Z</dcterms:created>
  <dcterms:modified xsi:type="dcterms:W3CDTF">2016-02-13T22:34:29Z</dcterms:modified>
</cp:coreProperties>
</file>