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handoutMasterIdLst>
    <p:handoutMasterId r:id="rId34"/>
  </p:handoutMasterIdLst>
  <p:sldIdLst>
    <p:sldId id="257" r:id="rId5"/>
    <p:sldId id="258" r:id="rId6"/>
    <p:sldId id="259" r:id="rId7"/>
    <p:sldId id="284" r:id="rId8"/>
    <p:sldId id="285" r:id="rId9"/>
    <p:sldId id="260" r:id="rId10"/>
    <p:sldId id="265" r:id="rId11"/>
    <p:sldId id="264" r:id="rId12"/>
    <p:sldId id="263" r:id="rId13"/>
    <p:sldId id="266" r:id="rId14"/>
    <p:sldId id="267" r:id="rId15"/>
    <p:sldId id="268" r:id="rId16"/>
    <p:sldId id="270" r:id="rId17"/>
    <p:sldId id="271" r:id="rId18"/>
    <p:sldId id="272" r:id="rId19"/>
    <p:sldId id="273" r:id="rId20"/>
    <p:sldId id="275" r:id="rId21"/>
    <p:sldId id="276" r:id="rId22"/>
    <p:sldId id="282" r:id="rId23"/>
    <p:sldId id="286" r:id="rId24"/>
    <p:sldId id="287" r:id="rId25"/>
    <p:sldId id="288" r:id="rId26"/>
    <p:sldId id="289" r:id="rId27"/>
    <p:sldId id="290" r:id="rId28"/>
    <p:sldId id="291" r:id="rId29"/>
    <p:sldId id="293" r:id="rId30"/>
    <p:sldId id="294" r:id="rId31"/>
    <p:sldId id="295" r:id="rId32"/>
  </p:sldIdLst>
  <p:sldSz cx="9144000" cy="6858000" type="screen4x3"/>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59" autoAdjust="0"/>
  </p:normalViewPr>
  <p:slideViewPr>
    <p:cSldViewPr>
      <p:cViewPr varScale="1">
        <p:scale>
          <a:sx n="68" d="100"/>
          <a:sy n="68" d="100"/>
        </p:scale>
        <p:origin x="-114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8973349-D818-4183-89DD-2DB4FAF09844}" type="datetimeFigureOut">
              <a:rPr lang="en-US" smtClean="0"/>
              <a:pPr/>
              <a:t>2/16/2016</a:t>
            </a:fld>
            <a:endParaRPr lang="en-US"/>
          </a:p>
        </p:txBody>
      </p:sp>
      <p:sp>
        <p:nvSpPr>
          <p:cNvPr id="4" name="Footer Placeholder 3"/>
          <p:cNvSpPr>
            <a:spLocks noGrp="1"/>
          </p:cNvSpPr>
          <p:nvPr>
            <p:ph type="ftr" sz="quarter" idx="2"/>
          </p:nvPr>
        </p:nvSpPr>
        <p:spPr>
          <a:xfrm>
            <a:off x="0" y="9431338"/>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31338"/>
            <a:ext cx="2946400" cy="496887"/>
          </a:xfrm>
          <a:prstGeom prst="rect">
            <a:avLst/>
          </a:prstGeom>
        </p:spPr>
        <p:txBody>
          <a:bodyPr vert="horz" lIns="91440" tIns="45720" rIns="91440" bIns="45720" rtlCol="0" anchor="b"/>
          <a:lstStyle>
            <a:lvl1pPr algn="r">
              <a:defRPr sz="1200"/>
            </a:lvl1pPr>
          </a:lstStyle>
          <a:p>
            <a:fld id="{CC2A9E2E-AFB1-431D-9DFA-95CF31130D4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91"/>
          </a:xfrm>
          <a:prstGeom prst="rect">
            <a:avLst/>
          </a:prstGeom>
        </p:spPr>
        <p:txBody>
          <a:bodyPr vert="horz" lIns="91440" tIns="45720" rIns="91440" bIns="45720" rtlCol="0"/>
          <a:lstStyle>
            <a:lvl1pPr algn="r">
              <a:defRPr sz="1200"/>
            </a:lvl1pPr>
          </a:lstStyle>
          <a:p>
            <a:fld id="{CEFCC3BD-64A2-49C3-996C-B7FC22B78721}" type="datetimeFigureOut">
              <a:rPr lang="en-US" smtClean="0"/>
              <a:pPr/>
              <a:t>2/16/2016</a:t>
            </a:fld>
            <a:endParaRPr lang="en-US"/>
          </a:p>
        </p:txBody>
      </p:sp>
      <p:sp>
        <p:nvSpPr>
          <p:cNvPr id="4" name="Slide Image Placehold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6661"/>
            <a:ext cx="5438140" cy="44684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1599"/>
            <a:ext cx="2945659" cy="496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1599"/>
            <a:ext cx="2945659" cy="496491"/>
          </a:xfrm>
          <a:prstGeom prst="rect">
            <a:avLst/>
          </a:prstGeom>
        </p:spPr>
        <p:txBody>
          <a:bodyPr vert="horz" lIns="91440" tIns="45720" rIns="91440" bIns="45720" rtlCol="0" anchor="b"/>
          <a:lstStyle>
            <a:lvl1pPr algn="r">
              <a:defRPr sz="1200"/>
            </a:lvl1pPr>
          </a:lstStyle>
          <a:p>
            <a:fld id="{AE45808B-B185-475B-94EE-4E154EB86B1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An invisible computing scenario</a:t>
            </a:r>
          </a:p>
          <a:p>
            <a:r>
              <a:rPr lang="en-US" dirty="0" smtClean="0"/>
              <a:t>Alice begins the day with a cup of coffee and her personalized newspaper. When her carpool arrives, she switches to reading the news on her handheld display, where she notices an advertisement for a new 3-D digital camera. It looks like something that would interest Bob, so Alice asks</a:t>
            </a:r>
            <a:br>
              <a:rPr lang="en-US" dirty="0" smtClean="0"/>
            </a:br>
            <a:r>
              <a:rPr lang="en-US" dirty="0" smtClean="0"/>
              <a:t>her address book to place the call. </a:t>
            </a:r>
          </a:p>
          <a:p>
            <a:r>
              <a:rPr lang="en-US" dirty="0" smtClean="0"/>
              <a:t>Bob's home entertainment system softens the volume of his custom music file as his phone rings. Alice begins telling Bob about the camera, and forwards him a copy of the advertisement which pops up on his home display. Bob is sold on the product, and after hanging up with her, he asks his electronic shopping agent to check his favorite photography stores for the lowest price and make the purchase.</a:t>
            </a:r>
          </a:p>
          <a:p>
            <a:r>
              <a:rPr lang="en-US" dirty="0" smtClean="0"/>
              <a:t>When the camera arrives, Bob snaps some photos of his neighbor's collection of antique. After reviewing the photo album generated automatically by a web-based service, Bob directs a copy of his favorite image to the art display in his foyer. He also sends a pointer to the photo album to</a:t>
            </a:r>
            <a:br>
              <a:rPr lang="en-US" dirty="0" smtClean="0"/>
            </a:br>
            <a:r>
              <a:rPr lang="en-US" dirty="0" smtClean="0"/>
              <a:t>Alice and instructs his scheduling agent to set up a lunch date so that he can thank her for the suggestion. </a:t>
            </a:r>
          </a:p>
          <a:p>
            <a:r>
              <a:rPr lang="en-US" dirty="0" smtClean="0"/>
              <a:t> </a:t>
            </a:r>
            <a:r>
              <a:rPr lang="en-US" b="1" dirty="0" smtClean="0"/>
              <a:t>Elements of the scenario</a:t>
            </a:r>
          </a:p>
          <a:p>
            <a:pPr>
              <a:buFont typeface="Arial" pitchFamily="34" charset="0"/>
              <a:buChar char="•"/>
            </a:pPr>
            <a:r>
              <a:rPr lang="en-US" b="1" dirty="0" smtClean="0"/>
              <a:t>Large number of task-specific devices </a:t>
            </a:r>
          </a:p>
          <a:p>
            <a:pPr>
              <a:buFont typeface="Arial" pitchFamily="34" charset="0"/>
              <a:buChar char="•"/>
            </a:pPr>
            <a:r>
              <a:rPr lang="en-US" b="1" dirty="0" smtClean="0"/>
              <a:t>Seamless communication between peers and Internet </a:t>
            </a:r>
          </a:p>
          <a:p>
            <a:pPr>
              <a:buFont typeface="Arial" pitchFamily="34" charset="0"/>
              <a:buChar char="•"/>
            </a:pPr>
            <a:r>
              <a:rPr lang="en-US" b="1" dirty="0" smtClean="0"/>
              <a:t>Many services available </a:t>
            </a:r>
          </a:p>
          <a:p>
            <a:pPr>
              <a:buFont typeface="Arial" pitchFamily="34" charset="0"/>
              <a:buChar char="•"/>
            </a:pPr>
            <a:r>
              <a:rPr lang="en-US" b="1" dirty="0" smtClean="0"/>
              <a:t>Secure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E45808B-B185-475B-94EE-4E154EB86B1E}" type="slidenum">
              <a:rPr lang="en-US" smtClean="0"/>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45808B-B185-475B-94EE-4E154EB86B1E}"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Rectangle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6400800" y="6354763"/>
            <a:ext cx="2286000" cy="366712"/>
          </a:xfrm>
        </p:spPr>
        <p:txBody>
          <a:bodyPr/>
          <a:lstStyle>
            <a:lvl1pPr>
              <a:defRPr sz="1400"/>
            </a:lvl1pPr>
          </a:lstStyle>
          <a:p>
            <a:pPr>
              <a:defRPr/>
            </a:pPr>
            <a:endParaRPr lang="en-US" altLang="en-US">
              <a:solidFill>
                <a:srgbClr val="464653"/>
              </a:solidFill>
            </a:endParaRPr>
          </a:p>
        </p:txBody>
      </p:sp>
      <p:sp>
        <p:nvSpPr>
          <p:cNvPr id="11" name="Footer Placeholder 16"/>
          <p:cNvSpPr>
            <a:spLocks noGrp="1"/>
          </p:cNvSpPr>
          <p:nvPr>
            <p:ph type="ftr" sz="quarter" idx="11"/>
          </p:nvPr>
        </p:nvSpPr>
        <p:spPr>
          <a:xfrm>
            <a:off x="2898775" y="6354763"/>
            <a:ext cx="3475038" cy="366712"/>
          </a:xfrm>
        </p:spPr>
        <p:txBody>
          <a:bodyPr/>
          <a:lstStyle>
            <a:lvl1pPr>
              <a:defRPr/>
            </a:lvl1pPr>
          </a:lstStyle>
          <a:p>
            <a:pPr>
              <a:defRPr/>
            </a:pPr>
            <a:endParaRPr lang="en-US" altLang="en-US">
              <a:solidFill>
                <a:srgbClr val="464653"/>
              </a:solidFill>
            </a:endParaRPr>
          </a:p>
        </p:txBody>
      </p:sp>
      <p:sp>
        <p:nvSpPr>
          <p:cNvPr id="12" name="Slide Number Placeholder 28"/>
          <p:cNvSpPr>
            <a:spLocks noGrp="1"/>
          </p:cNvSpPr>
          <p:nvPr>
            <p:ph type="sldNum" sz="quarter" idx="12"/>
          </p:nvPr>
        </p:nvSpPr>
        <p:spPr>
          <a:xfrm>
            <a:off x="1216025" y="6354763"/>
            <a:ext cx="1219200" cy="366712"/>
          </a:xfrm>
        </p:spPr>
        <p:txBody>
          <a:bodyPr/>
          <a:lstStyle>
            <a:lvl1pPr>
              <a:defRPr/>
            </a:lvl1pPr>
          </a:lstStyle>
          <a:p>
            <a:pPr>
              <a:defRPr/>
            </a:pPr>
            <a:fld id="{F619693C-9C86-4DAD-B6F3-85E5A61A0300}" type="slidenum">
              <a:rPr lang="en-US" altLang="en-US">
                <a:solidFill>
                  <a:srgbClr val="464653"/>
                </a:solidFill>
              </a:rPr>
              <a:pPr>
                <a:defRPr/>
              </a:pPr>
              <a:t>‹#›</a:t>
            </a:fld>
            <a:endParaRPr lang="en-US" altLang="en-US">
              <a:solidFill>
                <a:srgbClr val="464653"/>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ltLang="en-US">
              <a:solidFill>
                <a:srgbClr val="464653"/>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ltLang="en-US">
              <a:solidFill>
                <a:srgbClr val="464653"/>
              </a:solidFill>
            </a:endParaRPr>
          </a:p>
        </p:txBody>
      </p:sp>
      <p:sp>
        <p:nvSpPr>
          <p:cNvPr id="6" name="Slide Number Placeholder 22"/>
          <p:cNvSpPr>
            <a:spLocks noGrp="1"/>
          </p:cNvSpPr>
          <p:nvPr>
            <p:ph type="sldNum" sz="quarter" idx="12"/>
          </p:nvPr>
        </p:nvSpPr>
        <p:spPr/>
        <p:txBody>
          <a:bodyPr/>
          <a:lstStyle>
            <a:lvl1pPr>
              <a:defRPr/>
            </a:lvl1pPr>
          </a:lstStyle>
          <a:p>
            <a:pPr>
              <a:defRPr/>
            </a:pPr>
            <a:fld id="{1B51B465-797B-4D8F-B3CA-A0AB7FC72BDA}" type="slidenum">
              <a:rPr lang="en-US" altLang="en-US">
                <a:solidFill>
                  <a:srgbClr val="464653"/>
                </a:solidFill>
              </a:rPr>
              <a:pPr>
                <a:defRPr/>
              </a:pPr>
              <a:t>‹#›</a:t>
            </a:fld>
            <a:endParaRPr lang="en-US" altLang="en-US">
              <a:solidFill>
                <a:srgbClr val="464653"/>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Straight Connector 5"/>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ltLang="en-US">
              <a:solidFill>
                <a:srgbClr val="464653"/>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ltLang="en-US">
              <a:solidFill>
                <a:srgbClr val="464653"/>
              </a:solidFill>
            </a:endParaRPr>
          </a:p>
        </p:txBody>
      </p:sp>
      <p:sp>
        <p:nvSpPr>
          <p:cNvPr id="9" name="Slide Number Placeholder 5"/>
          <p:cNvSpPr>
            <a:spLocks noGrp="1"/>
          </p:cNvSpPr>
          <p:nvPr>
            <p:ph type="sldNum" sz="quarter" idx="12"/>
          </p:nvPr>
        </p:nvSpPr>
        <p:spPr/>
        <p:txBody>
          <a:bodyPr/>
          <a:lstStyle>
            <a:lvl1pPr>
              <a:defRPr/>
            </a:lvl1pPr>
          </a:lstStyle>
          <a:p>
            <a:pPr>
              <a:defRPr/>
            </a:pPr>
            <a:fld id="{F84FF630-A1C1-49FA-989A-7BEA38081AAF}" type="slidenum">
              <a:rPr lang="en-US" altLang="en-US">
                <a:solidFill>
                  <a:srgbClr val="464653"/>
                </a:solidFill>
              </a:rPr>
              <a:pPr>
                <a:defRPr/>
              </a:pPr>
              <a:t>‹#›</a:t>
            </a:fld>
            <a:endParaRPr lang="en-US" altLang="en-US">
              <a:solidFill>
                <a:srgbClr val="464653"/>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ltLang="en-US">
              <a:solidFill>
                <a:srgbClr val="464653"/>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ltLang="en-US">
              <a:solidFill>
                <a:srgbClr val="464653"/>
              </a:solidFill>
            </a:endParaRPr>
          </a:p>
        </p:txBody>
      </p:sp>
      <p:sp>
        <p:nvSpPr>
          <p:cNvPr id="6" name="Slide Number Placeholder 22"/>
          <p:cNvSpPr>
            <a:spLocks noGrp="1"/>
          </p:cNvSpPr>
          <p:nvPr>
            <p:ph type="sldNum" sz="quarter" idx="12"/>
          </p:nvPr>
        </p:nvSpPr>
        <p:spPr/>
        <p:txBody>
          <a:bodyPr/>
          <a:lstStyle>
            <a:lvl1pPr>
              <a:defRPr/>
            </a:lvl1pPr>
          </a:lstStyle>
          <a:p>
            <a:pPr>
              <a:defRPr/>
            </a:pPr>
            <a:fld id="{A6AC7CA0-2ED8-486B-B84D-57287EDC3AE4}" type="slidenum">
              <a:rPr lang="en-US" altLang="en-US">
                <a:solidFill>
                  <a:srgbClr val="464653"/>
                </a:solidFill>
              </a:rPr>
              <a:pPr>
                <a:defRPr/>
              </a:pPr>
              <a:t>‹#›</a:t>
            </a:fld>
            <a:endParaRPr lang="en-US" altLang="en-US">
              <a:solidFill>
                <a:srgbClr val="464653"/>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pPr>
              <a:defRPr/>
            </a:pPr>
            <a:endParaRPr lang="en-US" altLang="en-US">
              <a:solidFill>
                <a:srgbClr val="DDE9EC"/>
              </a:solidFill>
            </a:endParaRPr>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endParaRPr lang="en-US" altLang="en-US">
              <a:solidFill>
                <a:srgbClr val="DDE9EC"/>
              </a:solidFill>
            </a:endParaRPr>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pPr>
              <a:defRPr/>
            </a:pPr>
            <a:fld id="{A450FEE6-B3FE-4A4D-9453-5CEDF159DEB2}" type="slidenum">
              <a:rPr lang="en-US" altLang="en-US">
                <a:solidFill>
                  <a:srgbClr val="DDE9EC"/>
                </a:solidFill>
              </a:rPr>
              <a:pPr>
                <a:defRPr/>
              </a:pPr>
              <a:t>‹#›</a:t>
            </a:fld>
            <a:endParaRPr lang="en-US" altLang="en-US">
              <a:solidFill>
                <a:srgbClr val="DDE9EC"/>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ltLang="en-US">
              <a:solidFill>
                <a:srgbClr val="464653"/>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ltLang="en-US">
              <a:solidFill>
                <a:srgbClr val="464653"/>
              </a:solidFill>
            </a:endParaRPr>
          </a:p>
        </p:txBody>
      </p:sp>
      <p:sp>
        <p:nvSpPr>
          <p:cNvPr id="7" name="Slide Number Placeholder 22"/>
          <p:cNvSpPr>
            <a:spLocks noGrp="1"/>
          </p:cNvSpPr>
          <p:nvPr>
            <p:ph type="sldNum" sz="quarter" idx="12"/>
          </p:nvPr>
        </p:nvSpPr>
        <p:spPr/>
        <p:txBody>
          <a:bodyPr/>
          <a:lstStyle>
            <a:lvl1pPr>
              <a:defRPr/>
            </a:lvl1pPr>
          </a:lstStyle>
          <a:p>
            <a:pPr>
              <a:defRPr/>
            </a:pPr>
            <a:fld id="{5BCBA6C5-E2CC-4E1A-8D57-9E11B2FED94F}" type="slidenum">
              <a:rPr lang="en-US" altLang="en-US">
                <a:solidFill>
                  <a:srgbClr val="464653"/>
                </a:solidFill>
              </a:rPr>
              <a:pPr>
                <a:defRPr/>
              </a:pPr>
              <a:t>‹#›</a:t>
            </a:fld>
            <a:endParaRPr lang="en-US" altLang="en-US">
              <a:solidFill>
                <a:srgbClr val="464653"/>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ltLang="en-US">
              <a:solidFill>
                <a:srgbClr val="464653"/>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ltLang="en-US">
              <a:solidFill>
                <a:srgbClr val="464653"/>
              </a:solidFill>
            </a:endParaRPr>
          </a:p>
        </p:txBody>
      </p:sp>
      <p:sp>
        <p:nvSpPr>
          <p:cNvPr id="9" name="Slide Number Placeholder 22"/>
          <p:cNvSpPr>
            <a:spLocks noGrp="1"/>
          </p:cNvSpPr>
          <p:nvPr>
            <p:ph type="sldNum" sz="quarter" idx="12"/>
          </p:nvPr>
        </p:nvSpPr>
        <p:spPr/>
        <p:txBody>
          <a:bodyPr/>
          <a:lstStyle>
            <a:lvl1pPr>
              <a:defRPr/>
            </a:lvl1pPr>
          </a:lstStyle>
          <a:p>
            <a:pPr>
              <a:defRPr/>
            </a:pPr>
            <a:fld id="{B55B88F7-B3F8-4145-943B-3C9CDBF65964}" type="slidenum">
              <a:rPr lang="en-US" altLang="en-US">
                <a:solidFill>
                  <a:srgbClr val="464653"/>
                </a:solidFill>
              </a:rPr>
              <a:pPr>
                <a:defRPr/>
              </a:pPr>
              <a:t>‹#›</a:t>
            </a:fld>
            <a:endParaRPr lang="en-US" altLang="en-US">
              <a:solidFill>
                <a:srgbClr val="464653"/>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endParaRPr lang="en-US" altLang="en-US">
              <a:solidFill>
                <a:srgbClr val="464653"/>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ltLang="en-US">
              <a:solidFill>
                <a:srgbClr val="464653"/>
              </a:solidFill>
            </a:endParaRPr>
          </a:p>
        </p:txBody>
      </p:sp>
      <p:sp>
        <p:nvSpPr>
          <p:cNvPr id="6" name="Slide Number Placeholder 4"/>
          <p:cNvSpPr>
            <a:spLocks noGrp="1"/>
          </p:cNvSpPr>
          <p:nvPr>
            <p:ph type="sldNum" sz="quarter" idx="12"/>
          </p:nvPr>
        </p:nvSpPr>
        <p:spPr/>
        <p:txBody>
          <a:bodyPr/>
          <a:lstStyle>
            <a:lvl1pPr>
              <a:defRPr/>
            </a:lvl1pPr>
          </a:lstStyle>
          <a:p>
            <a:pPr>
              <a:defRPr/>
            </a:pPr>
            <a:fld id="{49B3F0D8-CDE1-47F5-BF9E-EFE26DFE35BC}" type="slidenum">
              <a:rPr lang="en-US" altLang="en-US">
                <a:solidFill>
                  <a:srgbClr val="464653"/>
                </a:solidFill>
              </a:rPr>
              <a:pPr>
                <a:defRPr/>
              </a:pPr>
              <a:t>‹#›</a:t>
            </a:fld>
            <a:endParaRPr lang="en-US" altLang="en-US">
              <a:solidFill>
                <a:srgbClr val="464653"/>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 name="Date Placeholder 1"/>
          <p:cNvSpPr>
            <a:spLocks noGrp="1"/>
          </p:cNvSpPr>
          <p:nvPr>
            <p:ph type="dt" sz="half" idx="10"/>
          </p:nvPr>
        </p:nvSpPr>
        <p:spPr/>
        <p:txBody>
          <a:bodyPr/>
          <a:lstStyle>
            <a:lvl1pPr>
              <a:defRPr/>
            </a:lvl1pPr>
          </a:lstStyle>
          <a:p>
            <a:pPr>
              <a:defRPr/>
            </a:pPr>
            <a:endParaRPr lang="en-US" altLang="en-US">
              <a:solidFill>
                <a:srgbClr val="464653"/>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ltLang="en-US">
              <a:solidFill>
                <a:srgbClr val="464653"/>
              </a:solidFill>
            </a:endParaRPr>
          </a:p>
        </p:txBody>
      </p:sp>
      <p:sp>
        <p:nvSpPr>
          <p:cNvPr id="6" name="Slide Number Placeholder 3"/>
          <p:cNvSpPr>
            <a:spLocks noGrp="1"/>
          </p:cNvSpPr>
          <p:nvPr>
            <p:ph type="sldNum" sz="quarter" idx="12"/>
          </p:nvPr>
        </p:nvSpPr>
        <p:spPr/>
        <p:txBody>
          <a:bodyPr/>
          <a:lstStyle>
            <a:lvl1pPr>
              <a:defRPr/>
            </a:lvl1pPr>
          </a:lstStyle>
          <a:p>
            <a:pPr>
              <a:defRPr/>
            </a:pPr>
            <a:fld id="{CA0E8F05-743D-41F7-9067-FE48745EA802}" type="slidenum">
              <a:rPr lang="en-US" altLang="en-US">
                <a:solidFill>
                  <a:srgbClr val="464653"/>
                </a:solidFill>
              </a:rPr>
              <a:pPr>
                <a:defRPr/>
              </a:pPr>
              <a:t>‹#›</a:t>
            </a:fld>
            <a:endParaRPr lang="en-US" altLang="en-US">
              <a:solidFill>
                <a:srgbClr val="464653"/>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6" name="Straight Connector 5"/>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endParaRPr lang="en-US" altLang="en-US">
              <a:solidFill>
                <a:srgbClr val="464653"/>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ltLang="en-US">
              <a:solidFill>
                <a:srgbClr val="464653"/>
              </a:solidFill>
            </a:endParaRPr>
          </a:p>
        </p:txBody>
      </p:sp>
      <p:sp>
        <p:nvSpPr>
          <p:cNvPr id="10" name="Slide Number Placeholder 6"/>
          <p:cNvSpPr>
            <a:spLocks noGrp="1"/>
          </p:cNvSpPr>
          <p:nvPr>
            <p:ph type="sldNum" sz="quarter" idx="12"/>
          </p:nvPr>
        </p:nvSpPr>
        <p:spPr/>
        <p:txBody>
          <a:bodyPr/>
          <a:lstStyle>
            <a:lvl1pPr>
              <a:defRPr/>
            </a:lvl1pPr>
          </a:lstStyle>
          <a:p>
            <a:pPr>
              <a:defRPr/>
            </a:pPr>
            <a:fld id="{ACC90327-8768-4908-A9F9-2C25804DAA18}" type="slidenum">
              <a:rPr lang="en-US" altLang="en-US">
                <a:solidFill>
                  <a:srgbClr val="464653"/>
                </a:solidFill>
              </a:rPr>
              <a:pPr>
                <a:defRPr/>
              </a:pPr>
              <a:t>‹#›</a:t>
            </a:fld>
            <a:endParaRPr lang="en-US" altLang="en-US">
              <a:solidFill>
                <a:srgbClr val="464653"/>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charset="0"/>
            </a:endParaRPr>
          </a:p>
        </p:txBody>
      </p:sp>
      <p:sp>
        <p:nvSpPr>
          <p:cNvPr id="6"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ltLang="en-US">
              <a:solidFill>
                <a:srgbClr val="DDE9EC"/>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ltLang="en-US">
              <a:solidFill>
                <a:srgbClr val="DDE9EC"/>
              </a:solidFill>
            </a:endParaRPr>
          </a:p>
        </p:txBody>
      </p:sp>
      <p:sp>
        <p:nvSpPr>
          <p:cNvPr id="10" name="Slide Number Placeholder 6"/>
          <p:cNvSpPr>
            <a:spLocks noGrp="1"/>
          </p:cNvSpPr>
          <p:nvPr>
            <p:ph type="sldNum" sz="quarter" idx="12"/>
          </p:nvPr>
        </p:nvSpPr>
        <p:spPr/>
        <p:txBody>
          <a:bodyPr/>
          <a:lstStyle>
            <a:lvl1pPr>
              <a:defRPr/>
            </a:lvl1pPr>
          </a:lstStyle>
          <a:p>
            <a:pPr>
              <a:defRPr/>
            </a:pPr>
            <a:fld id="{CC92CB0D-5F50-4FCD-9475-9E7AB29C1799}" type="slidenum">
              <a:rPr lang="en-US" altLang="en-US">
                <a:solidFill>
                  <a:srgbClr val="DDE9EC"/>
                </a:solidFill>
              </a:rPr>
              <a:pPr>
                <a:defRPr/>
              </a:pPr>
              <a:t>‹#›</a:t>
            </a:fld>
            <a:endParaRPr lang="en-US" altLang="en-US">
              <a:solidFill>
                <a:srgbClr val="DDE9EC"/>
              </a:solidFill>
            </a:endParaRP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a:solidFill>
                  <a:schemeClr val="tx2"/>
                </a:solidFill>
                <a:latin typeface="Arial" charset="0"/>
              </a:defRPr>
            </a:lvl1pPr>
          </a:lstStyle>
          <a:p>
            <a:pPr fontAlgn="base">
              <a:spcBef>
                <a:spcPct val="0"/>
              </a:spcBef>
              <a:spcAft>
                <a:spcPct val="0"/>
              </a:spcAft>
              <a:defRPr/>
            </a:pPr>
            <a:endParaRPr lang="en-US" altLang="en-US">
              <a:solidFill>
                <a:srgbClr val="464653"/>
              </a:solidFill>
            </a:endParaRPr>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chemeClr val="tx2"/>
                </a:solidFill>
                <a:latin typeface="Arial" charset="0"/>
              </a:defRPr>
            </a:lvl1pPr>
          </a:lstStyle>
          <a:p>
            <a:pPr fontAlgn="base">
              <a:spcBef>
                <a:spcPct val="0"/>
              </a:spcBef>
              <a:spcAft>
                <a:spcPct val="0"/>
              </a:spcAft>
              <a:defRPr/>
            </a:pPr>
            <a:endParaRPr lang="en-US" altLang="en-US">
              <a:solidFill>
                <a:srgbClr val="464653"/>
              </a:solidFill>
            </a:endParaRPr>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a:lstStyle>
            <a:lvl1pPr algn="l" eaLnBrk="1" latinLnBrk="0" hangingPunct="1">
              <a:defRPr kumimoji="0" sz="1400">
                <a:solidFill>
                  <a:schemeClr val="tx2"/>
                </a:solidFill>
                <a:latin typeface="Arial" charset="0"/>
              </a:defRPr>
            </a:lvl1pPr>
          </a:lstStyle>
          <a:p>
            <a:pPr fontAlgn="base">
              <a:spcBef>
                <a:spcPct val="0"/>
              </a:spcBef>
              <a:spcAft>
                <a:spcPct val="0"/>
              </a:spcAft>
              <a:defRPr/>
            </a:pPr>
            <a:fld id="{C32A709F-7B74-4283-B8E3-225733C79037}" type="slidenum">
              <a:rPr lang="en-US" altLang="en-US">
                <a:solidFill>
                  <a:srgbClr val="464653"/>
                </a:solidFill>
              </a:rPr>
              <a:pPr fontAlgn="base">
                <a:spcBef>
                  <a:spcPct val="0"/>
                </a:spcBef>
                <a:spcAft>
                  <a:spcPct val="0"/>
                </a:spcAft>
                <a:defRPr/>
              </a:pPr>
              <a:t>‹#›</a:t>
            </a:fld>
            <a:endParaRPr lang="en-US" altLang="en-US">
              <a:solidFill>
                <a:srgbClr val="464653"/>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p:txBody>
          <a:bodyPr/>
          <a:lstStyle/>
          <a:p>
            <a:pPr marL="342900" indent="-342900" eaLnBrk="1" hangingPunct="1"/>
            <a:r>
              <a:rPr lang="en-US" sz="2800" dirty="0" smtClean="0">
                <a:solidFill>
                  <a:srgbClr val="000000"/>
                </a:solidFill>
                <a:latin typeface="Times New Roman" pitchFamily="18" charset="0"/>
              </a:rPr>
              <a:t>Lecture 4: Mobile Computing</a:t>
            </a:r>
          </a:p>
        </p:txBody>
      </p:sp>
      <p:sp>
        <p:nvSpPr>
          <p:cNvPr id="20483" name="Rectangle 3"/>
          <p:cNvSpPr>
            <a:spLocks noGrp="1" noChangeArrowheads="1"/>
          </p:cNvSpPr>
          <p:nvPr>
            <p:ph type="subTitle" idx="1"/>
          </p:nvPr>
        </p:nvSpPr>
        <p:spPr/>
        <p:txBody>
          <a:bodyPr>
            <a:normAutofit/>
          </a:bodyPr>
          <a:lstStyle/>
          <a:p>
            <a:pPr eaLnBrk="1" fontAlgn="auto" hangingPunct="1">
              <a:spcAft>
                <a:spcPts val="0"/>
              </a:spcAft>
              <a:buFont typeface="Wingdings 3"/>
              <a:buNone/>
              <a:defRPr/>
            </a:pPr>
            <a:r>
              <a:rPr lang="en-US" dirty="0" smtClean="0">
                <a:latin typeface="Times New Roman" pitchFamily="18" charset="0"/>
              </a:rPr>
              <a:t>By D. </a:t>
            </a:r>
            <a:r>
              <a:rPr lang="en-US" dirty="0" err="1" smtClean="0">
                <a:latin typeface="Times New Roman" pitchFamily="18" charset="0"/>
              </a:rPr>
              <a:t>Najla</a:t>
            </a:r>
            <a:r>
              <a:rPr lang="en-US" dirty="0" smtClean="0">
                <a:latin typeface="Times New Roman" pitchFamily="18" charset="0"/>
              </a:rPr>
              <a:t> Al-</a:t>
            </a:r>
            <a:r>
              <a:rPr lang="en-US" dirty="0" err="1" smtClean="0">
                <a:latin typeface="Times New Roman" pitchFamily="18" charset="0"/>
              </a:rPr>
              <a:t>Nabhan</a:t>
            </a:r>
            <a:r>
              <a:rPr lang="en-US" dirty="0" smtClean="0">
                <a:latin typeface="Times New Roman" pitchFamily="18" charset="0"/>
              </a:rPr>
              <a:t> </a:t>
            </a:r>
            <a:endParaRPr lang="en-US" dirty="0"/>
          </a:p>
        </p:txBody>
      </p:sp>
      <p:sp>
        <p:nvSpPr>
          <p:cNvPr id="5" name="Slide Number Placeholder 4"/>
          <p:cNvSpPr>
            <a:spLocks noGrp="1"/>
          </p:cNvSpPr>
          <p:nvPr>
            <p:ph type="sldNum" sz="quarter" idx="12"/>
          </p:nvPr>
        </p:nvSpPr>
        <p:spPr/>
        <p:txBody>
          <a:bodyPr/>
          <a:lstStyle/>
          <a:p>
            <a:pPr>
              <a:defRPr/>
            </a:pPr>
            <a:fld id="{F619693C-9C86-4DAD-B6F3-85E5A61A0300}" type="slidenum">
              <a:rPr lang="en-US" altLang="en-US" smtClean="0">
                <a:solidFill>
                  <a:srgbClr val="464653"/>
                </a:solidFill>
              </a:rPr>
              <a:pPr>
                <a:defRPr/>
              </a:pPr>
              <a:t>1</a:t>
            </a:fld>
            <a:endParaRPr lang="en-US" altLang="en-US">
              <a:solidFill>
                <a:srgbClr val="464653"/>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Intelligent Office and Intelligent House</a:t>
            </a:r>
            <a:endParaRPr lang="en-US" dirty="0" smtClean="0">
              <a:latin typeface="Times New Roman" pitchFamily="18" charset="0"/>
            </a:endParaRPr>
          </a:p>
        </p:txBody>
      </p:sp>
      <p:sp>
        <p:nvSpPr>
          <p:cNvPr id="12291" name="Rectangle 3"/>
          <p:cNvSpPr>
            <a:spLocks noGrp="1" noChangeArrowheads="1"/>
          </p:cNvSpPr>
          <p:nvPr>
            <p:ph sz="quarter" idx="1"/>
          </p:nvPr>
        </p:nvSpPr>
        <p:spPr>
          <a:xfrm>
            <a:off x="457200" y="1219200"/>
            <a:ext cx="8229600" cy="4937125"/>
          </a:xfrm>
        </p:spPr>
        <p:txBody>
          <a:bodyPr/>
          <a:lstStyle/>
          <a:p>
            <a:pPr>
              <a:buNone/>
            </a:pPr>
            <a:r>
              <a:rPr lang="en-US" dirty="0" smtClean="0"/>
              <a:t>• Bluetooth replaces cables</a:t>
            </a:r>
          </a:p>
          <a:p>
            <a:pPr>
              <a:buNone/>
            </a:pPr>
            <a:r>
              <a:rPr lang="en-US" dirty="0" smtClean="0"/>
              <a:t>• Plug and play, without the “plug”</a:t>
            </a:r>
          </a:p>
          <a:p>
            <a:pPr>
              <a:buNone/>
            </a:pPr>
            <a:r>
              <a:rPr lang="en-US" dirty="0" smtClean="0"/>
              <a:t>• Again: Find the local printer</a:t>
            </a:r>
          </a:p>
          <a:p>
            <a:pPr>
              <a:buNone/>
            </a:pPr>
            <a:r>
              <a:rPr lang="en-US" dirty="0" smtClean="0"/>
              <a:t>• House recognizes resident</a:t>
            </a:r>
          </a:p>
          <a:p>
            <a:pPr>
              <a:buNone/>
            </a:pPr>
            <a:r>
              <a:rPr lang="en-US" dirty="0" smtClean="0"/>
              <a:t>• House regulates temperature according to person in a room</a:t>
            </a:r>
          </a:p>
          <a:p>
            <a:pPr>
              <a:buNone/>
            </a:pPr>
            <a:r>
              <a:rPr lang="en-US" dirty="0" smtClean="0"/>
              <a:t>• Home without cables looks better</a:t>
            </a:r>
          </a:p>
          <a:p>
            <a:pPr>
              <a:buNone/>
            </a:pPr>
            <a:r>
              <a:rPr lang="en-US" dirty="0" smtClean="0"/>
              <a:t>• LAN in historic buildings</a:t>
            </a:r>
          </a:p>
        </p:txBody>
      </p:sp>
      <p:sp>
        <p:nvSpPr>
          <p:cNvPr id="5" name="Slide Number Placeholder 4"/>
          <p:cNvSpPr>
            <a:spLocks noGrp="1"/>
          </p:cNvSpPr>
          <p:nvPr>
            <p:ph type="sldNum" sz="quarter" idx="12"/>
          </p:nvPr>
        </p:nvSpPr>
        <p:spPr/>
        <p:txBody>
          <a:bodyPr/>
          <a:lstStyle/>
          <a:p>
            <a:pPr>
              <a:defRPr/>
            </a:pPr>
            <a:fld id="{A6AC7CA0-2ED8-486B-B84D-57287EDC3AE4}" type="slidenum">
              <a:rPr lang="en-US" altLang="en-US" smtClean="0">
                <a:solidFill>
                  <a:srgbClr val="464653"/>
                </a:solidFill>
              </a:rPr>
              <a:pPr>
                <a:defRPr/>
              </a:pPr>
              <a:t>10</a:t>
            </a:fld>
            <a:endParaRPr lang="en-US" altLang="en-US">
              <a:solidFill>
                <a:srgbClr val="464653"/>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Meeting room or Conference</a:t>
            </a:r>
            <a:endParaRPr lang="en-US" dirty="0" smtClean="0">
              <a:latin typeface="Times New Roman" pitchFamily="18" charset="0"/>
            </a:endParaRPr>
          </a:p>
        </p:txBody>
      </p:sp>
      <p:sp>
        <p:nvSpPr>
          <p:cNvPr id="12291" name="Rectangle 3"/>
          <p:cNvSpPr>
            <a:spLocks noGrp="1" noChangeArrowheads="1"/>
          </p:cNvSpPr>
          <p:nvPr>
            <p:ph sz="quarter" idx="1"/>
          </p:nvPr>
        </p:nvSpPr>
        <p:spPr>
          <a:xfrm>
            <a:off x="457200" y="1219200"/>
            <a:ext cx="8229600" cy="4937125"/>
          </a:xfrm>
        </p:spPr>
        <p:txBody>
          <a:bodyPr/>
          <a:lstStyle/>
          <a:p>
            <a:pPr>
              <a:buNone/>
            </a:pPr>
            <a:r>
              <a:rPr lang="en-US" dirty="0" smtClean="0"/>
              <a:t>• Share data instantly</a:t>
            </a:r>
          </a:p>
          <a:p>
            <a:pPr>
              <a:buNone/>
            </a:pPr>
            <a:r>
              <a:rPr lang="en-US" dirty="0" smtClean="0"/>
              <a:t>• Send a message to someone else in the room</a:t>
            </a:r>
          </a:p>
          <a:p>
            <a:pPr>
              <a:buNone/>
            </a:pPr>
            <a:r>
              <a:rPr lang="en-US" dirty="0" smtClean="0"/>
              <a:t>• Secretly vote on controversial issue</a:t>
            </a:r>
          </a:p>
          <a:p>
            <a:pPr>
              <a:buNone/>
            </a:pPr>
            <a:r>
              <a:rPr lang="en-US" dirty="0" smtClean="0"/>
              <a:t>• Find person with similar interests</a:t>
            </a:r>
          </a:p>
          <a:p>
            <a:pPr>
              <a:buNone/>
            </a:pPr>
            <a:r>
              <a:rPr lang="en-US" dirty="0" smtClean="0"/>
              <a:t>• Broadcast last minute changes</a:t>
            </a:r>
          </a:p>
          <a:p>
            <a:pPr>
              <a:buNone/>
            </a:pPr>
            <a:r>
              <a:rPr lang="en-US" dirty="0" smtClean="0"/>
              <a:t>• Ad-Hoc Network</a:t>
            </a:r>
          </a:p>
        </p:txBody>
      </p:sp>
      <p:pic>
        <p:nvPicPr>
          <p:cNvPr id="8194" name="Picture 2"/>
          <p:cNvPicPr>
            <a:picLocks noChangeAspect="1" noChangeArrowheads="1"/>
          </p:cNvPicPr>
          <p:nvPr/>
        </p:nvPicPr>
        <p:blipFill>
          <a:blip r:embed="rId2" cstate="print"/>
          <a:srcRect/>
          <a:stretch>
            <a:fillRect/>
          </a:stretch>
        </p:blipFill>
        <p:spPr bwMode="auto">
          <a:xfrm>
            <a:off x="5105400" y="3048000"/>
            <a:ext cx="3648075" cy="290304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A6AC7CA0-2ED8-486B-B84D-57287EDC3AE4}" type="slidenum">
              <a:rPr lang="en-US" altLang="en-US" smtClean="0">
                <a:solidFill>
                  <a:srgbClr val="464653"/>
                </a:solidFill>
              </a:rPr>
              <a:pPr>
                <a:defRPr/>
              </a:pPr>
              <a:t>11</a:t>
            </a:fld>
            <a:endParaRPr lang="en-US" altLang="en-US">
              <a:solidFill>
                <a:srgbClr val="464653"/>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Taxi / Police / Fire squad / Service fleet</a:t>
            </a:r>
            <a:endParaRPr lang="en-US" dirty="0" smtClean="0">
              <a:latin typeface="Times New Roman" pitchFamily="18" charset="0"/>
            </a:endParaRPr>
          </a:p>
        </p:txBody>
      </p:sp>
      <p:sp>
        <p:nvSpPr>
          <p:cNvPr id="12291" name="Rectangle 3"/>
          <p:cNvSpPr>
            <a:spLocks noGrp="1" noChangeArrowheads="1"/>
          </p:cNvSpPr>
          <p:nvPr>
            <p:ph sz="quarter" idx="1"/>
          </p:nvPr>
        </p:nvSpPr>
        <p:spPr>
          <a:xfrm>
            <a:off x="457200" y="1219200"/>
            <a:ext cx="8229600" cy="4937125"/>
          </a:xfrm>
        </p:spPr>
        <p:txBody>
          <a:bodyPr/>
          <a:lstStyle/>
          <a:p>
            <a:pPr>
              <a:buNone/>
            </a:pPr>
            <a:r>
              <a:rPr lang="en-US" dirty="0" smtClean="0"/>
              <a:t>• Connect</a:t>
            </a:r>
          </a:p>
          <a:p>
            <a:pPr>
              <a:buNone/>
            </a:pPr>
            <a:r>
              <a:rPr lang="en-US" dirty="0" smtClean="0"/>
              <a:t>• Control</a:t>
            </a:r>
          </a:p>
          <a:p>
            <a:pPr>
              <a:buNone/>
            </a:pPr>
            <a:r>
              <a:rPr lang="en-US" dirty="0" smtClean="0"/>
              <a:t>• Communicate</a:t>
            </a:r>
          </a:p>
          <a:p>
            <a:pPr>
              <a:buNone/>
            </a:pPr>
            <a:endParaRPr lang="en-US" dirty="0" smtClean="0"/>
          </a:p>
          <a:p>
            <a:pPr>
              <a:buNone/>
            </a:pPr>
            <a:r>
              <a:rPr lang="en-US" dirty="0" smtClean="0"/>
              <a:t> Service Worker Example..</a:t>
            </a:r>
          </a:p>
        </p:txBody>
      </p:sp>
      <p:pic>
        <p:nvPicPr>
          <p:cNvPr id="9218" name="Picture 2"/>
          <p:cNvPicPr>
            <a:picLocks noChangeAspect="1" noChangeArrowheads="1"/>
          </p:cNvPicPr>
          <p:nvPr/>
        </p:nvPicPr>
        <p:blipFill>
          <a:blip r:embed="rId2" cstate="print"/>
          <a:srcRect/>
          <a:stretch>
            <a:fillRect/>
          </a:stretch>
        </p:blipFill>
        <p:spPr bwMode="auto">
          <a:xfrm>
            <a:off x="6248400" y="1371600"/>
            <a:ext cx="2371725" cy="2734744"/>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A6AC7CA0-2ED8-486B-B84D-57287EDC3AE4}" type="slidenum">
              <a:rPr lang="en-US" altLang="en-US" smtClean="0">
                <a:solidFill>
                  <a:srgbClr val="464653"/>
                </a:solidFill>
              </a:rPr>
              <a:pPr>
                <a:defRPr/>
              </a:pPr>
              <a:t>12</a:t>
            </a:fld>
            <a:endParaRPr lang="en-US" altLang="en-US">
              <a:solidFill>
                <a:srgbClr val="464653"/>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Disaster relief</a:t>
            </a:r>
            <a:endParaRPr lang="en-US" dirty="0" smtClean="0">
              <a:latin typeface="Times New Roman" pitchFamily="18" charset="0"/>
            </a:endParaRPr>
          </a:p>
        </p:txBody>
      </p:sp>
      <p:sp>
        <p:nvSpPr>
          <p:cNvPr id="12291" name="Rectangle 3"/>
          <p:cNvSpPr>
            <a:spLocks noGrp="1" noChangeArrowheads="1"/>
          </p:cNvSpPr>
          <p:nvPr>
            <p:ph sz="quarter" idx="1"/>
          </p:nvPr>
        </p:nvSpPr>
        <p:spPr>
          <a:xfrm>
            <a:off x="457200" y="1219200"/>
            <a:ext cx="8229600" cy="4937125"/>
          </a:xfrm>
        </p:spPr>
        <p:txBody>
          <a:bodyPr/>
          <a:lstStyle/>
          <a:p>
            <a:pPr>
              <a:buNone/>
            </a:pPr>
            <a:r>
              <a:rPr lang="en-US" dirty="0" smtClean="0"/>
              <a:t> • After earthquake, tsunami, volcano, etc:</a:t>
            </a:r>
          </a:p>
          <a:p>
            <a:pPr>
              <a:buNone/>
            </a:pPr>
            <a:r>
              <a:rPr lang="en-US" dirty="0" smtClean="0"/>
              <a:t>• You cannot rely on infrastructure but you need to</a:t>
            </a:r>
          </a:p>
          <a:p>
            <a:pPr>
              <a:buNone/>
            </a:pPr>
            <a:r>
              <a:rPr lang="en-US" dirty="0" smtClean="0"/>
              <a:t>orchestrate disaster relief</a:t>
            </a:r>
          </a:p>
          <a:p>
            <a:pPr>
              <a:buNone/>
            </a:pPr>
            <a:r>
              <a:rPr lang="en-US" dirty="0" smtClean="0"/>
              <a:t>• Early transmission of patient </a:t>
            </a:r>
          </a:p>
          <a:p>
            <a:pPr>
              <a:buNone/>
            </a:pPr>
            <a:r>
              <a:rPr lang="en-US" dirty="0" smtClean="0"/>
              <a:t>data to hospital</a:t>
            </a:r>
          </a:p>
          <a:p>
            <a:pPr>
              <a:buNone/>
            </a:pPr>
            <a:r>
              <a:rPr lang="en-US" dirty="0" smtClean="0"/>
              <a:t>• Satellite</a:t>
            </a:r>
          </a:p>
          <a:p>
            <a:pPr>
              <a:buNone/>
            </a:pPr>
            <a:r>
              <a:rPr lang="en-US" dirty="0" smtClean="0"/>
              <a:t>• Ad-Hoc network</a:t>
            </a:r>
          </a:p>
        </p:txBody>
      </p:sp>
      <p:pic>
        <p:nvPicPr>
          <p:cNvPr id="11266" name="Picture 2"/>
          <p:cNvPicPr>
            <a:picLocks noChangeAspect="1" noChangeArrowheads="1"/>
          </p:cNvPicPr>
          <p:nvPr/>
        </p:nvPicPr>
        <p:blipFill>
          <a:blip r:embed="rId2" cstate="print"/>
          <a:srcRect/>
          <a:stretch>
            <a:fillRect/>
          </a:stretch>
        </p:blipFill>
        <p:spPr bwMode="auto">
          <a:xfrm>
            <a:off x="4953000" y="2971800"/>
            <a:ext cx="4191000" cy="26260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A6AC7CA0-2ED8-486B-B84D-57287EDC3AE4}" type="slidenum">
              <a:rPr lang="en-US" altLang="en-US" smtClean="0">
                <a:solidFill>
                  <a:srgbClr val="464653"/>
                </a:solidFill>
              </a:rPr>
              <a:pPr>
                <a:defRPr/>
              </a:pPr>
              <a:t>13</a:t>
            </a:fld>
            <a:endParaRPr lang="en-US" altLang="en-US">
              <a:solidFill>
                <a:srgbClr val="46465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 Disaster alarm</a:t>
            </a:r>
            <a:endParaRPr lang="en-US" dirty="0" smtClean="0">
              <a:latin typeface="Times New Roman" pitchFamily="18" charset="0"/>
            </a:endParaRPr>
          </a:p>
        </p:txBody>
      </p:sp>
      <p:sp>
        <p:nvSpPr>
          <p:cNvPr id="12291" name="Rectangle 3"/>
          <p:cNvSpPr>
            <a:spLocks noGrp="1" noChangeArrowheads="1"/>
          </p:cNvSpPr>
          <p:nvPr>
            <p:ph sz="quarter" idx="1"/>
          </p:nvPr>
        </p:nvSpPr>
        <p:spPr>
          <a:xfrm>
            <a:off x="457200" y="1219200"/>
            <a:ext cx="8229600" cy="4937125"/>
          </a:xfrm>
        </p:spPr>
        <p:txBody>
          <a:bodyPr/>
          <a:lstStyle/>
          <a:p>
            <a:pPr>
              <a:buNone/>
            </a:pPr>
            <a:r>
              <a:rPr lang="en-US" dirty="0" smtClean="0"/>
              <a:t>• With sensors you might be able to alarm early</a:t>
            </a:r>
          </a:p>
          <a:p>
            <a:pPr>
              <a:buNone/>
            </a:pPr>
            <a:r>
              <a:rPr lang="en-US" dirty="0" smtClean="0"/>
              <a:t>• Example: Tsunami</a:t>
            </a:r>
          </a:p>
          <a:p>
            <a:pPr>
              <a:buNone/>
            </a:pPr>
            <a:r>
              <a:rPr lang="en-US" dirty="0" smtClean="0"/>
              <a:t>• Example: Cooling room</a:t>
            </a:r>
          </a:p>
          <a:p>
            <a:pPr>
              <a:buNone/>
            </a:pPr>
            <a:r>
              <a:rPr lang="en-US" dirty="0" smtClean="0"/>
              <a:t>• Or simpler: Weather station</a:t>
            </a:r>
          </a:p>
          <a:p>
            <a:pPr>
              <a:buNone/>
            </a:pPr>
            <a:endParaRPr lang="en-US" dirty="0" smtClean="0"/>
          </a:p>
          <a:p>
            <a:pPr>
              <a:buNone/>
            </a:pPr>
            <a:r>
              <a:rPr lang="en-US" dirty="0" smtClean="0"/>
              <a:t>•Satellite</a:t>
            </a:r>
          </a:p>
          <a:p>
            <a:pPr>
              <a:buNone/>
            </a:pPr>
            <a:r>
              <a:rPr lang="en-US" dirty="0" smtClean="0"/>
              <a:t>• Ad-Hoc network </a:t>
            </a:r>
          </a:p>
        </p:txBody>
      </p:sp>
      <p:pic>
        <p:nvPicPr>
          <p:cNvPr id="2" name="Picture 2"/>
          <p:cNvPicPr>
            <a:picLocks noChangeAspect="1" noChangeArrowheads="1"/>
          </p:cNvPicPr>
          <p:nvPr/>
        </p:nvPicPr>
        <p:blipFill>
          <a:blip r:embed="rId3" cstate="print"/>
          <a:srcRect/>
          <a:stretch>
            <a:fillRect/>
          </a:stretch>
        </p:blipFill>
        <p:spPr bwMode="auto">
          <a:xfrm>
            <a:off x="5029200" y="2057400"/>
            <a:ext cx="3514725" cy="4659972"/>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A6AC7CA0-2ED8-486B-B84D-57287EDC3AE4}" type="slidenum">
              <a:rPr lang="en-US" altLang="en-US" smtClean="0">
                <a:solidFill>
                  <a:srgbClr val="464653"/>
                </a:solidFill>
              </a:rPr>
              <a:pPr>
                <a:defRPr/>
              </a:pPr>
              <a:t>14</a:t>
            </a:fld>
            <a:endParaRPr lang="en-US" altLang="en-US">
              <a:solidFill>
                <a:srgbClr val="464653"/>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Games</a:t>
            </a:r>
            <a:endParaRPr lang="en-US" dirty="0" smtClean="0">
              <a:latin typeface="Times New Roman" pitchFamily="18" charset="0"/>
            </a:endParaRPr>
          </a:p>
        </p:txBody>
      </p:sp>
      <p:sp>
        <p:nvSpPr>
          <p:cNvPr id="12291" name="Rectangle 3"/>
          <p:cNvSpPr>
            <a:spLocks noGrp="1" noChangeArrowheads="1"/>
          </p:cNvSpPr>
          <p:nvPr>
            <p:ph sz="quarter" idx="1"/>
          </p:nvPr>
        </p:nvSpPr>
        <p:spPr>
          <a:xfrm>
            <a:off x="457200" y="1219200"/>
            <a:ext cx="8229600" cy="4937125"/>
          </a:xfrm>
        </p:spPr>
        <p:txBody>
          <a:bodyPr/>
          <a:lstStyle/>
          <a:p>
            <a:pPr>
              <a:buNone/>
            </a:pPr>
            <a:r>
              <a:rPr lang="en-US" dirty="0" smtClean="0"/>
              <a:t> • Nintendo </a:t>
            </a:r>
            <a:r>
              <a:rPr lang="en-US" dirty="0" err="1" smtClean="0"/>
              <a:t>Gameboy</a:t>
            </a:r>
            <a:r>
              <a:rPr lang="en-US" dirty="0" smtClean="0"/>
              <a:t> [Advance]: Industry standard mobile game station</a:t>
            </a:r>
          </a:p>
          <a:p>
            <a:pPr>
              <a:buNone/>
            </a:pPr>
            <a:r>
              <a:rPr lang="en-US" dirty="0" smtClean="0"/>
              <a:t>• Connectable to other </a:t>
            </a:r>
            <a:r>
              <a:rPr lang="en-US" dirty="0" err="1" smtClean="0"/>
              <a:t>Gameboys</a:t>
            </a:r>
            <a:endParaRPr lang="en-US" dirty="0" smtClean="0"/>
          </a:p>
          <a:p>
            <a:pPr>
              <a:buNone/>
            </a:pPr>
            <a:r>
              <a:rPr lang="en-US" dirty="0" smtClean="0"/>
              <a:t>• Can be used as game pad for Nintendo GameCube</a:t>
            </a:r>
          </a:p>
        </p:txBody>
      </p:sp>
      <p:pic>
        <p:nvPicPr>
          <p:cNvPr id="13314" name="Picture 2"/>
          <p:cNvPicPr>
            <a:picLocks noChangeAspect="1" noChangeArrowheads="1"/>
          </p:cNvPicPr>
          <p:nvPr/>
        </p:nvPicPr>
        <p:blipFill>
          <a:blip r:embed="rId2" cstate="print"/>
          <a:srcRect/>
          <a:stretch>
            <a:fillRect/>
          </a:stretch>
        </p:blipFill>
        <p:spPr bwMode="auto">
          <a:xfrm>
            <a:off x="6096000" y="3276600"/>
            <a:ext cx="1771650" cy="272433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A6AC7CA0-2ED8-486B-B84D-57287EDC3AE4}" type="slidenum">
              <a:rPr lang="en-US" altLang="en-US" smtClean="0">
                <a:solidFill>
                  <a:srgbClr val="464653"/>
                </a:solidFill>
              </a:rPr>
              <a:pPr>
                <a:defRPr/>
              </a:pPr>
              <a:t>15</a:t>
            </a:fld>
            <a:endParaRPr lang="en-US" altLang="en-US">
              <a:solidFill>
                <a:srgbClr val="464653"/>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 Military / Security</a:t>
            </a:r>
            <a:endParaRPr lang="en-US" dirty="0" smtClean="0">
              <a:latin typeface="Times New Roman" pitchFamily="18" charset="0"/>
            </a:endParaRPr>
          </a:p>
        </p:txBody>
      </p:sp>
      <p:sp>
        <p:nvSpPr>
          <p:cNvPr id="12291" name="Rectangle 3"/>
          <p:cNvSpPr>
            <a:spLocks noGrp="1" noChangeArrowheads="1"/>
          </p:cNvSpPr>
          <p:nvPr>
            <p:ph sz="quarter" idx="1"/>
          </p:nvPr>
        </p:nvSpPr>
        <p:spPr>
          <a:xfrm>
            <a:off x="457200" y="1219200"/>
            <a:ext cx="8229600" cy="4937125"/>
          </a:xfrm>
        </p:spPr>
        <p:txBody>
          <a:bodyPr/>
          <a:lstStyle/>
          <a:p>
            <a:pPr>
              <a:buNone/>
            </a:pPr>
            <a:r>
              <a:rPr lang="en-US" dirty="0" smtClean="0"/>
              <a:t>• From a technology standpoint this is similar to disaster relief</a:t>
            </a:r>
          </a:p>
          <a:p>
            <a:pPr>
              <a:buNone/>
            </a:pPr>
            <a:r>
              <a:rPr lang="en-US" dirty="0" smtClean="0"/>
              <a:t>• “US army is the best costumer”</a:t>
            </a:r>
          </a:p>
        </p:txBody>
      </p:sp>
      <p:pic>
        <p:nvPicPr>
          <p:cNvPr id="14339" name="Picture 3"/>
          <p:cNvPicPr>
            <a:picLocks noChangeAspect="1" noChangeArrowheads="1"/>
          </p:cNvPicPr>
          <p:nvPr/>
        </p:nvPicPr>
        <p:blipFill>
          <a:blip r:embed="rId2" cstate="print"/>
          <a:srcRect/>
          <a:stretch>
            <a:fillRect/>
          </a:stretch>
        </p:blipFill>
        <p:spPr bwMode="auto">
          <a:xfrm>
            <a:off x="5524500" y="1752600"/>
            <a:ext cx="3619500" cy="4663587"/>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A6AC7CA0-2ED8-486B-B84D-57287EDC3AE4}" type="slidenum">
              <a:rPr lang="en-US" altLang="en-US" smtClean="0">
                <a:solidFill>
                  <a:srgbClr val="464653"/>
                </a:solidFill>
              </a:rPr>
              <a:pPr>
                <a:defRPr/>
              </a:pPr>
              <a:t>16</a:t>
            </a:fld>
            <a:endParaRPr lang="en-US" altLang="en-US">
              <a:solidFill>
                <a:srgbClr val="464653"/>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Mobile devices</a:t>
            </a:r>
            <a:endParaRPr lang="en-US" dirty="0" smtClean="0">
              <a:latin typeface="Times New Roman" pitchFamily="18" charset="0"/>
            </a:endParaRPr>
          </a:p>
        </p:txBody>
      </p:sp>
      <p:sp>
        <p:nvSpPr>
          <p:cNvPr id="12291" name="Rectangle 3"/>
          <p:cNvSpPr>
            <a:spLocks noGrp="1" noChangeArrowheads="1"/>
          </p:cNvSpPr>
          <p:nvPr>
            <p:ph sz="quarter" idx="1"/>
          </p:nvPr>
        </p:nvSpPr>
        <p:spPr>
          <a:xfrm>
            <a:off x="457200" y="1219200"/>
            <a:ext cx="8229600" cy="4937125"/>
          </a:xfrm>
        </p:spPr>
        <p:txBody>
          <a:bodyPr/>
          <a:lstStyle/>
          <a:p>
            <a:r>
              <a:rPr lang="en-US" dirty="0" smtClean="0"/>
              <a:t> </a:t>
            </a:r>
          </a:p>
        </p:txBody>
      </p:sp>
      <p:pic>
        <p:nvPicPr>
          <p:cNvPr id="4098" name="Picture 2"/>
          <p:cNvPicPr>
            <a:picLocks noChangeAspect="1" noChangeArrowheads="1"/>
          </p:cNvPicPr>
          <p:nvPr/>
        </p:nvPicPr>
        <p:blipFill>
          <a:blip r:embed="rId2" cstate="print"/>
          <a:srcRect/>
          <a:stretch>
            <a:fillRect/>
          </a:stretch>
        </p:blipFill>
        <p:spPr bwMode="auto">
          <a:xfrm>
            <a:off x="380999" y="1371600"/>
            <a:ext cx="8725063" cy="4724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A6AC7CA0-2ED8-486B-B84D-57287EDC3AE4}" type="slidenum">
              <a:rPr lang="en-US" altLang="en-US" smtClean="0">
                <a:solidFill>
                  <a:srgbClr val="464653"/>
                </a:solidFill>
              </a:rPr>
              <a:pPr>
                <a:defRPr/>
              </a:pPr>
              <a:t>17</a:t>
            </a:fld>
            <a:endParaRPr lang="en-US" altLang="en-US">
              <a:solidFill>
                <a:srgbClr val="464653"/>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 Effect of Device Portability: Challenges  </a:t>
            </a:r>
            <a:endParaRPr lang="en-US" dirty="0" smtClean="0">
              <a:latin typeface="Times New Roman" pitchFamily="18" charset="0"/>
            </a:endParaRPr>
          </a:p>
        </p:txBody>
      </p:sp>
      <p:sp>
        <p:nvSpPr>
          <p:cNvPr id="12291" name="Rectangle 3"/>
          <p:cNvSpPr>
            <a:spLocks noGrp="1" noChangeArrowheads="1"/>
          </p:cNvSpPr>
          <p:nvPr>
            <p:ph sz="quarter" idx="1"/>
          </p:nvPr>
        </p:nvSpPr>
        <p:spPr>
          <a:xfrm>
            <a:off x="457200" y="1219200"/>
            <a:ext cx="8229600" cy="4937125"/>
          </a:xfrm>
        </p:spPr>
        <p:txBody>
          <a:bodyPr/>
          <a:lstStyle/>
          <a:p>
            <a:pPr>
              <a:buNone/>
            </a:pPr>
            <a:r>
              <a:rPr lang="en-US" dirty="0" smtClean="0"/>
              <a:t>• Energy consumption</a:t>
            </a:r>
          </a:p>
          <a:p>
            <a:pPr>
              <a:buNone/>
            </a:pPr>
            <a:r>
              <a:rPr lang="en-US" dirty="0" smtClean="0"/>
              <a:t>– limited computing power, low quality displays, small disks</a:t>
            </a:r>
          </a:p>
          <a:p>
            <a:pPr>
              <a:buNone/>
            </a:pPr>
            <a:r>
              <a:rPr lang="en-US" dirty="0" smtClean="0"/>
              <a:t>– Limited memory (no moving parts)</a:t>
            </a:r>
          </a:p>
          <a:p>
            <a:pPr>
              <a:buNone/>
            </a:pPr>
            <a:r>
              <a:rPr lang="en-US" dirty="0" smtClean="0"/>
              <a:t>– Radio transmission has a high energy consumption</a:t>
            </a:r>
          </a:p>
          <a:p>
            <a:pPr>
              <a:buNone/>
            </a:pPr>
            <a:r>
              <a:rPr lang="en-US" dirty="0" smtClean="0"/>
              <a:t>– CPU: power consumption</a:t>
            </a:r>
          </a:p>
          <a:p>
            <a:pPr>
              <a:buNone/>
            </a:pPr>
            <a:r>
              <a:rPr lang="en-US" dirty="0" smtClean="0"/>
              <a:t>Limited user interfaces</a:t>
            </a:r>
          </a:p>
          <a:p>
            <a:pPr>
              <a:buNone/>
            </a:pPr>
            <a:r>
              <a:rPr lang="en-US" dirty="0" smtClean="0"/>
              <a:t>– compromise between size of fingers and portability</a:t>
            </a:r>
          </a:p>
          <a:p>
            <a:pPr>
              <a:buNone/>
            </a:pPr>
            <a:r>
              <a:rPr lang="en-US" dirty="0" smtClean="0"/>
              <a:t>– integration of character/voice recognition, abstract symbols</a:t>
            </a:r>
          </a:p>
          <a:p>
            <a:pPr>
              <a:buNone/>
            </a:pPr>
            <a:r>
              <a:rPr lang="en-US" dirty="0" smtClean="0"/>
              <a:t>• Loss of data</a:t>
            </a:r>
          </a:p>
          <a:p>
            <a:pPr>
              <a:buNone/>
            </a:pPr>
            <a:r>
              <a:rPr lang="en-US" dirty="0" smtClean="0"/>
              <a:t>– higher probability (e.g., defects, theft) </a:t>
            </a:r>
          </a:p>
          <a:p>
            <a:pPr>
              <a:buNone/>
            </a:pPr>
            <a:endParaRPr lang="en-US" dirty="0" smtClean="0"/>
          </a:p>
        </p:txBody>
      </p:sp>
      <p:sp>
        <p:nvSpPr>
          <p:cNvPr id="5" name="Slide Number Placeholder 4"/>
          <p:cNvSpPr>
            <a:spLocks noGrp="1"/>
          </p:cNvSpPr>
          <p:nvPr>
            <p:ph type="sldNum" sz="quarter" idx="12"/>
          </p:nvPr>
        </p:nvSpPr>
        <p:spPr/>
        <p:txBody>
          <a:bodyPr/>
          <a:lstStyle/>
          <a:p>
            <a:pPr>
              <a:defRPr/>
            </a:pPr>
            <a:fld id="{A6AC7CA0-2ED8-486B-B84D-57287EDC3AE4}" type="slidenum">
              <a:rPr lang="en-US" altLang="en-US" smtClean="0">
                <a:solidFill>
                  <a:srgbClr val="464653"/>
                </a:solidFill>
              </a:rPr>
              <a:pPr>
                <a:defRPr/>
              </a:pPr>
              <a:t>18</a:t>
            </a:fld>
            <a:endParaRPr lang="en-US" altLang="en-US">
              <a:solidFill>
                <a:srgbClr val="464653"/>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solidFill>
                  <a:srgbClr val="FF0000"/>
                </a:solidFill>
              </a:rPr>
              <a:t>Wireless</a:t>
            </a:r>
            <a:r>
              <a:rPr lang="en-US" dirty="0" smtClean="0"/>
              <a:t> networks in comparison to </a:t>
            </a:r>
            <a:r>
              <a:rPr lang="en-US" dirty="0" smtClean="0">
                <a:solidFill>
                  <a:srgbClr val="FF0000"/>
                </a:solidFill>
              </a:rPr>
              <a:t>fixed</a:t>
            </a:r>
            <a:r>
              <a:rPr lang="en-US" dirty="0" smtClean="0"/>
              <a:t> networks</a:t>
            </a:r>
            <a:endParaRPr lang="en-US" dirty="0" smtClean="0">
              <a:latin typeface="Times New Roman" pitchFamily="18" charset="0"/>
            </a:endParaRPr>
          </a:p>
        </p:txBody>
      </p:sp>
      <p:sp>
        <p:nvSpPr>
          <p:cNvPr id="12291" name="Rectangle 3"/>
          <p:cNvSpPr>
            <a:spLocks noGrp="1" noChangeArrowheads="1"/>
          </p:cNvSpPr>
          <p:nvPr>
            <p:ph sz="quarter" idx="1"/>
          </p:nvPr>
        </p:nvSpPr>
        <p:spPr>
          <a:xfrm>
            <a:off x="457200" y="1219200"/>
            <a:ext cx="8229600" cy="4937125"/>
          </a:xfrm>
        </p:spPr>
        <p:txBody>
          <a:bodyPr/>
          <a:lstStyle/>
          <a:p>
            <a:pPr>
              <a:buNone/>
            </a:pPr>
            <a:r>
              <a:rPr lang="en-US" u="sng" dirty="0" smtClean="0">
                <a:solidFill>
                  <a:srgbClr val="FF0000"/>
                </a:solidFill>
              </a:rPr>
              <a:t>Wireless</a:t>
            </a:r>
            <a:r>
              <a:rPr lang="en-US" u="sng" dirty="0" smtClean="0"/>
              <a:t> networks has :</a:t>
            </a:r>
          </a:p>
          <a:p>
            <a:pPr>
              <a:buNone/>
            </a:pPr>
            <a:r>
              <a:rPr lang="en-US" dirty="0" smtClean="0"/>
              <a:t> • Higher loss-rates due to interference</a:t>
            </a:r>
          </a:p>
          <a:p>
            <a:pPr>
              <a:buNone/>
            </a:pPr>
            <a:r>
              <a:rPr lang="en-US" dirty="0" smtClean="0"/>
              <a:t>• Restrictive regulations of frequencies</a:t>
            </a:r>
          </a:p>
          <a:p>
            <a:pPr>
              <a:buNone/>
            </a:pPr>
            <a:r>
              <a:rPr lang="en-US" dirty="0" smtClean="0"/>
              <a:t>• Low transmission rates</a:t>
            </a:r>
          </a:p>
          <a:p>
            <a:pPr>
              <a:buNone/>
            </a:pPr>
            <a:r>
              <a:rPr lang="en-US" dirty="0" smtClean="0"/>
              <a:t>.  Higher delays, more jitter</a:t>
            </a:r>
          </a:p>
          <a:p>
            <a:pPr>
              <a:buNone/>
            </a:pPr>
            <a:r>
              <a:rPr lang="en-US" dirty="0" smtClean="0"/>
              <a:t>• Lower security, simpler active attacking</a:t>
            </a:r>
          </a:p>
          <a:p>
            <a:pPr>
              <a:buNone/>
            </a:pPr>
            <a:r>
              <a:rPr lang="en-US" dirty="0" smtClean="0"/>
              <a:t>• Always shared medium</a:t>
            </a:r>
          </a:p>
          <a:p>
            <a:pPr>
              <a:buNone/>
            </a:pPr>
            <a:endParaRPr lang="en-US" dirty="0" smtClean="0"/>
          </a:p>
        </p:txBody>
      </p:sp>
      <p:sp>
        <p:nvSpPr>
          <p:cNvPr id="4" name="Slide Number Placeholder 3"/>
          <p:cNvSpPr>
            <a:spLocks noGrp="1"/>
          </p:cNvSpPr>
          <p:nvPr>
            <p:ph type="sldNum" sz="quarter" idx="12"/>
          </p:nvPr>
        </p:nvSpPr>
        <p:spPr/>
        <p:txBody>
          <a:bodyPr/>
          <a:lstStyle/>
          <a:p>
            <a:pPr>
              <a:defRPr/>
            </a:pPr>
            <a:fld id="{A6AC7CA0-2ED8-486B-B84D-57287EDC3AE4}" type="slidenum">
              <a:rPr lang="en-US" altLang="en-US" smtClean="0">
                <a:solidFill>
                  <a:srgbClr val="464653"/>
                </a:solidFill>
              </a:rPr>
              <a:pPr>
                <a:defRPr/>
              </a:pPr>
              <a:t>19</a:t>
            </a:fld>
            <a:endParaRPr lang="en-US" altLang="en-US">
              <a:solidFill>
                <a:srgbClr val="46465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smtClean="0">
                <a:latin typeface="Times New Roman" pitchFamily="18" charset="0"/>
              </a:rPr>
              <a:t>Overview</a:t>
            </a:r>
          </a:p>
        </p:txBody>
      </p:sp>
      <p:sp>
        <p:nvSpPr>
          <p:cNvPr id="10243" name="Rectangle 3"/>
          <p:cNvSpPr>
            <a:spLocks noGrp="1" noChangeArrowheads="1"/>
          </p:cNvSpPr>
          <p:nvPr>
            <p:ph sz="quarter" idx="1"/>
          </p:nvPr>
        </p:nvSpPr>
        <p:spPr>
          <a:xfrm>
            <a:off x="457200" y="1219200"/>
            <a:ext cx="8229600" cy="4937125"/>
          </a:xfrm>
        </p:spPr>
        <p:txBody>
          <a:bodyPr/>
          <a:lstStyle/>
          <a:p>
            <a:r>
              <a:rPr lang="en-US" sz="2800" baseline="0" dirty="0" smtClean="0">
                <a:latin typeface="Arial"/>
              </a:rPr>
              <a:t>What is it?</a:t>
            </a:r>
          </a:p>
          <a:p>
            <a:r>
              <a:rPr lang="en-US" sz="2800" baseline="0" dirty="0" smtClean="0">
                <a:latin typeface="Arial"/>
              </a:rPr>
              <a:t>Who needs it?</a:t>
            </a:r>
          </a:p>
          <a:p>
            <a:r>
              <a:rPr lang="en-US" sz="2800" baseline="0" dirty="0" smtClean="0">
                <a:latin typeface="Arial"/>
              </a:rPr>
              <a:t> History</a:t>
            </a:r>
          </a:p>
          <a:p>
            <a:r>
              <a:rPr lang="en-US" sz="2800" baseline="0" dirty="0" smtClean="0">
                <a:latin typeface="Arial"/>
              </a:rPr>
              <a:t> Future </a:t>
            </a:r>
            <a:endParaRPr lang="en-US" dirty="0" smtClean="0"/>
          </a:p>
        </p:txBody>
      </p:sp>
      <p:sp>
        <p:nvSpPr>
          <p:cNvPr id="10244" name="TextBox 4"/>
          <p:cNvSpPr txBox="1">
            <a:spLocks noChangeArrowheads="1"/>
          </p:cNvSpPr>
          <p:nvPr/>
        </p:nvSpPr>
        <p:spPr bwMode="auto">
          <a:xfrm>
            <a:off x="457200" y="1219200"/>
            <a:ext cx="8229600" cy="369888"/>
          </a:xfrm>
          <a:prstGeom prst="rect">
            <a:avLst/>
          </a:prstGeom>
          <a:noFill/>
          <a:ln w="9525">
            <a:noFill/>
            <a:miter lim="800000"/>
            <a:headEnd/>
            <a:tailEnd/>
          </a:ln>
        </p:spPr>
        <p:txBody>
          <a:bodyPr>
            <a:spAutoFit/>
          </a:bodyPr>
          <a:lstStyle/>
          <a:p>
            <a:pPr fontAlgn="base">
              <a:spcBef>
                <a:spcPct val="0"/>
              </a:spcBef>
              <a:spcAft>
                <a:spcPct val="0"/>
              </a:spcAft>
            </a:pPr>
            <a:r>
              <a:rPr lang="en-US">
                <a:solidFill>
                  <a:prstClr val="black"/>
                </a:solidFill>
                <a:latin typeface="Arial" pitchFamily="34" charset="0"/>
              </a:rPr>
              <a:t> </a:t>
            </a:r>
          </a:p>
        </p:txBody>
      </p:sp>
      <p:pic>
        <p:nvPicPr>
          <p:cNvPr id="1026" name="Picture 2"/>
          <p:cNvPicPr>
            <a:picLocks noChangeAspect="1" noChangeArrowheads="1"/>
          </p:cNvPicPr>
          <p:nvPr/>
        </p:nvPicPr>
        <p:blipFill>
          <a:blip r:embed="rId2" cstate="print"/>
          <a:srcRect/>
          <a:stretch>
            <a:fillRect/>
          </a:stretch>
        </p:blipFill>
        <p:spPr bwMode="auto">
          <a:xfrm>
            <a:off x="4114800" y="1143000"/>
            <a:ext cx="4157662" cy="5416198"/>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A6AC7CA0-2ED8-486B-B84D-57287EDC3AE4}" type="slidenum">
              <a:rPr lang="en-US" altLang="en-US" smtClean="0">
                <a:solidFill>
                  <a:srgbClr val="464653"/>
                </a:solidFill>
              </a:rPr>
              <a:pPr>
                <a:defRPr/>
              </a:pPr>
              <a:t>2</a:t>
            </a:fld>
            <a:endParaRPr lang="en-US" altLang="en-US">
              <a:solidFill>
                <a:srgbClr val="464653"/>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p:txBody>
          <a:bodyPr/>
          <a:lstStyle/>
          <a:p>
            <a:pPr marL="342900" indent="-342900" eaLnBrk="1" hangingPunct="1"/>
            <a:r>
              <a:rPr lang="en-US" sz="2800" smtClean="0">
                <a:solidFill>
                  <a:srgbClr val="000000"/>
                </a:solidFill>
                <a:latin typeface="Times New Roman" pitchFamily="18" charset="0"/>
              </a:rPr>
              <a:t>Lecture 5: Mobile Computing</a:t>
            </a:r>
            <a:br>
              <a:rPr lang="en-US" sz="2800" smtClean="0">
                <a:solidFill>
                  <a:srgbClr val="000000"/>
                </a:solidFill>
                <a:latin typeface="Times New Roman" pitchFamily="18" charset="0"/>
              </a:rPr>
            </a:br>
            <a:r>
              <a:rPr lang="en-US" sz="2800" smtClean="0">
                <a:solidFill>
                  <a:srgbClr val="000000"/>
                </a:solidFill>
                <a:latin typeface="Times New Roman" pitchFamily="18" charset="0"/>
              </a:rPr>
              <a:t>Part-II</a:t>
            </a:r>
            <a:endParaRPr lang="en-US" sz="2800" dirty="0" smtClean="0">
              <a:solidFill>
                <a:srgbClr val="000000"/>
              </a:solidFill>
              <a:latin typeface="Times New Roman" pitchFamily="18" charset="0"/>
            </a:endParaRPr>
          </a:p>
        </p:txBody>
      </p:sp>
      <p:sp>
        <p:nvSpPr>
          <p:cNvPr id="20483" name="Rectangle 3"/>
          <p:cNvSpPr>
            <a:spLocks noGrp="1" noChangeArrowheads="1"/>
          </p:cNvSpPr>
          <p:nvPr>
            <p:ph type="subTitle" idx="1"/>
          </p:nvPr>
        </p:nvSpPr>
        <p:spPr/>
        <p:txBody>
          <a:bodyPr>
            <a:normAutofit/>
          </a:bodyPr>
          <a:lstStyle/>
          <a:p>
            <a:pPr eaLnBrk="1" fontAlgn="auto" hangingPunct="1">
              <a:spcAft>
                <a:spcPts val="0"/>
              </a:spcAft>
              <a:buFont typeface="Wingdings 3"/>
              <a:buNone/>
              <a:defRPr/>
            </a:pPr>
            <a:r>
              <a:rPr lang="en-US" dirty="0" smtClean="0">
                <a:latin typeface="Times New Roman" pitchFamily="18" charset="0"/>
              </a:rPr>
              <a:t>By D. </a:t>
            </a:r>
            <a:r>
              <a:rPr lang="en-US" dirty="0" err="1" smtClean="0">
                <a:latin typeface="Times New Roman" pitchFamily="18" charset="0"/>
              </a:rPr>
              <a:t>Najla</a:t>
            </a:r>
            <a:r>
              <a:rPr lang="en-US" dirty="0" smtClean="0">
                <a:latin typeface="Times New Roman" pitchFamily="18" charset="0"/>
              </a:rPr>
              <a:t> Al-</a:t>
            </a:r>
            <a:r>
              <a:rPr lang="en-US" dirty="0" err="1" smtClean="0">
                <a:latin typeface="Times New Roman" pitchFamily="18" charset="0"/>
              </a:rPr>
              <a:t>Nabhan</a:t>
            </a:r>
            <a:r>
              <a:rPr lang="en-US" dirty="0" smtClean="0">
                <a:latin typeface="Times New Roman" pitchFamily="18" charset="0"/>
              </a:rPr>
              <a:t> </a:t>
            </a:r>
            <a:endParaRPr lang="en-US" dirty="0"/>
          </a:p>
        </p:txBody>
      </p:sp>
      <p:sp>
        <p:nvSpPr>
          <p:cNvPr id="5" name="Slide Number Placeholder 4"/>
          <p:cNvSpPr>
            <a:spLocks noGrp="1"/>
          </p:cNvSpPr>
          <p:nvPr>
            <p:ph type="sldNum" sz="quarter" idx="12"/>
          </p:nvPr>
        </p:nvSpPr>
        <p:spPr/>
        <p:txBody>
          <a:bodyPr/>
          <a:lstStyle/>
          <a:p>
            <a:pPr>
              <a:defRPr/>
            </a:pPr>
            <a:fld id="{F619693C-9C86-4DAD-B6F3-85E5A61A0300}" type="slidenum">
              <a:rPr lang="en-US" altLang="en-US" smtClean="0">
                <a:solidFill>
                  <a:srgbClr val="464653"/>
                </a:solidFill>
              </a:rPr>
              <a:pPr>
                <a:defRPr/>
              </a:pPr>
              <a:t>20</a:t>
            </a:fld>
            <a:endParaRPr lang="en-US" altLang="en-US">
              <a:solidFill>
                <a:srgbClr val="464653"/>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History of Wireless Technologies Development (1980-200?) </a:t>
            </a:r>
            <a:endParaRPr lang="en-US" dirty="0" smtClean="0">
              <a:latin typeface="Times New Roman" pitchFamily="18" charset="0"/>
            </a:endParaRPr>
          </a:p>
        </p:txBody>
      </p:sp>
      <p:sp>
        <p:nvSpPr>
          <p:cNvPr id="4" name="Slide Number Placeholder 3"/>
          <p:cNvSpPr>
            <a:spLocks noGrp="1"/>
          </p:cNvSpPr>
          <p:nvPr>
            <p:ph type="sldNum" sz="quarter" idx="12"/>
          </p:nvPr>
        </p:nvSpPr>
        <p:spPr/>
        <p:txBody>
          <a:bodyPr/>
          <a:lstStyle/>
          <a:p>
            <a:pPr>
              <a:defRPr/>
            </a:pPr>
            <a:fld id="{A6AC7CA0-2ED8-486B-B84D-57287EDC3AE4}" type="slidenum">
              <a:rPr lang="en-US" altLang="en-US" smtClean="0">
                <a:solidFill>
                  <a:srgbClr val="464653"/>
                </a:solidFill>
              </a:rPr>
              <a:pPr>
                <a:defRPr/>
              </a:pPr>
              <a:t>21</a:t>
            </a:fld>
            <a:endParaRPr lang="en-US" altLang="en-US">
              <a:solidFill>
                <a:srgbClr val="464653"/>
              </a:solidFill>
            </a:endParaRPr>
          </a:p>
        </p:txBody>
      </p:sp>
      <p:sp>
        <p:nvSpPr>
          <p:cNvPr id="6" name="Content Placeholder 5"/>
          <p:cNvSpPr>
            <a:spLocks noGrp="1"/>
          </p:cNvSpPr>
          <p:nvPr>
            <p:ph sz="quarter" idx="1"/>
          </p:nvPr>
        </p:nvSpPr>
        <p:spPr/>
        <p:txBody>
          <a:bodyPr/>
          <a:lstStyle/>
          <a:p>
            <a:endParaRPr lang="en-US"/>
          </a:p>
        </p:txBody>
      </p:sp>
      <p:pic>
        <p:nvPicPr>
          <p:cNvPr id="1027" name="Picture 3"/>
          <p:cNvPicPr>
            <a:picLocks noChangeAspect="1" noChangeArrowheads="1"/>
          </p:cNvPicPr>
          <p:nvPr/>
        </p:nvPicPr>
        <p:blipFill>
          <a:blip r:embed="rId2" cstate="print"/>
          <a:srcRect/>
          <a:stretch>
            <a:fillRect/>
          </a:stretch>
        </p:blipFill>
        <p:spPr bwMode="auto">
          <a:xfrm>
            <a:off x="0" y="1219200"/>
            <a:ext cx="91440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www.doc.ic.ac.uk/~nd/surprise_96/journal/vol4/vk5/report.fig6"/>
          <p:cNvPicPr>
            <a:picLocks noChangeAspect="1" noChangeArrowheads="1"/>
          </p:cNvPicPr>
          <p:nvPr/>
        </p:nvPicPr>
        <p:blipFill>
          <a:blip r:embed="rId2" cstate="print"/>
          <a:srcRect/>
          <a:stretch>
            <a:fillRect/>
          </a:stretch>
        </p:blipFill>
        <p:spPr bwMode="auto">
          <a:xfrm>
            <a:off x="5734050" y="1524000"/>
            <a:ext cx="3409950" cy="3467942"/>
          </a:xfrm>
          <a:prstGeom prst="rect">
            <a:avLst/>
          </a:prstGeom>
          <a:noFill/>
        </p:spPr>
      </p:pic>
      <p:sp>
        <p:nvSpPr>
          <p:cNvPr id="12290" name="Rectangle 2"/>
          <p:cNvSpPr>
            <a:spLocks noGrp="1" noChangeArrowheads="1"/>
          </p:cNvSpPr>
          <p:nvPr>
            <p:ph type="title"/>
          </p:nvPr>
        </p:nvSpPr>
        <p:spPr/>
        <p:txBody>
          <a:bodyPr/>
          <a:lstStyle/>
          <a:p>
            <a:pPr eaLnBrk="1" hangingPunct="1"/>
            <a:r>
              <a:rPr lang="en-US" dirty="0" smtClean="0"/>
              <a:t>EXISTING CELLULAR NETWORK ARCHITECTURE</a:t>
            </a:r>
          </a:p>
        </p:txBody>
      </p:sp>
      <p:sp>
        <p:nvSpPr>
          <p:cNvPr id="12291" name="Rectangle 3"/>
          <p:cNvSpPr>
            <a:spLocks noGrp="1" noChangeArrowheads="1"/>
          </p:cNvSpPr>
          <p:nvPr>
            <p:ph sz="quarter" idx="1"/>
          </p:nvPr>
        </p:nvSpPr>
        <p:spPr>
          <a:xfrm>
            <a:off x="457200" y="1219200"/>
            <a:ext cx="5562600" cy="4937125"/>
          </a:xfrm>
        </p:spPr>
        <p:txBody>
          <a:bodyPr/>
          <a:lstStyle/>
          <a:p>
            <a:r>
              <a:rPr lang="en-US" sz="2000" dirty="0" smtClean="0"/>
              <a:t>A </a:t>
            </a:r>
            <a:r>
              <a:rPr lang="en-US" sz="2000" b="1" dirty="0" smtClean="0"/>
              <a:t>cellular network </a:t>
            </a:r>
            <a:r>
              <a:rPr lang="en-US" sz="2000" dirty="0" smtClean="0"/>
              <a:t>consists of </a:t>
            </a:r>
            <a:r>
              <a:rPr lang="en-US" sz="2000" b="1" dirty="0" smtClean="0"/>
              <a:t>mobile units </a:t>
            </a:r>
            <a:r>
              <a:rPr lang="en-US" sz="2000" dirty="0" smtClean="0"/>
              <a:t>linked together to </a:t>
            </a:r>
            <a:r>
              <a:rPr lang="en-US" sz="2000" b="1" dirty="0" smtClean="0"/>
              <a:t>switching equipment</a:t>
            </a:r>
            <a:r>
              <a:rPr lang="en-US" sz="2000" dirty="0" smtClean="0"/>
              <a:t>, which interconnect the different parts of the network and allow access to the fixed Public Switched Telephone Network (PSTN). </a:t>
            </a:r>
          </a:p>
          <a:p>
            <a:r>
              <a:rPr lang="en-US" sz="2000" dirty="0" smtClean="0"/>
              <a:t>It's incorporated in a number of transceivers called </a:t>
            </a:r>
            <a:r>
              <a:rPr lang="en-US" sz="2000" b="1" dirty="0" smtClean="0"/>
              <a:t>Base Stations </a:t>
            </a:r>
            <a:r>
              <a:rPr lang="en-US" sz="2000" dirty="0" smtClean="0"/>
              <a:t>(BS). </a:t>
            </a:r>
          </a:p>
          <a:p>
            <a:r>
              <a:rPr lang="en-US" sz="2000" dirty="0" smtClean="0"/>
              <a:t>Every BS is located at a strategically selected place and covers a given area or </a:t>
            </a:r>
            <a:r>
              <a:rPr lang="en-US" sz="2000" b="1" dirty="0" smtClean="0"/>
              <a:t>cell </a:t>
            </a:r>
            <a:r>
              <a:rPr lang="en-US" sz="2000" dirty="0" smtClean="0"/>
              <a:t>- hence the name </a:t>
            </a:r>
            <a:r>
              <a:rPr lang="en-US" sz="2000" b="1" dirty="0" smtClean="0"/>
              <a:t>cellular</a:t>
            </a:r>
            <a:r>
              <a:rPr lang="en-US" sz="2000" dirty="0" smtClean="0"/>
              <a:t> communications. </a:t>
            </a:r>
          </a:p>
          <a:p>
            <a:r>
              <a:rPr lang="en-US" sz="2000" dirty="0" smtClean="0"/>
              <a:t>A number of </a:t>
            </a:r>
            <a:r>
              <a:rPr lang="en-US" sz="2000" b="1" dirty="0" smtClean="0"/>
              <a:t>adjacent cells </a:t>
            </a:r>
            <a:r>
              <a:rPr lang="en-US" sz="2000" dirty="0" smtClean="0"/>
              <a:t>grouped together form an </a:t>
            </a:r>
            <a:r>
              <a:rPr lang="en-US" sz="2000" b="1" dirty="0" smtClean="0"/>
              <a:t>area </a:t>
            </a:r>
            <a:r>
              <a:rPr lang="en-US" sz="2000" dirty="0" smtClean="0"/>
              <a:t>and the corresponding </a:t>
            </a:r>
            <a:r>
              <a:rPr lang="en-US" sz="2000" b="1" dirty="0" smtClean="0"/>
              <a:t>BSs</a:t>
            </a:r>
            <a:r>
              <a:rPr lang="en-US" sz="2000" dirty="0" smtClean="0"/>
              <a:t> communicate through a so called </a:t>
            </a:r>
            <a:r>
              <a:rPr lang="en-US" sz="2000" b="1" dirty="0" smtClean="0"/>
              <a:t>Mobile Switching Centre (MSC).</a:t>
            </a:r>
            <a:r>
              <a:rPr lang="en-US" sz="2000" dirty="0" smtClean="0"/>
              <a:t> </a:t>
            </a:r>
          </a:p>
        </p:txBody>
      </p:sp>
      <p:sp>
        <p:nvSpPr>
          <p:cNvPr id="4" name="Slide Number Placeholder 3"/>
          <p:cNvSpPr>
            <a:spLocks noGrp="1"/>
          </p:cNvSpPr>
          <p:nvPr>
            <p:ph type="sldNum" sz="quarter" idx="12"/>
          </p:nvPr>
        </p:nvSpPr>
        <p:spPr/>
        <p:txBody>
          <a:bodyPr/>
          <a:lstStyle/>
          <a:p>
            <a:pPr>
              <a:defRPr/>
            </a:pPr>
            <a:fld id="{A6AC7CA0-2ED8-486B-B84D-57287EDC3AE4}" type="slidenum">
              <a:rPr lang="en-US" altLang="en-US" smtClean="0">
                <a:solidFill>
                  <a:srgbClr val="464653"/>
                </a:solidFill>
              </a:rPr>
              <a:pPr>
                <a:defRPr/>
              </a:pPr>
              <a:t>22</a:t>
            </a:fld>
            <a:endParaRPr lang="en-US" altLang="en-US">
              <a:solidFill>
                <a:srgbClr val="464653"/>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www.doc.ic.ac.uk/~nd/surprise_96/journal/vol4/vk5/report.fig6"/>
          <p:cNvPicPr>
            <a:picLocks noChangeAspect="1" noChangeArrowheads="1"/>
          </p:cNvPicPr>
          <p:nvPr/>
        </p:nvPicPr>
        <p:blipFill>
          <a:blip r:embed="rId2" cstate="print"/>
          <a:srcRect/>
          <a:stretch>
            <a:fillRect/>
          </a:stretch>
        </p:blipFill>
        <p:spPr bwMode="auto">
          <a:xfrm>
            <a:off x="5734050" y="1524000"/>
            <a:ext cx="3409950" cy="3467942"/>
          </a:xfrm>
          <a:prstGeom prst="rect">
            <a:avLst/>
          </a:prstGeom>
          <a:noFill/>
        </p:spPr>
      </p:pic>
      <p:sp>
        <p:nvSpPr>
          <p:cNvPr id="12290" name="Rectangle 2"/>
          <p:cNvSpPr>
            <a:spLocks noGrp="1" noChangeArrowheads="1"/>
          </p:cNvSpPr>
          <p:nvPr>
            <p:ph type="title"/>
          </p:nvPr>
        </p:nvSpPr>
        <p:spPr/>
        <p:txBody>
          <a:bodyPr/>
          <a:lstStyle/>
          <a:p>
            <a:pPr eaLnBrk="1" hangingPunct="1"/>
            <a:r>
              <a:rPr lang="en-US" dirty="0" smtClean="0"/>
              <a:t>EXISTING CELLULAR NETWORK ARCHITECTURE</a:t>
            </a:r>
          </a:p>
        </p:txBody>
      </p:sp>
      <p:sp>
        <p:nvSpPr>
          <p:cNvPr id="12291" name="Rectangle 3"/>
          <p:cNvSpPr>
            <a:spLocks noGrp="1" noChangeArrowheads="1"/>
          </p:cNvSpPr>
          <p:nvPr>
            <p:ph sz="quarter" idx="1"/>
          </p:nvPr>
        </p:nvSpPr>
        <p:spPr>
          <a:xfrm>
            <a:off x="457200" y="1219200"/>
            <a:ext cx="5562600" cy="4937125"/>
          </a:xfrm>
        </p:spPr>
        <p:txBody>
          <a:bodyPr/>
          <a:lstStyle/>
          <a:p>
            <a:r>
              <a:rPr lang="en-US" sz="2000" dirty="0" smtClean="0"/>
              <a:t>The </a:t>
            </a:r>
            <a:r>
              <a:rPr lang="en-US" sz="2000" b="1" dirty="0" smtClean="0"/>
              <a:t>MSC</a:t>
            </a:r>
            <a:r>
              <a:rPr lang="en-US" sz="2000" dirty="0" smtClean="0"/>
              <a:t> is the </a:t>
            </a:r>
            <a:r>
              <a:rPr lang="en-US" sz="2000" b="1" dirty="0" smtClean="0"/>
              <a:t>heart</a:t>
            </a:r>
            <a:r>
              <a:rPr lang="en-US" sz="2000" dirty="0" smtClean="0"/>
              <a:t> of a </a:t>
            </a:r>
            <a:r>
              <a:rPr lang="en-US" sz="2000" b="1" dirty="0" smtClean="0"/>
              <a:t>cellular radio system</a:t>
            </a:r>
            <a:r>
              <a:rPr lang="en-US" sz="2000" dirty="0" smtClean="0"/>
              <a:t>. </a:t>
            </a:r>
          </a:p>
          <a:p>
            <a:r>
              <a:rPr lang="en-US" sz="2000" dirty="0" smtClean="0"/>
              <a:t>MSC is responsible for </a:t>
            </a:r>
          </a:p>
          <a:p>
            <a:pPr lvl="1"/>
            <a:r>
              <a:rPr lang="en-US" sz="1800" b="1" dirty="0" smtClean="0"/>
              <a:t>routing</a:t>
            </a:r>
            <a:r>
              <a:rPr lang="en-US" sz="1800" dirty="0" smtClean="0"/>
              <a:t>, or </a:t>
            </a:r>
            <a:r>
              <a:rPr lang="en-US" sz="1800" b="1" dirty="0" smtClean="0"/>
              <a:t>switching</a:t>
            </a:r>
            <a:r>
              <a:rPr lang="en-US" sz="1800" dirty="0" smtClean="0"/>
              <a:t>, calls from the originator to the destination. </a:t>
            </a:r>
          </a:p>
          <a:p>
            <a:pPr lvl="1"/>
            <a:r>
              <a:rPr lang="en-US" sz="1700" b="1" dirty="0" smtClean="0"/>
              <a:t>managing</a:t>
            </a:r>
            <a:r>
              <a:rPr lang="en-US" sz="1700" dirty="0" smtClean="0"/>
              <a:t> the </a:t>
            </a:r>
            <a:r>
              <a:rPr lang="en-US" sz="1700" b="1" dirty="0" smtClean="0"/>
              <a:t>cell</a:t>
            </a:r>
            <a:r>
              <a:rPr lang="en-US" sz="1700" dirty="0" smtClean="0"/>
              <a:t>, </a:t>
            </a:r>
          </a:p>
          <a:p>
            <a:pPr lvl="1"/>
            <a:r>
              <a:rPr lang="en-US" sz="1700" dirty="0" smtClean="0"/>
              <a:t>for </a:t>
            </a:r>
            <a:r>
              <a:rPr lang="en-US" sz="1700" b="1" dirty="0" smtClean="0"/>
              <a:t>set-up,</a:t>
            </a:r>
            <a:r>
              <a:rPr lang="en-US" sz="1700" dirty="0" smtClean="0"/>
              <a:t> </a:t>
            </a:r>
            <a:r>
              <a:rPr lang="en-US" sz="1700" b="1" dirty="0" smtClean="0"/>
              <a:t>routing control </a:t>
            </a:r>
            <a:r>
              <a:rPr lang="en-US" sz="1700" dirty="0" smtClean="0"/>
              <a:t>and </a:t>
            </a:r>
            <a:r>
              <a:rPr lang="en-US" sz="1700" b="1" dirty="0" smtClean="0"/>
              <a:t>termination</a:t>
            </a:r>
            <a:r>
              <a:rPr lang="en-US" sz="1700" dirty="0" smtClean="0"/>
              <a:t> of the </a:t>
            </a:r>
            <a:r>
              <a:rPr lang="en-US" sz="1700" b="1" dirty="0" smtClean="0"/>
              <a:t>call</a:t>
            </a:r>
            <a:r>
              <a:rPr lang="en-US" sz="1700" dirty="0" smtClean="0"/>
              <a:t>, </a:t>
            </a:r>
          </a:p>
          <a:p>
            <a:pPr lvl="1"/>
            <a:r>
              <a:rPr lang="en-US" sz="1700" dirty="0" smtClean="0"/>
              <a:t>for </a:t>
            </a:r>
            <a:r>
              <a:rPr lang="en-US" sz="1700" b="1" dirty="0" smtClean="0"/>
              <a:t>management</a:t>
            </a:r>
            <a:r>
              <a:rPr lang="en-US" sz="1700" dirty="0" smtClean="0"/>
              <a:t> of </a:t>
            </a:r>
            <a:r>
              <a:rPr lang="en-US" sz="1700" b="1" dirty="0" smtClean="0"/>
              <a:t>inter-MSC hand over </a:t>
            </a:r>
            <a:r>
              <a:rPr lang="en-US" sz="1700" dirty="0" smtClean="0"/>
              <a:t>and </a:t>
            </a:r>
            <a:r>
              <a:rPr lang="en-US" sz="1700" b="1" dirty="0" smtClean="0"/>
              <a:t>supplementary services</a:t>
            </a:r>
            <a:r>
              <a:rPr lang="en-US" sz="1700" dirty="0" smtClean="0"/>
              <a:t>, </a:t>
            </a:r>
          </a:p>
          <a:p>
            <a:pPr lvl="1"/>
            <a:r>
              <a:rPr lang="en-US" sz="1700" dirty="0" smtClean="0"/>
              <a:t>and for </a:t>
            </a:r>
            <a:r>
              <a:rPr lang="en-US" sz="1700" b="1" dirty="0" smtClean="0"/>
              <a:t>collecting charging </a:t>
            </a:r>
            <a:r>
              <a:rPr lang="en-US" sz="1700" dirty="0" smtClean="0"/>
              <a:t>and </a:t>
            </a:r>
            <a:r>
              <a:rPr lang="en-US" sz="1700" b="1" dirty="0" smtClean="0"/>
              <a:t>accounting</a:t>
            </a:r>
            <a:r>
              <a:rPr lang="en-US" sz="1700" dirty="0" smtClean="0"/>
              <a:t> information. </a:t>
            </a:r>
          </a:p>
          <a:p>
            <a:r>
              <a:rPr lang="en-US" sz="2000" dirty="0" smtClean="0"/>
              <a:t>The MSC may be connected to </a:t>
            </a:r>
            <a:r>
              <a:rPr lang="en-US" sz="2000" b="1" dirty="0" smtClean="0"/>
              <a:t>other</a:t>
            </a:r>
            <a:r>
              <a:rPr lang="en-US" sz="2000" dirty="0" smtClean="0"/>
              <a:t> </a:t>
            </a:r>
            <a:r>
              <a:rPr lang="en-US" sz="2000" b="1" dirty="0" smtClean="0"/>
              <a:t>MSCs</a:t>
            </a:r>
            <a:r>
              <a:rPr lang="en-US" sz="2000" dirty="0" smtClean="0"/>
              <a:t> or to the </a:t>
            </a:r>
            <a:r>
              <a:rPr lang="en-US" sz="2000" b="1" dirty="0" smtClean="0"/>
              <a:t>PSTN</a:t>
            </a:r>
            <a:r>
              <a:rPr lang="en-US" sz="2000" dirty="0" smtClean="0"/>
              <a:t>.</a:t>
            </a:r>
          </a:p>
        </p:txBody>
      </p:sp>
      <p:sp>
        <p:nvSpPr>
          <p:cNvPr id="4" name="Slide Number Placeholder 3"/>
          <p:cNvSpPr>
            <a:spLocks noGrp="1"/>
          </p:cNvSpPr>
          <p:nvPr>
            <p:ph type="sldNum" sz="quarter" idx="12"/>
          </p:nvPr>
        </p:nvSpPr>
        <p:spPr/>
        <p:txBody>
          <a:bodyPr/>
          <a:lstStyle/>
          <a:p>
            <a:pPr>
              <a:defRPr/>
            </a:pPr>
            <a:fld id="{A6AC7CA0-2ED8-486B-B84D-57287EDC3AE4}" type="slidenum">
              <a:rPr lang="en-US" altLang="en-US" smtClean="0">
                <a:solidFill>
                  <a:srgbClr val="464653"/>
                </a:solidFill>
              </a:rPr>
              <a:pPr>
                <a:defRPr/>
              </a:pPr>
              <a:t>23</a:t>
            </a:fld>
            <a:endParaRPr lang="en-US" altLang="en-US">
              <a:solidFill>
                <a:srgbClr val="464653"/>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doc.ic.ac.uk/~nd/surprise_96/journal/vol4/vk5/report.fig3"/>
          <p:cNvPicPr>
            <a:picLocks noChangeAspect="1" noChangeArrowheads="1"/>
          </p:cNvPicPr>
          <p:nvPr/>
        </p:nvPicPr>
        <p:blipFill>
          <a:blip r:embed="rId2" cstate="print"/>
          <a:srcRect/>
          <a:stretch>
            <a:fillRect/>
          </a:stretch>
        </p:blipFill>
        <p:spPr bwMode="auto">
          <a:xfrm>
            <a:off x="4648200" y="1143000"/>
            <a:ext cx="4429007" cy="3886200"/>
          </a:xfrm>
          <a:prstGeom prst="rect">
            <a:avLst/>
          </a:prstGeom>
          <a:noFill/>
        </p:spPr>
      </p:pic>
      <p:sp>
        <p:nvSpPr>
          <p:cNvPr id="12290" name="Rectangle 2"/>
          <p:cNvSpPr>
            <a:spLocks noGrp="1" noChangeArrowheads="1"/>
          </p:cNvSpPr>
          <p:nvPr>
            <p:ph type="title"/>
          </p:nvPr>
        </p:nvSpPr>
        <p:spPr/>
        <p:txBody>
          <a:bodyPr/>
          <a:lstStyle/>
          <a:p>
            <a:pPr eaLnBrk="1" hangingPunct="1"/>
            <a:r>
              <a:rPr lang="en-US" dirty="0" smtClean="0"/>
              <a:t>Mobile communication overview</a:t>
            </a:r>
          </a:p>
        </p:txBody>
      </p:sp>
      <p:sp>
        <p:nvSpPr>
          <p:cNvPr id="12291" name="Rectangle 3"/>
          <p:cNvSpPr>
            <a:spLocks noGrp="1" noChangeArrowheads="1"/>
          </p:cNvSpPr>
          <p:nvPr>
            <p:ph sz="quarter" idx="1"/>
          </p:nvPr>
        </p:nvSpPr>
        <p:spPr>
          <a:xfrm>
            <a:off x="304800" y="1066800"/>
            <a:ext cx="4495800" cy="5562600"/>
          </a:xfrm>
        </p:spPr>
        <p:txBody>
          <a:bodyPr/>
          <a:lstStyle/>
          <a:p>
            <a:r>
              <a:rPr lang="en-US" sz="2000" dirty="0" smtClean="0"/>
              <a:t>Each </a:t>
            </a:r>
            <a:r>
              <a:rPr lang="en-US" sz="2000" b="1" dirty="0" smtClean="0"/>
              <a:t>cell</a:t>
            </a:r>
            <a:r>
              <a:rPr lang="en-US" sz="2000" dirty="0" smtClean="0"/>
              <a:t> has a number of channels </a:t>
            </a:r>
            <a:r>
              <a:rPr lang="en-US" sz="2000" b="1" dirty="0" smtClean="0"/>
              <a:t>associated</a:t>
            </a:r>
            <a:r>
              <a:rPr lang="en-US" sz="2000" dirty="0" smtClean="0"/>
              <a:t> with it. </a:t>
            </a:r>
          </a:p>
          <a:p>
            <a:r>
              <a:rPr lang="en-US" sz="2000" dirty="0" smtClean="0"/>
              <a:t>When a </a:t>
            </a:r>
            <a:r>
              <a:rPr lang="en-US" sz="2000" b="1" dirty="0" smtClean="0"/>
              <a:t>Mobile Station </a:t>
            </a:r>
            <a:r>
              <a:rPr lang="en-US" sz="2000" dirty="0" smtClean="0"/>
              <a:t>(MS) becomes </a:t>
            </a:r>
            <a:r>
              <a:rPr lang="en-US" sz="2000" b="1" dirty="0" smtClean="0"/>
              <a:t>'active</a:t>
            </a:r>
            <a:r>
              <a:rPr lang="en-US" sz="2000" dirty="0" smtClean="0"/>
              <a:t>' it registers with the </a:t>
            </a:r>
            <a:r>
              <a:rPr lang="en-US" sz="2000" b="1" dirty="0" smtClean="0"/>
              <a:t>nearest BS</a:t>
            </a:r>
            <a:r>
              <a:rPr lang="en-US" sz="2000" dirty="0" smtClean="0"/>
              <a:t>. </a:t>
            </a:r>
          </a:p>
          <a:p>
            <a:r>
              <a:rPr lang="en-US" sz="2000" dirty="0" smtClean="0"/>
              <a:t>The corresponding </a:t>
            </a:r>
            <a:r>
              <a:rPr lang="en-US" sz="2000" b="1" dirty="0" smtClean="0"/>
              <a:t>MSC stores the information </a:t>
            </a:r>
            <a:r>
              <a:rPr lang="en-US" sz="2000" dirty="0" smtClean="0"/>
              <a:t>about that MS and its position. </a:t>
            </a:r>
          </a:p>
          <a:p>
            <a:r>
              <a:rPr lang="en-US" sz="2000" dirty="0" smtClean="0"/>
              <a:t>This </a:t>
            </a:r>
            <a:r>
              <a:rPr lang="en-US" sz="2000" b="1" dirty="0" smtClean="0"/>
              <a:t>information</a:t>
            </a:r>
            <a:r>
              <a:rPr lang="en-US" sz="2000" dirty="0" smtClean="0"/>
              <a:t> is used to </a:t>
            </a:r>
            <a:r>
              <a:rPr lang="en-US" sz="2000" b="1" dirty="0" smtClean="0"/>
              <a:t>direct</a:t>
            </a:r>
            <a:r>
              <a:rPr lang="en-US" sz="2000" dirty="0" smtClean="0"/>
              <a:t> incoming </a:t>
            </a:r>
            <a:r>
              <a:rPr lang="en-US" sz="2000" b="1" dirty="0" smtClean="0"/>
              <a:t>calls</a:t>
            </a:r>
            <a:r>
              <a:rPr lang="en-US" sz="2000" dirty="0" smtClean="0"/>
              <a:t> to the MS.</a:t>
            </a:r>
          </a:p>
          <a:p>
            <a:r>
              <a:rPr lang="en-US" sz="2000" dirty="0" smtClean="0"/>
              <a:t>If </a:t>
            </a:r>
            <a:r>
              <a:rPr lang="en-US" sz="2000" b="1" dirty="0" smtClean="0"/>
              <a:t>during</a:t>
            </a:r>
            <a:r>
              <a:rPr lang="en-US" sz="2000" dirty="0" smtClean="0"/>
              <a:t> a call the MS </a:t>
            </a:r>
            <a:r>
              <a:rPr lang="en-US" sz="2000" b="1" dirty="0" smtClean="0"/>
              <a:t>moves</a:t>
            </a:r>
            <a:r>
              <a:rPr lang="en-US" sz="2000" dirty="0" smtClean="0"/>
              <a:t> to an adjacent </a:t>
            </a:r>
            <a:r>
              <a:rPr lang="en-US" sz="2000" b="1" dirty="0" smtClean="0"/>
              <a:t>cell</a:t>
            </a:r>
            <a:r>
              <a:rPr lang="en-US" sz="2000" dirty="0" smtClean="0"/>
              <a:t> then a </a:t>
            </a:r>
            <a:r>
              <a:rPr lang="en-US" sz="2000" b="1" dirty="0" smtClean="0"/>
              <a:t>change</a:t>
            </a:r>
            <a:r>
              <a:rPr lang="en-US" sz="2000" dirty="0" smtClean="0"/>
              <a:t> of </a:t>
            </a:r>
            <a:r>
              <a:rPr lang="en-US" sz="2000" b="1" dirty="0" smtClean="0"/>
              <a:t>frequency</a:t>
            </a:r>
            <a:r>
              <a:rPr lang="en-US" sz="2000" dirty="0" smtClean="0"/>
              <a:t> will necessarily occur - since adjacent cells never use the same channels. This procedure is called </a:t>
            </a:r>
            <a:r>
              <a:rPr lang="en-US" sz="2000" b="1" dirty="0" smtClean="0"/>
              <a:t>hand over</a:t>
            </a:r>
            <a:r>
              <a:rPr lang="en-US" sz="2000" dirty="0" smtClean="0"/>
              <a:t> and is the key to Mobile communications.</a:t>
            </a:r>
          </a:p>
          <a:p>
            <a:pPr>
              <a:buNone/>
            </a:pPr>
            <a:endParaRPr lang="en-US" sz="2000" dirty="0"/>
          </a:p>
        </p:txBody>
      </p:sp>
      <p:sp>
        <p:nvSpPr>
          <p:cNvPr id="4" name="Slide Number Placeholder 3"/>
          <p:cNvSpPr>
            <a:spLocks noGrp="1"/>
          </p:cNvSpPr>
          <p:nvPr>
            <p:ph type="sldNum" sz="quarter" idx="12"/>
          </p:nvPr>
        </p:nvSpPr>
        <p:spPr/>
        <p:txBody>
          <a:bodyPr/>
          <a:lstStyle/>
          <a:p>
            <a:pPr>
              <a:defRPr/>
            </a:pPr>
            <a:fld id="{A6AC7CA0-2ED8-486B-B84D-57287EDC3AE4}" type="slidenum">
              <a:rPr lang="en-US" altLang="en-US" smtClean="0">
                <a:solidFill>
                  <a:srgbClr val="464653"/>
                </a:solidFill>
              </a:rPr>
              <a:pPr>
                <a:defRPr/>
              </a:pPr>
              <a:t>24</a:t>
            </a:fld>
            <a:endParaRPr lang="en-US" altLang="en-US">
              <a:solidFill>
                <a:srgbClr val="464653"/>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History of Wireless Technologies Development (1980-200?) </a:t>
            </a:r>
            <a:endParaRPr lang="en-US" dirty="0" smtClean="0">
              <a:latin typeface="Times New Roman" pitchFamily="18" charset="0"/>
            </a:endParaRPr>
          </a:p>
        </p:txBody>
      </p:sp>
      <p:sp>
        <p:nvSpPr>
          <p:cNvPr id="4" name="Slide Number Placeholder 3"/>
          <p:cNvSpPr>
            <a:spLocks noGrp="1"/>
          </p:cNvSpPr>
          <p:nvPr>
            <p:ph type="sldNum" sz="quarter" idx="12"/>
          </p:nvPr>
        </p:nvSpPr>
        <p:spPr/>
        <p:txBody>
          <a:bodyPr/>
          <a:lstStyle/>
          <a:p>
            <a:pPr>
              <a:defRPr/>
            </a:pPr>
            <a:fld id="{A6AC7CA0-2ED8-486B-B84D-57287EDC3AE4}" type="slidenum">
              <a:rPr lang="en-US" altLang="en-US" smtClean="0">
                <a:solidFill>
                  <a:srgbClr val="464653"/>
                </a:solidFill>
              </a:rPr>
              <a:pPr>
                <a:defRPr/>
              </a:pPr>
              <a:t>25</a:t>
            </a:fld>
            <a:endParaRPr lang="en-US" altLang="en-US">
              <a:solidFill>
                <a:srgbClr val="464653"/>
              </a:solidFill>
            </a:endParaRPr>
          </a:p>
        </p:txBody>
      </p:sp>
      <p:sp>
        <p:nvSpPr>
          <p:cNvPr id="6" name="Content Placeholder 5"/>
          <p:cNvSpPr>
            <a:spLocks noGrp="1"/>
          </p:cNvSpPr>
          <p:nvPr>
            <p:ph sz="quarter" idx="1"/>
          </p:nvPr>
        </p:nvSpPr>
        <p:spPr/>
        <p:txBody>
          <a:bodyPr/>
          <a:lstStyle/>
          <a:p>
            <a:endParaRPr lang="en-US"/>
          </a:p>
        </p:txBody>
      </p:sp>
      <p:pic>
        <p:nvPicPr>
          <p:cNvPr id="3074" name="Picture 2" descr="http://www.youthdomain.com/wp-content/uploads/2014/02/Comparision-of-All-Generations-of-Mobile-Technologies.jpg"/>
          <p:cNvPicPr>
            <a:picLocks noChangeAspect="1" noChangeArrowheads="1"/>
          </p:cNvPicPr>
          <p:nvPr/>
        </p:nvPicPr>
        <p:blipFill>
          <a:blip r:embed="rId2" cstate="print"/>
          <a:srcRect/>
          <a:stretch>
            <a:fillRect/>
          </a:stretch>
        </p:blipFill>
        <p:spPr bwMode="auto">
          <a:xfrm>
            <a:off x="0" y="152400"/>
            <a:ext cx="8965686" cy="6096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latin typeface="Times New Roman" pitchFamily="18" charset="0"/>
              </a:rPr>
              <a:t>Networking Approaches in mobile Computing </a:t>
            </a:r>
          </a:p>
        </p:txBody>
      </p:sp>
      <p:sp>
        <p:nvSpPr>
          <p:cNvPr id="4" name="Slide Number Placeholder 3"/>
          <p:cNvSpPr>
            <a:spLocks noGrp="1"/>
          </p:cNvSpPr>
          <p:nvPr>
            <p:ph type="sldNum" sz="quarter" idx="12"/>
          </p:nvPr>
        </p:nvSpPr>
        <p:spPr/>
        <p:txBody>
          <a:bodyPr/>
          <a:lstStyle/>
          <a:p>
            <a:pPr>
              <a:defRPr/>
            </a:pPr>
            <a:fld id="{A6AC7CA0-2ED8-486B-B84D-57287EDC3AE4}" type="slidenum">
              <a:rPr lang="en-US" altLang="en-US" smtClean="0">
                <a:solidFill>
                  <a:srgbClr val="464653"/>
                </a:solidFill>
              </a:rPr>
              <a:pPr>
                <a:defRPr/>
              </a:pPr>
              <a:t>26</a:t>
            </a:fld>
            <a:endParaRPr lang="en-US" altLang="en-US">
              <a:solidFill>
                <a:srgbClr val="464653"/>
              </a:solidFill>
            </a:endParaRPr>
          </a:p>
        </p:txBody>
      </p:sp>
      <p:sp>
        <p:nvSpPr>
          <p:cNvPr id="5" name="Content Placeholder 4"/>
          <p:cNvSpPr>
            <a:spLocks noGrp="1"/>
          </p:cNvSpPr>
          <p:nvPr>
            <p:ph sz="quarter"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914400" y="1227394"/>
            <a:ext cx="6734175" cy="47066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The Future </a:t>
            </a:r>
            <a:endParaRPr lang="en-US" dirty="0" smtClean="0">
              <a:latin typeface="Times New Roman" pitchFamily="18" charset="0"/>
            </a:endParaRPr>
          </a:p>
        </p:txBody>
      </p:sp>
      <p:sp>
        <p:nvSpPr>
          <p:cNvPr id="12291" name="Rectangle 3"/>
          <p:cNvSpPr>
            <a:spLocks noGrp="1" noChangeArrowheads="1"/>
          </p:cNvSpPr>
          <p:nvPr>
            <p:ph sz="quarter" idx="1"/>
          </p:nvPr>
        </p:nvSpPr>
        <p:spPr>
          <a:xfrm>
            <a:off x="457200" y="1219200"/>
            <a:ext cx="8229600" cy="4937125"/>
          </a:xfrm>
        </p:spPr>
        <p:txBody>
          <a:bodyPr/>
          <a:lstStyle/>
          <a:p>
            <a:r>
              <a:rPr lang="en-US" sz="2000" dirty="0" smtClean="0"/>
              <a:t>With the emphasis increasingly on compact, small mobile computers, it may also be possible to have all the practicality of a mobile computer in the size of a hand held organizer or even smaller.</a:t>
            </a:r>
          </a:p>
          <a:p>
            <a:r>
              <a:rPr lang="en-US" sz="2000" dirty="0" smtClean="0"/>
              <a:t>With the rapid technological advancements in Artificial Intelligence, Integrated Circuitry and increases in Computer Processor speeds, the future of mobile computing looks increasingly exciting. </a:t>
            </a:r>
          </a:p>
          <a:p>
            <a:r>
              <a:rPr lang="en-US" sz="2000" dirty="0" smtClean="0"/>
              <a:t>Use of Artificial Intelligence may allow mobile units to be the ultimate in personal secretaries, </a:t>
            </a:r>
          </a:p>
          <a:p>
            <a:pPr lvl="1"/>
            <a:r>
              <a:rPr lang="en-US" sz="1700" dirty="0" smtClean="0"/>
              <a:t>which can receive emails and paging messages, understand what they are about, and change the individuals personal schedule according to the message. </a:t>
            </a:r>
          </a:p>
          <a:p>
            <a:r>
              <a:rPr lang="en-US" sz="2000" dirty="0" smtClean="0"/>
              <a:t>The working lifestyle will change, with the majority of people working from home, rather than commuting. This may be beneficial to the environment as less transportation will be utilized. </a:t>
            </a:r>
          </a:p>
        </p:txBody>
      </p:sp>
      <p:sp>
        <p:nvSpPr>
          <p:cNvPr id="4" name="Slide Number Placeholder 3"/>
          <p:cNvSpPr>
            <a:spLocks noGrp="1"/>
          </p:cNvSpPr>
          <p:nvPr>
            <p:ph type="sldNum" sz="quarter" idx="12"/>
          </p:nvPr>
        </p:nvSpPr>
        <p:spPr/>
        <p:txBody>
          <a:bodyPr/>
          <a:lstStyle/>
          <a:p>
            <a:pPr>
              <a:defRPr/>
            </a:pPr>
            <a:fld id="{A6AC7CA0-2ED8-486B-B84D-57287EDC3AE4}" type="slidenum">
              <a:rPr lang="en-US" altLang="en-US" smtClean="0">
                <a:solidFill>
                  <a:srgbClr val="464653"/>
                </a:solidFill>
              </a:rPr>
              <a:pPr>
                <a:defRPr/>
              </a:pPr>
              <a:t>27</a:t>
            </a:fld>
            <a:endParaRPr lang="en-US" altLang="en-US">
              <a:solidFill>
                <a:srgbClr val="464653"/>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The Future </a:t>
            </a:r>
            <a:endParaRPr lang="en-US" dirty="0" smtClean="0">
              <a:latin typeface="Times New Roman" pitchFamily="18" charset="0"/>
            </a:endParaRPr>
          </a:p>
        </p:txBody>
      </p:sp>
      <p:sp>
        <p:nvSpPr>
          <p:cNvPr id="12291" name="Rectangle 3"/>
          <p:cNvSpPr>
            <a:spLocks noGrp="1" noChangeArrowheads="1"/>
          </p:cNvSpPr>
          <p:nvPr>
            <p:ph sz="quarter" idx="1"/>
          </p:nvPr>
        </p:nvSpPr>
        <p:spPr>
          <a:xfrm>
            <a:off x="457200" y="1219200"/>
            <a:ext cx="8229600" cy="4937125"/>
          </a:xfrm>
        </p:spPr>
        <p:txBody>
          <a:bodyPr/>
          <a:lstStyle/>
          <a:p>
            <a:r>
              <a:rPr lang="en-US" sz="2000" dirty="0" smtClean="0"/>
              <a:t>As shown in the figure, trends are very much towards ubiquitous or mobile computing. </a:t>
            </a:r>
          </a:p>
          <a:p>
            <a:r>
              <a:rPr lang="en-US" sz="2000" dirty="0" smtClean="0"/>
              <a:t/>
            </a:r>
            <a:br>
              <a:rPr lang="en-US" sz="2000" dirty="0" smtClean="0"/>
            </a:br>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000" dirty="0" smtClean="0"/>
              <a:t>Interactive television, Video Image Compression, mobility in the home, </a:t>
            </a:r>
            <a:r>
              <a:rPr lang="en-US" sz="2000" dirty="0" err="1" smtClean="0"/>
              <a:t>ie</a:t>
            </a:r>
            <a:r>
              <a:rPr lang="en-US" sz="2000" dirty="0" smtClean="0"/>
              <a:t>. home shopping </a:t>
            </a:r>
            <a:r>
              <a:rPr lang="en-US" sz="2000" dirty="0" err="1" smtClean="0"/>
              <a:t>etc.</a:t>
            </a:r>
            <a:r>
              <a:rPr lang="en-US" sz="2000" dirty="0" err="1" smtClean="0">
                <a:sym typeface="Wingdings" pitchFamily="2" charset="2"/>
              </a:rPr>
              <a:t></a:t>
            </a:r>
            <a:r>
              <a:rPr lang="en-US" sz="2000" dirty="0" err="1" smtClean="0"/>
              <a:t>this</a:t>
            </a:r>
            <a:r>
              <a:rPr lang="en-US" sz="2000" dirty="0" smtClean="0"/>
              <a:t> mobility may be pushed to extreme.</a:t>
            </a:r>
          </a:p>
          <a:p>
            <a:r>
              <a:rPr lang="en-US" sz="2000" dirty="0" smtClean="0"/>
              <a:t>The future of Mobile Computing is very promising indeed, although technology may go too far, causing big changes to society. </a:t>
            </a:r>
            <a:endParaRPr lang="en-US" sz="2000" dirty="0"/>
          </a:p>
        </p:txBody>
      </p:sp>
      <p:sp>
        <p:nvSpPr>
          <p:cNvPr id="4" name="Slide Number Placeholder 3"/>
          <p:cNvSpPr>
            <a:spLocks noGrp="1"/>
          </p:cNvSpPr>
          <p:nvPr>
            <p:ph type="sldNum" sz="quarter" idx="12"/>
          </p:nvPr>
        </p:nvSpPr>
        <p:spPr/>
        <p:txBody>
          <a:bodyPr/>
          <a:lstStyle/>
          <a:p>
            <a:pPr>
              <a:defRPr/>
            </a:pPr>
            <a:fld id="{A6AC7CA0-2ED8-486B-B84D-57287EDC3AE4}" type="slidenum">
              <a:rPr lang="en-US" altLang="en-US" smtClean="0">
                <a:solidFill>
                  <a:srgbClr val="464653"/>
                </a:solidFill>
              </a:rPr>
              <a:pPr>
                <a:defRPr/>
              </a:pPr>
              <a:t>28</a:t>
            </a:fld>
            <a:endParaRPr lang="en-US" altLang="en-US">
              <a:solidFill>
                <a:srgbClr val="464653"/>
              </a:solidFill>
            </a:endParaRPr>
          </a:p>
        </p:txBody>
      </p:sp>
      <p:pic>
        <p:nvPicPr>
          <p:cNvPr id="44034" name="Picture 2" descr="http://www.doc.ic.ac.uk/~nd/surprise_96/journal/vol4/vk5/report.trend"/>
          <p:cNvPicPr>
            <a:picLocks noChangeAspect="1" noChangeArrowheads="1"/>
          </p:cNvPicPr>
          <p:nvPr/>
        </p:nvPicPr>
        <p:blipFill>
          <a:blip r:embed="rId2" cstate="print"/>
          <a:srcRect/>
          <a:stretch>
            <a:fillRect/>
          </a:stretch>
        </p:blipFill>
        <p:spPr bwMode="auto">
          <a:xfrm>
            <a:off x="2514600" y="1905000"/>
            <a:ext cx="4276725" cy="27432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latin typeface="Times New Roman" pitchFamily="18" charset="0"/>
              </a:rPr>
              <a:t>A computer in </a:t>
            </a:r>
            <a:r>
              <a:rPr lang="en-US" dirty="0" smtClean="0">
                <a:solidFill>
                  <a:srgbClr val="FF0000"/>
                </a:solidFill>
                <a:latin typeface="Times New Roman" pitchFamily="18" charset="0"/>
              </a:rPr>
              <a:t>2014</a:t>
            </a:r>
            <a:r>
              <a:rPr lang="en-US" dirty="0" smtClean="0">
                <a:latin typeface="Times New Roman" pitchFamily="18" charset="0"/>
              </a:rPr>
              <a:t>?</a:t>
            </a:r>
          </a:p>
        </p:txBody>
      </p:sp>
      <p:sp>
        <p:nvSpPr>
          <p:cNvPr id="11267" name="Rectangle 3"/>
          <p:cNvSpPr>
            <a:spLocks noGrp="1" noChangeArrowheads="1"/>
          </p:cNvSpPr>
          <p:nvPr>
            <p:ph sz="quarter" idx="1"/>
          </p:nvPr>
        </p:nvSpPr>
        <p:spPr>
          <a:xfrm>
            <a:off x="457200" y="1219200"/>
            <a:ext cx="8229600" cy="4937125"/>
          </a:xfrm>
        </p:spPr>
        <p:txBody>
          <a:bodyPr/>
          <a:lstStyle/>
          <a:p>
            <a:r>
              <a:rPr lang="en-US" dirty="0" smtClean="0"/>
              <a:t> Advances in technology</a:t>
            </a:r>
          </a:p>
          <a:p>
            <a:pPr lvl="2">
              <a:buNone/>
            </a:pPr>
            <a:r>
              <a:rPr lang="en-US" dirty="0" smtClean="0"/>
              <a:t>– More computing power in smaller devices</a:t>
            </a:r>
          </a:p>
          <a:p>
            <a:pPr lvl="2">
              <a:buNone/>
            </a:pPr>
            <a:r>
              <a:rPr lang="en-US" dirty="0" smtClean="0"/>
              <a:t>– Flat, lightweight displays with low power consumption</a:t>
            </a:r>
          </a:p>
          <a:p>
            <a:pPr lvl="2">
              <a:buNone/>
            </a:pPr>
            <a:r>
              <a:rPr lang="en-US" dirty="0" smtClean="0"/>
              <a:t>– New user interfaces due to small dimensions</a:t>
            </a:r>
          </a:p>
          <a:p>
            <a:pPr lvl="2">
              <a:buNone/>
            </a:pPr>
            <a:r>
              <a:rPr lang="en-US" dirty="0" smtClean="0"/>
              <a:t>– More bandwidth (per second? per space?)</a:t>
            </a:r>
          </a:p>
          <a:p>
            <a:pPr lvl="2">
              <a:buNone/>
            </a:pPr>
            <a:r>
              <a:rPr lang="en-US" dirty="0" smtClean="0"/>
              <a:t>– Multiple wireless techniques</a:t>
            </a:r>
          </a:p>
          <a:p>
            <a:r>
              <a:rPr lang="en-US" dirty="0" smtClean="0"/>
              <a:t>Technology in the background of mobile computing </a:t>
            </a:r>
          </a:p>
          <a:p>
            <a:pPr lvl="2">
              <a:buNone/>
            </a:pPr>
            <a:r>
              <a:rPr lang="en-US" dirty="0" smtClean="0"/>
              <a:t>– Device location awareness: computers adapt to their environment</a:t>
            </a:r>
          </a:p>
          <a:p>
            <a:pPr lvl="2">
              <a:buNone/>
            </a:pPr>
            <a:r>
              <a:rPr lang="en-US" dirty="0" smtClean="0"/>
              <a:t>– User location awareness: computers recognize the location of the user and react appropriately (call forwarding, service allocation)</a:t>
            </a:r>
          </a:p>
          <a:p>
            <a:r>
              <a:rPr lang="en-US" dirty="0" smtClean="0"/>
              <a:t>• “Computers” evolve</a:t>
            </a:r>
          </a:p>
          <a:p>
            <a:pPr lvl="2"/>
            <a:r>
              <a:rPr lang="en-US" dirty="0" smtClean="0"/>
              <a:t>– Small, cheap, portable, replaceable</a:t>
            </a:r>
          </a:p>
          <a:p>
            <a:pPr lvl="2"/>
            <a:r>
              <a:rPr lang="en-US" dirty="0" smtClean="0"/>
              <a:t>– Integration or disintegration?</a:t>
            </a:r>
            <a:endParaRPr lang="en-US" sz="1500" dirty="0" smtClean="0"/>
          </a:p>
        </p:txBody>
      </p:sp>
      <p:sp>
        <p:nvSpPr>
          <p:cNvPr id="4" name="Slide Number Placeholder 3"/>
          <p:cNvSpPr>
            <a:spLocks noGrp="1"/>
          </p:cNvSpPr>
          <p:nvPr>
            <p:ph type="sldNum" sz="quarter" idx="12"/>
          </p:nvPr>
        </p:nvSpPr>
        <p:spPr/>
        <p:txBody>
          <a:bodyPr/>
          <a:lstStyle/>
          <a:p>
            <a:pPr>
              <a:defRPr/>
            </a:pPr>
            <a:fld id="{A6AC7CA0-2ED8-486B-B84D-57287EDC3AE4}" type="slidenum">
              <a:rPr lang="en-US" altLang="en-US" smtClean="0">
                <a:solidFill>
                  <a:srgbClr val="464653"/>
                </a:solidFill>
              </a:rPr>
              <a:pPr>
                <a:defRPr/>
              </a:pPr>
              <a:t>3</a:t>
            </a:fld>
            <a:endParaRPr lang="en-US" altLang="en-US">
              <a:solidFill>
                <a:srgbClr val="464653"/>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t>What is </a:t>
            </a:r>
            <a:r>
              <a:rPr lang="en-US" i="1" dirty="0" smtClean="0"/>
              <a:t>Mobile Computing?</a:t>
            </a:r>
            <a:endParaRPr lang="en-US" dirty="0" smtClean="0">
              <a:latin typeface="Times New Roman" pitchFamily="18" charset="0"/>
            </a:endParaRPr>
          </a:p>
        </p:txBody>
      </p:sp>
      <p:sp>
        <p:nvSpPr>
          <p:cNvPr id="11267" name="Rectangle 3"/>
          <p:cNvSpPr>
            <a:spLocks noGrp="1" noChangeArrowheads="1"/>
          </p:cNvSpPr>
          <p:nvPr>
            <p:ph sz="quarter" idx="1"/>
          </p:nvPr>
        </p:nvSpPr>
        <p:spPr>
          <a:xfrm>
            <a:off x="457200" y="1219200"/>
            <a:ext cx="8229600" cy="4937125"/>
          </a:xfrm>
        </p:spPr>
        <p:txBody>
          <a:bodyPr/>
          <a:lstStyle/>
          <a:p>
            <a:r>
              <a:rPr lang="en-US" dirty="0" smtClean="0"/>
              <a:t> Aspects of mobility</a:t>
            </a:r>
          </a:p>
          <a:p>
            <a:pPr lvl="1"/>
            <a:r>
              <a:rPr lang="en-US" dirty="0" smtClean="0"/>
              <a:t>User mobility: users communicate “anytime, anywhere, with anyone”</a:t>
            </a:r>
          </a:p>
          <a:p>
            <a:pPr lvl="1"/>
            <a:r>
              <a:rPr lang="en-US" dirty="0" smtClean="0"/>
              <a:t>(example: read/write email on web browser)</a:t>
            </a:r>
          </a:p>
          <a:p>
            <a:pPr lvl="1"/>
            <a:r>
              <a:rPr lang="en-US" dirty="0" smtClean="0"/>
              <a:t>Device portability: devices can be connected anytime, anywhere to the network</a:t>
            </a:r>
          </a:p>
          <a:p>
            <a:endParaRPr lang="en-US" dirty="0" smtClean="0"/>
          </a:p>
        </p:txBody>
      </p:sp>
      <p:sp>
        <p:nvSpPr>
          <p:cNvPr id="4" name="Slide Number Placeholder 3"/>
          <p:cNvSpPr>
            <a:spLocks noGrp="1"/>
          </p:cNvSpPr>
          <p:nvPr>
            <p:ph type="sldNum" sz="quarter" idx="12"/>
          </p:nvPr>
        </p:nvSpPr>
        <p:spPr/>
        <p:txBody>
          <a:bodyPr/>
          <a:lstStyle/>
          <a:p>
            <a:pPr>
              <a:defRPr/>
            </a:pPr>
            <a:fld id="{A6AC7CA0-2ED8-486B-B84D-57287EDC3AE4}" type="slidenum">
              <a:rPr lang="en-US" altLang="en-US" smtClean="0">
                <a:solidFill>
                  <a:srgbClr val="464653"/>
                </a:solidFill>
              </a:rPr>
              <a:pPr>
                <a:defRPr/>
              </a:pPr>
              <a:t>4</a:t>
            </a:fld>
            <a:endParaRPr lang="en-US" altLang="en-US">
              <a:solidFill>
                <a:srgbClr val="464653"/>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t>What is </a:t>
            </a:r>
            <a:r>
              <a:rPr lang="en-US" i="1" dirty="0" smtClean="0"/>
              <a:t>Mobile Computing?</a:t>
            </a:r>
            <a:endParaRPr lang="en-US" dirty="0" smtClean="0">
              <a:latin typeface="Times New Roman" pitchFamily="18" charset="0"/>
            </a:endParaRPr>
          </a:p>
        </p:txBody>
      </p:sp>
      <p:sp>
        <p:nvSpPr>
          <p:cNvPr id="11267" name="Rectangle 3"/>
          <p:cNvSpPr>
            <a:spLocks noGrp="1" noChangeArrowheads="1"/>
          </p:cNvSpPr>
          <p:nvPr>
            <p:ph sz="quarter" idx="1"/>
          </p:nvPr>
        </p:nvSpPr>
        <p:spPr>
          <a:xfrm>
            <a:off x="457200" y="1219200"/>
            <a:ext cx="8229600" cy="4937125"/>
          </a:xfrm>
        </p:spPr>
        <p:txBody>
          <a:bodyPr/>
          <a:lstStyle/>
          <a:p>
            <a:r>
              <a:rPr lang="en-US" dirty="0" smtClean="0"/>
              <a:t>• The demand for mobile communication creates the need for integration of wireless networks and existing fixed networks, such as </a:t>
            </a:r>
          </a:p>
          <a:p>
            <a:pPr lvl="1">
              <a:buNone/>
            </a:pPr>
            <a:r>
              <a:rPr lang="en-US" dirty="0" smtClean="0"/>
              <a:t>– Local area networks </a:t>
            </a:r>
          </a:p>
          <a:p>
            <a:pPr lvl="1">
              <a:buNone/>
            </a:pPr>
            <a:r>
              <a:rPr lang="en-US" dirty="0" smtClean="0"/>
              <a:t>– Wide area networks</a:t>
            </a:r>
          </a:p>
          <a:p>
            <a:pPr lvl="1">
              <a:buNone/>
            </a:pPr>
            <a:r>
              <a:rPr lang="en-US" dirty="0" smtClean="0"/>
              <a:t>– Internet: Mobile IP extension of the Internet protocol IP</a:t>
            </a:r>
          </a:p>
        </p:txBody>
      </p:sp>
      <p:sp>
        <p:nvSpPr>
          <p:cNvPr id="5" name="Slide Number Placeholder 4"/>
          <p:cNvSpPr>
            <a:spLocks noGrp="1"/>
          </p:cNvSpPr>
          <p:nvPr>
            <p:ph type="sldNum" sz="quarter" idx="12"/>
          </p:nvPr>
        </p:nvSpPr>
        <p:spPr/>
        <p:txBody>
          <a:bodyPr/>
          <a:lstStyle/>
          <a:p>
            <a:pPr>
              <a:defRPr/>
            </a:pPr>
            <a:fld id="{A6AC7CA0-2ED8-486B-B84D-57287EDC3AE4}" type="slidenum">
              <a:rPr lang="en-US" altLang="en-US" smtClean="0">
                <a:solidFill>
                  <a:srgbClr val="464653"/>
                </a:solidFill>
              </a:rPr>
              <a:pPr>
                <a:defRPr/>
              </a:pPr>
              <a:t>5</a:t>
            </a:fld>
            <a:endParaRPr lang="en-US" altLang="en-US">
              <a:solidFill>
                <a:srgbClr val="464653"/>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Application Scenarios</a:t>
            </a:r>
            <a:endParaRPr lang="en-US" dirty="0" smtClean="0">
              <a:latin typeface="Times New Roman" pitchFamily="18" charset="0"/>
            </a:endParaRPr>
          </a:p>
        </p:txBody>
      </p:sp>
      <p:sp>
        <p:nvSpPr>
          <p:cNvPr id="12291" name="Rectangle 3"/>
          <p:cNvSpPr>
            <a:spLocks noGrp="1" noChangeArrowheads="1"/>
          </p:cNvSpPr>
          <p:nvPr>
            <p:ph sz="quarter" idx="1"/>
          </p:nvPr>
        </p:nvSpPr>
        <p:spPr>
          <a:xfrm>
            <a:off x="457200" y="1219200"/>
            <a:ext cx="8229600" cy="4937125"/>
          </a:xfrm>
        </p:spPr>
        <p:txBody>
          <a:bodyPr numCol="2"/>
          <a:lstStyle/>
          <a:p>
            <a:pPr eaLnBrk="1" hangingPunct="1">
              <a:buNone/>
            </a:pPr>
            <a:r>
              <a:rPr lang="en-US" dirty="0" smtClean="0"/>
              <a:t>• Vehicles</a:t>
            </a:r>
          </a:p>
          <a:p>
            <a:pPr eaLnBrk="1" hangingPunct="1">
              <a:buNone/>
            </a:pPr>
            <a:r>
              <a:rPr lang="en-US" dirty="0" smtClean="0"/>
              <a:t>• Smart mobile phone</a:t>
            </a:r>
          </a:p>
          <a:p>
            <a:pPr eaLnBrk="1" hangingPunct="1">
              <a:buNone/>
            </a:pPr>
            <a:r>
              <a:rPr lang="en-US" dirty="0" smtClean="0"/>
              <a:t>• Invisible computing</a:t>
            </a:r>
          </a:p>
          <a:p>
            <a:pPr eaLnBrk="1" hangingPunct="1">
              <a:buNone/>
            </a:pPr>
            <a:r>
              <a:rPr lang="en-US" dirty="0" smtClean="0"/>
              <a:t>• Wearable computing</a:t>
            </a:r>
          </a:p>
          <a:p>
            <a:pPr eaLnBrk="1" hangingPunct="1">
              <a:buNone/>
            </a:pPr>
            <a:r>
              <a:rPr lang="en-US" dirty="0" smtClean="0"/>
              <a:t>• Intelligent house or office</a:t>
            </a:r>
          </a:p>
          <a:p>
            <a:pPr eaLnBrk="1" hangingPunct="1">
              <a:buNone/>
            </a:pPr>
            <a:r>
              <a:rPr lang="en-US" dirty="0" smtClean="0"/>
              <a:t>• Meeting room/conference</a:t>
            </a:r>
          </a:p>
          <a:p>
            <a:pPr eaLnBrk="1" hangingPunct="1">
              <a:buNone/>
            </a:pPr>
            <a:r>
              <a:rPr lang="en-US" dirty="0" smtClean="0"/>
              <a:t>• Taxi/Police/Fire squad fleet</a:t>
            </a:r>
          </a:p>
          <a:p>
            <a:pPr eaLnBrk="1" hangingPunct="1">
              <a:buNone/>
            </a:pPr>
            <a:r>
              <a:rPr lang="en-US" dirty="0" smtClean="0"/>
              <a:t>• Service worker</a:t>
            </a:r>
          </a:p>
          <a:p>
            <a:pPr eaLnBrk="1" hangingPunct="1">
              <a:buNone/>
            </a:pPr>
            <a:r>
              <a:rPr lang="en-US" dirty="0" smtClean="0"/>
              <a:t>• Disaster relief and Disaster alarm</a:t>
            </a:r>
          </a:p>
          <a:p>
            <a:pPr eaLnBrk="1" hangingPunct="1">
              <a:buNone/>
            </a:pPr>
            <a:r>
              <a:rPr lang="en-US" dirty="0" smtClean="0"/>
              <a:t>• Games</a:t>
            </a:r>
          </a:p>
          <a:p>
            <a:pPr eaLnBrk="1" hangingPunct="1">
              <a:buNone/>
            </a:pPr>
            <a:r>
              <a:rPr lang="en-US" dirty="0" smtClean="0"/>
              <a:t>• Military / Security</a:t>
            </a:r>
          </a:p>
        </p:txBody>
      </p:sp>
      <p:sp>
        <p:nvSpPr>
          <p:cNvPr id="4" name="Cloud 3"/>
          <p:cNvSpPr/>
          <p:nvPr/>
        </p:nvSpPr>
        <p:spPr>
          <a:xfrm>
            <a:off x="5257800" y="3962400"/>
            <a:ext cx="2590800" cy="1752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is important?</a:t>
            </a:r>
          </a:p>
        </p:txBody>
      </p:sp>
      <p:sp>
        <p:nvSpPr>
          <p:cNvPr id="5" name="Slide Number Placeholder 4"/>
          <p:cNvSpPr>
            <a:spLocks noGrp="1"/>
          </p:cNvSpPr>
          <p:nvPr>
            <p:ph type="sldNum" sz="quarter" idx="12"/>
          </p:nvPr>
        </p:nvSpPr>
        <p:spPr/>
        <p:txBody>
          <a:bodyPr/>
          <a:lstStyle/>
          <a:p>
            <a:pPr>
              <a:defRPr/>
            </a:pPr>
            <a:fld id="{A6AC7CA0-2ED8-486B-B84D-57287EDC3AE4}" type="slidenum">
              <a:rPr lang="en-US" altLang="en-US" smtClean="0">
                <a:solidFill>
                  <a:srgbClr val="464653"/>
                </a:solidFill>
              </a:rPr>
              <a:pPr>
                <a:defRPr/>
              </a:pPr>
              <a:t>6</a:t>
            </a:fld>
            <a:endParaRPr lang="en-US" altLang="en-US">
              <a:solidFill>
                <a:srgbClr val="464653"/>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Vehicles</a:t>
            </a:r>
            <a:endParaRPr lang="en-US" dirty="0" smtClean="0">
              <a:latin typeface="Times New Roman" pitchFamily="18" charset="0"/>
            </a:endParaRPr>
          </a:p>
        </p:txBody>
      </p:sp>
      <p:sp>
        <p:nvSpPr>
          <p:cNvPr id="12291" name="Rectangle 3"/>
          <p:cNvSpPr>
            <a:spLocks noGrp="1" noChangeArrowheads="1"/>
          </p:cNvSpPr>
          <p:nvPr>
            <p:ph sz="quarter" idx="1"/>
          </p:nvPr>
        </p:nvSpPr>
        <p:spPr>
          <a:xfrm>
            <a:off x="457200" y="1219200"/>
            <a:ext cx="8229600" cy="4937125"/>
          </a:xfrm>
        </p:spPr>
        <p:txBody>
          <a:bodyPr/>
          <a:lstStyle/>
          <a:p>
            <a:pPr eaLnBrk="1" hangingPunct="1"/>
            <a:endParaRPr lang="en-US" dirty="0" smtClean="0"/>
          </a:p>
        </p:txBody>
      </p:sp>
      <p:pic>
        <p:nvPicPr>
          <p:cNvPr id="3074" name="Picture 2"/>
          <p:cNvPicPr>
            <a:picLocks noChangeAspect="1" noChangeArrowheads="1"/>
          </p:cNvPicPr>
          <p:nvPr/>
        </p:nvPicPr>
        <p:blipFill>
          <a:blip r:embed="rId2" cstate="print"/>
          <a:srcRect/>
          <a:stretch>
            <a:fillRect/>
          </a:stretch>
        </p:blipFill>
        <p:spPr bwMode="auto">
          <a:xfrm>
            <a:off x="762000" y="1447800"/>
            <a:ext cx="7467600" cy="432823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A6AC7CA0-2ED8-486B-B84D-57287EDC3AE4}" type="slidenum">
              <a:rPr lang="en-US" altLang="en-US" smtClean="0">
                <a:solidFill>
                  <a:srgbClr val="464653"/>
                </a:solidFill>
              </a:rPr>
              <a:pPr>
                <a:defRPr/>
              </a:pPr>
              <a:t>7</a:t>
            </a:fld>
            <a:endParaRPr lang="en-US" altLang="en-US">
              <a:solidFill>
                <a:srgbClr val="464653"/>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Smart mobile phone</a:t>
            </a:r>
            <a:endParaRPr lang="en-US" dirty="0" smtClean="0">
              <a:latin typeface="Times New Roman" pitchFamily="18" charset="0"/>
            </a:endParaRPr>
          </a:p>
        </p:txBody>
      </p:sp>
      <p:sp>
        <p:nvSpPr>
          <p:cNvPr id="12291" name="Rectangle 3"/>
          <p:cNvSpPr>
            <a:spLocks noGrp="1" noChangeArrowheads="1"/>
          </p:cNvSpPr>
          <p:nvPr>
            <p:ph sz="quarter" idx="1"/>
          </p:nvPr>
        </p:nvSpPr>
        <p:spPr>
          <a:xfrm>
            <a:off x="457200" y="1082675"/>
            <a:ext cx="8229600" cy="5241925"/>
          </a:xfrm>
        </p:spPr>
        <p:txBody>
          <a:bodyPr numCol="2"/>
          <a:lstStyle/>
          <a:p>
            <a:pPr>
              <a:buNone/>
            </a:pPr>
            <a:r>
              <a:rPr lang="en-US" dirty="0" smtClean="0"/>
              <a:t>• Mobile phones get smarter</a:t>
            </a:r>
          </a:p>
          <a:p>
            <a:pPr>
              <a:buNone/>
            </a:pPr>
            <a:r>
              <a:rPr lang="en-US" dirty="0" smtClean="0"/>
              <a:t>• Converge with PDA?</a:t>
            </a:r>
          </a:p>
          <a:p>
            <a:pPr>
              <a:buNone/>
            </a:pPr>
            <a:r>
              <a:rPr lang="en-US" dirty="0" smtClean="0"/>
              <a:t>• Voice calls, video calls</a:t>
            </a:r>
          </a:p>
          <a:p>
            <a:pPr>
              <a:buNone/>
            </a:pPr>
            <a:r>
              <a:rPr lang="en-US" dirty="0" smtClean="0"/>
              <a:t>• Email or instant messaging</a:t>
            </a:r>
          </a:p>
          <a:p>
            <a:pPr>
              <a:buNone/>
            </a:pPr>
            <a:r>
              <a:rPr lang="en-US" dirty="0" smtClean="0"/>
              <a:t>• Play games</a:t>
            </a:r>
          </a:p>
          <a:p>
            <a:pPr>
              <a:buNone/>
            </a:pPr>
            <a:r>
              <a:rPr lang="en-US" dirty="0" smtClean="0"/>
              <a:t>• Up-to-date localized information</a:t>
            </a:r>
          </a:p>
          <a:p>
            <a:pPr lvl="2">
              <a:buNone/>
            </a:pPr>
            <a:r>
              <a:rPr lang="en-US" dirty="0" smtClean="0"/>
              <a:t>Map</a:t>
            </a:r>
          </a:p>
          <a:p>
            <a:pPr lvl="2">
              <a:buNone/>
            </a:pPr>
            <a:r>
              <a:rPr lang="en-US" dirty="0" smtClean="0"/>
              <a:t>Finding Services </a:t>
            </a:r>
          </a:p>
          <a:p>
            <a:pPr lvl="2">
              <a:buNone/>
            </a:pPr>
            <a:r>
              <a:rPr lang="en-US" dirty="0" smtClean="0"/>
              <a:t>( Ask: Find the next Pizzeria, answer: “Hey, we have great Pizza!”)</a:t>
            </a:r>
          </a:p>
          <a:p>
            <a:pPr>
              <a:buNone/>
            </a:pPr>
            <a:endParaRPr lang="en-US" dirty="0" smtClean="0"/>
          </a:p>
          <a:p>
            <a:pPr>
              <a:buNone/>
            </a:pPr>
            <a:r>
              <a:rPr lang="en-US" dirty="0" smtClean="0"/>
              <a:t>• Stock/weather/sports info</a:t>
            </a:r>
          </a:p>
          <a:p>
            <a:pPr>
              <a:buNone/>
            </a:pPr>
            <a:r>
              <a:rPr lang="en-US" dirty="0" smtClean="0"/>
              <a:t>• Ticketing</a:t>
            </a:r>
          </a:p>
        </p:txBody>
      </p:sp>
      <p:pic>
        <p:nvPicPr>
          <p:cNvPr id="5122" name="Picture 2"/>
          <p:cNvPicPr>
            <a:picLocks noChangeAspect="1" noChangeArrowheads="1"/>
          </p:cNvPicPr>
          <p:nvPr/>
        </p:nvPicPr>
        <p:blipFill>
          <a:blip r:embed="rId2" cstate="print"/>
          <a:srcRect/>
          <a:stretch>
            <a:fillRect/>
          </a:stretch>
        </p:blipFill>
        <p:spPr bwMode="auto">
          <a:xfrm>
            <a:off x="5638800" y="3200400"/>
            <a:ext cx="2362200" cy="300524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A6AC7CA0-2ED8-486B-B84D-57287EDC3AE4}" type="slidenum">
              <a:rPr lang="en-US" altLang="en-US" smtClean="0">
                <a:solidFill>
                  <a:srgbClr val="464653"/>
                </a:solidFill>
              </a:rPr>
              <a:pPr>
                <a:defRPr/>
              </a:pPr>
              <a:t>8</a:t>
            </a:fld>
            <a:endParaRPr lang="en-US" altLang="en-US" dirty="0">
              <a:solidFill>
                <a:srgbClr val="464653"/>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Invisible/ubiquitous/pervasive and wearable computing</a:t>
            </a:r>
            <a:endParaRPr lang="en-US" dirty="0" smtClean="0">
              <a:latin typeface="Times New Roman" pitchFamily="18" charset="0"/>
            </a:endParaRPr>
          </a:p>
        </p:txBody>
      </p:sp>
      <p:sp>
        <p:nvSpPr>
          <p:cNvPr id="12291" name="Rectangle 3"/>
          <p:cNvSpPr>
            <a:spLocks noGrp="1" noChangeArrowheads="1"/>
          </p:cNvSpPr>
          <p:nvPr>
            <p:ph sz="quarter" idx="1"/>
          </p:nvPr>
        </p:nvSpPr>
        <p:spPr>
          <a:xfrm>
            <a:off x="457200" y="1219200"/>
            <a:ext cx="8229600" cy="4937125"/>
          </a:xfrm>
        </p:spPr>
        <p:txBody>
          <a:bodyPr/>
          <a:lstStyle/>
          <a:p>
            <a:pPr>
              <a:buNone/>
            </a:pPr>
            <a:r>
              <a:rPr lang="en-US" dirty="0" smtClean="0"/>
              <a:t>• Tiny embedded “computers”</a:t>
            </a:r>
          </a:p>
          <a:p>
            <a:pPr>
              <a:buNone/>
            </a:pPr>
            <a:r>
              <a:rPr lang="en-US" dirty="0" smtClean="0"/>
              <a:t>• Everywhere</a:t>
            </a:r>
          </a:p>
          <a:p>
            <a:pPr>
              <a:buNone/>
            </a:pPr>
            <a:endParaRPr lang="en-US" dirty="0" smtClean="0"/>
          </a:p>
        </p:txBody>
      </p:sp>
      <p:pic>
        <p:nvPicPr>
          <p:cNvPr id="6146" name="Picture 2"/>
          <p:cNvPicPr>
            <a:picLocks noChangeAspect="1" noChangeArrowheads="1"/>
          </p:cNvPicPr>
          <p:nvPr/>
        </p:nvPicPr>
        <p:blipFill>
          <a:blip r:embed="rId3" cstate="print"/>
          <a:srcRect/>
          <a:stretch>
            <a:fillRect/>
          </a:stretch>
        </p:blipFill>
        <p:spPr bwMode="auto">
          <a:xfrm>
            <a:off x="5410200" y="1752600"/>
            <a:ext cx="2390775" cy="2096937"/>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A6AC7CA0-2ED8-486B-B84D-57287EDC3AE4}" type="slidenum">
              <a:rPr lang="en-US" altLang="en-US" smtClean="0">
                <a:solidFill>
                  <a:srgbClr val="464653"/>
                </a:solidFill>
              </a:rPr>
              <a:pPr>
                <a:defRPr/>
              </a:pPr>
              <a:t>9</a:t>
            </a:fld>
            <a:endParaRPr lang="en-US" altLang="en-US">
              <a:solidFill>
                <a:srgbClr val="464653"/>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AB3C826A8BA445B29955E499880823" ma:contentTypeVersion="0" ma:contentTypeDescription="Create a new document." ma:contentTypeScope="" ma:versionID="54c10268060f3bd25b84d5656624b897">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50B0BF0-559C-4F78-B63C-204FC0DE20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98B97CD-7633-42C2-9349-FD13EB3EF29C}">
  <ds:schemaRefs>
    <ds:schemaRef ds:uri="http://schemas.microsoft.com/sharepoint/v3/contenttype/forms"/>
  </ds:schemaRefs>
</ds:datastoreItem>
</file>

<file path=customXml/itemProps3.xml><?xml version="1.0" encoding="utf-8"?>
<ds:datastoreItem xmlns:ds="http://schemas.openxmlformats.org/officeDocument/2006/customXml" ds:itemID="{239AE16E-1AAF-42A9-BC88-D35F5EF7C0B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1522</TotalTime>
  <Words>1240</Words>
  <Application>Microsoft Office PowerPoint</Application>
  <PresentationFormat>On-screen Show (4:3)</PresentationFormat>
  <Paragraphs>207</Paragraphs>
  <Slides>28</Slides>
  <Notes>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Origin</vt:lpstr>
      <vt:lpstr>Lecture 4: Mobile Computing</vt:lpstr>
      <vt:lpstr>Overview</vt:lpstr>
      <vt:lpstr>A computer in 2014?</vt:lpstr>
      <vt:lpstr>What is Mobile Computing?</vt:lpstr>
      <vt:lpstr>What is Mobile Computing?</vt:lpstr>
      <vt:lpstr>Application Scenarios</vt:lpstr>
      <vt:lpstr>Vehicles</vt:lpstr>
      <vt:lpstr>Smart mobile phone</vt:lpstr>
      <vt:lpstr>Invisible/ubiquitous/pervasive and wearable computing</vt:lpstr>
      <vt:lpstr>Intelligent Office and Intelligent House</vt:lpstr>
      <vt:lpstr>Meeting room or Conference</vt:lpstr>
      <vt:lpstr>Taxi / Police / Fire squad / Service fleet</vt:lpstr>
      <vt:lpstr>Disaster relief</vt:lpstr>
      <vt:lpstr> Disaster alarm</vt:lpstr>
      <vt:lpstr>Games</vt:lpstr>
      <vt:lpstr> Military / Security</vt:lpstr>
      <vt:lpstr>Mobile devices</vt:lpstr>
      <vt:lpstr> Effect of Device Portability: Challenges  </vt:lpstr>
      <vt:lpstr>Wireless networks in comparison to fixed networks</vt:lpstr>
      <vt:lpstr>Lecture 5: Mobile Computing Part-II</vt:lpstr>
      <vt:lpstr>History of Wireless Technologies Development (1980-200?) </vt:lpstr>
      <vt:lpstr>EXISTING CELLULAR NETWORK ARCHITECTURE</vt:lpstr>
      <vt:lpstr>EXISTING CELLULAR NETWORK ARCHITECTURE</vt:lpstr>
      <vt:lpstr>Mobile communication overview</vt:lpstr>
      <vt:lpstr>History of Wireless Technologies Development (1980-200?) </vt:lpstr>
      <vt:lpstr>Networking Approaches in mobile Computing </vt:lpstr>
      <vt:lpstr>The Future </vt:lpstr>
      <vt:lpstr>The Future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4: Mobile Computing</dc:title>
  <dc:creator>Najla</dc:creator>
  <cp:lastModifiedBy>User</cp:lastModifiedBy>
  <cp:revision>22</cp:revision>
  <dcterms:created xsi:type="dcterms:W3CDTF">2014-10-11T22:42:39Z</dcterms:created>
  <dcterms:modified xsi:type="dcterms:W3CDTF">2016-02-16T18:46:05Z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0x01010009AB3C826A8BA445B29955E499880823</vt:lpwstr>
  </property>
</Properties>
</file>