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7" r:id="rId2"/>
    <p:sldId id="258" r:id="rId3"/>
    <p:sldId id="259" r:id="rId4"/>
    <p:sldId id="284" r:id="rId5"/>
    <p:sldId id="285" r:id="rId6"/>
    <p:sldId id="260" r:id="rId7"/>
    <p:sldId id="265" r:id="rId8"/>
    <p:sldId id="262" r:id="rId9"/>
    <p:sldId id="264" r:id="rId10"/>
    <p:sldId id="263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2" r:id="rId24"/>
    <p:sldId id="283" r:id="rId25"/>
  </p:sldIdLst>
  <p:sldSz cx="9144000" cy="6858000" type="screen4x3"/>
  <p:notesSz cx="6797675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73349-D818-4183-89DD-2DB4FAF09844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2A9E2E-AFB1-431D-9DFA-95CF31130D4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FCC3BD-64A2-49C3-996C-B7FC22B78721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6661"/>
            <a:ext cx="5438140" cy="4468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5808B-B185-475B-94EE-4E154EB86B1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19693C-9C86-4DAD-B6F3-85E5A61A0300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1B465-797B-4D8F-B3CA-A0AB7FC72BDA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Isosceles Triangle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FF630-A1C1-49FA-989A-7BEA38081AAF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C7CA0-2ED8-486B-B84D-57287EDC3AE4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DDE9EC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DDE9EC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0FEE6-B3FE-4A4D-9453-5CEDF159DEB2}" type="slidenum">
              <a:rPr lang="en-US" altLang="en-US">
                <a:solidFill>
                  <a:srgbClr val="DDE9EC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DDE9EC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BA6C5-E2CC-4E1A-8D57-9E11B2FED94F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B88F7-B3F8-4145-943B-3C9CDBF65964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3F0D8-CDE1-47F5-BF9E-EFE26DFE35BC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E8F05-743D-41F7-9067-FE48745EA802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90327-8768-4908-A9F9-2C25804DAA18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DDE9EC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DDE9EC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2CB0D-5F50-4FCD-9475-9E7AB29C1799}" type="slidenum">
              <a:rPr lang="en-US" altLang="en-US">
                <a:solidFill>
                  <a:srgbClr val="DDE9EC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DDE9EC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2A709F-7B74-4283-B8E3-225733C79037}" type="slidenum">
              <a:rPr lang="en-US" altLang="en-US">
                <a:solidFill>
                  <a:srgbClr val="464653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marL="342900" indent="-342900" eaLnBrk="1" hangingPunct="1"/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Lecture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4: Mobile Computing</a:t>
            </a:r>
            <a:endParaRPr lang="en-US" sz="28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>
                <a:latin typeface="Times New Roman" pitchFamily="18" charset="0"/>
              </a:rPr>
              <a:t>By D. </a:t>
            </a:r>
            <a:r>
              <a:rPr lang="en-US" dirty="0" err="1" smtClean="0">
                <a:latin typeface="Times New Roman" pitchFamily="18" charset="0"/>
              </a:rPr>
              <a:t>Najla</a:t>
            </a:r>
            <a:r>
              <a:rPr lang="en-US" dirty="0" smtClean="0">
                <a:latin typeface="Times New Roman" pitchFamily="18" charset="0"/>
              </a:rPr>
              <a:t> Al-</a:t>
            </a:r>
            <a:r>
              <a:rPr lang="en-US" dirty="0" err="1" smtClean="0">
                <a:latin typeface="Times New Roman" pitchFamily="18" charset="0"/>
              </a:rPr>
              <a:t>Nabhan</a:t>
            </a:r>
            <a:r>
              <a:rPr lang="en-US" dirty="0" smtClean="0">
                <a:latin typeface="Times New Roman" pitchFamily="18" charset="0"/>
              </a:rPr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19693C-9C86-4DAD-B6F3-85E5A61A0300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Invisible/ubiquitous/pervasive and wearable computing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• Tiny embedded “computers”</a:t>
            </a:r>
          </a:p>
          <a:p>
            <a:r>
              <a:rPr lang="en-US" dirty="0" smtClean="0"/>
              <a:t>• Everywhere</a:t>
            </a:r>
          </a:p>
          <a:p>
            <a:r>
              <a:rPr lang="en-US" dirty="0" smtClean="0"/>
              <a:t>• Example: Microsoft’s Doll</a:t>
            </a:r>
          </a:p>
          <a:p>
            <a:r>
              <a:rPr lang="en-US" dirty="0" smtClean="0"/>
              <a:t>• I refer to my </a:t>
            </a:r>
            <a:r>
              <a:rPr lang="en-US" dirty="0" smtClean="0"/>
              <a:t>colleagues </a:t>
            </a:r>
            <a:r>
              <a:rPr lang="en-US" dirty="0" err="1" smtClean="0"/>
              <a:t>Friedemann</a:t>
            </a:r>
            <a:r>
              <a:rPr lang="en-US" dirty="0" smtClean="0"/>
              <a:t> </a:t>
            </a:r>
            <a:r>
              <a:rPr lang="en-US" dirty="0" err="1" smtClean="0"/>
              <a:t>Mattern</a:t>
            </a:r>
            <a:r>
              <a:rPr lang="en-US" dirty="0" smtClean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Bernt</a:t>
            </a:r>
            <a:r>
              <a:rPr lang="en-US" dirty="0" smtClean="0"/>
              <a:t> </a:t>
            </a:r>
            <a:r>
              <a:rPr lang="en-US" dirty="0" err="1" smtClean="0"/>
              <a:t>Schiele</a:t>
            </a:r>
            <a:r>
              <a:rPr lang="en-US" dirty="0" smtClean="0"/>
              <a:t> and </a:t>
            </a:r>
            <a:r>
              <a:rPr lang="en-US" dirty="0" smtClean="0"/>
              <a:t>their courses</a:t>
            </a:r>
            <a:endParaRPr lang="en-US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3513288"/>
            <a:ext cx="2390775" cy="209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10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Intelligent Office and Intelligent House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• Bluetooth replaces cables</a:t>
            </a:r>
          </a:p>
          <a:p>
            <a:r>
              <a:rPr lang="en-US" dirty="0" smtClean="0"/>
              <a:t>• Plug and play, without the “plug”</a:t>
            </a:r>
          </a:p>
          <a:p>
            <a:r>
              <a:rPr lang="en-US" dirty="0" smtClean="0"/>
              <a:t>• Again: Find the local printer</a:t>
            </a:r>
          </a:p>
          <a:p>
            <a:r>
              <a:rPr lang="en-US" dirty="0" smtClean="0"/>
              <a:t>• House recognizes inhabitant</a:t>
            </a:r>
          </a:p>
          <a:p>
            <a:r>
              <a:rPr lang="en-US" dirty="0" smtClean="0"/>
              <a:t>• House regulates temperature</a:t>
            </a:r>
          </a:p>
          <a:p>
            <a:r>
              <a:rPr lang="en-US" dirty="0" smtClean="0"/>
              <a:t>according to person in a room</a:t>
            </a:r>
          </a:p>
          <a:p>
            <a:r>
              <a:rPr lang="en-US" dirty="0" smtClean="0"/>
              <a:t>• Trade Shows</a:t>
            </a:r>
          </a:p>
          <a:p>
            <a:r>
              <a:rPr lang="en-US" dirty="0" smtClean="0"/>
              <a:t>• Home without cables looks better</a:t>
            </a:r>
          </a:p>
          <a:p>
            <a:r>
              <a:rPr lang="en-US" dirty="0" smtClean="0"/>
              <a:t>• LAN in historic buildings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828800"/>
            <a:ext cx="3605212" cy="336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11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Meeting room or Conference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• Share data instantly</a:t>
            </a:r>
          </a:p>
          <a:p>
            <a:r>
              <a:rPr lang="en-US" dirty="0" smtClean="0"/>
              <a:t>• Send a message to </a:t>
            </a:r>
            <a:r>
              <a:rPr lang="en-US" dirty="0" smtClean="0"/>
              <a:t>someone else </a:t>
            </a:r>
            <a:r>
              <a:rPr lang="en-US" dirty="0" smtClean="0"/>
              <a:t>in the room</a:t>
            </a:r>
          </a:p>
          <a:p>
            <a:r>
              <a:rPr lang="en-US" dirty="0" smtClean="0"/>
              <a:t>• Secretly vote on </a:t>
            </a:r>
            <a:r>
              <a:rPr lang="en-US" dirty="0" smtClean="0"/>
              <a:t>controversial issue</a:t>
            </a:r>
            <a:endParaRPr lang="en-US" dirty="0" smtClean="0"/>
          </a:p>
          <a:p>
            <a:r>
              <a:rPr lang="en-US" dirty="0" smtClean="0"/>
              <a:t>• Find person with similar interests</a:t>
            </a:r>
          </a:p>
          <a:p>
            <a:r>
              <a:rPr lang="en-US" dirty="0" smtClean="0"/>
              <a:t>• Broadcast last minute changes</a:t>
            </a:r>
          </a:p>
          <a:p>
            <a:r>
              <a:rPr lang="en-US" dirty="0" smtClean="0"/>
              <a:t>• Ad-Hoc Network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048000"/>
            <a:ext cx="3648075" cy="2903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12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Taxi / Police / Fire squad / Service fleet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• Connect</a:t>
            </a:r>
          </a:p>
          <a:p>
            <a:r>
              <a:rPr lang="en-US" dirty="0" smtClean="0"/>
              <a:t>• Control</a:t>
            </a:r>
          </a:p>
          <a:p>
            <a:r>
              <a:rPr lang="en-US" dirty="0" smtClean="0"/>
              <a:t>• Communicate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Service Worker</a:t>
            </a:r>
          </a:p>
          <a:p>
            <a:r>
              <a:rPr lang="en-US" dirty="0" smtClean="0"/>
              <a:t> </a:t>
            </a:r>
            <a:r>
              <a:rPr lang="en-US" dirty="0" smtClean="0"/>
              <a:t>Example: SBB service </a:t>
            </a:r>
            <a:r>
              <a:rPr lang="en-US" dirty="0" smtClean="0"/>
              <a:t>workers have </a:t>
            </a:r>
            <a:r>
              <a:rPr lang="en-US" dirty="0" smtClean="0"/>
              <a:t>PDA</a:t>
            </a:r>
          </a:p>
          <a:p>
            <a:pPr lvl="1"/>
            <a:r>
              <a:rPr lang="en-US" dirty="0" smtClean="0"/>
              <a:t>– Map help finding broken signal</a:t>
            </a:r>
          </a:p>
          <a:p>
            <a:pPr lvl="1"/>
            <a:r>
              <a:rPr lang="en-US" dirty="0" smtClean="0"/>
              <a:t>– PDA gives type of signal, so </a:t>
            </a:r>
            <a:r>
              <a:rPr lang="en-US" dirty="0" smtClean="0"/>
              <a:t>that service </a:t>
            </a:r>
            <a:r>
              <a:rPr lang="en-US" dirty="0" smtClean="0"/>
              <a:t>person can bring the </a:t>
            </a:r>
            <a:r>
              <a:rPr lang="en-US" dirty="0" smtClean="0"/>
              <a:t>right tools </a:t>
            </a:r>
            <a:r>
              <a:rPr lang="en-US" dirty="0" smtClean="0"/>
              <a:t>right away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371600"/>
            <a:ext cx="2371725" cy="2734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13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066800"/>
            <a:ext cx="5110162" cy="3984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Lonely </a:t>
            </a:r>
            <a:r>
              <a:rPr lang="en-US" dirty="0" smtClean="0"/>
              <a:t>wolf= Remote users 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• We really mean </a:t>
            </a:r>
            <a:r>
              <a:rPr lang="en-US" i="1" dirty="0" smtClean="0"/>
              <a:t>everywhere!</a:t>
            </a:r>
          </a:p>
          <a:p>
            <a:endParaRPr lang="en-US" dirty="0" smtClean="0"/>
          </a:p>
          <a:p>
            <a:r>
              <a:rPr lang="en-US" dirty="0" smtClean="0"/>
              <a:t>• </a:t>
            </a:r>
            <a:r>
              <a:rPr lang="en-US" dirty="0" smtClean="0"/>
              <a:t>Cargo’s and yachts</a:t>
            </a:r>
          </a:p>
          <a:p>
            <a:r>
              <a:rPr lang="en-US" dirty="0" smtClean="0"/>
              <a:t>• Journalists</a:t>
            </a:r>
          </a:p>
          <a:p>
            <a:r>
              <a:rPr lang="en-US" dirty="0" smtClean="0"/>
              <a:t>• Scientists</a:t>
            </a:r>
          </a:p>
          <a:p>
            <a:r>
              <a:rPr lang="en-US" dirty="0" smtClean="0"/>
              <a:t>• Travelers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• </a:t>
            </a:r>
            <a:r>
              <a:rPr lang="en-US" dirty="0" smtClean="0"/>
              <a:t>Sometimes cheaper </a:t>
            </a:r>
            <a:r>
              <a:rPr lang="en-US" dirty="0" smtClean="0"/>
              <a:t>than infrastructure?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14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Disaster relief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• After earthquake, tsunami,</a:t>
            </a:r>
          </a:p>
          <a:p>
            <a:r>
              <a:rPr lang="en-US" dirty="0" smtClean="0"/>
              <a:t>volcano, etc:</a:t>
            </a:r>
          </a:p>
          <a:p>
            <a:r>
              <a:rPr lang="en-US" dirty="0" smtClean="0"/>
              <a:t>• You cannot rely on</a:t>
            </a:r>
          </a:p>
          <a:p>
            <a:r>
              <a:rPr lang="en-US" dirty="0" smtClean="0"/>
              <a:t>infrastructure but you need to</a:t>
            </a:r>
          </a:p>
          <a:p>
            <a:r>
              <a:rPr lang="en-US" dirty="0" smtClean="0"/>
              <a:t>orchestrate disaster relief</a:t>
            </a:r>
          </a:p>
          <a:p>
            <a:r>
              <a:rPr lang="en-US" dirty="0" smtClean="0"/>
              <a:t>• Early transmission of patient</a:t>
            </a:r>
          </a:p>
          <a:p>
            <a:r>
              <a:rPr lang="en-US" dirty="0" smtClean="0"/>
              <a:t>data to hospital</a:t>
            </a:r>
          </a:p>
          <a:p>
            <a:r>
              <a:rPr lang="en-US" dirty="0" smtClean="0"/>
              <a:t>• Satellite</a:t>
            </a:r>
          </a:p>
          <a:p>
            <a:r>
              <a:rPr lang="en-US" dirty="0" smtClean="0"/>
              <a:t>• Ad-Hoc network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971800"/>
            <a:ext cx="4191000" cy="2626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15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</a:t>
            </a:r>
            <a:r>
              <a:rPr lang="en-US" dirty="0" smtClean="0"/>
              <a:t>Disaster alarm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• With sensors you might be</a:t>
            </a:r>
          </a:p>
          <a:p>
            <a:r>
              <a:rPr lang="en-US" dirty="0" smtClean="0"/>
              <a:t>able to alarm early</a:t>
            </a:r>
          </a:p>
          <a:p>
            <a:r>
              <a:rPr lang="en-US" dirty="0" smtClean="0"/>
              <a:t>• Example: Tsunami</a:t>
            </a:r>
          </a:p>
          <a:p>
            <a:r>
              <a:rPr lang="en-US" dirty="0" smtClean="0"/>
              <a:t>• Example: Cooling room</a:t>
            </a:r>
          </a:p>
          <a:p>
            <a:r>
              <a:rPr lang="en-US" dirty="0" smtClean="0"/>
              <a:t>• Or simpler: Weather station</a:t>
            </a:r>
          </a:p>
          <a:p>
            <a:endParaRPr lang="en-US" dirty="0" smtClean="0"/>
          </a:p>
          <a:p>
            <a:r>
              <a:rPr lang="en-US" dirty="0" smtClean="0"/>
              <a:t>•Satellite</a:t>
            </a:r>
            <a:endParaRPr lang="en-US" dirty="0" smtClean="0"/>
          </a:p>
          <a:p>
            <a:r>
              <a:rPr lang="en-US" dirty="0" smtClean="0"/>
              <a:t>• Ad-Hoc network</a:t>
            </a:r>
            <a:r>
              <a:rPr lang="en-US" dirty="0" smtClean="0"/>
              <a:t> </a:t>
            </a:r>
            <a:endParaRPr lang="en-US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295400"/>
            <a:ext cx="3514725" cy="4659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16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Games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• Nintendo </a:t>
            </a:r>
            <a:r>
              <a:rPr lang="en-US" dirty="0" err="1" smtClean="0"/>
              <a:t>Gameboy</a:t>
            </a:r>
            <a:r>
              <a:rPr lang="en-US" dirty="0" smtClean="0"/>
              <a:t> [Advance</a:t>
            </a:r>
            <a:r>
              <a:rPr lang="en-US" dirty="0" smtClean="0"/>
              <a:t>]: Industry standard mobile game </a:t>
            </a:r>
            <a:r>
              <a:rPr lang="en-US" dirty="0" smtClean="0"/>
              <a:t>station</a:t>
            </a:r>
          </a:p>
          <a:p>
            <a:r>
              <a:rPr lang="en-US" dirty="0" smtClean="0"/>
              <a:t>• Connectable to </a:t>
            </a:r>
            <a:r>
              <a:rPr lang="en-US" dirty="0" smtClean="0"/>
              <a:t>other </a:t>
            </a:r>
            <a:r>
              <a:rPr lang="en-US" dirty="0" err="1" smtClean="0"/>
              <a:t>Gameboys</a:t>
            </a:r>
            <a:endParaRPr lang="en-US" dirty="0" smtClean="0"/>
          </a:p>
          <a:p>
            <a:r>
              <a:rPr lang="en-US" dirty="0" smtClean="0"/>
              <a:t>• Can be used as game pad </a:t>
            </a:r>
            <a:r>
              <a:rPr lang="en-US" dirty="0" smtClean="0"/>
              <a:t>for Nintendo </a:t>
            </a:r>
            <a:r>
              <a:rPr lang="en-US" dirty="0" err="1" smtClean="0"/>
              <a:t>Gamecube</a:t>
            </a:r>
            <a:endParaRPr lang="en-US" dirty="0" smtClean="0"/>
          </a:p>
          <a:p>
            <a:r>
              <a:rPr lang="en-US" dirty="0" smtClean="0"/>
              <a:t>• </a:t>
            </a:r>
            <a:r>
              <a:rPr lang="en-US" dirty="0" err="1" smtClean="0"/>
              <a:t>Cybiko</a:t>
            </a:r>
            <a:r>
              <a:rPr lang="en-US" dirty="0" smtClean="0"/>
              <a:t> [Extreme] is </a:t>
            </a:r>
            <a:r>
              <a:rPr lang="en-US" dirty="0" smtClean="0"/>
              <a:t>a competitor </a:t>
            </a:r>
            <a:r>
              <a:rPr lang="en-US" dirty="0" smtClean="0"/>
              <a:t>that has </a:t>
            </a:r>
            <a:r>
              <a:rPr lang="en-US" dirty="0" smtClean="0"/>
              <a:t>radio capabilities </a:t>
            </a:r>
            <a:r>
              <a:rPr lang="en-US" dirty="0" smtClean="0"/>
              <a:t>built in</a:t>
            </a:r>
          </a:p>
          <a:p>
            <a:r>
              <a:rPr lang="en-US" dirty="0" smtClean="0"/>
              <a:t>• Second generation already</a:t>
            </a:r>
          </a:p>
          <a:p>
            <a:r>
              <a:rPr lang="en-US" dirty="0" smtClean="0"/>
              <a:t>• Also email, chat, etc.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3810000"/>
            <a:ext cx="10096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17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</a:t>
            </a:r>
            <a:r>
              <a:rPr lang="en-US" dirty="0" smtClean="0"/>
              <a:t>Military / Security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• From a technology </a:t>
            </a:r>
            <a:r>
              <a:rPr lang="en-US" dirty="0" smtClean="0"/>
              <a:t>standpoint this </a:t>
            </a:r>
            <a:r>
              <a:rPr lang="en-US" dirty="0" smtClean="0"/>
              <a:t>is similar to disaster relief</a:t>
            </a:r>
          </a:p>
          <a:p>
            <a:r>
              <a:rPr lang="en-US" dirty="0" smtClean="0"/>
              <a:t>• </a:t>
            </a:r>
            <a:r>
              <a:rPr lang="en-US" dirty="0" err="1" smtClean="0"/>
              <a:t>Sensoria</a:t>
            </a:r>
            <a:r>
              <a:rPr lang="en-US" dirty="0" smtClean="0"/>
              <a:t> says “US army is the</a:t>
            </a:r>
          </a:p>
          <a:p>
            <a:r>
              <a:rPr lang="en-US" dirty="0" smtClean="0"/>
              <a:t>best costumer”</a:t>
            </a:r>
          </a:p>
          <a:p>
            <a:r>
              <a:rPr lang="en-US" dirty="0" smtClean="0"/>
              <a:t>• Not (important) in this course</a:t>
            </a:r>
            <a:r>
              <a:rPr lang="en-US" dirty="0" smtClean="0"/>
              <a:t> </a:t>
            </a:r>
            <a:endParaRPr lang="en-US" dirty="0" smtClean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889613"/>
            <a:ext cx="3619500" cy="46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18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</a:t>
            </a:r>
            <a:r>
              <a:rPr lang="en-US" dirty="0" smtClean="0"/>
              <a:t>Application Scenarios: </a:t>
            </a:r>
            <a:r>
              <a:rPr lang="en-US" b="1" dirty="0" smtClean="0"/>
              <a:t>Discussion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 numCol="2"/>
          <a:lstStyle/>
          <a:p>
            <a:r>
              <a:rPr lang="en-US" dirty="0" smtClean="0"/>
              <a:t>• Vehicles</a:t>
            </a:r>
          </a:p>
          <a:p>
            <a:r>
              <a:rPr lang="en-US" dirty="0" smtClean="0"/>
              <a:t>• Nomadic user</a:t>
            </a:r>
          </a:p>
          <a:p>
            <a:r>
              <a:rPr lang="en-US" dirty="0" smtClean="0"/>
              <a:t>• Smart mobile phone</a:t>
            </a:r>
          </a:p>
          <a:p>
            <a:r>
              <a:rPr lang="en-US" dirty="0" smtClean="0"/>
              <a:t>• Invisible computing</a:t>
            </a:r>
          </a:p>
          <a:p>
            <a:r>
              <a:rPr lang="en-US" dirty="0" smtClean="0"/>
              <a:t>• Wearable computing</a:t>
            </a:r>
          </a:p>
          <a:p>
            <a:r>
              <a:rPr lang="en-US" dirty="0" smtClean="0"/>
              <a:t>• Intelligent house or office</a:t>
            </a:r>
          </a:p>
          <a:p>
            <a:r>
              <a:rPr lang="en-US" dirty="0" smtClean="0"/>
              <a:t>• Meeting room/conference</a:t>
            </a:r>
          </a:p>
          <a:p>
            <a:r>
              <a:rPr lang="en-US" dirty="0" smtClean="0"/>
              <a:t>• Taxi/Police/Fire squad fleet</a:t>
            </a:r>
          </a:p>
          <a:p>
            <a:r>
              <a:rPr lang="en-US" dirty="0" smtClean="0"/>
              <a:t>• Service worker</a:t>
            </a:r>
          </a:p>
          <a:p>
            <a:r>
              <a:rPr lang="en-US" dirty="0" smtClean="0"/>
              <a:t>• Lonely wolf</a:t>
            </a:r>
          </a:p>
          <a:p>
            <a:r>
              <a:rPr lang="en-US" dirty="0" smtClean="0"/>
              <a:t>• Disaster relief and Disaster alarm</a:t>
            </a:r>
          </a:p>
          <a:p>
            <a:r>
              <a:rPr lang="en-US" dirty="0" smtClean="0"/>
              <a:t>• Games</a:t>
            </a:r>
          </a:p>
          <a:p>
            <a:r>
              <a:rPr lang="en-US" dirty="0" smtClean="0"/>
              <a:t>• Military / Security</a:t>
            </a:r>
          </a:p>
          <a:p>
            <a:r>
              <a:rPr lang="en-US" dirty="0" smtClean="0"/>
              <a:t>• </a:t>
            </a:r>
            <a:r>
              <a:rPr lang="en-US" b="1" dirty="0" smtClean="0"/>
              <a:t>Anything missing?</a:t>
            </a:r>
            <a:endParaRPr lang="en-US" dirty="0" smtClean="0"/>
          </a:p>
        </p:txBody>
      </p:sp>
      <p:sp>
        <p:nvSpPr>
          <p:cNvPr id="4" name="Cloud 3"/>
          <p:cNvSpPr/>
          <p:nvPr/>
        </p:nvSpPr>
        <p:spPr>
          <a:xfrm>
            <a:off x="5562600" y="4191000"/>
            <a:ext cx="2590800" cy="17526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What is important?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19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imes New Roman" pitchFamily="18" charset="0"/>
              </a:rPr>
              <a:t>Overview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sz="2800" baseline="0" dirty="0" smtClean="0">
                <a:latin typeface="Arial"/>
              </a:rPr>
              <a:t>What is it?</a:t>
            </a:r>
          </a:p>
          <a:p>
            <a:r>
              <a:rPr lang="en-US" sz="2800" baseline="0" dirty="0" smtClean="0">
                <a:latin typeface="Arial"/>
              </a:rPr>
              <a:t>Who needs it?</a:t>
            </a:r>
          </a:p>
          <a:p>
            <a:r>
              <a:rPr lang="en-US" sz="2800" baseline="0" dirty="0" smtClean="0">
                <a:latin typeface="Arial"/>
              </a:rPr>
              <a:t> History</a:t>
            </a:r>
          </a:p>
          <a:p>
            <a:r>
              <a:rPr lang="en-US" sz="2800" baseline="0" dirty="0" smtClean="0">
                <a:latin typeface="Arial"/>
              </a:rPr>
              <a:t> Future</a:t>
            </a:r>
          </a:p>
          <a:p>
            <a:r>
              <a:rPr lang="en-US" sz="2800" baseline="0" dirty="0" smtClean="0">
                <a:latin typeface="Arial"/>
              </a:rPr>
              <a:t> </a:t>
            </a:r>
            <a:endParaRPr lang="en-US" dirty="0" smtClean="0"/>
          </a:p>
        </p:txBody>
      </p:sp>
      <p:sp>
        <p:nvSpPr>
          <p:cNvPr id="10244" name="TextBox 4"/>
          <p:cNvSpPr txBox="1">
            <a:spLocks noChangeArrowheads="1"/>
          </p:cNvSpPr>
          <p:nvPr/>
        </p:nvSpPr>
        <p:spPr bwMode="auto">
          <a:xfrm>
            <a:off x="457200" y="1219200"/>
            <a:ext cx="822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prstClr val="black"/>
                </a:solidFill>
                <a:latin typeface="Arial" pitchFamily="34" charset="0"/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143000"/>
            <a:ext cx="4157662" cy="5416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2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Mobile devices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9" y="1371600"/>
            <a:ext cx="8725063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20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Effect of Device Portability 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• Energy consumption</a:t>
            </a:r>
          </a:p>
          <a:p>
            <a:r>
              <a:rPr lang="en-US" dirty="0" smtClean="0"/>
              <a:t>– there is no Moore’s law for batteries or solar cells</a:t>
            </a:r>
          </a:p>
          <a:p>
            <a:r>
              <a:rPr lang="en-US" dirty="0" smtClean="0"/>
              <a:t>– limited computing power, low quality displays, small disks</a:t>
            </a:r>
          </a:p>
          <a:p>
            <a:r>
              <a:rPr lang="en-US" dirty="0" smtClean="0"/>
              <a:t>– Limited memory (no moving parts)</a:t>
            </a:r>
          </a:p>
          <a:p>
            <a:r>
              <a:rPr lang="en-US" dirty="0" smtClean="0"/>
              <a:t>– Radio transmission has a high energy consumption</a:t>
            </a:r>
          </a:p>
          <a:p>
            <a:r>
              <a:rPr lang="en-US" dirty="0" smtClean="0"/>
              <a:t>– CPU: power consumption </a:t>
            </a:r>
            <a:r>
              <a:rPr lang="en-US" dirty="0" smtClean="0"/>
              <a:t>= </a:t>
            </a:r>
            <a:r>
              <a:rPr lang="en-US" dirty="0" err="1" smtClean="0"/>
              <a:t>CV</a:t>
            </a:r>
            <a:r>
              <a:rPr lang="en-US" sz="2400" baseline="30000" dirty="0" err="1" smtClean="0"/>
              <a:t>2</a:t>
            </a:r>
            <a:r>
              <a:rPr lang="en-US" dirty="0" err="1" smtClean="0"/>
              <a:t>f</a:t>
            </a:r>
            <a:endParaRPr lang="en-US" dirty="0" smtClean="0"/>
          </a:p>
          <a:p>
            <a:r>
              <a:rPr lang="en-US" dirty="0" smtClean="0"/>
              <a:t>• C: total capacitance, reduced by integration</a:t>
            </a:r>
          </a:p>
          <a:p>
            <a:r>
              <a:rPr lang="en-US" dirty="0" smtClean="0"/>
              <a:t>• V: supply voltage, can be reduced to a certain limit</a:t>
            </a:r>
          </a:p>
          <a:p>
            <a:r>
              <a:rPr lang="en-US" dirty="0" smtClean="0"/>
              <a:t>• f: clock frequency, can be reduced </a:t>
            </a:r>
            <a:r>
              <a:rPr lang="en-US" dirty="0" smtClean="0"/>
              <a:t>temporally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21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Effect of Device Portability 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• Limited user interfaces</a:t>
            </a:r>
          </a:p>
          <a:p>
            <a:r>
              <a:rPr lang="en-US" dirty="0" smtClean="0"/>
              <a:t>– compromise between size of fingers and portability</a:t>
            </a:r>
          </a:p>
          <a:p>
            <a:r>
              <a:rPr lang="en-US" dirty="0" smtClean="0"/>
              <a:t>– integration of character/voice recognition, abstract symbols</a:t>
            </a:r>
          </a:p>
          <a:p>
            <a:r>
              <a:rPr lang="en-US" dirty="0" smtClean="0"/>
              <a:t>• Loss of data</a:t>
            </a:r>
          </a:p>
          <a:p>
            <a:r>
              <a:rPr lang="en-US" dirty="0" smtClean="0"/>
              <a:t>– higher probability (e.g., defects, theft)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22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Wireless networks in comparison to fixed networks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• Higher loss-rates due to interference</a:t>
            </a:r>
          </a:p>
          <a:p>
            <a:r>
              <a:rPr lang="en-US" dirty="0" smtClean="0"/>
              <a:t>– emissions of, e.g., engines, lightning</a:t>
            </a:r>
          </a:p>
          <a:p>
            <a:r>
              <a:rPr lang="en-US" dirty="0" smtClean="0"/>
              <a:t>• Restrictive regulations of frequencies</a:t>
            </a:r>
          </a:p>
          <a:p>
            <a:r>
              <a:rPr lang="en-US" dirty="0" smtClean="0"/>
              <a:t>– frequencies have to be coordinated, useful frequencies are almost all</a:t>
            </a:r>
          </a:p>
          <a:p>
            <a:r>
              <a:rPr lang="en-US" dirty="0" smtClean="0"/>
              <a:t>occupied</a:t>
            </a:r>
          </a:p>
          <a:p>
            <a:r>
              <a:rPr lang="en-US" dirty="0" smtClean="0"/>
              <a:t>• Low transmission rates</a:t>
            </a:r>
          </a:p>
          <a:p>
            <a:r>
              <a:rPr lang="en-US" dirty="0" smtClean="0"/>
              <a:t>– local some </a:t>
            </a:r>
            <a:r>
              <a:rPr lang="en-US" dirty="0" err="1" smtClean="0"/>
              <a:t>Mbit</a:t>
            </a:r>
            <a:r>
              <a:rPr lang="en-US" dirty="0" smtClean="0"/>
              <a:t>/s, regional currently, e.g., </a:t>
            </a:r>
            <a:r>
              <a:rPr lang="en-US" dirty="0" err="1" smtClean="0"/>
              <a:t>9.6kbit</a:t>
            </a:r>
            <a:r>
              <a:rPr lang="en-US" dirty="0" smtClean="0"/>
              <a:t>/s with </a:t>
            </a:r>
            <a:r>
              <a:rPr lang="en-US" dirty="0" smtClean="0"/>
              <a:t>GSM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23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Wireless networks in comparison to fixed networks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• </a:t>
            </a:r>
            <a:r>
              <a:rPr lang="en-US" dirty="0" smtClean="0"/>
              <a:t>Higher delays, more jitter</a:t>
            </a:r>
          </a:p>
          <a:p>
            <a:r>
              <a:rPr lang="en-US" dirty="0" smtClean="0"/>
              <a:t>– connection setup time with GSM in the second range, several hundred</a:t>
            </a:r>
          </a:p>
          <a:p>
            <a:r>
              <a:rPr lang="en-US" dirty="0" smtClean="0"/>
              <a:t>milliseconds for other wireless systems, tens of seconds with Bluetooth</a:t>
            </a:r>
          </a:p>
          <a:p>
            <a:r>
              <a:rPr lang="en-US" dirty="0" smtClean="0"/>
              <a:t>• Lower security, simpler active attacking</a:t>
            </a:r>
          </a:p>
          <a:p>
            <a:r>
              <a:rPr lang="en-US" dirty="0" smtClean="0"/>
              <a:t>– radio interface accessible for everyone, base station can be simulated,</a:t>
            </a:r>
          </a:p>
          <a:p>
            <a:r>
              <a:rPr lang="en-US" dirty="0" smtClean="0"/>
              <a:t>thus attracting calls from mobile phones</a:t>
            </a:r>
          </a:p>
          <a:p>
            <a:r>
              <a:rPr lang="en-US" dirty="0" smtClean="0"/>
              <a:t>• Always shared medium</a:t>
            </a:r>
          </a:p>
          <a:p>
            <a:r>
              <a:rPr lang="en-US" dirty="0" smtClean="0"/>
              <a:t>– secure access mechanisms important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24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imes New Roman" pitchFamily="18" charset="0"/>
              </a:rPr>
              <a:t>A computer in 2014?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• Advances in technology</a:t>
            </a:r>
          </a:p>
          <a:p>
            <a:pPr lvl="2"/>
            <a:r>
              <a:rPr lang="en-US" dirty="0" smtClean="0"/>
              <a:t>– More computing power in smaller devices</a:t>
            </a:r>
          </a:p>
          <a:p>
            <a:pPr lvl="2"/>
            <a:r>
              <a:rPr lang="en-US" dirty="0" smtClean="0"/>
              <a:t>– Flat, lightweight displays with low power consumption</a:t>
            </a:r>
          </a:p>
          <a:p>
            <a:pPr lvl="2"/>
            <a:r>
              <a:rPr lang="en-US" dirty="0" smtClean="0"/>
              <a:t>– New user interfaces due to small dimensions</a:t>
            </a:r>
          </a:p>
          <a:p>
            <a:pPr lvl="2"/>
            <a:r>
              <a:rPr lang="en-US" dirty="0" smtClean="0"/>
              <a:t>– More bandwidth (per second? per space?)</a:t>
            </a:r>
          </a:p>
          <a:p>
            <a:pPr lvl="2"/>
            <a:r>
              <a:rPr lang="en-US" dirty="0" smtClean="0"/>
              <a:t>– Multiple wireless techniques</a:t>
            </a:r>
          </a:p>
          <a:p>
            <a:r>
              <a:rPr lang="en-US" dirty="0" smtClean="0"/>
              <a:t>• Technology in the background</a:t>
            </a:r>
          </a:p>
          <a:p>
            <a:pPr lvl="2"/>
            <a:r>
              <a:rPr lang="en-US" dirty="0" smtClean="0"/>
              <a:t>– Device location awareness: computers adapt to their environment</a:t>
            </a:r>
          </a:p>
          <a:p>
            <a:pPr lvl="1"/>
            <a:r>
              <a:rPr lang="en-US" dirty="0" smtClean="0"/>
              <a:t>– User location awareness: computers recognize the location of </a:t>
            </a:r>
            <a:r>
              <a:rPr lang="en-US" dirty="0" smtClean="0"/>
              <a:t>the user </a:t>
            </a:r>
            <a:r>
              <a:rPr lang="en-US" dirty="0" smtClean="0"/>
              <a:t>and react appropriately (call forwarding)</a:t>
            </a:r>
          </a:p>
          <a:p>
            <a:r>
              <a:rPr lang="en-US" dirty="0" smtClean="0"/>
              <a:t>• “Computers” evolve</a:t>
            </a:r>
          </a:p>
          <a:p>
            <a:pPr lvl="2"/>
            <a:r>
              <a:rPr lang="en-US" dirty="0" smtClean="0"/>
              <a:t>– Small, cheap, portable, replaceable</a:t>
            </a:r>
          </a:p>
          <a:p>
            <a:pPr lvl="2"/>
            <a:r>
              <a:rPr lang="en-US" dirty="0" smtClean="0"/>
              <a:t>– Integration or disintegration?</a:t>
            </a:r>
            <a:endParaRPr lang="en-US" sz="15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3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is </a:t>
            </a:r>
            <a:r>
              <a:rPr lang="en-US" i="1" dirty="0" smtClean="0"/>
              <a:t>Mobile Computing?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• </a:t>
            </a:r>
            <a:r>
              <a:rPr lang="en-US" dirty="0" smtClean="0"/>
              <a:t>Aspects of mobility</a:t>
            </a:r>
          </a:p>
          <a:p>
            <a:r>
              <a:rPr lang="en-US" dirty="0" smtClean="0"/>
              <a:t>– User mobility: users communicate “anytime, anywhere, with anyone”</a:t>
            </a:r>
          </a:p>
          <a:p>
            <a:r>
              <a:rPr lang="en-US" dirty="0" smtClean="0"/>
              <a:t>(example: read/write email on web browser)</a:t>
            </a:r>
          </a:p>
          <a:p>
            <a:r>
              <a:rPr lang="en-US" dirty="0" smtClean="0"/>
              <a:t>– Device portability: devices can be connected anytime, anywhere to </a:t>
            </a:r>
            <a:r>
              <a:rPr lang="en-US" dirty="0" smtClean="0"/>
              <a:t>the network</a:t>
            </a:r>
            <a:endParaRPr lang="en-US" dirty="0" smtClean="0"/>
          </a:p>
          <a:p>
            <a:r>
              <a:rPr lang="en-US" dirty="0" smtClean="0"/>
              <a:t>• Wireless vs. mobile Examples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􀀸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􀀸</a:t>
            </a:r>
            <a:r>
              <a:rPr lang="en-US" dirty="0" smtClean="0"/>
              <a:t> Stationary </a:t>
            </a:r>
            <a:r>
              <a:rPr lang="en-US" dirty="0" smtClean="0"/>
              <a:t>computer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􀀸</a:t>
            </a:r>
            <a:r>
              <a:rPr lang="en-US" dirty="0" smtClean="0"/>
              <a:t> </a:t>
            </a:r>
            <a:r>
              <a:rPr lang="en-US" dirty="0" smtClean="0"/>
              <a:t>√ 	Notebook </a:t>
            </a:r>
            <a:r>
              <a:rPr lang="en-US" dirty="0" smtClean="0"/>
              <a:t>in a hotel</a:t>
            </a:r>
          </a:p>
          <a:p>
            <a:pPr lvl="2"/>
            <a:r>
              <a:rPr lang="en-US" dirty="0" smtClean="0"/>
              <a:t>√    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􀀸</a:t>
            </a:r>
            <a:r>
              <a:rPr lang="en-US" dirty="0" smtClean="0"/>
              <a:t> Wireless LANs in historic buildings</a:t>
            </a:r>
          </a:p>
          <a:p>
            <a:pPr lvl="2"/>
            <a:r>
              <a:rPr lang="en-US" dirty="0" smtClean="0"/>
              <a:t>√      </a:t>
            </a:r>
            <a:r>
              <a:rPr lang="en-US" dirty="0" smtClean="0"/>
              <a:t> </a:t>
            </a:r>
            <a:r>
              <a:rPr lang="en-US" dirty="0" smtClean="0"/>
              <a:t>√      </a:t>
            </a:r>
            <a:r>
              <a:rPr lang="en-US" dirty="0" smtClean="0"/>
              <a:t>Personal </a:t>
            </a:r>
            <a:r>
              <a:rPr lang="en-US" dirty="0" smtClean="0"/>
              <a:t>Digital Assistant (PDA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4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is </a:t>
            </a:r>
            <a:r>
              <a:rPr lang="en-US" i="1" dirty="0" smtClean="0"/>
              <a:t>Mobile Computing?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• The demand for mobile communication creates the need for</a:t>
            </a:r>
          </a:p>
          <a:p>
            <a:r>
              <a:rPr lang="en-US" dirty="0" smtClean="0"/>
              <a:t>integration of wireless networks and existing fixed networks</a:t>
            </a:r>
          </a:p>
          <a:p>
            <a:r>
              <a:rPr lang="en-US" dirty="0" smtClean="0"/>
              <a:t>– Local area networks: standardization of IEEE 802.11 or HIPERLAN</a:t>
            </a:r>
          </a:p>
          <a:p>
            <a:r>
              <a:rPr lang="en-US" dirty="0" smtClean="0"/>
              <a:t>– Wide area networks: GSM and ISDN</a:t>
            </a:r>
          </a:p>
          <a:p>
            <a:r>
              <a:rPr lang="en-US" dirty="0" smtClean="0"/>
              <a:t>– Internet: Mobile IP extension of the Internet protocol IP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5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Application Scenarios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 numCol="2"/>
          <a:lstStyle/>
          <a:p>
            <a:pPr eaLnBrk="1" hangingPunct="1"/>
            <a:r>
              <a:rPr lang="en-US" dirty="0" smtClean="0"/>
              <a:t>• Vehicles</a:t>
            </a:r>
          </a:p>
          <a:p>
            <a:pPr eaLnBrk="1" hangingPunct="1"/>
            <a:r>
              <a:rPr lang="en-US" dirty="0" smtClean="0"/>
              <a:t>• Nomadic user</a:t>
            </a:r>
          </a:p>
          <a:p>
            <a:pPr eaLnBrk="1" hangingPunct="1"/>
            <a:r>
              <a:rPr lang="en-US" dirty="0" smtClean="0"/>
              <a:t>• Smart mobile phone</a:t>
            </a:r>
          </a:p>
          <a:p>
            <a:pPr eaLnBrk="1" hangingPunct="1"/>
            <a:r>
              <a:rPr lang="en-US" dirty="0" smtClean="0"/>
              <a:t>• Invisible computing</a:t>
            </a:r>
          </a:p>
          <a:p>
            <a:pPr eaLnBrk="1" hangingPunct="1"/>
            <a:r>
              <a:rPr lang="en-US" dirty="0" smtClean="0"/>
              <a:t>• Wearable computing</a:t>
            </a:r>
          </a:p>
          <a:p>
            <a:pPr eaLnBrk="1" hangingPunct="1"/>
            <a:r>
              <a:rPr lang="en-US" dirty="0" smtClean="0"/>
              <a:t>• Intelligent house or office</a:t>
            </a:r>
          </a:p>
          <a:p>
            <a:pPr eaLnBrk="1" hangingPunct="1"/>
            <a:r>
              <a:rPr lang="en-US" dirty="0" smtClean="0"/>
              <a:t>• Meeting room/conference</a:t>
            </a:r>
          </a:p>
          <a:p>
            <a:pPr eaLnBrk="1" hangingPunct="1"/>
            <a:r>
              <a:rPr lang="en-US" dirty="0" smtClean="0"/>
              <a:t>• Taxi/Police/Fire squad fleet</a:t>
            </a:r>
          </a:p>
          <a:p>
            <a:pPr eaLnBrk="1" hangingPunct="1"/>
            <a:r>
              <a:rPr lang="en-US" dirty="0" smtClean="0"/>
              <a:t>• Service worker</a:t>
            </a:r>
          </a:p>
          <a:p>
            <a:pPr eaLnBrk="1" hangingPunct="1"/>
            <a:r>
              <a:rPr lang="en-US" dirty="0" smtClean="0"/>
              <a:t>• Lonely wolf</a:t>
            </a:r>
          </a:p>
          <a:p>
            <a:pPr eaLnBrk="1" hangingPunct="1"/>
            <a:r>
              <a:rPr lang="en-US" dirty="0" smtClean="0"/>
              <a:t>• Disaster relief and Disaster alarm</a:t>
            </a:r>
          </a:p>
          <a:p>
            <a:pPr eaLnBrk="1" hangingPunct="1"/>
            <a:r>
              <a:rPr lang="en-US" dirty="0" smtClean="0"/>
              <a:t>• Games</a:t>
            </a:r>
          </a:p>
          <a:p>
            <a:pPr eaLnBrk="1" hangingPunct="1"/>
            <a:r>
              <a:rPr lang="en-US" dirty="0" smtClean="0"/>
              <a:t>• Military / Security</a:t>
            </a:r>
            <a:endParaRPr lang="en-US" dirty="0" smtClean="0"/>
          </a:p>
        </p:txBody>
      </p:sp>
      <p:sp>
        <p:nvSpPr>
          <p:cNvPr id="4" name="Cloud 3"/>
          <p:cNvSpPr/>
          <p:nvPr/>
        </p:nvSpPr>
        <p:spPr>
          <a:xfrm>
            <a:off x="5257800" y="3962400"/>
            <a:ext cx="2590800" cy="17526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What is important?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6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Vehicles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447800"/>
            <a:ext cx="7467600" cy="4328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7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Nomadic users 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• Nomadic user has laptop/palmtop</a:t>
            </a:r>
          </a:p>
          <a:p>
            <a:r>
              <a:rPr lang="en-US" dirty="0" smtClean="0"/>
              <a:t>• Connect to network infrequently</a:t>
            </a:r>
          </a:p>
          <a:p>
            <a:r>
              <a:rPr lang="en-US" dirty="0" smtClean="0"/>
              <a:t>• Interim period operate in disconnected mode</a:t>
            </a:r>
          </a:p>
          <a:p>
            <a:r>
              <a:rPr lang="en-US" dirty="0" smtClean="0"/>
              <a:t>• Access her or customer data</a:t>
            </a:r>
          </a:p>
          <a:p>
            <a:r>
              <a:rPr lang="en-US" dirty="0" smtClean="0"/>
              <a:t>• Consistent database for all agents</a:t>
            </a:r>
          </a:p>
          <a:p>
            <a:r>
              <a:rPr lang="en-US" dirty="0" smtClean="0"/>
              <a:t>• Print on local printer (or other service)</a:t>
            </a:r>
          </a:p>
          <a:p>
            <a:pPr lvl="2"/>
            <a:r>
              <a:rPr lang="en-US" dirty="0" smtClean="0"/>
              <a:t>– How do we find it?</a:t>
            </a:r>
          </a:p>
          <a:p>
            <a:pPr lvl="2"/>
            <a:r>
              <a:rPr lang="en-US" dirty="0" smtClean="0"/>
              <a:t>– Is it safe?</a:t>
            </a:r>
          </a:p>
          <a:p>
            <a:pPr lvl="2"/>
            <a:r>
              <a:rPr lang="en-US" dirty="0" smtClean="0"/>
              <a:t>– Do we need wires?</a:t>
            </a:r>
          </a:p>
          <a:p>
            <a:r>
              <a:rPr lang="en-US" dirty="0" smtClean="0"/>
              <a:t>• Does nomadic user need her own hardware?</a:t>
            </a:r>
          </a:p>
          <a:p>
            <a:pPr lvl="2"/>
            <a:r>
              <a:rPr lang="en-US" dirty="0" smtClean="0"/>
              <a:t>• Read/write email on web browser</a:t>
            </a:r>
          </a:p>
          <a:p>
            <a:pPr lvl="2"/>
            <a:r>
              <a:rPr lang="en-US" dirty="0" smtClean="0"/>
              <a:t>• Access data OK too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295400"/>
            <a:ext cx="2871787" cy="2334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8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Smart mobile phone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082675"/>
            <a:ext cx="8229600" cy="5775325"/>
          </a:xfrm>
        </p:spPr>
        <p:txBody>
          <a:bodyPr numCol="2"/>
          <a:lstStyle/>
          <a:p>
            <a:r>
              <a:rPr lang="en-US" dirty="0" smtClean="0"/>
              <a:t>• Mobile phones get smarter</a:t>
            </a:r>
          </a:p>
          <a:p>
            <a:r>
              <a:rPr lang="en-US" dirty="0" smtClean="0"/>
              <a:t>• Converge with PDA?</a:t>
            </a:r>
          </a:p>
          <a:p>
            <a:r>
              <a:rPr lang="en-US" dirty="0" smtClean="0"/>
              <a:t>• Voice calls, video calls (really?)</a:t>
            </a:r>
          </a:p>
          <a:p>
            <a:r>
              <a:rPr lang="en-US" dirty="0" smtClean="0"/>
              <a:t>• Email or instant messaging</a:t>
            </a:r>
          </a:p>
          <a:p>
            <a:r>
              <a:rPr lang="en-US" dirty="0" smtClean="0"/>
              <a:t>• Play games</a:t>
            </a:r>
          </a:p>
          <a:p>
            <a:r>
              <a:rPr lang="en-US" dirty="0" smtClean="0"/>
              <a:t>• Up-to-date localized information</a:t>
            </a:r>
          </a:p>
          <a:p>
            <a:pPr lvl="2"/>
            <a:r>
              <a:rPr lang="en-US" dirty="0" smtClean="0"/>
              <a:t>Map</a:t>
            </a:r>
            <a:endParaRPr lang="en-US" dirty="0" smtClean="0"/>
          </a:p>
          <a:p>
            <a:pPr lvl="2"/>
            <a:r>
              <a:rPr lang="en-US" dirty="0" smtClean="0"/>
              <a:t>Pull</a:t>
            </a:r>
            <a:r>
              <a:rPr lang="en-US" dirty="0" smtClean="0"/>
              <a:t>: Find the next Pizzeria</a:t>
            </a:r>
          </a:p>
          <a:p>
            <a:pPr lvl="2"/>
            <a:r>
              <a:rPr lang="en-US" dirty="0" smtClean="0"/>
              <a:t>Push</a:t>
            </a:r>
            <a:r>
              <a:rPr lang="en-US" dirty="0" smtClean="0"/>
              <a:t>: “Hey, we have great Pizza!”</a:t>
            </a:r>
          </a:p>
          <a:p>
            <a:r>
              <a:rPr lang="en-US" dirty="0" smtClean="0"/>
              <a:t>• Stock/weather/sports info</a:t>
            </a:r>
          </a:p>
          <a:p>
            <a:r>
              <a:rPr lang="en-US" dirty="0" smtClean="0"/>
              <a:t>• Ticketing</a:t>
            </a:r>
          </a:p>
          <a:p>
            <a:r>
              <a:rPr lang="en-US" dirty="0" smtClean="0"/>
              <a:t>• Trade stock</a:t>
            </a:r>
          </a:p>
          <a:p>
            <a:r>
              <a:rPr lang="en-US" dirty="0" smtClean="0"/>
              <a:t>• etc.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3200400"/>
            <a:ext cx="2362200" cy="3005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9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1128</Words>
  <Application>Microsoft Office PowerPoint</Application>
  <PresentationFormat>On-screen Show (4:3)</PresentationFormat>
  <Paragraphs>228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Origin</vt:lpstr>
      <vt:lpstr>Lecture 4: Mobile Computing</vt:lpstr>
      <vt:lpstr>Overview</vt:lpstr>
      <vt:lpstr>A computer in 2014?</vt:lpstr>
      <vt:lpstr>What is Mobile Computing?</vt:lpstr>
      <vt:lpstr>What is Mobile Computing?</vt:lpstr>
      <vt:lpstr>Application Scenarios</vt:lpstr>
      <vt:lpstr>Vehicles</vt:lpstr>
      <vt:lpstr>Nomadic users </vt:lpstr>
      <vt:lpstr>Smart mobile phone</vt:lpstr>
      <vt:lpstr>Invisible/ubiquitous/pervasive and wearable computing</vt:lpstr>
      <vt:lpstr>Intelligent Office and Intelligent House</vt:lpstr>
      <vt:lpstr>Meeting room or Conference</vt:lpstr>
      <vt:lpstr>Taxi / Police / Fire squad / Service fleet</vt:lpstr>
      <vt:lpstr>Lonely wolf= Remote users </vt:lpstr>
      <vt:lpstr>Disaster relief</vt:lpstr>
      <vt:lpstr> Disaster alarm</vt:lpstr>
      <vt:lpstr>Games</vt:lpstr>
      <vt:lpstr> Military / Security</vt:lpstr>
      <vt:lpstr> Application Scenarios: Discussion</vt:lpstr>
      <vt:lpstr>Mobile devices</vt:lpstr>
      <vt:lpstr> Effect of Device Portability </vt:lpstr>
      <vt:lpstr> Effect of Device Portability </vt:lpstr>
      <vt:lpstr>Wireless networks in comparison to fixed networks</vt:lpstr>
      <vt:lpstr>Wireless networks in comparison to fixed networks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4: Mobile Computing</dc:title>
  <dc:creator>Najla</dc:creator>
  <cp:lastModifiedBy>Najla</cp:lastModifiedBy>
  <cp:revision>1</cp:revision>
  <dcterms:created xsi:type="dcterms:W3CDTF">2014-10-11T22:42:39Z</dcterms:created>
  <dcterms:modified xsi:type="dcterms:W3CDTF">2014-10-12T03:19:19Z</dcterms:modified>
</cp:coreProperties>
</file>