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13"/>
  </p:notesMasterIdLst>
  <p:sldIdLst>
    <p:sldId id="314" r:id="rId3"/>
    <p:sldId id="305" r:id="rId4"/>
    <p:sldId id="316" r:id="rId5"/>
    <p:sldId id="302" r:id="rId6"/>
    <p:sldId id="309" r:id="rId7"/>
    <p:sldId id="276" r:id="rId8"/>
    <p:sldId id="317" r:id="rId9"/>
    <p:sldId id="313" r:id="rId10"/>
    <p:sldId id="319" r:id="rId11"/>
    <p:sldId id="318" r:id="rId12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00"/>
    <a:srgbClr val="66FF33"/>
    <a:srgbClr val="4D4D4D"/>
    <a:srgbClr val="990099"/>
    <a:srgbClr val="D60093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5" autoAdjust="0"/>
    <p:restoredTop sz="94660"/>
  </p:normalViewPr>
  <p:slideViewPr>
    <p:cSldViewPr>
      <p:cViewPr>
        <p:scale>
          <a:sx n="88" d="100"/>
          <a:sy n="88" d="100"/>
        </p:scale>
        <p:origin x="-1104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51AA62-5B8E-48B2-830D-25FB40D5478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64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6467D18-9716-4016-AACB-82F190DF9786}" type="slidenum">
              <a:rPr lang="ar-SA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10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GB" alt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GB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6EA0-337A-405D-9F64-5EAE8C28DFF5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4823213"/>
      </p:ext>
    </p:extLst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358CC-4022-4359-95C7-8DBDBDC95212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14267183"/>
      </p:ext>
    </p:extLst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166AC-4FEB-4D44-87B7-28D4BE6B043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7181109"/>
      </p:ext>
    </p:extLst>
  </p:cSld>
  <p:clrMapOvr>
    <a:masterClrMapping/>
  </p:clrMapOvr>
  <p:transition spd="med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D14D7-D499-4039-9C87-B3C3762B72B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83645"/>
      </p:ext>
    </p:extLst>
  </p:cSld>
  <p:clrMapOvr>
    <a:masterClrMapping/>
  </p:clrMapOvr>
  <p:transition spd="med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EA8C-F85E-49B4-90E0-31AD5A48143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50515"/>
      </p:ext>
    </p:extLst>
  </p:cSld>
  <p:clrMapOvr>
    <a:masterClrMapping/>
  </p:clrMapOvr>
  <p:transition spd="med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F529A-2DFE-4E83-B68D-D494A6736E9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223218"/>
      </p:ext>
    </p:extLst>
  </p:cSld>
  <p:clrMapOvr>
    <a:masterClrMapping/>
  </p:clrMapOvr>
  <p:transition spd="med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C0C4D-63A9-48B1-9010-F809C306015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462637"/>
      </p:ext>
    </p:extLst>
  </p:cSld>
  <p:clrMapOvr>
    <a:masterClrMapping/>
  </p:clrMapOvr>
  <p:transition spd="med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C2F41-0822-49D6-86B5-92626E01C8F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772606"/>
      </p:ext>
    </p:extLst>
  </p:cSld>
  <p:clrMapOvr>
    <a:masterClrMapping/>
  </p:clrMapOvr>
  <p:transition spd="med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AA329-2BE3-42C0-8C31-A3823367E4F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839585"/>
      </p:ext>
    </p:extLst>
  </p:cSld>
  <p:clrMapOvr>
    <a:masterClrMapping/>
  </p:clrMapOvr>
  <p:transition spd="med"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F5114-804F-4285-A0B7-6C47D98D986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773109"/>
      </p:ext>
    </p:extLst>
  </p:cSld>
  <p:clrMapOvr>
    <a:masterClrMapping/>
  </p:clrMapOvr>
  <p:transition spd="med"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44EE7-3571-4AFC-AA5E-47FD038BC0A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873702"/>
      </p:ext>
    </p:extLst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B2F11-0A1B-4477-8B15-67CC602C40C7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5475214"/>
      </p:ext>
    </p:extLst>
  </p:cSld>
  <p:clrMapOvr>
    <a:masterClrMapping/>
  </p:clrMapOvr>
  <p:transition spd="med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2837F-7306-446E-A8A1-12BCFE5AFE2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09148"/>
      </p:ext>
    </p:extLst>
  </p:cSld>
  <p:clrMapOvr>
    <a:masterClrMapping/>
  </p:clrMapOvr>
  <p:transition spd="med"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FF80E-F376-4449-AC80-4DC5B798662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751085"/>
      </p:ext>
    </p:extLst>
  </p:cSld>
  <p:clrMapOvr>
    <a:masterClrMapping/>
  </p:clrMapOvr>
  <p:transition spd="med"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F1969-75F9-4227-838D-A6345142D2D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0606"/>
      </p:ext>
    </p:extLst>
  </p:cSld>
  <p:clrMapOvr>
    <a:masterClrMapping/>
  </p:clrMapOvr>
  <p:transition spd="med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0A8EB-3609-4106-B112-454B2F92E46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07656357"/>
      </p:ext>
    </p:extLst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0E6CF-5487-40FF-9C34-008D5620D90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6785515"/>
      </p:ext>
    </p:extLst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F7D6F-3C56-430B-8915-B6277431E043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01824554"/>
      </p:ext>
    </p:extLst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3139-8F4C-46A7-8EAA-34E6C3770AC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6220830"/>
      </p:ext>
    </p:extLst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0CD60-40FF-43BF-B966-9314AD38FC0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9996747"/>
      </p:ext>
    </p:extLst>
  </p:cSld>
  <p:clrMapOvr>
    <a:masterClrMapping/>
  </p:clrMapOvr>
  <p:transition spd="med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B868B-2570-47B5-90A1-F0CE426E1EA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1539239"/>
      </p:ext>
    </p:extLst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67E7-3CCD-4C4E-8B87-11EB0B46AC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8364842"/>
      </p:ext>
    </p:extLst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8C1A1AB-6D43-4A6C-B830-E5CB2E4C779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ransition spd="med">
    <p:comb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F995A57-8D34-460B-97DE-C0A9357ED59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ransition spd="med">
    <p:comb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17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5.png"/><Relationship Id="rId5" Type="http://schemas.openxmlformats.org/officeDocument/2006/relationships/tags" Target="../tags/tag19.xml"/><Relationship Id="rId10" Type="http://schemas.openxmlformats.org/officeDocument/2006/relationships/image" Target="../media/image14.png"/><Relationship Id="rId4" Type="http://schemas.openxmlformats.org/officeDocument/2006/relationships/tags" Target="../tags/tag18.xml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.wikipedia.org/w/index.php?title=%D8%A7%D9%84%D8%A8%D9%83%D8%AA%D9%8A%D8%B1%D9%8A%D8%A7_%D8%A7%D9%84%D8%A8%D8%AF%D8%A7%D8%A6%D9%8A%D8%A9&amp;action=edit&amp;redlink=1" TargetMode="External"/><Relationship Id="rId7" Type="http://schemas.microsoft.com/office/2007/relationships/hdphoto" Target="../media/hdphoto1.wdp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hyperlink" Target="http://ar.wikipedia.org/w/index.php?title=%D8%A7%D9%84%D8%A8%D9%83%D8%AA%D9%8A%D8%B1%D9%8A%D8%A7_%D8%A7%D9%84%D8%AD%D9%82%D9%8A%D9%82%D9%8A%D8%A9&amp;action=edit&amp;redlink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3.xml"/><Relationship Id="rId7" Type="http://schemas.openxmlformats.org/officeDocument/2006/relationships/image" Target="../media/image9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4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64180" y="1371600"/>
            <a:ext cx="6432020" cy="792162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Cell: 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Discovery of the Cell</a:t>
            </a:r>
            <a:endParaRPr lang="en-US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099" name="Picture 4" descr="figure 5-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76600"/>
            <a:ext cx="35052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Content Placeholder 6"/>
          <p:cNvSpPr>
            <a:spLocks noGrp="1"/>
          </p:cNvSpPr>
          <p:nvPr>
            <p:ph idx="1"/>
          </p:nvPr>
        </p:nvSpPr>
        <p:spPr>
          <a:xfrm>
            <a:off x="152400" y="2819400"/>
            <a:ext cx="5029200" cy="3429000"/>
          </a:xfrm>
        </p:spPr>
        <p:txBody>
          <a:bodyPr/>
          <a:lstStyle/>
          <a:p>
            <a:r>
              <a:rPr lang="en-US" altLang="en-US" sz="2400" b="1" smtClean="0"/>
              <a:t>The first person to see cells</a:t>
            </a:r>
            <a:r>
              <a:rPr lang="en-US" altLang="en-US" sz="2400" smtClean="0"/>
              <a:t> </a:t>
            </a:r>
            <a:r>
              <a:rPr lang="en-US" altLang="en-US" sz="2400" b="1" smtClean="0"/>
              <a:t>was</a:t>
            </a:r>
            <a:r>
              <a:rPr lang="en-US" altLang="en-US" sz="2400" smtClean="0"/>
              <a:t> </a:t>
            </a:r>
            <a:r>
              <a:rPr lang="en-US" altLang="en-US" sz="2400" b="1" smtClean="0"/>
              <a:t>Robert Hooke in 1665.</a:t>
            </a:r>
          </a:p>
          <a:p>
            <a:r>
              <a:rPr lang="en-US" altLang="en-US" sz="2400" b="1" smtClean="0"/>
              <a:t> He was looking at a thin slice of cork through a microscope</a:t>
            </a:r>
          </a:p>
          <a:p>
            <a:r>
              <a:rPr lang="en-US" altLang="en-US" sz="2400" b="1" smtClean="0"/>
              <a:t> and he found what he described as "tiny rooms" that he called cells</a:t>
            </a:r>
            <a:endParaRPr lang="ar-SA" altLang="en-US" sz="2400" smtClean="0"/>
          </a:p>
        </p:txBody>
      </p:sp>
      <p:grpSp>
        <p:nvGrpSpPr>
          <p:cNvPr id="7" name="Group 6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9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6853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3810000" cy="6096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Cell Theory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7150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1838, the German botanist Matthias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Schleiden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concluded that all plants were composed of cells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1839, Theodor Schwann concluded the same thing for animals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1855, Rudolf Virchow noted that all cells come from other cells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altLang="en-US" sz="18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The cell theory states that: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endParaRPr lang="en-US" altLang="en-US" sz="1800" b="1" u="sng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80000"/>
              </a:lnSpc>
              <a:buClr>
                <a:srgbClr val="0000FF"/>
              </a:buClr>
              <a:buFontTx/>
              <a:buAutoNum type="arabicParenR"/>
              <a:defRPr/>
            </a:pPr>
            <a:r>
              <a:rPr lang="en-US" altLang="en-US" sz="2400" dirty="0" smtClean="0">
                <a:solidFill>
                  <a:srgbClr val="0000FF"/>
                </a:solidFill>
              </a:rPr>
              <a:t>all living organisms are made of one or more cells, </a:t>
            </a:r>
          </a:p>
          <a:p>
            <a:pPr marL="457200" indent="-457200">
              <a:lnSpc>
                <a:spcPct val="80000"/>
              </a:lnSpc>
              <a:buClr>
                <a:srgbClr val="0000FF"/>
              </a:buClr>
              <a:buFontTx/>
              <a:buAutoNum type="arabicParenR"/>
              <a:defRPr/>
            </a:pPr>
            <a:r>
              <a:rPr lang="en-US" altLang="en-US" sz="2400" dirty="0" smtClean="0">
                <a:solidFill>
                  <a:srgbClr val="0000FF"/>
                </a:solidFill>
              </a:rPr>
              <a:t>cells are the basic units of structure and function, and</a:t>
            </a:r>
          </a:p>
          <a:p>
            <a:pPr marL="457200" indent="-457200">
              <a:lnSpc>
                <a:spcPct val="80000"/>
              </a:lnSpc>
              <a:buClr>
                <a:srgbClr val="0000FF"/>
              </a:buClr>
              <a:buFontTx/>
              <a:buAutoNum type="arabicParenR"/>
              <a:defRPr/>
            </a:pPr>
            <a:r>
              <a:rPr lang="en-US" altLang="en-US" sz="2400" dirty="0" smtClean="0">
                <a:solidFill>
                  <a:srgbClr val="0000FF"/>
                </a:solidFill>
              </a:rPr>
              <a:t>cells come only from pre-existing cells.</a:t>
            </a:r>
          </a:p>
          <a:p>
            <a:pPr marL="457200" indent="-45720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indent="-457200" algn="ctr">
              <a:lnSpc>
                <a:spcPct val="80000"/>
              </a:lnSpc>
              <a:buFontTx/>
              <a:buNone/>
              <a:defRPr/>
            </a:pP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cell is the smallest unit that can carry on all of the processes of life</a:t>
            </a:r>
            <a:endParaRPr lang="en-US" alt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5737225" y="2071688"/>
            <a:ext cx="1841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 baseline="-25000"/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75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5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9EDDE46-AADB-47EB-99F2-B86003E7BE8A}" type="slidenum">
              <a:rPr lang="ar-SA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/>
          </a:p>
        </p:txBody>
      </p:sp>
      <p:sp>
        <p:nvSpPr>
          <p:cNvPr id="78852" name="Oval 4"/>
          <p:cNvSpPr>
            <a:spLocks noChangeArrowheads="1"/>
          </p:cNvSpPr>
          <p:nvPr/>
        </p:nvSpPr>
        <p:spPr bwMode="auto">
          <a:xfrm>
            <a:off x="1066800" y="2971800"/>
            <a:ext cx="2286000" cy="137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2700000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Prokaryotic</a:t>
            </a:r>
          </a:p>
        </p:txBody>
      </p:sp>
      <p:sp>
        <p:nvSpPr>
          <p:cNvPr id="78853" name="Oval 5"/>
          <p:cNvSpPr>
            <a:spLocks noChangeArrowheads="1"/>
          </p:cNvSpPr>
          <p:nvPr/>
        </p:nvSpPr>
        <p:spPr bwMode="auto">
          <a:xfrm>
            <a:off x="6172200" y="2895600"/>
            <a:ext cx="2286000" cy="1447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2700000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Eukaryotic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533400" y="228600"/>
            <a:ext cx="2819400" cy="1447800"/>
          </a:xfrm>
          <a:prstGeom prst="rect">
            <a:avLst/>
          </a:prstGeom>
          <a:solidFill>
            <a:srgbClr val="0000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Types</a:t>
            </a:r>
          </a:p>
          <a:p>
            <a:pPr algn="ctr"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of cells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2743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/>
              <a:t>All other forms  of life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152400" y="2667000"/>
            <a:ext cx="1676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1" eaLnBrk="1" hangingPunct="1">
              <a:spcBef>
                <a:spcPct val="50000"/>
              </a:spcBef>
              <a:buFontTx/>
              <a:buNone/>
            </a:pPr>
            <a:r>
              <a:rPr lang="ar-EG" altLang="en-US" sz="2800" b="1"/>
              <a:t>بدائية</a:t>
            </a:r>
            <a:r>
              <a:rPr lang="ar-SA" altLang="en-US" sz="2800" b="1"/>
              <a:t> النواة</a:t>
            </a:r>
            <a:endParaRPr lang="en-GB" altLang="en-US" sz="2800" b="1"/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7086600" y="2438400"/>
            <a:ext cx="1828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FontTx/>
              <a:buNone/>
            </a:pPr>
            <a:r>
              <a:rPr lang="ar-SA" altLang="en-US" sz="2800" b="1"/>
              <a:t>حقيقية النواة</a:t>
            </a:r>
            <a:endParaRPr lang="en-GB" altLang="en-US" sz="2800" b="1"/>
          </a:p>
        </p:txBody>
      </p:sp>
      <p:sp>
        <p:nvSpPr>
          <p:cNvPr id="85009" name="Rectangle 17"/>
          <p:cNvSpPr>
            <a:spLocks noChangeArrowheads="1"/>
          </p:cNvSpPr>
          <p:nvPr/>
        </p:nvSpPr>
        <p:spPr bwMode="auto">
          <a:xfrm>
            <a:off x="2895600" y="3048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Types of cells</a:t>
            </a:r>
            <a:endParaRPr lang="en-US" sz="4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2788" y="4551363"/>
            <a:ext cx="3173412" cy="1228725"/>
            <a:chOff x="712788" y="4551363"/>
            <a:chExt cx="3173412" cy="1228725"/>
          </a:xfrm>
        </p:grpSpPr>
        <p:sp>
          <p:nvSpPr>
            <p:cNvPr id="6154" name="Text Box 7"/>
            <p:cNvSpPr txBox="1">
              <a:spLocks noChangeArrowheads="1"/>
            </p:cNvSpPr>
            <p:nvPr/>
          </p:nvSpPr>
          <p:spPr bwMode="auto">
            <a:xfrm>
              <a:off x="712788" y="4551363"/>
              <a:ext cx="3173412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 b="1" dirty="0"/>
                <a:t>Bacteria and related micro-organisms</a:t>
              </a:r>
              <a:endParaRPr lang="en-GB" altLang="en-US" sz="2400" b="1" dirty="0"/>
            </a:p>
          </p:txBody>
        </p:sp>
        <p:sp>
          <p:nvSpPr>
            <p:cNvPr id="6155" name="Text Box 14"/>
            <p:cNvSpPr txBox="1">
              <a:spLocks noChangeArrowheads="1"/>
            </p:cNvSpPr>
            <p:nvPr/>
          </p:nvSpPr>
          <p:spPr bwMode="auto">
            <a:xfrm>
              <a:off x="838200" y="5410200"/>
              <a:ext cx="27432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FontTx/>
                <a:buNone/>
              </a:pPr>
              <a:r>
                <a:rPr lang="ar-EG" altLang="en-US" sz="1800" b="1">
                  <a:solidFill>
                    <a:srgbClr val="FF0000"/>
                  </a:solidFill>
                </a:rPr>
                <a:t>البكتيريا وكائنات دقيقة شبية بها</a:t>
              </a:r>
              <a:endParaRPr lang="en-GB" altLang="en-US" sz="1800" b="1">
                <a:solidFill>
                  <a:srgbClr val="FF0000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11111E-6 L 0.3125 0.3944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25" y="1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3" grpId="0" animBg="1"/>
      <p:bldP spid="78854" grpId="0" animBg="1"/>
      <p:bldP spid="78854" grpId="1" animBg="1"/>
      <p:bldP spid="78856" grpId="0"/>
      <p:bldP spid="78861" grpId="0"/>
      <p:bldP spid="788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848600" cy="609600"/>
          </a:xfrm>
        </p:spPr>
        <p:txBody>
          <a:bodyPr/>
          <a:lstStyle/>
          <a:p>
            <a:pPr>
              <a:defRPr/>
            </a:pPr>
            <a:r>
              <a:rPr 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Domains of Living Organisms</a:t>
            </a:r>
          </a:p>
        </p:txBody>
      </p:sp>
      <p:sp>
        <p:nvSpPr>
          <p:cNvPr id="7171" name="Rectangl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5913438" y="6324600"/>
            <a:ext cx="6397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7172" name="Rectangle 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24800" y="63246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7173" name="Rectangle 7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5080000" y="6311900"/>
            <a:ext cx="639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7174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781800" y="6311900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pic>
        <p:nvPicPr>
          <p:cNvPr id="7175" name="Picture 9" descr="p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597" y="1447799"/>
            <a:ext cx="6130203" cy="525780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2450" y="280988"/>
            <a:ext cx="5340350" cy="633412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Domains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life</a:t>
            </a:r>
            <a:endParaRPr lang="en-GB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1698625" y="1506409"/>
            <a:ext cx="5311775" cy="497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b="1" u="sng" dirty="0">
                <a:solidFill>
                  <a:srgbClr val="FF0000"/>
                </a:solidFill>
              </a:rPr>
              <a:t>A)- </a:t>
            </a:r>
            <a:r>
              <a:rPr lang="en-US" altLang="en-US" b="1" u="sng" dirty="0" err="1">
                <a:solidFill>
                  <a:srgbClr val="FF0000"/>
                </a:solidFill>
              </a:rPr>
              <a:t>Prokaryota</a:t>
            </a:r>
            <a:r>
              <a:rPr lang="en-US" altLang="en-US" b="1" u="sng" dirty="0">
                <a:solidFill>
                  <a:srgbClr val="FF0000"/>
                </a:solidFill>
              </a:rPr>
              <a:t> </a:t>
            </a:r>
            <a:r>
              <a:rPr lang="ar-SA" altLang="en-US" sz="2400" dirty="0"/>
              <a:t>بدائيات النواة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/>
              <a:t>Contains 2 Kingdoms:</a:t>
            </a:r>
            <a:endParaRPr lang="en-US" altLang="en-US" sz="2400" dirty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 err="1">
                <a:solidFill>
                  <a:srgbClr val="0000FF"/>
                </a:solidFill>
              </a:rPr>
              <a:t>Archaea</a:t>
            </a:r>
            <a:r>
              <a:rPr lang="en-US" altLang="en-US" sz="1800" dirty="0"/>
              <a:t>, </a:t>
            </a:r>
            <a:r>
              <a:rPr lang="ar-SA" altLang="en-US" sz="1800" b="1" dirty="0"/>
              <a:t>مملكة البدائيات وتضم </a:t>
            </a:r>
            <a:r>
              <a:rPr lang="ar-SA" altLang="en-US" sz="1800" b="1" dirty="0">
                <a:hlinkClick r:id="rId3" tooltip="البكتيريا البدائية (الصفحة غير موجودة)"/>
              </a:rPr>
              <a:t>البكتيريا البدائية</a:t>
            </a:r>
            <a:endParaRPr lang="en-US" altLang="en-US" sz="2000" b="1" dirty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Bacteria</a:t>
            </a:r>
            <a:r>
              <a:rPr lang="en-US" altLang="en-US" sz="1800" dirty="0"/>
              <a:t> (Eubacteria), </a:t>
            </a:r>
            <a:r>
              <a:rPr lang="ar-SA" altLang="en-US" sz="1800" b="1" dirty="0"/>
              <a:t>مملكة </a:t>
            </a:r>
            <a:r>
              <a:rPr lang="ar-SA" altLang="en-US" sz="1800" b="1" dirty="0">
                <a:hlinkClick r:id="rId4" tooltip="البكتيريا الحقيقية (الصفحة غير موجودة)"/>
              </a:rPr>
              <a:t>االبكتيريا الحقيقية</a:t>
            </a:r>
            <a:endParaRPr lang="en-US" altLang="en-US" sz="18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b="1" u="sng" dirty="0" smtClean="0">
                <a:solidFill>
                  <a:srgbClr val="FF0000"/>
                </a:solidFill>
              </a:rPr>
              <a:t>B</a:t>
            </a:r>
            <a:r>
              <a:rPr lang="en-US" altLang="en-US" b="1" u="sng" dirty="0">
                <a:solidFill>
                  <a:srgbClr val="FF0000"/>
                </a:solidFill>
              </a:rPr>
              <a:t>)- </a:t>
            </a:r>
            <a:r>
              <a:rPr lang="en-US" altLang="en-US" b="1" u="sng" dirty="0" err="1">
                <a:solidFill>
                  <a:srgbClr val="FF0000"/>
                </a:solidFill>
              </a:rPr>
              <a:t>Eukaryota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r>
              <a:rPr lang="ar-SA" altLang="en-US" sz="2400" dirty="0"/>
              <a:t>حقيقيات النواة</a:t>
            </a:r>
            <a:r>
              <a:rPr lang="en-US" altLang="en-US" sz="1800" dirty="0"/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/>
              <a:t>Contains 4 Kingdoms: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Fungi </a:t>
            </a:r>
            <a:r>
              <a:rPr lang="ar-SA" altLang="en-US" sz="1800" b="1" dirty="0"/>
              <a:t>مملكة الفطريات</a:t>
            </a:r>
            <a:r>
              <a:rPr lang="ar-SA" altLang="en-US" sz="1800" dirty="0"/>
              <a:t> </a:t>
            </a:r>
            <a:endParaRPr lang="en-US" altLang="en-US" sz="18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 err="1">
                <a:solidFill>
                  <a:srgbClr val="0000FF"/>
                </a:solidFill>
              </a:rPr>
              <a:t>Protesta</a:t>
            </a:r>
            <a:r>
              <a:rPr lang="en-US" altLang="en-US" sz="1800" b="1" dirty="0">
                <a:solidFill>
                  <a:srgbClr val="0000FF"/>
                </a:solidFill>
              </a:rPr>
              <a:t> </a:t>
            </a:r>
            <a:r>
              <a:rPr lang="ar-SA" altLang="en-US" sz="1800" b="1" dirty="0"/>
              <a:t>مملكة الطلائعيات</a:t>
            </a:r>
            <a:r>
              <a:rPr lang="ar-SA" altLang="en-US" sz="1800" dirty="0"/>
              <a:t> </a:t>
            </a:r>
            <a:endParaRPr lang="en-US" altLang="en-US" sz="18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Plantae </a:t>
            </a:r>
            <a:r>
              <a:rPr lang="ar-SA" altLang="en-US" sz="1800" b="1" dirty="0"/>
              <a:t>مملكة النباتات</a:t>
            </a:r>
            <a:r>
              <a:rPr lang="ar-SA" altLang="en-US" sz="1800" dirty="0"/>
              <a:t> </a:t>
            </a:r>
            <a:endParaRPr lang="en-US" altLang="en-US" sz="18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800" b="1" dirty="0">
                <a:solidFill>
                  <a:srgbClr val="0000FF"/>
                </a:solidFill>
              </a:rPr>
              <a:t>Animalia</a:t>
            </a:r>
            <a:r>
              <a:rPr lang="en-US" altLang="en-US" sz="2000" dirty="0"/>
              <a:t> </a:t>
            </a:r>
            <a:r>
              <a:rPr lang="ar-SA" altLang="en-US" sz="1800" b="1" dirty="0"/>
              <a:t>مملكة الحيوانات</a:t>
            </a:r>
            <a:r>
              <a:rPr lang="ar-SA" altLang="en-US" sz="1800" dirty="0"/>
              <a:t> </a:t>
            </a:r>
            <a:endParaRPr lang="en-US" altLang="en-US" sz="2000" dirty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2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3970338"/>
          </a:xfr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smtClean="0">
                <a:solidFill>
                  <a:srgbClr val="000000"/>
                </a:solidFill>
              </a:rPr>
              <a:t>All cells are surrounded by a </a:t>
            </a:r>
            <a:r>
              <a:rPr lang="en-US" altLang="en-US" sz="2000" b="1" smtClean="0">
                <a:solidFill>
                  <a:srgbClr val="FF0000"/>
                </a:solidFill>
              </a:rPr>
              <a:t>plasma membrane </a:t>
            </a:r>
            <a:r>
              <a:rPr lang="ar-EG" altLang="en-US" sz="1800" b="1" smtClean="0"/>
              <a:t>غشاء بلازمى</a:t>
            </a:r>
            <a:r>
              <a:rPr lang="en-US" altLang="en-US" sz="2000" b="1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smtClean="0">
                <a:solidFill>
                  <a:srgbClr val="000000"/>
                </a:solidFill>
              </a:rPr>
              <a:t>The semi-fluid substance </a:t>
            </a:r>
            <a:r>
              <a:rPr lang="ar-EG" altLang="en-US" sz="1800" b="1" smtClean="0">
                <a:solidFill>
                  <a:srgbClr val="000000"/>
                </a:solidFill>
              </a:rPr>
              <a:t>المادة </a:t>
            </a:r>
            <a:r>
              <a:rPr lang="ar-EG" altLang="en-US" sz="1800" b="1" smtClean="0">
                <a:solidFill>
                  <a:srgbClr val="FF0000"/>
                </a:solidFill>
              </a:rPr>
              <a:t>شبه ال</a:t>
            </a:r>
            <a:r>
              <a:rPr lang="ar-EG" altLang="en-US" sz="1800" b="1" smtClean="0">
                <a:solidFill>
                  <a:srgbClr val="000000"/>
                </a:solidFill>
              </a:rPr>
              <a:t>سائلة</a:t>
            </a:r>
            <a:r>
              <a:rPr lang="en-US" altLang="en-US" sz="2000" b="1" smtClean="0">
                <a:solidFill>
                  <a:srgbClr val="000000"/>
                </a:solidFill>
              </a:rPr>
              <a:t> within the cell is called </a:t>
            </a:r>
            <a:r>
              <a:rPr lang="en-US" altLang="en-US" sz="2000" b="1" smtClean="0">
                <a:solidFill>
                  <a:srgbClr val="FF0000"/>
                </a:solidFill>
              </a:rPr>
              <a:t>“cytosol”</a:t>
            </a:r>
            <a:r>
              <a:rPr lang="en-US" altLang="en-US" sz="2000" b="1" smtClean="0">
                <a:solidFill>
                  <a:srgbClr val="000000"/>
                </a:solidFill>
              </a:rPr>
              <a:t>, </a:t>
            </a:r>
            <a:r>
              <a:rPr lang="ar-EG" altLang="en-US" sz="1800" b="1" smtClean="0">
                <a:solidFill>
                  <a:srgbClr val="000000"/>
                </a:solidFill>
              </a:rPr>
              <a:t>السيتوبلازم</a:t>
            </a:r>
            <a:r>
              <a:rPr lang="en-US" altLang="en-US" sz="2000" b="1" smtClean="0">
                <a:solidFill>
                  <a:srgbClr val="000000"/>
                </a:solidFill>
              </a:rPr>
              <a:t> containing the cell organelles </a:t>
            </a:r>
            <a:r>
              <a:rPr lang="ar-EG" altLang="en-US" sz="1800" b="1" smtClean="0">
                <a:solidFill>
                  <a:srgbClr val="000000"/>
                </a:solidFill>
              </a:rPr>
              <a:t>عِضيات الخلية</a:t>
            </a:r>
            <a:r>
              <a:rPr lang="en-US" altLang="en-US" sz="2000" b="1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smtClean="0">
                <a:solidFill>
                  <a:srgbClr val="000000"/>
                </a:solidFill>
              </a:rPr>
              <a:t>All cells contain chromosomes which have genes in the form of DNA.</a:t>
            </a:r>
          </a:p>
          <a:p>
            <a:pPr eaLnBrk="1" hangingPunct="1">
              <a:lnSpc>
                <a:spcPct val="20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smtClean="0">
                <a:solidFill>
                  <a:srgbClr val="000000"/>
                </a:solidFill>
              </a:rPr>
              <a:t>All cells have tiny organelles </a:t>
            </a:r>
            <a:r>
              <a:rPr lang="ar-EG" altLang="en-US" sz="1800" b="1" smtClean="0">
                <a:solidFill>
                  <a:srgbClr val="000000"/>
                </a:solidFill>
              </a:rPr>
              <a:t>عضيات صغيرة</a:t>
            </a:r>
            <a:r>
              <a:rPr lang="en-US" altLang="en-US" sz="2000" b="1" smtClean="0">
                <a:solidFill>
                  <a:srgbClr val="000000"/>
                </a:solidFill>
              </a:rPr>
              <a:t> called </a:t>
            </a:r>
            <a:r>
              <a:rPr lang="en-US" altLang="en-US" sz="2000" b="1" smtClean="0">
                <a:solidFill>
                  <a:srgbClr val="FF0000"/>
                </a:solidFill>
              </a:rPr>
              <a:t>“</a:t>
            </a:r>
            <a:r>
              <a:rPr lang="en-US" altLang="en-US" sz="2000" b="1" i="1" smtClean="0">
                <a:solidFill>
                  <a:srgbClr val="FF0000"/>
                </a:solidFill>
              </a:rPr>
              <a:t>Ribosomes”</a:t>
            </a:r>
            <a:r>
              <a:rPr lang="en-US" altLang="en-US" sz="2000" b="1" smtClean="0">
                <a:solidFill>
                  <a:srgbClr val="000000"/>
                </a:solidFill>
              </a:rPr>
              <a:t> that make proteins.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5943600" cy="762000"/>
          </a:xfrm>
        </p:spPr>
        <p:txBody>
          <a:bodyPr/>
          <a:lstStyle/>
          <a:p>
            <a:pPr eaLnBrk="1" hangingPunct="1"/>
            <a:r>
              <a:rPr lang="en-US" altLang="en-US" sz="2600" smtClean="0">
                <a:solidFill>
                  <a:srgbClr val="FF0000"/>
                </a:solidFill>
              </a:rPr>
              <a:t>Prokaryotic</a:t>
            </a:r>
            <a:r>
              <a:rPr lang="en-US" altLang="en-US" sz="2600" smtClean="0">
                <a:solidFill>
                  <a:srgbClr val="0000FF"/>
                </a:solidFill>
              </a:rPr>
              <a:t> and </a:t>
            </a:r>
            <a:r>
              <a:rPr lang="en-US" altLang="en-US" sz="2600" smtClean="0">
                <a:solidFill>
                  <a:srgbClr val="FF0000"/>
                </a:solidFill>
              </a:rPr>
              <a:t>eukaryotic</a:t>
            </a:r>
            <a:r>
              <a:rPr lang="en-US" altLang="en-US" sz="2600" smtClean="0">
                <a:solidFill>
                  <a:srgbClr val="0000FF"/>
                </a:solidFill>
              </a:rPr>
              <a:t> cells</a:t>
            </a:r>
            <a:r>
              <a:rPr lang="en-US" altLang="en-US" sz="2600" smtClean="0">
                <a:solidFill>
                  <a:srgbClr val="FF00FF"/>
                </a:solidFill>
              </a:rPr>
              <a:t/>
            </a:r>
            <a:br>
              <a:rPr lang="en-US" altLang="en-US" sz="2600" smtClean="0">
                <a:solidFill>
                  <a:srgbClr val="FF00FF"/>
                </a:solidFill>
              </a:rPr>
            </a:br>
            <a:r>
              <a:rPr lang="en-US" altLang="en-US" sz="2600" smtClean="0">
                <a:solidFill>
                  <a:srgbClr val="0000FF"/>
                </a:solidFill>
              </a:rPr>
              <a:t>     differ in size and complexity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2514600" y="1600200"/>
            <a:ext cx="411480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b="1" u="sng">
                <a:solidFill>
                  <a:srgbClr val="800080"/>
                </a:solidFill>
              </a:rPr>
              <a:t>Similarities</a:t>
            </a:r>
            <a:r>
              <a:rPr lang="en-US" altLang="en-US" sz="3200" b="1">
                <a:solidFill>
                  <a:srgbClr val="800080"/>
                </a:solidFill>
              </a:rPr>
              <a:t> </a:t>
            </a:r>
            <a:r>
              <a:rPr lang="ar-EG" altLang="en-US" sz="2400">
                <a:solidFill>
                  <a:srgbClr val="800080"/>
                </a:solidFill>
                <a:cs typeface="Al-Mothnna" pitchFamily="2" charset="-78"/>
              </a:rPr>
              <a:t>أوجه التشابه</a:t>
            </a:r>
            <a:endParaRPr lang="en-GB" altLang="en-US" sz="3200" b="1" u="sng">
              <a:solidFill>
                <a:srgbClr val="80008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152400"/>
            <a:ext cx="5943600" cy="990600"/>
          </a:xfrm>
        </p:spPr>
        <p:txBody>
          <a:bodyPr/>
          <a:lstStyle/>
          <a:p>
            <a:pPr eaLnBrk="1" hangingPunct="1"/>
            <a:r>
              <a:rPr lang="en-US" altLang="en-US" sz="2600" smtClean="0">
                <a:solidFill>
                  <a:srgbClr val="FF0000"/>
                </a:solidFill>
              </a:rPr>
              <a:t>Prokaryotic</a:t>
            </a:r>
            <a:r>
              <a:rPr lang="en-US" altLang="en-US" sz="2600" smtClean="0">
                <a:solidFill>
                  <a:srgbClr val="0000FF"/>
                </a:solidFill>
              </a:rPr>
              <a:t> and </a:t>
            </a:r>
            <a:r>
              <a:rPr lang="en-US" altLang="en-US" sz="2600" smtClean="0">
                <a:solidFill>
                  <a:srgbClr val="FF0000"/>
                </a:solidFill>
              </a:rPr>
              <a:t>eukaryotic</a:t>
            </a:r>
            <a:r>
              <a:rPr lang="en-US" altLang="en-US" sz="2600" smtClean="0">
                <a:solidFill>
                  <a:srgbClr val="0000FF"/>
                </a:solidFill>
              </a:rPr>
              <a:t> cells</a:t>
            </a:r>
            <a:r>
              <a:rPr lang="en-US" altLang="en-US" sz="2600" smtClean="0">
                <a:solidFill>
                  <a:srgbClr val="FF00FF"/>
                </a:solidFill>
              </a:rPr>
              <a:t/>
            </a:r>
            <a:br>
              <a:rPr lang="en-US" altLang="en-US" sz="2600" smtClean="0">
                <a:solidFill>
                  <a:srgbClr val="FF00FF"/>
                </a:solidFill>
              </a:rPr>
            </a:br>
            <a:r>
              <a:rPr lang="en-US" altLang="en-US" sz="2600" smtClean="0">
                <a:solidFill>
                  <a:srgbClr val="0000FF"/>
                </a:solidFill>
              </a:rPr>
              <a:t>     differ in size and complexity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2514600" y="1295400"/>
            <a:ext cx="510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b="1" u="sng">
                <a:solidFill>
                  <a:srgbClr val="800080"/>
                </a:solidFill>
              </a:rPr>
              <a:t>Differences</a:t>
            </a:r>
            <a:r>
              <a:rPr lang="en-US" altLang="en-US" sz="3200" b="1">
                <a:solidFill>
                  <a:srgbClr val="800080"/>
                </a:solidFill>
              </a:rPr>
              <a:t> </a:t>
            </a:r>
            <a:r>
              <a:rPr lang="ar-EG" altLang="en-US" sz="2400">
                <a:solidFill>
                  <a:srgbClr val="800080"/>
                </a:solidFill>
                <a:cs typeface="Al-Mothnna" pitchFamily="2" charset="-78"/>
              </a:rPr>
              <a:t>أوجه الإختلاف</a:t>
            </a:r>
            <a:endParaRPr lang="en-GB" altLang="en-US" sz="2400">
              <a:solidFill>
                <a:srgbClr val="800080"/>
              </a:solidFill>
              <a:cs typeface="Al-Mothnna" pitchFamily="2" charset="-78"/>
            </a:endParaRP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304800" y="1905000"/>
            <a:ext cx="8686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0" indent="-5715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Eukaryotes have a nucleus, while prokaryotes do not.</a:t>
            </a:r>
          </a:p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Eukaryotes have membrane-bound organelles, while prokaryotes do not. </a:t>
            </a:r>
          </a:p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Eukaryotic cells are, on average, ten times the size of prokaryotic cells.</a:t>
            </a:r>
          </a:p>
          <a:p>
            <a:pPr marL="398463" indent="-338138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DNA of eukaryotes is much more complex and therefore much more extensive than the DNA of prokaryotes.</a:t>
            </a:r>
          </a:p>
          <a:p>
            <a:pPr marL="398463" indent="-3381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Prokaryotes have a cell wall composed of peptidoglycan,. Many types of eukaryotic cells also have cell walls, but none made of peptidoglycan.</a:t>
            </a:r>
          </a:p>
          <a:p>
            <a:pPr marL="398463" indent="-3381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DNA of prokaryotes floats freely inside the cell; the DNA of eukaryotes is held within its nucleus and associated with histones (proteins)</a:t>
            </a:r>
          </a:p>
          <a:p>
            <a:pPr marL="398463" indent="-3381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Eukaryotes undergo mitosis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meiosis; prokaryotes divide by binary fission (simple cell division)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362200" y="2667000"/>
            <a:ext cx="5862638" cy="3111500"/>
            <a:chOff x="1488" y="1680"/>
            <a:chExt cx="3693" cy="1960"/>
          </a:xfrm>
        </p:grpSpPr>
        <p:sp>
          <p:nvSpPr>
            <p:cNvPr id="11273" name="Oval 22"/>
            <p:cNvSpPr>
              <a:spLocks noChangeArrowheads="1"/>
            </p:cNvSpPr>
            <p:nvPr/>
          </p:nvSpPr>
          <p:spPr bwMode="auto">
            <a:xfrm>
              <a:off x="1488" y="1680"/>
              <a:ext cx="3693" cy="196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>
              <a:lvl1pPr defTabSz="457200"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4572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4572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4572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4572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ea typeface="MS PGothic" pitchFamily="34" charset="-128"/>
              </a:endParaRPr>
            </a:p>
          </p:txBody>
        </p:sp>
        <p:sp>
          <p:nvSpPr>
            <p:cNvPr id="79882" name="Text Box 27"/>
            <p:cNvSpPr txBox="1">
              <a:spLocks noChangeArrowheads="1"/>
            </p:cNvSpPr>
            <p:nvPr/>
          </p:nvSpPr>
          <p:spPr bwMode="auto">
            <a:xfrm>
              <a:off x="3111" y="1749"/>
              <a:ext cx="1893" cy="1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eaLnBrk="0" hangingPunct="0">
                <a:defRPr/>
              </a:pPr>
              <a:endPara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Nucleus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Endoplasmic reticulum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Golgi apparatus</a:t>
              </a:r>
            </a:p>
            <a:p>
              <a:pPr defTabSz="457200" eaLnBrk="0" hangingPunct="0">
                <a:defRPr/>
              </a:pPr>
              <a:r>
                <a:rPr 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Lysosomes</a:t>
              </a:r>
              <a:endPara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Vacuoles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Mitochondria</a:t>
              </a: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Cytoskeleton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765175" y="2676525"/>
            <a:ext cx="3984625" cy="3111500"/>
            <a:chOff x="482" y="1686"/>
            <a:chExt cx="2510" cy="1960"/>
          </a:xfrm>
          <a:solidFill>
            <a:srgbClr val="FFFF00">
              <a:alpha val="50196"/>
            </a:srgbClr>
          </a:solidFill>
        </p:grpSpPr>
        <p:sp>
          <p:nvSpPr>
            <p:cNvPr id="20503" name="Oval 23"/>
            <p:cNvSpPr>
              <a:spLocks noChangeArrowheads="1"/>
            </p:cNvSpPr>
            <p:nvPr/>
          </p:nvSpPr>
          <p:spPr bwMode="auto">
            <a:xfrm>
              <a:off x="482" y="1686"/>
              <a:ext cx="2510" cy="1960"/>
            </a:xfrm>
            <a:prstGeom prst="ellips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ea typeface="ＭＳ Ｐゴシック" pitchFamily="-108" charset="-128"/>
                <a:cs typeface="+mn-cs"/>
              </a:endParaRPr>
            </a:p>
          </p:txBody>
        </p:sp>
        <p:sp>
          <p:nvSpPr>
            <p:cNvPr id="79881" name="Text Box 26"/>
            <p:cNvSpPr txBox="1">
              <a:spLocks noChangeArrowheads="1"/>
            </p:cNvSpPr>
            <p:nvPr/>
          </p:nvSpPr>
          <p:spPr bwMode="auto">
            <a:xfrm>
              <a:off x="1580" y="2263"/>
              <a:ext cx="1274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Cell membrane</a:t>
              </a:r>
            </a:p>
            <a:p>
              <a:pPr defTabSz="457200" eaLnBrk="0" hangingPunct="0">
                <a:defRPr/>
              </a:pPr>
              <a:r>
                <a:rPr lang="en-US" sz="2000" b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Ribosomes</a:t>
              </a:r>
              <a:endPara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  <a:p>
              <a:pPr defTabSz="457200" eaLnBrk="0" hangingPunct="0">
                <a:defRPr/>
              </a:pPr>
              <a:r>
                <a:rPr 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MS PGothic" pitchFamily="34" charset="-128"/>
                  <a:cs typeface="Arial" pitchFamily="34" charset="0"/>
                </a:rPr>
                <a:t>Cell wall</a:t>
              </a:r>
            </a:p>
          </p:txBody>
        </p:sp>
      </p:grpSp>
      <p:sp>
        <p:nvSpPr>
          <p:cNvPr id="11268" name="Text Box 28"/>
          <p:cNvSpPr txBox="1">
            <a:spLocks noChangeArrowheads="1"/>
          </p:cNvSpPr>
          <p:nvPr/>
        </p:nvSpPr>
        <p:spPr bwMode="auto">
          <a:xfrm>
            <a:off x="1905000" y="228600"/>
            <a:ext cx="5167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>
                <a:solidFill>
                  <a:srgbClr val="0000FF"/>
                </a:solidFill>
                <a:ea typeface="MS PGothic" pitchFamily="34" charset="-128"/>
              </a:rPr>
              <a:t>Comparison and Contrast</a:t>
            </a:r>
          </a:p>
        </p:txBody>
      </p:sp>
      <p:sp>
        <p:nvSpPr>
          <p:cNvPr id="79887" name="AutoShape 15"/>
          <p:cNvSpPr>
            <a:spLocks noChangeArrowheads="1"/>
          </p:cNvSpPr>
          <p:nvPr/>
        </p:nvSpPr>
        <p:spPr bwMode="auto">
          <a:xfrm>
            <a:off x="1295400" y="1752600"/>
            <a:ext cx="2438400" cy="838200"/>
          </a:xfrm>
          <a:prstGeom prst="downArrowCallout">
            <a:avLst>
              <a:gd name="adj1" fmla="val 72727"/>
              <a:gd name="adj2" fmla="val 72727"/>
              <a:gd name="adj3" fmla="val 16667"/>
              <a:gd name="adj4" fmla="val 6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Prokaryotes</a:t>
            </a:r>
            <a:endParaRPr lang="en-GB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9888" name="AutoShape 16"/>
          <p:cNvSpPr>
            <a:spLocks noChangeArrowheads="1"/>
          </p:cNvSpPr>
          <p:nvPr/>
        </p:nvSpPr>
        <p:spPr bwMode="auto">
          <a:xfrm>
            <a:off x="4419600" y="1752600"/>
            <a:ext cx="2438400" cy="838200"/>
          </a:xfrm>
          <a:prstGeom prst="downArrowCallout">
            <a:avLst>
              <a:gd name="adj1" fmla="val 72727"/>
              <a:gd name="adj2" fmla="val 72727"/>
              <a:gd name="adj3" fmla="val 16667"/>
              <a:gd name="adj4" fmla="val 6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Eukaryotes</a:t>
            </a:r>
            <a:endParaRPr lang="en-GB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98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7" grpId="0" animBg="1"/>
      <p:bldP spid="798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E3139-8F4C-46A7-8EAA-34E6C3770ACA}" type="slidenum">
              <a:rPr lang="ar-SA" altLang="en-US" smtClean="0"/>
              <a:pPr>
                <a:defRPr/>
              </a:pPr>
              <a:t>9</a:t>
            </a:fld>
            <a:endParaRPr lang="en-GB" altLang="en-US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12037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1"/>
  <p:tag name="ARTICULATE_USED_PAGE_ORIENTATION" val="1"/>
  <p:tag name="ARTICULATE_USED_PAGE_SIZE" val="1"/>
  <p:tag name="TAG_BACKING_FORM_KEY" val="1507820-c:\ashraf\d\ashraf 2\lectures\saudia\145-zoo\gamal-lectures\new-articulate\lectures\lecture-4 cells\lecture 4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 Lecture-Cells\Quiz1.quiz"/>
  <p:tag name="QUIZMAKER_QUIZ_SLIDE_ID" val="319"/>
  <p:tag name="OVERRIDE" val="QUIZMAKER_QUIZ_SLIDE"/>
  <p:tag name="QUIZMAKER_QUIZ_TITLE" val="Quiz1"/>
  <p:tag name="ARTICULATE_DESCRIPTION" val="Quiz - 4 questions"/>
  <p:tag name="AQP_PASS_SCORE" val="80"/>
  <p:tag name="QUIZMAKER_LAST_MODIFY_DATE" val="41650.694212963"/>
  <p:tag name="EMBEDDEDCONTENT_LASTWRITETIMEUTC" val="2014-01-11 13:39:40Z"/>
  <p:tag name="ELAPSEDTIME" val="5"/>
  <p:tag name="AQP_PASS_ACTION" val="2"/>
  <p:tag name="AQP_FAIL_ACTION" val="2"/>
  <p:tag name="ARTICULATE_SHOW_IN_MENU" val="multipleitems"/>
  <p:tag name="ARTICULATE_SLIDE_THUMBNAIL_REFRESH" val="1"/>
  <p:tag name="ARTICULATE_USED_LAYOUT" val="6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77"/>
  <p:tag name="ARTICULATE_SLIDE_THUMBNAIL_REFRESH" val="1"/>
  <p:tag name="ARTICULATE_USED_LAYOUT" val="1"/>
  <p:tag name="ARTICULATE_NAV_LEVEL" val="1"/>
  <p:tag name="ARTICULATE_SLIDE_PRESENTER_GUID" val="7611f61b-172e-451b-9a5b-0ec81f81361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7611f61b-172e-451b-9a5b-0ec81f813618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7611f61b-172e-451b-9a5b-0ec81f813618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3940</TotalTime>
  <Words>425</Words>
  <Application>Microsoft Office PowerPoint</Application>
  <PresentationFormat>On-screen Show (4:3)</PresentationFormat>
  <Paragraphs>77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Network</vt:lpstr>
      <vt:lpstr>Default Design</vt:lpstr>
      <vt:lpstr>The Cell: Discovery of the Cell</vt:lpstr>
      <vt:lpstr>The Cell Theory</vt:lpstr>
      <vt:lpstr>PowerPoint Presentation</vt:lpstr>
      <vt:lpstr>Three Domains of Living Organisms</vt:lpstr>
      <vt:lpstr>Domains of life</vt:lpstr>
      <vt:lpstr>Prokaryotic and eukaryotic cells      differ in size and complexity</vt:lpstr>
      <vt:lpstr>Prokaryotic and eukaryotic cells      differ in size and complexity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 Ahm</dc:creator>
  <cp:lastModifiedBy>HP</cp:lastModifiedBy>
  <cp:revision>495</cp:revision>
  <dcterms:created xsi:type="dcterms:W3CDTF">2005-10-01T18:57:57Z</dcterms:created>
  <dcterms:modified xsi:type="dcterms:W3CDTF">2014-01-16T07:42:54Z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5F18A715-23FA-4BC3-B070-F83B2FD50F30</vt:lpwstr>
  </property>
  <property fmtid="{D5CDD505-2E9C-101B-9397-08002B2CF9AE}" pid="3" name="ArticulatePath">
    <vt:lpwstr>Lecture 4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2\Lectures\Saudia\145-Zoo\Gamal-Lectures\New-Articulate\Lectures\Lecture-4 Cells\Lecture 4.ppta</vt:lpwstr>
  </property>
</Properties>
</file>