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52" r:id="rId1"/>
  </p:sldMasterIdLst>
  <p:notesMasterIdLst>
    <p:notesMasterId r:id="rId18"/>
  </p:notesMasterIdLst>
  <p:sldIdLst>
    <p:sldId id="257" r:id="rId2"/>
    <p:sldId id="282" r:id="rId3"/>
    <p:sldId id="283" r:id="rId4"/>
    <p:sldId id="284" r:id="rId5"/>
    <p:sldId id="285" r:id="rId6"/>
    <p:sldId id="286" r:id="rId7"/>
    <p:sldId id="287" r:id="rId8"/>
    <p:sldId id="288" r:id="rId9"/>
    <p:sldId id="289" r:id="rId10"/>
    <p:sldId id="292" r:id="rId11"/>
    <p:sldId id="290" r:id="rId12"/>
    <p:sldId id="291" r:id="rId13"/>
    <p:sldId id="293" r:id="rId14"/>
    <p:sldId id="294" r:id="rId15"/>
    <p:sldId id="295" r:id="rId16"/>
    <p:sldId id="296"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15BB35"/>
    <a:srgbClr val="41A11F"/>
    <a:srgbClr val="DE4526"/>
    <a:srgbClr val="ABE9FF"/>
    <a:srgbClr val="FF9933"/>
    <a:srgbClr val="28D66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jpe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A8478F7-C967-4216-99BE-48AE62447D83}" type="datetimeFigureOut">
              <a:rPr lang="ar-SA" smtClean="0"/>
              <a:pPr/>
              <a:t>09/01/1436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9F15DC9-9C6E-4496-AEB0-B7E7CE44FE9E}"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05E3EBBE-4492-411B-9312-622FE827E744}" type="datetime1">
              <a:rPr lang="ar-SA" smtClean="0"/>
              <a:pPr/>
              <a:t>09/01/1436</a:t>
            </a:fld>
            <a:endParaRPr lang="ar-S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01508298-B758-4581-A755-07ECCB720029}"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FC6A54-77A9-4DD3-9EDB-B09B35EAA75B}" type="datetime1">
              <a:rPr lang="ar-SA" smtClean="0"/>
              <a:pPr/>
              <a:t>09/01/1436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1508298-B758-4581-A755-07ECCB72002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5E413CC1-5328-44AA-8672-FE8947EDFEAD}" type="datetime1">
              <a:rPr lang="ar-SA" smtClean="0"/>
              <a:pPr/>
              <a:t>09/01/1436</a:t>
            </a:fld>
            <a:endParaRPr lang="ar-SA"/>
          </a:p>
        </p:txBody>
      </p:sp>
      <p:sp>
        <p:nvSpPr>
          <p:cNvPr id="5" name="Footer Placeholder 4"/>
          <p:cNvSpPr>
            <a:spLocks noGrp="1"/>
          </p:cNvSpPr>
          <p:nvPr>
            <p:ph type="ftr" sz="quarter" idx="11"/>
          </p:nvPr>
        </p:nvSpPr>
        <p:spPr>
          <a:xfrm>
            <a:off x="457201" y="6248207"/>
            <a:ext cx="5573483" cy="365125"/>
          </a:xfrm>
        </p:spPr>
        <p:txBody>
          <a:bodyPr/>
          <a:lstStyle/>
          <a:p>
            <a:endParaRPr lang="ar-S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1508298-B758-4581-A755-07ECCB720029}"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A931E09-1F52-4C49-AE16-2DC088E4910B}" type="datetime1">
              <a:rPr lang="ar-SA" smtClean="0"/>
              <a:pPr/>
              <a:t>09/01/1436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1508298-B758-4581-A755-07ECCB720029}" type="slidenum">
              <a:rPr lang="ar-SA" smtClean="0"/>
              <a:pPr/>
              <a:t>‹#›</a:t>
            </a:fld>
            <a:endParaRPr lang="ar-S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D9B3EC0-7C49-4C6A-B3A0-F527667D62DF}" type="datetime1">
              <a:rPr lang="ar-SA" smtClean="0"/>
              <a:pPr/>
              <a:t>09/01/1436</a:t>
            </a:fld>
            <a:endParaRPr lang="ar-S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1508298-B758-4581-A755-07ECCB720029}" type="slidenum">
              <a:rPr lang="ar-SA" smtClean="0"/>
              <a:pPr/>
              <a:t>‹#›</a:t>
            </a:fld>
            <a:endParaRPr lang="ar-SA"/>
          </a:p>
        </p:txBody>
      </p:sp>
      <p:sp>
        <p:nvSpPr>
          <p:cNvPr id="14" name="Footer Placeholder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43D559C2-5705-4610-8B21-B1EB1824772F}" type="datetime1">
              <a:rPr lang="ar-SA" smtClean="0"/>
              <a:pPr/>
              <a:t>09/01/1436</a:t>
            </a:fld>
            <a:endParaRPr lang="ar-SA"/>
          </a:p>
        </p:txBody>
      </p:sp>
      <p:sp>
        <p:nvSpPr>
          <p:cNvPr id="10" name="Slide Number Placeholder 9"/>
          <p:cNvSpPr>
            <a:spLocks noGrp="1"/>
          </p:cNvSpPr>
          <p:nvPr>
            <p:ph type="sldNum" sz="quarter" idx="16"/>
          </p:nvPr>
        </p:nvSpPr>
        <p:spPr/>
        <p:txBody>
          <a:bodyPr rtlCol="0"/>
          <a:lstStyle/>
          <a:p>
            <a:fld id="{01508298-B758-4581-A755-07ECCB720029}" type="slidenum">
              <a:rPr lang="ar-SA" smtClean="0"/>
              <a:pPr/>
              <a:t>‹#›</a:t>
            </a:fld>
            <a:endParaRPr lang="ar-SA"/>
          </a:p>
        </p:txBody>
      </p:sp>
      <p:sp>
        <p:nvSpPr>
          <p:cNvPr id="12" name="Footer Placeholder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C333E06C-B0C5-4935-A552-F9A116BA8ECF}" type="datetime1">
              <a:rPr lang="ar-SA" smtClean="0"/>
              <a:pPr/>
              <a:t>09/01/1436</a:t>
            </a:fld>
            <a:endParaRPr lang="ar-SA"/>
          </a:p>
        </p:txBody>
      </p:sp>
      <p:sp>
        <p:nvSpPr>
          <p:cNvPr id="12" name="Slide Number Placeholder 11"/>
          <p:cNvSpPr>
            <a:spLocks noGrp="1"/>
          </p:cNvSpPr>
          <p:nvPr>
            <p:ph type="sldNum" sz="quarter" idx="16"/>
          </p:nvPr>
        </p:nvSpPr>
        <p:spPr/>
        <p:txBody>
          <a:bodyPr rtlCol="0"/>
          <a:lstStyle/>
          <a:p>
            <a:fld id="{01508298-B758-4581-A755-07ECCB720029}" type="slidenum">
              <a:rPr lang="ar-SA" smtClean="0"/>
              <a:pPr/>
              <a:t>‹#›</a:t>
            </a:fld>
            <a:endParaRPr lang="ar-SA"/>
          </a:p>
        </p:txBody>
      </p:sp>
      <p:sp>
        <p:nvSpPr>
          <p:cNvPr id="14" name="Footer Placeholder 13"/>
          <p:cNvSpPr>
            <a:spLocks noGrp="1"/>
          </p:cNvSpPr>
          <p:nvPr>
            <p:ph type="ftr" sz="quarter" idx="17"/>
          </p:nvPr>
        </p:nvSpPr>
        <p:spPr/>
        <p:txBody>
          <a:bodyPr rtlCol="0"/>
          <a:lstStyle/>
          <a:p>
            <a:endParaRPr lang="ar-S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DC4936A-262D-488B-B692-6FE2CF796BA9}" type="datetime1">
              <a:rPr lang="ar-SA" smtClean="0"/>
              <a:pPr/>
              <a:t>09/01/1436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01508298-B758-4581-A755-07ECCB72002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19E94E-5F98-4349-92BF-187BA6933039}" type="datetime1">
              <a:rPr lang="ar-SA" smtClean="0"/>
              <a:pPr/>
              <a:t>09/01/1436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01508298-B758-4581-A755-07ECCB72002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7BB903F-E96E-465F-98C4-13A154D2DB8C}" type="datetime1">
              <a:rPr lang="ar-SA" smtClean="0"/>
              <a:pPr/>
              <a:t>09/01/1436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01508298-B758-4581-A755-07ECCB720029}" type="slidenum">
              <a:rPr lang="ar-SA" smtClean="0"/>
              <a:pPr/>
              <a:t>‹#›</a:t>
            </a:fld>
            <a:endParaRPr lang="ar-S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C7AFA14-B42C-4EA9-856B-249333C0058C}" type="datetime1">
              <a:rPr lang="ar-SA" smtClean="0"/>
              <a:pPr/>
              <a:t>09/01/1436</a:t>
            </a:fld>
            <a:endParaRPr lang="ar-S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01508298-B758-4581-A755-07ECCB720029}" type="slidenum">
              <a:rPr lang="ar-SA" smtClean="0"/>
              <a:pPr/>
              <a:t>‹#›</a:t>
            </a:fld>
            <a:endParaRPr lang="ar-SA"/>
          </a:p>
        </p:txBody>
      </p:sp>
      <p:sp>
        <p:nvSpPr>
          <p:cNvPr id="14" name="Footer Placeholder 13"/>
          <p:cNvSpPr>
            <a:spLocks noGrp="1"/>
          </p:cNvSpPr>
          <p:nvPr>
            <p:ph type="ftr" sz="quarter" idx="12"/>
          </p:nvPr>
        </p:nvSpPr>
        <p:spPr>
          <a:xfrm>
            <a:off x="1600200" y="6248206"/>
            <a:ext cx="4572000" cy="365125"/>
          </a:xfrm>
        </p:spPr>
        <p:txBody>
          <a:bodyPr rtlCol="0"/>
          <a:lstStyle/>
          <a:p>
            <a:endParaRPr lang="ar-S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621264B-8ECD-4144-A1FE-45F094F5FA88}" type="datetime1">
              <a:rPr lang="ar-SA" smtClean="0"/>
              <a:pPr/>
              <a:t>09/01/1436</a:t>
            </a:fld>
            <a:endParaRPr lang="ar-S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1508298-B758-4581-A755-07ECCB720029}"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hdr="0" ftr="0" dt="0"/>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oleObject" Target="../embeddings/oleObject1.bin"/><Relationship Id="rId7"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95736" y="2924944"/>
            <a:ext cx="4680520" cy="707886"/>
          </a:xfrm>
          <a:prstGeom prst="rect">
            <a:avLst/>
          </a:prstGeom>
        </p:spPr>
        <p:txBody>
          <a:bodyPr wrap="square">
            <a:spAutoFit/>
          </a:bodyPr>
          <a:lstStyle/>
          <a:p>
            <a:pPr>
              <a:buNone/>
            </a:pPr>
            <a:r>
              <a:rPr lang="ar-SA" sz="4000" b="1" dirty="0" smtClean="0">
                <a:latin typeface="Tahoma" pitchFamily="34" charset="0"/>
                <a:ea typeface="Tahoma" pitchFamily="34" charset="0"/>
                <a:cs typeface="Tahoma" pitchFamily="34" charset="0"/>
              </a:rPr>
              <a:t>المحاضرة الرابعة</a:t>
            </a:r>
          </a:p>
        </p:txBody>
      </p:sp>
      <p:sp>
        <p:nvSpPr>
          <p:cNvPr id="3" name="Slide Number Placeholder 2"/>
          <p:cNvSpPr>
            <a:spLocks noGrp="1"/>
          </p:cNvSpPr>
          <p:nvPr>
            <p:ph type="sldNum" sz="quarter" idx="12"/>
          </p:nvPr>
        </p:nvSpPr>
        <p:spPr/>
        <p:txBody>
          <a:bodyPr>
            <a:normAutofit fontScale="85000" lnSpcReduction="20000"/>
          </a:bodyPr>
          <a:lstStyle/>
          <a:p>
            <a:fld id="{01508298-B758-4581-A755-07ECCB720029}" type="slidenum">
              <a:rPr lang="ar-SA" smtClean="0"/>
              <a:pPr/>
              <a:t>1</a:t>
            </a:fld>
            <a:endParaRPr lang="ar-SA"/>
          </a:p>
        </p:txBody>
      </p:sp>
    </p:spTree>
  </p:cSld>
  <p:clrMapOvr>
    <a:masterClrMapping/>
  </p:clrMapOvr>
  <p:transition>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01508298-B758-4581-A755-07ECCB720029}" type="slidenum">
              <a:rPr lang="ar-SA" smtClean="0"/>
              <a:pPr/>
              <a:t>10</a:t>
            </a:fld>
            <a:endParaRPr lang="ar-SA"/>
          </a:p>
        </p:txBody>
      </p:sp>
      <p:pic>
        <p:nvPicPr>
          <p:cNvPr id="43010" name="Picture 2"/>
          <p:cNvPicPr>
            <a:picLocks noChangeAspect="1" noChangeArrowheads="1"/>
          </p:cNvPicPr>
          <p:nvPr/>
        </p:nvPicPr>
        <p:blipFill>
          <a:blip r:embed="rId2" cstate="print"/>
          <a:srcRect/>
          <a:stretch>
            <a:fillRect/>
          </a:stretch>
        </p:blipFill>
        <p:spPr bwMode="auto">
          <a:xfrm>
            <a:off x="3842727" y="404664"/>
            <a:ext cx="5049753" cy="576064"/>
          </a:xfrm>
          <a:prstGeom prst="rect">
            <a:avLst/>
          </a:prstGeom>
          <a:noFill/>
          <a:ln w="9525">
            <a:noFill/>
            <a:miter lim="800000"/>
            <a:headEnd/>
            <a:tailEnd/>
          </a:ln>
        </p:spPr>
      </p:pic>
      <p:pic>
        <p:nvPicPr>
          <p:cNvPr id="43011" name="Picture 3"/>
          <p:cNvPicPr>
            <a:picLocks noChangeAspect="1" noChangeArrowheads="1"/>
          </p:cNvPicPr>
          <p:nvPr/>
        </p:nvPicPr>
        <p:blipFill>
          <a:blip r:embed="rId3" cstate="print"/>
          <a:srcRect/>
          <a:stretch>
            <a:fillRect/>
          </a:stretch>
        </p:blipFill>
        <p:spPr bwMode="auto">
          <a:xfrm>
            <a:off x="7036246" y="1628800"/>
            <a:ext cx="2000250" cy="504825"/>
          </a:xfrm>
          <a:prstGeom prst="rect">
            <a:avLst/>
          </a:prstGeom>
          <a:noFill/>
          <a:ln w="9525">
            <a:noFill/>
            <a:miter lim="800000"/>
            <a:headEnd/>
            <a:tailEnd/>
          </a:ln>
        </p:spPr>
      </p:pic>
      <p:pic>
        <p:nvPicPr>
          <p:cNvPr id="43014" name="Picture 6"/>
          <p:cNvPicPr>
            <a:picLocks noChangeAspect="1" noChangeArrowheads="1"/>
          </p:cNvPicPr>
          <p:nvPr/>
        </p:nvPicPr>
        <p:blipFill>
          <a:blip r:embed="rId4" cstate="print"/>
          <a:srcRect/>
          <a:stretch>
            <a:fillRect/>
          </a:stretch>
        </p:blipFill>
        <p:spPr bwMode="auto">
          <a:xfrm>
            <a:off x="4321621" y="4929198"/>
            <a:ext cx="4714875" cy="495300"/>
          </a:xfrm>
          <a:prstGeom prst="rect">
            <a:avLst/>
          </a:prstGeom>
          <a:noFill/>
          <a:ln w="9525">
            <a:noFill/>
            <a:miter lim="800000"/>
            <a:headEnd/>
            <a:tailEnd/>
          </a:ln>
        </p:spPr>
      </p:pic>
      <p:pic>
        <p:nvPicPr>
          <p:cNvPr id="40962" name="Picture 2"/>
          <p:cNvPicPr>
            <a:picLocks noChangeAspect="1" noChangeArrowheads="1"/>
          </p:cNvPicPr>
          <p:nvPr/>
        </p:nvPicPr>
        <p:blipFill>
          <a:blip r:embed="rId5" cstate="print"/>
          <a:srcRect/>
          <a:stretch>
            <a:fillRect/>
          </a:stretch>
        </p:blipFill>
        <p:spPr bwMode="auto">
          <a:xfrm>
            <a:off x="3275856" y="1844824"/>
            <a:ext cx="2495550" cy="876300"/>
          </a:xfrm>
          <a:prstGeom prst="rect">
            <a:avLst/>
          </a:prstGeom>
          <a:noFill/>
          <a:ln w="9525">
            <a:noFill/>
            <a:miter lim="800000"/>
            <a:headEnd/>
            <a:tailEnd/>
          </a:ln>
        </p:spPr>
      </p:pic>
      <p:pic>
        <p:nvPicPr>
          <p:cNvPr id="40964" name="Picture 4"/>
          <p:cNvPicPr>
            <a:picLocks noChangeAspect="1" noChangeArrowheads="1"/>
          </p:cNvPicPr>
          <p:nvPr/>
        </p:nvPicPr>
        <p:blipFill>
          <a:blip r:embed="rId6" cstate="print"/>
          <a:srcRect/>
          <a:stretch>
            <a:fillRect/>
          </a:stretch>
        </p:blipFill>
        <p:spPr bwMode="auto">
          <a:xfrm>
            <a:off x="2627784" y="2708920"/>
            <a:ext cx="6019800" cy="2075309"/>
          </a:xfrm>
          <a:prstGeom prst="rect">
            <a:avLst/>
          </a:prstGeom>
          <a:noFill/>
          <a:ln w="9525">
            <a:noFill/>
            <a:miter lim="800000"/>
            <a:headEnd/>
            <a:tailEnd/>
          </a:ln>
        </p:spPr>
      </p:pic>
      <p:pic>
        <p:nvPicPr>
          <p:cNvPr id="40965" name="Picture 5"/>
          <p:cNvPicPr>
            <a:picLocks noChangeAspect="1" noChangeArrowheads="1"/>
          </p:cNvPicPr>
          <p:nvPr/>
        </p:nvPicPr>
        <p:blipFill>
          <a:blip r:embed="rId7" cstate="print"/>
          <a:srcRect/>
          <a:stretch>
            <a:fillRect/>
          </a:stretch>
        </p:blipFill>
        <p:spPr bwMode="auto">
          <a:xfrm>
            <a:off x="3203848" y="5661248"/>
            <a:ext cx="2524125" cy="8953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011"/>
                                        </p:tgtEl>
                                        <p:attrNameLst>
                                          <p:attrName>style.visibility</p:attrName>
                                        </p:attrNameLst>
                                      </p:cBhvr>
                                      <p:to>
                                        <p:strVal val="visible"/>
                                      </p:to>
                                    </p:set>
                                    <p:animEffect transition="in" filter="fade">
                                      <p:cBhvr>
                                        <p:cTn id="7" dur="2000"/>
                                        <p:tgtEl>
                                          <p:spTgt spid="43011"/>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3014"/>
                                        </p:tgtEl>
                                        <p:attrNameLst>
                                          <p:attrName>style.visibility</p:attrName>
                                        </p:attrNameLst>
                                      </p:cBhvr>
                                      <p:to>
                                        <p:strVal val="visible"/>
                                      </p:to>
                                    </p:set>
                                    <p:animEffect transition="in" filter="strips(downLeft)">
                                      <p:cBhvr>
                                        <p:cTn id="12" dur="500"/>
                                        <p:tgtEl>
                                          <p:spTgt spid="430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01508298-B758-4581-A755-07ECCB720029}" type="slidenum">
              <a:rPr lang="ar-SA" smtClean="0"/>
              <a:pPr/>
              <a:t>11</a:t>
            </a:fld>
            <a:endParaRPr lang="ar-SA"/>
          </a:p>
        </p:txBody>
      </p:sp>
      <p:pic>
        <p:nvPicPr>
          <p:cNvPr id="40963" name="Picture 3"/>
          <p:cNvPicPr>
            <a:picLocks noChangeAspect="1" noChangeArrowheads="1"/>
          </p:cNvPicPr>
          <p:nvPr/>
        </p:nvPicPr>
        <p:blipFill>
          <a:blip r:embed="rId2" cstate="print"/>
          <a:srcRect/>
          <a:stretch>
            <a:fillRect/>
          </a:stretch>
        </p:blipFill>
        <p:spPr bwMode="auto">
          <a:xfrm>
            <a:off x="134490" y="1628800"/>
            <a:ext cx="8829998" cy="2219325"/>
          </a:xfrm>
          <a:prstGeom prst="rect">
            <a:avLst/>
          </a:prstGeom>
          <a:noFill/>
          <a:ln w="9525">
            <a:noFill/>
            <a:miter lim="800000"/>
            <a:headEnd/>
            <a:tailEnd/>
          </a:ln>
        </p:spPr>
      </p:pic>
      <p:sp>
        <p:nvSpPr>
          <p:cNvPr id="7" name="Title 1"/>
          <p:cNvSpPr>
            <a:spLocks noGrp="1"/>
          </p:cNvSpPr>
          <p:nvPr>
            <p:ph type="title"/>
          </p:nvPr>
        </p:nvSpPr>
        <p:spPr>
          <a:xfrm>
            <a:off x="612648" y="228600"/>
            <a:ext cx="8153400" cy="990600"/>
          </a:xfrm>
        </p:spPr>
        <p:txBody>
          <a:bodyPr>
            <a:normAutofit/>
          </a:bodyPr>
          <a:lstStyle/>
          <a:p>
            <a:pPr algn="r"/>
            <a:r>
              <a:rPr lang="ar-SA" b="1" dirty="0" smtClean="0">
                <a:solidFill>
                  <a:schemeClr val="tx1"/>
                </a:solidFill>
              </a:rPr>
              <a:t>أمثلة محلولة</a:t>
            </a:r>
            <a:endParaRPr lang="ar-SA" b="1" dirty="0">
              <a:solidFill>
                <a:schemeClr val="tx1"/>
              </a:solidFill>
            </a:endParaRPr>
          </a:p>
        </p:txBody>
      </p:sp>
      <p:pic>
        <p:nvPicPr>
          <p:cNvPr id="40964" name="Picture 4"/>
          <p:cNvPicPr>
            <a:picLocks noChangeAspect="1" noChangeArrowheads="1"/>
          </p:cNvPicPr>
          <p:nvPr/>
        </p:nvPicPr>
        <p:blipFill>
          <a:blip r:embed="rId3" cstate="print"/>
          <a:srcRect/>
          <a:stretch>
            <a:fillRect/>
          </a:stretch>
        </p:blipFill>
        <p:spPr bwMode="auto">
          <a:xfrm>
            <a:off x="7910264" y="3893046"/>
            <a:ext cx="838200" cy="400050"/>
          </a:xfrm>
          <a:prstGeom prst="rect">
            <a:avLst/>
          </a:prstGeom>
          <a:noFill/>
          <a:ln w="9525">
            <a:noFill/>
            <a:miter lim="800000"/>
            <a:headEnd/>
            <a:tailEnd/>
          </a:ln>
        </p:spPr>
      </p:pic>
      <p:pic>
        <p:nvPicPr>
          <p:cNvPr id="40965" name="Picture 5"/>
          <p:cNvPicPr>
            <a:picLocks noChangeAspect="1" noChangeArrowheads="1"/>
          </p:cNvPicPr>
          <p:nvPr/>
        </p:nvPicPr>
        <p:blipFill>
          <a:blip r:embed="rId4" cstate="print"/>
          <a:srcRect/>
          <a:stretch>
            <a:fillRect/>
          </a:stretch>
        </p:blipFill>
        <p:spPr bwMode="auto">
          <a:xfrm>
            <a:off x="1000125" y="4446612"/>
            <a:ext cx="7143750" cy="1790700"/>
          </a:xfrm>
          <a:prstGeom prst="rect">
            <a:avLst/>
          </a:prstGeom>
          <a:noFill/>
          <a:ln w="9525">
            <a:no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0963"/>
                                        </p:tgtEl>
                                        <p:attrNameLst>
                                          <p:attrName>style.visibility</p:attrName>
                                        </p:attrNameLst>
                                      </p:cBhvr>
                                      <p:to>
                                        <p:strVal val="visible"/>
                                      </p:to>
                                    </p:set>
                                    <p:animEffect transition="in" filter="wipe(down)">
                                      <p:cBhvr>
                                        <p:cTn id="7" dur="500"/>
                                        <p:tgtEl>
                                          <p:spTgt spid="4096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0964"/>
                                        </p:tgtEl>
                                        <p:attrNameLst>
                                          <p:attrName>style.visibility</p:attrName>
                                        </p:attrNameLst>
                                      </p:cBhvr>
                                      <p:to>
                                        <p:strVal val="visible"/>
                                      </p:to>
                                    </p:set>
                                    <p:animEffect transition="in" filter="strips(downLeft)">
                                      <p:cBhvr>
                                        <p:cTn id="12" dur="500"/>
                                        <p:tgtEl>
                                          <p:spTgt spid="40964"/>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nodeType="clickEffect">
                                  <p:stCondLst>
                                    <p:cond delay="0"/>
                                  </p:stCondLst>
                                  <p:childTnLst>
                                    <p:set>
                                      <p:cBhvr>
                                        <p:cTn id="16" dur="1" fill="hold">
                                          <p:stCondLst>
                                            <p:cond delay="0"/>
                                          </p:stCondLst>
                                        </p:cTn>
                                        <p:tgtEl>
                                          <p:spTgt spid="40965"/>
                                        </p:tgtEl>
                                        <p:attrNameLst>
                                          <p:attrName>style.visibility</p:attrName>
                                        </p:attrNameLst>
                                      </p:cBhvr>
                                      <p:to>
                                        <p:strVal val="visible"/>
                                      </p:to>
                                    </p:set>
                                    <p:animEffect transition="in" filter="plus(in)">
                                      <p:cBhvr>
                                        <p:cTn id="17" dur="2000"/>
                                        <p:tgtEl>
                                          <p:spTgt spid="409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01508298-B758-4581-A755-07ECCB720029}" type="slidenum">
              <a:rPr lang="ar-SA" smtClean="0"/>
              <a:pPr/>
              <a:t>12</a:t>
            </a:fld>
            <a:endParaRPr lang="ar-SA"/>
          </a:p>
        </p:txBody>
      </p:sp>
      <p:sp>
        <p:nvSpPr>
          <p:cNvPr id="5" name="Title 1"/>
          <p:cNvSpPr>
            <a:spLocks noGrp="1"/>
          </p:cNvSpPr>
          <p:nvPr>
            <p:ph type="title"/>
          </p:nvPr>
        </p:nvSpPr>
        <p:spPr>
          <a:xfrm>
            <a:off x="612648" y="228600"/>
            <a:ext cx="8153400" cy="990600"/>
          </a:xfrm>
        </p:spPr>
        <p:txBody>
          <a:bodyPr>
            <a:normAutofit/>
          </a:bodyPr>
          <a:lstStyle/>
          <a:p>
            <a:pPr algn="r"/>
            <a:r>
              <a:rPr lang="ar-SA" b="1" dirty="0" smtClean="0">
                <a:solidFill>
                  <a:schemeClr val="tx1"/>
                </a:solidFill>
              </a:rPr>
              <a:t>أمثلة محلولة</a:t>
            </a:r>
            <a:endParaRPr lang="ar-SA" b="1" dirty="0">
              <a:solidFill>
                <a:schemeClr val="tx1"/>
              </a:solidFill>
            </a:endParaRPr>
          </a:p>
        </p:txBody>
      </p:sp>
      <p:pic>
        <p:nvPicPr>
          <p:cNvPr id="41987" name="Picture 3"/>
          <p:cNvPicPr>
            <a:picLocks noChangeAspect="1" noChangeArrowheads="1"/>
          </p:cNvPicPr>
          <p:nvPr/>
        </p:nvPicPr>
        <p:blipFill>
          <a:blip r:embed="rId2" cstate="print"/>
          <a:srcRect/>
          <a:stretch>
            <a:fillRect/>
          </a:stretch>
        </p:blipFill>
        <p:spPr bwMode="auto">
          <a:xfrm>
            <a:off x="38100" y="2851770"/>
            <a:ext cx="9067800" cy="1657350"/>
          </a:xfrm>
          <a:prstGeom prst="rect">
            <a:avLst/>
          </a:prstGeom>
          <a:noFill/>
          <a:ln w="9525">
            <a:noFill/>
            <a:miter lim="800000"/>
            <a:headEnd/>
            <a:tailEnd/>
          </a:ln>
        </p:spPr>
      </p:pic>
      <p:pic>
        <p:nvPicPr>
          <p:cNvPr id="41990" name="Picture 6"/>
          <p:cNvPicPr>
            <a:picLocks noChangeAspect="1" noChangeArrowheads="1"/>
          </p:cNvPicPr>
          <p:nvPr/>
        </p:nvPicPr>
        <p:blipFill>
          <a:blip r:embed="rId3" cstate="print"/>
          <a:srcRect/>
          <a:stretch>
            <a:fillRect/>
          </a:stretch>
        </p:blipFill>
        <p:spPr bwMode="auto">
          <a:xfrm>
            <a:off x="476250" y="4673302"/>
            <a:ext cx="8191500" cy="1924050"/>
          </a:xfrm>
          <a:prstGeom prst="rect">
            <a:avLst/>
          </a:prstGeom>
          <a:noFill/>
          <a:ln w="9525">
            <a:noFill/>
            <a:miter lim="800000"/>
            <a:headEnd/>
            <a:tailEnd/>
          </a:ln>
        </p:spPr>
      </p:pic>
      <p:pic>
        <p:nvPicPr>
          <p:cNvPr id="41991" name="Picture 7"/>
          <p:cNvPicPr>
            <a:picLocks noChangeAspect="1" noChangeArrowheads="1"/>
          </p:cNvPicPr>
          <p:nvPr/>
        </p:nvPicPr>
        <p:blipFill>
          <a:blip r:embed="rId4" cstate="print"/>
          <a:srcRect/>
          <a:stretch>
            <a:fillRect/>
          </a:stretch>
        </p:blipFill>
        <p:spPr bwMode="auto">
          <a:xfrm>
            <a:off x="149671" y="1772816"/>
            <a:ext cx="8886825" cy="876300"/>
          </a:xfrm>
          <a:prstGeom prst="rect">
            <a:avLst/>
          </a:prstGeom>
          <a:noFill/>
          <a:ln w="9525">
            <a:no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41991"/>
                                        </p:tgtEl>
                                        <p:attrNameLst>
                                          <p:attrName>style.visibility</p:attrName>
                                        </p:attrNameLst>
                                      </p:cBhvr>
                                      <p:to>
                                        <p:strVal val="visible"/>
                                      </p:to>
                                    </p:set>
                                    <p:animEffect transition="in" filter="plus(in)">
                                      <p:cBhvr>
                                        <p:cTn id="7" dur="2000"/>
                                        <p:tgtEl>
                                          <p:spTgt spid="41991"/>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1987"/>
                                        </p:tgtEl>
                                        <p:attrNameLst>
                                          <p:attrName>style.visibility</p:attrName>
                                        </p:attrNameLst>
                                      </p:cBhvr>
                                      <p:to>
                                        <p:strVal val="visible"/>
                                      </p:to>
                                    </p:set>
                                    <p:animEffect transition="in" filter="strips(downLeft)">
                                      <p:cBhvr>
                                        <p:cTn id="12" dur="500"/>
                                        <p:tgtEl>
                                          <p:spTgt spid="4198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1990"/>
                                        </p:tgtEl>
                                        <p:attrNameLst>
                                          <p:attrName>style.visibility</p:attrName>
                                        </p:attrNameLst>
                                      </p:cBhvr>
                                      <p:to>
                                        <p:strVal val="visible"/>
                                      </p:to>
                                    </p:set>
                                    <p:animEffect transition="in" filter="wipe(down)">
                                      <p:cBhvr>
                                        <p:cTn id="17" dur="500"/>
                                        <p:tgtEl>
                                          <p:spTgt spid="419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ormAutofit fontScale="85000" lnSpcReduction="20000"/>
          </a:bodyPr>
          <a:lstStyle/>
          <a:p>
            <a:fld id="{01508298-B758-4581-A755-07ECCB720029}" type="slidenum">
              <a:rPr lang="ar-SA" smtClean="0"/>
              <a:pPr/>
              <a:t>13</a:t>
            </a:fld>
            <a:endParaRPr lang="ar-SA"/>
          </a:p>
        </p:txBody>
      </p:sp>
      <p:sp>
        <p:nvSpPr>
          <p:cNvPr id="5" name="Title 1"/>
          <p:cNvSpPr>
            <a:spLocks noGrp="1"/>
          </p:cNvSpPr>
          <p:nvPr>
            <p:ph type="title"/>
          </p:nvPr>
        </p:nvSpPr>
        <p:spPr>
          <a:xfrm>
            <a:off x="612648" y="228600"/>
            <a:ext cx="8153400" cy="990600"/>
          </a:xfrm>
        </p:spPr>
        <p:txBody>
          <a:bodyPr>
            <a:normAutofit/>
          </a:bodyPr>
          <a:lstStyle/>
          <a:p>
            <a:pPr algn="r"/>
            <a:r>
              <a:rPr lang="ar-SA" b="1" dirty="0" smtClean="0">
                <a:solidFill>
                  <a:schemeClr val="tx1"/>
                </a:solidFill>
              </a:rPr>
              <a:t>أمثلة محلولة</a:t>
            </a:r>
            <a:endParaRPr lang="ar-SA" b="1" dirty="0">
              <a:solidFill>
                <a:schemeClr val="tx1"/>
              </a:solidFill>
            </a:endParaRPr>
          </a:p>
        </p:txBody>
      </p:sp>
      <p:sp>
        <p:nvSpPr>
          <p:cNvPr id="6" name="Rectangle 5"/>
          <p:cNvSpPr/>
          <p:nvPr/>
        </p:nvSpPr>
        <p:spPr>
          <a:xfrm>
            <a:off x="7766289" y="1500174"/>
            <a:ext cx="994183" cy="461665"/>
          </a:xfrm>
          <a:prstGeom prst="rect">
            <a:avLst/>
          </a:prstGeom>
        </p:spPr>
        <p:txBody>
          <a:bodyPr wrap="none">
            <a:spAutoFit/>
          </a:bodyPr>
          <a:lstStyle/>
          <a:p>
            <a:r>
              <a:rPr lang="ar-SA" sz="2400" dirty="0" smtClean="0">
                <a:solidFill>
                  <a:srgbClr val="FF0000"/>
                </a:solidFill>
                <a:cs typeface="PT Bold Heading" pitchFamily="2" charset="-78"/>
              </a:rPr>
              <a:t>مثال 2</a:t>
            </a:r>
            <a:endParaRPr lang="ar-SA" sz="2400" dirty="0">
              <a:solidFill>
                <a:srgbClr val="FF0000"/>
              </a:solidFill>
              <a:cs typeface="PT Bold Heading" pitchFamily="2" charset="-78"/>
            </a:endParaRPr>
          </a:p>
        </p:txBody>
      </p:sp>
      <p:sp>
        <p:nvSpPr>
          <p:cNvPr id="7" name="Rectangle 6"/>
          <p:cNvSpPr/>
          <p:nvPr/>
        </p:nvSpPr>
        <p:spPr>
          <a:xfrm>
            <a:off x="214282" y="2000240"/>
            <a:ext cx="8429684" cy="1569660"/>
          </a:xfrm>
          <a:prstGeom prst="rect">
            <a:avLst/>
          </a:prstGeom>
        </p:spPr>
        <p:txBody>
          <a:bodyPr wrap="square">
            <a:spAutoFit/>
          </a:bodyPr>
          <a:lstStyle/>
          <a:p>
            <a:r>
              <a:rPr lang="ar-SA" sz="2400" dirty="0" smtClean="0">
                <a:latin typeface="Times New Roman" pitchFamily="18" charset="0"/>
                <a:cs typeface="+mj-cs"/>
              </a:rPr>
              <a:t>فى فترة زمنية قدرها 1 ثانية اصطدم </a:t>
            </a:r>
            <a:r>
              <a:rPr lang="en-US" sz="2400" dirty="0" smtClean="0">
                <a:latin typeface="Times New Roman" pitchFamily="18" charset="0"/>
                <a:cs typeface="+mj-cs"/>
              </a:rPr>
              <a:t>5 x 10</a:t>
            </a:r>
            <a:r>
              <a:rPr lang="en-US" sz="2400" baseline="30000" dirty="0" smtClean="0">
                <a:latin typeface="Times New Roman" pitchFamily="18" charset="0"/>
                <a:cs typeface="+mj-cs"/>
              </a:rPr>
              <a:t>23</a:t>
            </a:r>
            <a:r>
              <a:rPr lang="ar-SA" sz="2400" dirty="0" smtClean="0">
                <a:latin typeface="Times New Roman" pitchFamily="18" charset="0"/>
                <a:cs typeface="+mj-cs"/>
              </a:rPr>
              <a:t>  جزىء من النيتروجين </a:t>
            </a:r>
            <a:r>
              <a:rPr lang="ar-SA" sz="2400" smtClean="0">
                <a:latin typeface="Times New Roman" pitchFamily="18" charset="0"/>
                <a:cs typeface="+mj-cs"/>
              </a:rPr>
              <a:t>بجدار وعاء مساحته </a:t>
            </a:r>
            <a:r>
              <a:rPr lang="en-US" sz="2400" dirty="0" smtClean="0">
                <a:latin typeface="Times New Roman" pitchFamily="18" charset="0"/>
                <a:cs typeface="+mj-cs"/>
              </a:rPr>
              <a:t>8 cm</a:t>
            </a:r>
            <a:r>
              <a:rPr lang="en-US" sz="2400" baseline="30000" dirty="0" smtClean="0">
                <a:latin typeface="Times New Roman" pitchFamily="18" charset="0"/>
                <a:cs typeface="+mj-cs"/>
              </a:rPr>
              <a:t>2</a:t>
            </a:r>
            <a:r>
              <a:rPr lang="ar-SA" sz="2400" dirty="0" smtClean="0">
                <a:latin typeface="Times New Roman" pitchFamily="18" charset="0"/>
                <a:cs typeface="+mj-cs"/>
              </a:rPr>
              <a:t> اذا كانت سرعة الجزيئات </a:t>
            </a:r>
            <a:r>
              <a:rPr lang="en-US" sz="2400" dirty="0" smtClean="0">
                <a:latin typeface="Times New Roman" pitchFamily="18" charset="0"/>
                <a:cs typeface="+mj-cs"/>
              </a:rPr>
              <a:t>300 m/s</a:t>
            </a:r>
            <a:r>
              <a:rPr lang="ar-SA" sz="2400" dirty="0" smtClean="0">
                <a:latin typeface="Times New Roman" pitchFamily="18" charset="0"/>
                <a:cs typeface="+mj-cs"/>
              </a:rPr>
              <a:t> وكان التصادم مرن و عمودى على الجدار. احسب الضغط الواقع على الجدار اذا علمت ان كتلة الجزىء الواحد من النيتروجين هى </a:t>
            </a:r>
            <a:r>
              <a:rPr lang="en-US" sz="2400" dirty="0" smtClean="0">
                <a:latin typeface="Times New Roman" pitchFamily="18" charset="0"/>
                <a:cs typeface="+mj-cs"/>
              </a:rPr>
              <a:t>4.68 x 10</a:t>
            </a:r>
            <a:r>
              <a:rPr lang="en-US" sz="2400" baseline="30000" dirty="0" smtClean="0">
                <a:latin typeface="Times New Roman" pitchFamily="18" charset="0"/>
                <a:cs typeface="+mj-cs"/>
              </a:rPr>
              <a:t>-26</a:t>
            </a:r>
            <a:r>
              <a:rPr lang="en-US" sz="2400" dirty="0" smtClean="0">
                <a:latin typeface="Times New Roman" pitchFamily="18" charset="0"/>
                <a:cs typeface="+mj-cs"/>
              </a:rPr>
              <a:t> </a:t>
            </a:r>
            <a:r>
              <a:rPr lang="ar-SA" sz="2400" dirty="0" smtClean="0">
                <a:latin typeface="Times New Roman" pitchFamily="18" charset="0"/>
                <a:cs typeface="+mj-cs"/>
              </a:rPr>
              <a:t> كج.</a:t>
            </a:r>
            <a:endParaRPr lang="ar-SA" sz="2400" dirty="0">
              <a:latin typeface="Times New Roman" pitchFamily="18" charset="0"/>
              <a:cs typeface="+mj-cs"/>
            </a:endParaRPr>
          </a:p>
        </p:txBody>
      </p:sp>
      <p:sp>
        <p:nvSpPr>
          <p:cNvPr id="8" name="Rectangle 7"/>
          <p:cNvSpPr/>
          <p:nvPr/>
        </p:nvSpPr>
        <p:spPr>
          <a:xfrm>
            <a:off x="7977188" y="3643314"/>
            <a:ext cx="686405" cy="461665"/>
          </a:xfrm>
          <a:prstGeom prst="rect">
            <a:avLst/>
          </a:prstGeom>
        </p:spPr>
        <p:txBody>
          <a:bodyPr wrap="none">
            <a:spAutoFit/>
          </a:bodyPr>
          <a:lstStyle/>
          <a:p>
            <a:r>
              <a:rPr lang="ar-SA" sz="2400" dirty="0" smtClean="0">
                <a:solidFill>
                  <a:srgbClr val="FF0000"/>
                </a:solidFill>
                <a:cs typeface="PT Bold Heading" pitchFamily="2" charset="-78"/>
              </a:rPr>
              <a:t>الحل</a:t>
            </a:r>
            <a:endParaRPr lang="ar-SA" sz="2400" dirty="0">
              <a:solidFill>
                <a:srgbClr val="FF0000"/>
              </a:solidFill>
              <a:cs typeface="PT Bold Heading" pitchFamily="2" charset="-78"/>
            </a:endParaRPr>
          </a:p>
        </p:txBody>
      </p:sp>
      <p:pic>
        <p:nvPicPr>
          <p:cNvPr id="40962"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76931" y="4643446"/>
            <a:ext cx="6946730" cy="714380"/>
          </a:xfrm>
          <a:prstGeom prst="rect">
            <a:avLst/>
          </a:prstGeom>
          <a:noFill/>
        </p:spPr>
      </p:pic>
      <p:pic>
        <p:nvPicPr>
          <p:cNvPr id="4096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71604" y="5929330"/>
            <a:ext cx="5520915" cy="642942"/>
          </a:xfrm>
          <a:prstGeom prst="rect">
            <a:avLst/>
          </a:prstGeom>
          <a:noFill/>
        </p:spPr>
      </p:pic>
      <p:sp>
        <p:nvSpPr>
          <p:cNvPr id="40963" name="Rectangle 3"/>
          <p:cNvSpPr>
            <a:spLocks noChangeArrowheads="1"/>
          </p:cNvSpPr>
          <p:nvPr/>
        </p:nvSpPr>
        <p:spPr bwMode="auto">
          <a:xfrm>
            <a:off x="2500298" y="4143380"/>
            <a:ext cx="607223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القوة الناشئة عن تصادم الجزيئات بالجدار هي</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4" name="Rectangle 4"/>
          <p:cNvSpPr>
            <a:spLocks noChangeArrowheads="1"/>
          </p:cNvSpPr>
          <p:nvPr/>
        </p:nvSpPr>
        <p:spPr bwMode="auto">
          <a:xfrm>
            <a:off x="5000660" y="5357826"/>
            <a:ext cx="350043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الضغط الناشيء عن التصادم هو</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40965" name="Rectangle 5"/>
          <p:cNvSpPr>
            <a:spLocks noChangeArrowheads="1"/>
          </p:cNvSpPr>
          <p:nvPr/>
        </p:nvSpPr>
        <p:spPr bwMode="auto">
          <a:xfrm>
            <a:off x="0" y="1447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40963"/>
                                        </p:tgtEl>
                                        <p:attrNameLst>
                                          <p:attrName>style.visibility</p:attrName>
                                        </p:attrNameLst>
                                      </p:cBhvr>
                                      <p:to>
                                        <p:strVal val="visible"/>
                                      </p:to>
                                    </p:set>
                                    <p:animEffect transition="in" filter="strips(downLeft)">
                                      <p:cBhvr>
                                        <p:cTn id="17" dur="500"/>
                                        <p:tgtEl>
                                          <p:spTgt spid="4096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nodeType="clickEffect">
                                  <p:stCondLst>
                                    <p:cond delay="0"/>
                                  </p:stCondLst>
                                  <p:childTnLst>
                                    <p:set>
                                      <p:cBhvr>
                                        <p:cTn id="21" dur="1" fill="hold">
                                          <p:stCondLst>
                                            <p:cond delay="0"/>
                                          </p:stCondLst>
                                        </p:cTn>
                                        <p:tgtEl>
                                          <p:spTgt spid="40962"/>
                                        </p:tgtEl>
                                        <p:attrNameLst>
                                          <p:attrName>style.visibility</p:attrName>
                                        </p:attrNameLst>
                                      </p:cBhvr>
                                      <p:to>
                                        <p:strVal val="visible"/>
                                      </p:to>
                                    </p:set>
                                    <p:animEffect transition="in" filter="barn(inHorizontal)">
                                      <p:cBhvr>
                                        <p:cTn id="22" dur="500"/>
                                        <p:tgtEl>
                                          <p:spTgt spid="4096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grpId="0" nodeType="clickEffect">
                                  <p:stCondLst>
                                    <p:cond delay="0"/>
                                  </p:stCondLst>
                                  <p:childTnLst>
                                    <p:set>
                                      <p:cBhvr>
                                        <p:cTn id="26" dur="1" fill="hold">
                                          <p:stCondLst>
                                            <p:cond delay="0"/>
                                          </p:stCondLst>
                                        </p:cTn>
                                        <p:tgtEl>
                                          <p:spTgt spid="40964"/>
                                        </p:tgtEl>
                                        <p:attrNameLst>
                                          <p:attrName>style.visibility</p:attrName>
                                        </p:attrNameLst>
                                      </p:cBhvr>
                                      <p:to>
                                        <p:strVal val="visible"/>
                                      </p:to>
                                    </p:set>
                                    <p:animEffect transition="in" filter="barn(inHorizontal)">
                                      <p:cBhvr>
                                        <p:cTn id="27" dur="500"/>
                                        <p:tgtEl>
                                          <p:spTgt spid="40964"/>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nodeType="clickEffect">
                                  <p:stCondLst>
                                    <p:cond delay="0"/>
                                  </p:stCondLst>
                                  <p:childTnLst>
                                    <p:set>
                                      <p:cBhvr>
                                        <p:cTn id="31" dur="1" fill="hold">
                                          <p:stCondLst>
                                            <p:cond delay="0"/>
                                          </p:stCondLst>
                                        </p:cTn>
                                        <p:tgtEl>
                                          <p:spTgt spid="40961"/>
                                        </p:tgtEl>
                                        <p:attrNameLst>
                                          <p:attrName>style.visibility</p:attrName>
                                        </p:attrNameLst>
                                      </p:cBhvr>
                                      <p:to>
                                        <p:strVal val="visible"/>
                                      </p:to>
                                    </p:set>
                                    <p:animEffect transition="in" filter="strips(downLeft)">
                                      <p:cBhvr>
                                        <p:cTn id="32" dur="500"/>
                                        <p:tgtEl>
                                          <p:spTgt spid="409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40963" grpId="0"/>
      <p:bldP spid="4096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604" y="285728"/>
            <a:ext cx="7467600" cy="654032"/>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مثال 3</a:t>
            </a:r>
            <a:endParaRPr lang="ar-SA" sz="3200" dirty="0">
              <a:solidFill>
                <a:schemeClr val="tx1"/>
              </a:solidFill>
              <a:latin typeface="Tahoma" pitchFamily="34" charset="0"/>
              <a:ea typeface="Tahoma" pitchFamily="34" charset="0"/>
              <a:cs typeface="Tahoma" pitchFamily="34" charset="0"/>
            </a:endParaRPr>
          </a:p>
        </p:txBody>
      </p:sp>
      <p:pic>
        <p:nvPicPr>
          <p:cNvPr id="8193" name="Picture 1"/>
          <p:cNvPicPr>
            <a:picLocks noChangeAspect="1" noChangeArrowheads="1"/>
          </p:cNvPicPr>
          <p:nvPr/>
        </p:nvPicPr>
        <p:blipFill>
          <a:blip r:embed="rId2" cstate="print"/>
          <a:srcRect/>
          <a:stretch>
            <a:fillRect/>
          </a:stretch>
        </p:blipFill>
        <p:spPr bwMode="auto">
          <a:xfrm>
            <a:off x="71406" y="1772816"/>
            <a:ext cx="8964489" cy="1513308"/>
          </a:xfrm>
          <a:prstGeom prst="rect">
            <a:avLst/>
          </a:prstGeom>
          <a:noFill/>
          <a:ln w="9525">
            <a:noFill/>
            <a:miter lim="800000"/>
            <a:headEnd/>
            <a:tailEnd/>
          </a:ln>
        </p:spPr>
      </p:pic>
      <p:pic>
        <p:nvPicPr>
          <p:cNvPr id="8194" name="Picture 2"/>
          <p:cNvPicPr>
            <a:picLocks noChangeAspect="1" noChangeArrowheads="1"/>
          </p:cNvPicPr>
          <p:nvPr/>
        </p:nvPicPr>
        <p:blipFill>
          <a:blip r:embed="rId3" cstate="print"/>
          <a:srcRect/>
          <a:stretch>
            <a:fillRect/>
          </a:stretch>
        </p:blipFill>
        <p:spPr bwMode="auto">
          <a:xfrm>
            <a:off x="8189682" y="3281564"/>
            <a:ext cx="846814" cy="576064"/>
          </a:xfrm>
          <a:prstGeom prst="rect">
            <a:avLst/>
          </a:prstGeom>
          <a:noFill/>
          <a:ln w="9525">
            <a:noFill/>
            <a:miter lim="800000"/>
            <a:headEnd/>
            <a:tailEnd/>
          </a:ln>
        </p:spPr>
      </p:pic>
      <p:pic>
        <p:nvPicPr>
          <p:cNvPr id="8195" name="Picture 3"/>
          <p:cNvPicPr>
            <a:picLocks noChangeAspect="1" noChangeArrowheads="1"/>
          </p:cNvPicPr>
          <p:nvPr/>
        </p:nvPicPr>
        <p:blipFill>
          <a:blip r:embed="rId4" cstate="print"/>
          <a:srcRect/>
          <a:stretch>
            <a:fillRect/>
          </a:stretch>
        </p:blipFill>
        <p:spPr bwMode="auto">
          <a:xfrm>
            <a:off x="1357290" y="3909686"/>
            <a:ext cx="7689773" cy="2448272"/>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normAutofit fontScale="85000" lnSpcReduction="20000"/>
          </a:bodyPr>
          <a:lstStyle/>
          <a:p>
            <a:fld id="{01508298-B758-4581-A755-07ECCB720029}" type="slidenum">
              <a:rPr lang="ar-SA" smtClean="0"/>
              <a:pPr/>
              <a:t>14</a:t>
            </a:fld>
            <a:endParaRPr lang="ar-SA"/>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193"/>
                                        </p:tgtEl>
                                        <p:attrNameLst>
                                          <p:attrName>style.visibility</p:attrName>
                                        </p:attrNameLst>
                                      </p:cBhvr>
                                      <p:to>
                                        <p:strVal val="visible"/>
                                      </p:to>
                                    </p:set>
                                    <p:animEffect transition="in" filter="blinds(horizontal)">
                                      <p:cBhvr>
                                        <p:cTn id="7" dur="500"/>
                                        <p:tgtEl>
                                          <p:spTgt spid="819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194"/>
                                        </p:tgtEl>
                                        <p:attrNameLst>
                                          <p:attrName>style.visibility</p:attrName>
                                        </p:attrNameLst>
                                      </p:cBhvr>
                                      <p:to>
                                        <p:strVal val="visible"/>
                                      </p:to>
                                    </p:set>
                                    <p:animEffect transition="in" filter="blinds(horizontal)">
                                      <p:cBhvr>
                                        <p:cTn id="12" dur="500"/>
                                        <p:tgtEl>
                                          <p:spTgt spid="819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195"/>
                                        </p:tgtEl>
                                        <p:attrNameLst>
                                          <p:attrName>style.visibility</p:attrName>
                                        </p:attrNameLst>
                                      </p:cBhvr>
                                      <p:to>
                                        <p:strVal val="visible"/>
                                      </p:to>
                                    </p:set>
                                    <p:animEffect transition="in" filter="blinds(horizontal)">
                                      <p:cBhvr>
                                        <p:cTn id="17" dur="5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0166" y="357166"/>
            <a:ext cx="7467600" cy="582594"/>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الحل</a:t>
            </a:r>
            <a:endParaRPr lang="ar-SA" sz="3200" dirty="0">
              <a:solidFill>
                <a:schemeClr val="tx1"/>
              </a:solidFill>
              <a:latin typeface="Tahoma" pitchFamily="34" charset="0"/>
              <a:ea typeface="Tahoma" pitchFamily="34" charset="0"/>
              <a:cs typeface="Tahoma" pitchFamily="34" charset="0"/>
            </a:endParaRPr>
          </a:p>
        </p:txBody>
      </p:sp>
      <p:pic>
        <p:nvPicPr>
          <p:cNvPr id="7169" name="Picture 1"/>
          <p:cNvPicPr>
            <a:picLocks noChangeAspect="1" noChangeArrowheads="1"/>
          </p:cNvPicPr>
          <p:nvPr/>
        </p:nvPicPr>
        <p:blipFill>
          <a:blip r:embed="rId2" cstate="print"/>
          <a:srcRect/>
          <a:stretch>
            <a:fillRect/>
          </a:stretch>
        </p:blipFill>
        <p:spPr bwMode="auto">
          <a:xfrm>
            <a:off x="1000100" y="1772816"/>
            <a:ext cx="7572428" cy="1733724"/>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1000100" y="3500438"/>
            <a:ext cx="7572428" cy="2736303"/>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normAutofit fontScale="85000" lnSpcReduction="20000"/>
          </a:bodyPr>
          <a:lstStyle/>
          <a:p>
            <a:fld id="{01508298-B758-4581-A755-07ECCB720029}" type="slidenum">
              <a:rPr lang="ar-SA" smtClean="0"/>
              <a:pPr/>
              <a:t>15</a:t>
            </a:fld>
            <a:endParaRPr lang="ar-SA"/>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169"/>
                                        </p:tgtEl>
                                        <p:attrNameLst>
                                          <p:attrName>style.visibility</p:attrName>
                                        </p:attrNameLst>
                                      </p:cBhvr>
                                      <p:to>
                                        <p:strVal val="visible"/>
                                      </p:to>
                                    </p:set>
                                    <p:animEffect transition="in" filter="checkerboard(across)">
                                      <p:cBhvr>
                                        <p:cTn id="7" dur="500"/>
                                        <p:tgtEl>
                                          <p:spTgt spid="716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7171"/>
                                        </p:tgtEl>
                                        <p:attrNameLst>
                                          <p:attrName>style.visibility</p:attrName>
                                        </p:attrNameLst>
                                      </p:cBhvr>
                                      <p:to>
                                        <p:strVal val="visible"/>
                                      </p:to>
                                    </p:set>
                                    <p:animEffect transition="in" filter="checkerboard(across)">
                                      <p:cBhvr>
                                        <p:cTn id="12"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604" y="214290"/>
            <a:ext cx="7467600" cy="725470"/>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الحل</a:t>
            </a:r>
            <a:endParaRPr lang="ar-SA" sz="3200" b="1" dirty="0">
              <a:solidFill>
                <a:schemeClr val="tx1"/>
              </a:solidFill>
              <a:latin typeface="Tahoma" pitchFamily="34" charset="0"/>
              <a:ea typeface="Tahoma" pitchFamily="34" charset="0"/>
              <a:cs typeface="Tahoma" pitchFamily="34" charset="0"/>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03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0" name="Picture 2"/>
          <p:cNvPicPr>
            <a:picLocks noChangeAspect="1" noChangeArrowheads="1"/>
          </p:cNvPicPr>
          <p:nvPr/>
        </p:nvPicPr>
        <p:blipFill>
          <a:blip r:embed="rId2" cstate="print"/>
          <a:srcRect/>
          <a:stretch>
            <a:fillRect/>
          </a:stretch>
        </p:blipFill>
        <p:spPr bwMode="auto">
          <a:xfrm>
            <a:off x="3707904" y="1628800"/>
            <a:ext cx="4896544" cy="1228696"/>
          </a:xfrm>
          <a:prstGeom prst="rect">
            <a:avLst/>
          </a:prstGeom>
          <a:noFill/>
          <a:ln w="9525">
            <a:noFill/>
            <a:miter lim="800000"/>
            <a:headEnd/>
            <a:tailEnd/>
          </a:ln>
        </p:spPr>
      </p:pic>
      <p:pic>
        <p:nvPicPr>
          <p:cNvPr id="6145" name="Picture 1"/>
          <p:cNvPicPr>
            <a:picLocks noChangeAspect="1" noChangeArrowheads="1"/>
          </p:cNvPicPr>
          <p:nvPr/>
        </p:nvPicPr>
        <p:blipFill>
          <a:blip r:embed="rId3" cstate="print"/>
          <a:srcRect/>
          <a:stretch>
            <a:fillRect/>
          </a:stretch>
        </p:blipFill>
        <p:spPr bwMode="auto">
          <a:xfrm>
            <a:off x="1403648" y="2852936"/>
            <a:ext cx="7200800" cy="3861048"/>
          </a:xfrm>
          <a:prstGeom prst="rect">
            <a:avLst/>
          </a:prstGeom>
          <a:noFill/>
          <a:ln w="9525">
            <a:noFill/>
            <a:miter lim="800000"/>
            <a:headEnd/>
            <a:tailEnd/>
          </a:ln>
        </p:spPr>
      </p:pic>
      <p:sp>
        <p:nvSpPr>
          <p:cNvPr id="10" name="Slide Number Placeholder 9"/>
          <p:cNvSpPr>
            <a:spLocks noGrp="1"/>
          </p:cNvSpPr>
          <p:nvPr>
            <p:ph type="sldNum" sz="quarter" idx="12"/>
          </p:nvPr>
        </p:nvSpPr>
        <p:spPr/>
        <p:txBody>
          <a:bodyPr>
            <a:normAutofit fontScale="85000" lnSpcReduction="20000"/>
          </a:bodyPr>
          <a:lstStyle/>
          <a:p>
            <a:fld id="{01508298-B758-4581-A755-07ECCB720029}" type="slidenum">
              <a:rPr lang="ar-SA" smtClean="0"/>
              <a:pPr/>
              <a:t>16</a:t>
            </a:fld>
            <a:endParaRPr lang="ar-SA"/>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heckerboard(across)">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6145"/>
                                        </p:tgtEl>
                                        <p:attrNameLst>
                                          <p:attrName>style.visibility</p:attrName>
                                        </p:attrNameLst>
                                      </p:cBhvr>
                                      <p:to>
                                        <p:strVal val="visible"/>
                                      </p:to>
                                    </p:set>
                                    <p:animEffect transition="in" filter="checkerboard(across)">
                                      <p:cBhvr>
                                        <p:cTn id="12" dur="500"/>
                                        <p:tgtEl>
                                          <p:spTgt spid="6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solidFill>
                  <a:schemeClr val="accent6">
                    <a:lumMod val="50000"/>
                  </a:schemeClr>
                </a:solidFill>
              </a:rPr>
              <a:t>نظرية الحركة للغازات</a:t>
            </a:r>
            <a:endParaRPr lang="ar-SA" dirty="0">
              <a:solidFill>
                <a:schemeClr val="accent6">
                  <a:lumMod val="50000"/>
                </a:schemeClr>
              </a:solidFill>
            </a:endParaRPr>
          </a:p>
        </p:txBody>
      </p:sp>
      <p:sp>
        <p:nvSpPr>
          <p:cNvPr id="3" name="Content Placeholder 2"/>
          <p:cNvSpPr>
            <a:spLocks noGrp="1"/>
          </p:cNvSpPr>
          <p:nvPr>
            <p:ph sz="quarter" idx="1"/>
          </p:nvPr>
        </p:nvSpPr>
        <p:spPr>
          <a:xfrm>
            <a:off x="612648" y="1600200"/>
            <a:ext cx="8153400" cy="5069160"/>
          </a:xfrm>
        </p:spPr>
        <p:txBody>
          <a:bodyPr>
            <a:normAutofit/>
          </a:bodyPr>
          <a:lstStyle/>
          <a:p>
            <a:pPr>
              <a:buNone/>
            </a:pPr>
            <a:r>
              <a:rPr lang="ar-SA" sz="3600" b="1" dirty="0" smtClean="0">
                <a:solidFill>
                  <a:schemeClr val="tx1">
                    <a:lumMod val="95000"/>
                    <a:lumOff val="5000"/>
                  </a:schemeClr>
                </a:solidFill>
              </a:rPr>
              <a:t>الحركة البراونية</a:t>
            </a:r>
          </a:p>
          <a:p>
            <a:pPr>
              <a:buNone/>
            </a:pPr>
            <a:r>
              <a:rPr lang="ar-SA" b="1" dirty="0" smtClean="0">
                <a:solidFill>
                  <a:srgbClr val="0000CC"/>
                </a:solidFill>
              </a:rPr>
              <a:t>ھﻲ ﻋﺒﺎرة ﻋﻦ ﺣﺮﻛﺔ ﻣﺘﻌﺮﺟﺔ ﻏﯿﺮﻣﻨﺘﻈﻤﺔ ﻟﺠﺴﯿﻤﺎت دﻗﯿﻘﺔ ﻟﻠﻐﺎﯾﺔ ﻋﻨﺪﻣﺎ ﺗﻜﻮن ﻣﻌﻠﻘﺔ ﻓﻲ ﺳﺎﺋﻞ أو ﻓﻲ ﻏﺎز. وﻛﻠﻤﺎ ﻛﺎﻧﺖ درﺟﺔ ﺣﺮارة اﻟﻤﺎﺋﻊ أﻋﻠﻰ، ﻛﻠﻤﺎ ﻛﺎﻧﺖ ﺣﺮﻛﺔ اﻟﺠﺴﯿﻢ اﻟﻤﻌﻠﻖ أﻛﺜﺮ ﻗﻮة. </a:t>
            </a:r>
          </a:p>
          <a:p>
            <a:pPr>
              <a:buNone/>
            </a:pPr>
            <a:endParaRPr lang="ar-SA" b="1" dirty="0" smtClean="0"/>
          </a:p>
          <a:p>
            <a:pPr>
              <a:buNone/>
            </a:pPr>
            <a:r>
              <a:rPr lang="ar-SA" b="1" dirty="0" smtClean="0">
                <a:solidFill>
                  <a:srgbClr val="FF0000"/>
                </a:solidFill>
              </a:rPr>
              <a:t>وهذه اﻟﺤﺮﻛﺔ اﻟﺒﺮاوﻧﯿﺔ تتناقض مع ﻔﻜﺮة أﻦ اﻟﻤﺎدة في ﺣﺎﻟﺔ ﺳﺎﻛﻨﺔ، وﺗبعا لهذه الحركة فإن ﺟﺰﯾﺌﺎت اﻟﻤﺎدة ﺗﻜﻮن اﻟﻰ ﺣﺪ ﻣﺎ ﻣﺘﺤﺮﻛﺔ ﺑﺎﺳﺘﻤﺮار. وهذا يدعو إلى الأﻗﺘﺮاح ﺑﺄن اﻟﻐﺎزات ﺗﺘﻜﻮن ﻣﻦ أﺟﺰاء ﺿﺌﯿﻠﺔ ﻣﻦ جسيمات و ﺗﻜﻮن داﺋﻤﺎ ﻓﻲ حالة ﺣﺮﻛﺔ.   </a:t>
            </a:r>
            <a:endParaRPr lang="en-US" b="1" dirty="0" smtClean="0">
              <a:solidFill>
                <a:srgbClr val="FF0000"/>
              </a:solidFill>
            </a:endParaRPr>
          </a:p>
          <a:p>
            <a:pPr>
              <a:buNone/>
            </a:pPr>
            <a:endParaRPr lang="ar-SA" dirty="0"/>
          </a:p>
        </p:txBody>
      </p:sp>
      <p:sp>
        <p:nvSpPr>
          <p:cNvPr id="4" name="Slide Number Placeholder 3"/>
          <p:cNvSpPr>
            <a:spLocks noGrp="1"/>
          </p:cNvSpPr>
          <p:nvPr>
            <p:ph type="sldNum" sz="quarter" idx="12"/>
          </p:nvPr>
        </p:nvSpPr>
        <p:spPr/>
        <p:txBody>
          <a:bodyPr>
            <a:normAutofit fontScale="85000" lnSpcReduction="20000"/>
          </a:bodyPr>
          <a:lstStyle/>
          <a:p>
            <a:fld id="{01508298-B758-4581-A755-07ECCB720029}" type="slidenum">
              <a:rPr lang="ar-SA" smtClean="0"/>
              <a:pPr/>
              <a:t>2</a:t>
            </a:fld>
            <a:endParaRPr lang="ar-SA"/>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trips(downLeft)">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trips(downLeft)">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t>نظرية الحركة للغازات</a:t>
            </a:r>
            <a:endParaRPr lang="ar-SA" dirty="0"/>
          </a:p>
        </p:txBody>
      </p:sp>
      <p:sp>
        <p:nvSpPr>
          <p:cNvPr id="3" name="Content Placeholder 2"/>
          <p:cNvSpPr>
            <a:spLocks noGrp="1"/>
          </p:cNvSpPr>
          <p:nvPr>
            <p:ph sz="quarter" idx="1"/>
          </p:nvPr>
        </p:nvSpPr>
        <p:spPr/>
        <p:txBody>
          <a:bodyPr/>
          <a:lstStyle/>
          <a:p>
            <a:pPr algn="ctr">
              <a:buNone/>
            </a:pPr>
            <a:r>
              <a:rPr lang="ar-SA" b="1" dirty="0" smtClean="0"/>
              <a:t>تصنف الغازات في الطبيعة إلي قسمين</a:t>
            </a:r>
            <a:endParaRPr lang="en-US" b="1" dirty="0" smtClean="0"/>
          </a:p>
          <a:p>
            <a:pPr>
              <a:buNone/>
            </a:pPr>
            <a:endParaRPr lang="ar-SA" dirty="0"/>
          </a:p>
        </p:txBody>
      </p:sp>
      <p:sp>
        <p:nvSpPr>
          <p:cNvPr id="5" name="Oval 4"/>
          <p:cNvSpPr/>
          <p:nvPr/>
        </p:nvSpPr>
        <p:spPr>
          <a:xfrm>
            <a:off x="5148064" y="2780928"/>
            <a:ext cx="3528392" cy="2592288"/>
          </a:xfrm>
          <a:prstGeom prst="ellips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smtClean="0">
                <a:solidFill>
                  <a:srgbClr val="FF0000"/>
                </a:solidFill>
              </a:rPr>
              <a:t>غازات مثالية </a:t>
            </a:r>
          </a:p>
          <a:p>
            <a:pPr algn="ctr"/>
            <a:r>
              <a:rPr lang="ar-SA" sz="2400" b="1" dirty="0" smtClean="0">
                <a:solidFill>
                  <a:schemeClr val="accent6">
                    <a:lumMod val="50000"/>
                  </a:schemeClr>
                </a:solidFill>
              </a:rPr>
              <a:t>هي الغازات التي تسلك سلوكا معينا يتبع قواعد و شروطا نطلق عليها السلوك المثالي</a:t>
            </a:r>
            <a:endParaRPr lang="ar-SA" sz="2400" b="1" dirty="0">
              <a:solidFill>
                <a:schemeClr val="accent6">
                  <a:lumMod val="50000"/>
                </a:schemeClr>
              </a:solidFill>
            </a:endParaRPr>
          </a:p>
        </p:txBody>
      </p:sp>
      <p:sp>
        <p:nvSpPr>
          <p:cNvPr id="6" name="Oval 5"/>
          <p:cNvSpPr/>
          <p:nvPr/>
        </p:nvSpPr>
        <p:spPr>
          <a:xfrm>
            <a:off x="683568" y="2708920"/>
            <a:ext cx="3672408" cy="2664296"/>
          </a:xfrm>
          <a:prstGeom prst="ellipse">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2400" b="1" dirty="0" smtClean="0">
                <a:solidFill>
                  <a:srgbClr val="FF0000"/>
                </a:solidFill>
              </a:rPr>
              <a:t>غازات حقيقية</a:t>
            </a:r>
          </a:p>
          <a:p>
            <a:pPr algn="ctr"/>
            <a:r>
              <a:rPr lang="ar-SA" sz="2400" b="1" dirty="0" smtClean="0">
                <a:solidFill>
                  <a:schemeClr val="accent6">
                    <a:lumMod val="50000"/>
                  </a:schemeClr>
                </a:solidFill>
              </a:rPr>
              <a:t>هي التي تحيد سلوكها عن تلك الشروط التي يتحلى بها الغاز المثالي</a:t>
            </a:r>
            <a:endParaRPr lang="ar-SA" sz="2400" b="1" dirty="0">
              <a:solidFill>
                <a:schemeClr val="accent6">
                  <a:lumMod val="50000"/>
                </a:schemeClr>
              </a:solidFill>
            </a:endParaRPr>
          </a:p>
        </p:txBody>
      </p:sp>
      <p:sp>
        <p:nvSpPr>
          <p:cNvPr id="7" name="Rectangle 6"/>
          <p:cNvSpPr/>
          <p:nvPr/>
        </p:nvSpPr>
        <p:spPr>
          <a:xfrm>
            <a:off x="467544" y="5517232"/>
            <a:ext cx="7848872" cy="1080120"/>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2400" b="1" dirty="0" smtClean="0"/>
              <a:t>نظرية الحركة هي تلك  النظرية التي تصف حالة غاز مثالي بدلالة بعض الكميات الفيزيائية التي يمكن استخدامها مثل الضغط ، الحجم ، درجة الحرارة</a:t>
            </a:r>
            <a:r>
              <a:rPr lang="en-US" sz="2400" b="1" dirty="0" smtClean="0"/>
              <a:t> </a:t>
            </a:r>
            <a:endParaRPr lang="ar-SA" sz="2400" b="1" dirty="0"/>
          </a:p>
        </p:txBody>
      </p:sp>
      <p:sp>
        <p:nvSpPr>
          <p:cNvPr id="9" name="Down Arrow 8"/>
          <p:cNvSpPr/>
          <p:nvPr/>
        </p:nvSpPr>
        <p:spPr>
          <a:xfrm rot="18821977">
            <a:off x="5257940" y="2101190"/>
            <a:ext cx="504056" cy="9178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Down Arrow 9"/>
          <p:cNvSpPr/>
          <p:nvPr/>
        </p:nvSpPr>
        <p:spPr>
          <a:xfrm rot="2887622">
            <a:off x="3677805" y="2095909"/>
            <a:ext cx="504056" cy="9178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1" name="Slide Number Placeholder 10"/>
          <p:cNvSpPr>
            <a:spLocks noGrp="1"/>
          </p:cNvSpPr>
          <p:nvPr>
            <p:ph type="sldNum" sz="quarter" idx="12"/>
          </p:nvPr>
        </p:nvSpPr>
        <p:spPr/>
        <p:txBody>
          <a:bodyPr>
            <a:normAutofit fontScale="85000" lnSpcReduction="20000"/>
          </a:bodyPr>
          <a:lstStyle/>
          <a:p>
            <a:fld id="{01508298-B758-4581-A755-07ECCB720029}" type="slidenum">
              <a:rPr lang="ar-SA" smtClean="0"/>
              <a:pPr/>
              <a:t>3</a:t>
            </a:fld>
            <a:endParaRPr lang="ar-SA"/>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plus(in)">
                                      <p:cBhvr>
                                        <p:cTn id="12" dur="1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trips(down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plus(in)">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amond(in)">
                                      <p:cBhvr>
                                        <p:cTn id="3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60648"/>
            <a:ext cx="8153400" cy="990600"/>
          </a:xfrm>
        </p:spPr>
        <p:txBody>
          <a:bodyPr/>
          <a:lstStyle/>
          <a:p>
            <a:pPr algn="r"/>
            <a:r>
              <a:rPr lang="ar-SA" b="1" dirty="0" smtClean="0">
                <a:solidFill>
                  <a:schemeClr val="tx1">
                    <a:lumMod val="95000"/>
                    <a:lumOff val="5000"/>
                  </a:schemeClr>
                </a:solidFill>
              </a:rPr>
              <a:t>فروض نظرية الحركة للغازات</a:t>
            </a:r>
            <a:endParaRPr lang="ar-SA" b="1" dirty="0">
              <a:solidFill>
                <a:schemeClr val="tx1">
                  <a:lumMod val="95000"/>
                  <a:lumOff val="5000"/>
                </a:schemeClr>
              </a:solidFill>
            </a:endParaRPr>
          </a:p>
        </p:txBody>
      </p:sp>
      <p:sp>
        <p:nvSpPr>
          <p:cNvPr id="3" name="Content Placeholder 2"/>
          <p:cNvSpPr>
            <a:spLocks noGrp="1"/>
          </p:cNvSpPr>
          <p:nvPr>
            <p:ph sz="quarter" idx="1"/>
          </p:nvPr>
        </p:nvSpPr>
        <p:spPr/>
        <p:txBody>
          <a:bodyPr>
            <a:normAutofit lnSpcReduction="10000"/>
          </a:bodyPr>
          <a:lstStyle/>
          <a:p>
            <a:pPr lvl="0"/>
            <a:r>
              <a:rPr lang="ar-SA" b="1" dirty="0" smtClean="0">
                <a:solidFill>
                  <a:srgbClr val="0000CC"/>
                </a:solidFill>
              </a:rPr>
              <a:t>الغاز يتكون من كرات صلبة متناهية في الصغر وتامة المرونة تسمى جزيئات الغاز</a:t>
            </a:r>
            <a:r>
              <a:rPr lang="en-US" b="1" dirty="0" smtClean="0">
                <a:solidFill>
                  <a:srgbClr val="0000CC"/>
                </a:solidFill>
              </a:rPr>
              <a:t>.</a:t>
            </a:r>
          </a:p>
          <a:p>
            <a:pPr lvl="0"/>
            <a:r>
              <a:rPr lang="en-US" b="1" dirty="0" smtClean="0">
                <a:solidFill>
                  <a:srgbClr val="FF0000"/>
                </a:solidFill>
              </a:rPr>
              <a:t> </a:t>
            </a:r>
            <a:r>
              <a:rPr lang="ar-SA" b="1" dirty="0" smtClean="0">
                <a:solidFill>
                  <a:srgbClr val="FF0000"/>
                </a:solidFill>
              </a:rPr>
              <a:t>جزيئات الغاز تكون في حالة حركة دائمة عشوائية في جميع الاتجاهات ولا تفضل اتجاه ثابت للحركة</a:t>
            </a:r>
            <a:r>
              <a:rPr lang="en-US" b="1" dirty="0" smtClean="0">
                <a:solidFill>
                  <a:srgbClr val="FF0000"/>
                </a:solidFill>
              </a:rPr>
              <a:t>.</a:t>
            </a:r>
          </a:p>
          <a:p>
            <a:pPr lvl="0"/>
            <a:r>
              <a:rPr lang="en-US" b="1" dirty="0" smtClean="0">
                <a:solidFill>
                  <a:srgbClr val="7030A0"/>
                </a:solidFill>
              </a:rPr>
              <a:t> </a:t>
            </a:r>
            <a:r>
              <a:rPr lang="ar-SA" b="1" dirty="0" smtClean="0">
                <a:solidFill>
                  <a:srgbClr val="7030A0"/>
                </a:solidFill>
              </a:rPr>
              <a:t>قوى التجاذب بين جزيئات الغاز معدومة</a:t>
            </a:r>
            <a:r>
              <a:rPr lang="en-US" b="1" dirty="0" smtClean="0">
                <a:solidFill>
                  <a:srgbClr val="7030A0"/>
                </a:solidFill>
              </a:rPr>
              <a:t>.</a:t>
            </a:r>
          </a:p>
          <a:p>
            <a:pPr lvl="0"/>
            <a:r>
              <a:rPr lang="en-US" b="1" dirty="0" smtClean="0">
                <a:solidFill>
                  <a:srgbClr val="C00000"/>
                </a:solidFill>
              </a:rPr>
              <a:t> </a:t>
            </a:r>
            <a:r>
              <a:rPr lang="ar-SA" b="1" dirty="0" smtClean="0">
                <a:solidFill>
                  <a:srgbClr val="C00000"/>
                </a:solidFill>
              </a:rPr>
              <a:t>لا يوجد تصادمات بين جزيئات الغاز مع بعضها حيث أن المسافة بينها كبيرة جداً وتكون التصادمات مرنة فقط مع جدران الإناء الحاوي للغاز</a:t>
            </a:r>
            <a:r>
              <a:rPr lang="en-US" b="1" dirty="0" smtClean="0">
                <a:solidFill>
                  <a:srgbClr val="C00000"/>
                </a:solidFill>
              </a:rPr>
              <a:t>.</a:t>
            </a:r>
          </a:p>
          <a:p>
            <a:pPr lvl="0"/>
            <a:r>
              <a:rPr lang="ar-SA" b="1" dirty="0" smtClean="0">
                <a:solidFill>
                  <a:srgbClr val="0000CC"/>
                </a:solidFill>
              </a:rPr>
              <a:t>حجم الجزيء صغير جداً ويمكن إهماله إذا ما قورن بحجم الإناء الموضوع به الغاز.</a:t>
            </a:r>
            <a:endParaRPr lang="en-US" b="1" dirty="0" smtClean="0">
              <a:solidFill>
                <a:srgbClr val="0000CC"/>
              </a:solidFill>
            </a:endParaRPr>
          </a:p>
          <a:p>
            <a:pPr>
              <a:buNone/>
            </a:pPr>
            <a:endParaRPr lang="ar-SA" b="1" dirty="0"/>
          </a:p>
        </p:txBody>
      </p:sp>
      <p:sp>
        <p:nvSpPr>
          <p:cNvPr id="4" name="Slide Number Placeholder 3"/>
          <p:cNvSpPr>
            <a:spLocks noGrp="1"/>
          </p:cNvSpPr>
          <p:nvPr>
            <p:ph type="sldNum" sz="quarter" idx="12"/>
          </p:nvPr>
        </p:nvSpPr>
        <p:spPr/>
        <p:txBody>
          <a:bodyPr>
            <a:normAutofit fontScale="85000" lnSpcReduction="20000"/>
          </a:bodyPr>
          <a:lstStyle/>
          <a:p>
            <a:fld id="{01508298-B758-4581-A755-07ECCB720029}" type="slidenum">
              <a:rPr lang="ar-SA" smtClean="0"/>
              <a:pPr/>
              <a:t>4</a:t>
            </a:fld>
            <a:endParaRPr lang="ar-SA"/>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trips(downLeft)">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plus(i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plus(in)">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diamond(in)">
                                      <p:cBhvr>
                                        <p:cTn id="3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1088" y="228600"/>
            <a:ext cx="8153400" cy="990600"/>
          </a:xfrm>
        </p:spPr>
        <p:txBody>
          <a:bodyPr>
            <a:normAutofit/>
          </a:bodyPr>
          <a:lstStyle/>
          <a:p>
            <a:pPr algn="r"/>
            <a:r>
              <a:rPr lang="ar-SA" b="1" dirty="0" smtClean="0">
                <a:solidFill>
                  <a:schemeClr val="tx1"/>
                </a:solidFill>
              </a:rPr>
              <a:t>إستنتاج معادلات نظرية الحركة</a:t>
            </a:r>
            <a:endParaRPr lang="ar-SA" b="1" dirty="0">
              <a:solidFill>
                <a:schemeClr val="tx1"/>
              </a:solidFill>
            </a:endParaRPr>
          </a:p>
        </p:txBody>
      </p:sp>
      <p:sp>
        <p:nvSpPr>
          <p:cNvPr id="22529" name="Rectangle 1"/>
          <p:cNvSpPr>
            <a:spLocks noChangeArrowheads="1"/>
          </p:cNvSpPr>
          <p:nvPr/>
        </p:nvSpPr>
        <p:spPr bwMode="auto">
          <a:xfrm>
            <a:off x="179512" y="1866963"/>
            <a:ext cx="8712968"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0000CC"/>
                </a:solidFill>
                <a:effectLst/>
                <a:latin typeface="Arial" pitchFamily="34" charset="0"/>
                <a:ea typeface="Times New Roman" pitchFamily="18" charset="0"/>
                <a:cs typeface="Arial" pitchFamily="34" charset="0"/>
              </a:rPr>
              <a:t>نفرض وعاء على شكل مكعب طول ضلعه  </a:t>
            </a:r>
            <a:r>
              <a:rPr kumimoji="0" lang="en-US" sz="2800" b="1" i="0" u="none" strike="noStrike" cap="none" normalizeH="0" baseline="0" dirty="0" smtClean="0">
                <a:ln>
                  <a:noFill/>
                </a:ln>
                <a:solidFill>
                  <a:srgbClr val="0000CC"/>
                </a:solidFill>
                <a:effectLst/>
                <a:latin typeface="Arial" pitchFamily="34" charset="0"/>
                <a:ea typeface="Times New Roman" pitchFamily="18" charset="0"/>
                <a:cs typeface="Arial" pitchFamily="34" charset="0"/>
              </a:rPr>
              <a:t>  L</a:t>
            </a:r>
            <a:r>
              <a:rPr kumimoji="0" lang="ar-SA" sz="2800" b="1" i="0" u="none" strike="noStrike" cap="none" normalizeH="0" baseline="0" dirty="0" smtClean="0">
                <a:ln>
                  <a:noFill/>
                </a:ln>
                <a:solidFill>
                  <a:srgbClr val="0000CC"/>
                </a:solidFill>
                <a:effectLst/>
                <a:latin typeface="Arial" pitchFamily="34" charset="0"/>
                <a:ea typeface="Times New Roman" pitchFamily="18" charset="0"/>
                <a:cs typeface="Arial" pitchFamily="34" charset="0"/>
              </a:rPr>
              <a:t>وأضلاعه موازية للمحاور </a:t>
            </a:r>
            <a:r>
              <a:rPr kumimoji="0" lang="en-US" sz="2800" b="1" i="0" u="none" strike="noStrike" cap="none" normalizeH="0" baseline="0" dirty="0" smtClean="0">
                <a:ln>
                  <a:noFill/>
                </a:ln>
                <a:solidFill>
                  <a:srgbClr val="0000CC"/>
                </a:solidFill>
                <a:effectLst/>
                <a:latin typeface="Arial" pitchFamily="34" charset="0"/>
                <a:ea typeface="Times New Roman" pitchFamily="18" charset="0"/>
                <a:cs typeface="Arial" pitchFamily="34" charset="0"/>
              </a:rPr>
              <a:t>  X </a:t>
            </a:r>
            <a:r>
              <a:rPr kumimoji="0" lang="ar-SA" sz="2800" b="1" i="0" u="none" strike="noStrike" cap="none" normalizeH="0" baseline="0" dirty="0" smtClean="0">
                <a:ln>
                  <a:noFill/>
                </a:ln>
                <a:solidFill>
                  <a:srgbClr val="0000CC"/>
                </a:solidFill>
                <a:effectLst/>
                <a:latin typeface="Arial" pitchFamily="34" charset="0"/>
                <a:ea typeface="Times New Roman" pitchFamily="18" charset="0"/>
                <a:cs typeface="Arial" pitchFamily="34" charset="0"/>
              </a:rPr>
              <a:t>،</a:t>
            </a:r>
            <a:r>
              <a:rPr kumimoji="0" lang="en-US" sz="2800" b="1" i="0" u="none" strike="noStrike" cap="none" normalizeH="0" baseline="0" dirty="0" smtClean="0">
                <a:ln>
                  <a:noFill/>
                </a:ln>
                <a:solidFill>
                  <a:srgbClr val="0000CC"/>
                </a:solidFill>
                <a:effectLst/>
                <a:latin typeface="Arial" pitchFamily="34" charset="0"/>
                <a:ea typeface="Times New Roman" pitchFamily="18" charset="0"/>
                <a:cs typeface="Arial" pitchFamily="34" charset="0"/>
              </a:rPr>
              <a:t> Y </a:t>
            </a:r>
            <a:r>
              <a:rPr kumimoji="0" lang="ar-SA" sz="2800" b="1" i="0" u="none" strike="noStrike" cap="none" normalizeH="0" baseline="0" dirty="0" smtClean="0">
                <a:ln>
                  <a:noFill/>
                </a:ln>
                <a:solidFill>
                  <a:srgbClr val="0000CC"/>
                </a:solidFill>
                <a:effectLst/>
                <a:latin typeface="Arial" pitchFamily="34" charset="0"/>
                <a:ea typeface="Times New Roman" pitchFamily="18" charset="0"/>
                <a:cs typeface="Arial" pitchFamily="34" charset="0"/>
              </a:rPr>
              <a:t>،</a:t>
            </a:r>
            <a:r>
              <a:rPr kumimoji="0" lang="en-US" sz="2800" b="1" i="0" u="none" strike="noStrike" cap="none" normalizeH="0" baseline="0" dirty="0" smtClean="0">
                <a:ln>
                  <a:noFill/>
                </a:ln>
                <a:solidFill>
                  <a:srgbClr val="0000CC"/>
                </a:solidFill>
                <a:effectLst/>
                <a:latin typeface="Arial" pitchFamily="34" charset="0"/>
                <a:ea typeface="Times New Roman" pitchFamily="18" charset="0"/>
                <a:cs typeface="Arial" pitchFamily="34" charset="0"/>
              </a:rPr>
              <a:t> </a:t>
            </a:r>
            <a:r>
              <a:rPr kumimoji="0" lang="en-US" sz="2800" b="1" i="0" u="none" strike="noStrike" cap="none" normalizeH="0" baseline="0" dirty="0" smtClean="0">
                <a:ln>
                  <a:noFill/>
                </a:ln>
                <a:solidFill>
                  <a:srgbClr val="0000CC"/>
                </a:solidFill>
                <a:effectLst/>
                <a:latin typeface="Arial" pitchFamily="34" charset="0"/>
                <a:ea typeface="Times New Roman" pitchFamily="18" charset="0"/>
                <a:cs typeface="Arial" pitchFamily="34" charset="0"/>
              </a:rPr>
              <a:t>Z</a:t>
            </a:r>
            <a:r>
              <a:rPr lang="en-US" sz="2800" b="1" dirty="0" smtClean="0">
                <a:solidFill>
                  <a:srgbClr val="0000CC"/>
                </a:solidFill>
                <a:latin typeface="Arial" pitchFamily="34" charset="0"/>
                <a:ea typeface="Times New Roman" pitchFamily="18" charset="0"/>
                <a:cs typeface="Arial" pitchFamily="34" charset="0"/>
              </a:rPr>
              <a:t> </a:t>
            </a:r>
            <a:r>
              <a:rPr kumimoji="0" lang="ar-SA" sz="2800" b="1" i="0" u="none" strike="noStrike" cap="none" normalizeH="0" baseline="0" dirty="0" smtClean="0">
                <a:ln>
                  <a:noFill/>
                </a:ln>
                <a:solidFill>
                  <a:srgbClr val="0000CC"/>
                </a:solidFill>
                <a:effectLst/>
                <a:latin typeface="Times New Roman" pitchFamily="18" charset="0"/>
                <a:ea typeface="Calibri" pitchFamily="34" charset="0"/>
                <a:cs typeface="Times New Roman" pitchFamily="18" charset="0"/>
              </a:rPr>
              <a:t>ويحتوى على جزيئات غاز من نفس النوع. </a:t>
            </a:r>
            <a:endParaRPr kumimoji="0" lang="ar-SA" sz="2800" b="1" i="0" u="none" strike="noStrike" cap="none" normalizeH="0" baseline="0" dirty="0" smtClean="0">
              <a:ln>
                <a:noFill/>
              </a:ln>
              <a:solidFill>
                <a:srgbClr val="0000CC"/>
              </a:solidFill>
              <a:effectLst/>
              <a:latin typeface="Arial" pitchFamily="34" charset="0"/>
              <a:cs typeface="Arial" pitchFamily="34" charset="0"/>
            </a:endParaRPr>
          </a:p>
        </p:txBody>
      </p:sp>
      <p:pic>
        <p:nvPicPr>
          <p:cNvPr id="3" name="Picture 1"/>
          <p:cNvPicPr>
            <a:picLocks noChangeArrowheads="1"/>
          </p:cNvPicPr>
          <p:nvPr/>
        </p:nvPicPr>
        <p:blipFill>
          <a:blip r:embed="rId2" cstate="print"/>
          <a:srcRect/>
          <a:stretch>
            <a:fillRect/>
          </a:stretch>
        </p:blipFill>
        <p:spPr bwMode="auto">
          <a:xfrm>
            <a:off x="2466975" y="3214713"/>
            <a:ext cx="4210050" cy="2546033"/>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normAutofit fontScale="85000" lnSpcReduction="20000"/>
          </a:bodyPr>
          <a:lstStyle/>
          <a:p>
            <a:fld id="{01508298-B758-4581-A755-07ECCB720029}" type="slidenum">
              <a:rPr lang="ar-SA" smtClean="0"/>
              <a:pPr/>
              <a:t>5</a:t>
            </a:fld>
            <a:endParaRPr lang="ar-SA"/>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2529"/>
                                        </p:tgtEl>
                                        <p:attrNameLst>
                                          <p:attrName>style.visibility</p:attrName>
                                        </p:attrNameLst>
                                      </p:cBhvr>
                                      <p:to>
                                        <p:strVal val="visible"/>
                                      </p:to>
                                    </p:set>
                                    <p:animEffect transition="in" filter="diamond(in)">
                                      <p:cBhvr>
                                        <p:cTn id="12" dur="2000"/>
                                        <p:tgtEl>
                                          <p:spTgt spid="22529"/>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strips(downLeft)">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2529"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1744216"/>
            <a:ext cx="9144000" cy="613214"/>
          </a:xfrm>
        </p:spPr>
        <p:txBody>
          <a:bodyPr>
            <a:normAutofit/>
          </a:bodyPr>
          <a:lstStyle/>
          <a:p>
            <a:pPr>
              <a:buNone/>
            </a:pPr>
            <a:r>
              <a:rPr lang="ar-SA" sz="2400" b="1" dirty="0" smtClean="0">
                <a:solidFill>
                  <a:srgbClr val="FF0000"/>
                </a:solidFill>
              </a:rPr>
              <a:t>عندما يصدم جزئ كتلته </a:t>
            </a:r>
            <a:r>
              <a:rPr lang="en-US" sz="2400" b="1" dirty="0" smtClean="0">
                <a:solidFill>
                  <a:srgbClr val="FF0000"/>
                </a:solidFill>
              </a:rPr>
              <a:t>      </a:t>
            </a:r>
            <a:r>
              <a:rPr lang="ar-SA" sz="2400" b="1" dirty="0" smtClean="0">
                <a:solidFill>
                  <a:srgbClr val="FF0000"/>
                </a:solidFill>
              </a:rPr>
              <a:t>وسرعته  </a:t>
            </a:r>
            <a:r>
              <a:rPr lang="en-US" sz="2400" b="1" dirty="0" smtClean="0">
                <a:solidFill>
                  <a:srgbClr val="FF0000"/>
                </a:solidFill>
              </a:rPr>
              <a:t> </a:t>
            </a:r>
            <a:r>
              <a:rPr lang="ar-SA" sz="2400" b="1" dirty="0" smtClean="0">
                <a:solidFill>
                  <a:srgbClr val="FF0000"/>
                </a:solidFill>
              </a:rPr>
              <a:t>   بجدار الاناء عموديا عليه فانه يرتد إلى الوراء</a:t>
            </a:r>
            <a:endParaRPr lang="ar-SA" sz="2400" b="1" dirty="0">
              <a:solidFill>
                <a:srgbClr val="FF0000"/>
              </a:solidFill>
            </a:endParaRPr>
          </a:p>
        </p:txBody>
      </p:sp>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1505" name="Object 1"/>
          <p:cNvGraphicFramePr>
            <a:graphicFrameLocks noChangeAspect="1"/>
          </p:cNvGraphicFramePr>
          <p:nvPr/>
        </p:nvGraphicFramePr>
        <p:xfrm>
          <a:off x="3203848" y="2564904"/>
          <a:ext cx="2977808" cy="1728192"/>
        </p:xfrm>
        <a:graphic>
          <a:graphicData uri="http://schemas.openxmlformats.org/presentationml/2006/ole">
            <p:oleObj spid="_x0000_s21505" r:id="rId3" imgW="2619022" imgH="1524000" progId="">
              <p:embed/>
            </p:oleObj>
          </a:graphicData>
        </a:graphic>
      </p:graphicFrame>
      <p:pic>
        <p:nvPicPr>
          <p:cNvPr id="21518" name="Picture 14"/>
          <p:cNvPicPr>
            <a:picLocks noChangeAspect="1" noChangeArrowheads="1"/>
          </p:cNvPicPr>
          <p:nvPr/>
        </p:nvPicPr>
        <p:blipFill>
          <a:blip r:embed="rId4" cstate="print"/>
          <a:srcRect/>
          <a:stretch>
            <a:fillRect/>
          </a:stretch>
        </p:blipFill>
        <p:spPr bwMode="auto">
          <a:xfrm>
            <a:off x="179512" y="4509168"/>
            <a:ext cx="5688632" cy="634344"/>
          </a:xfrm>
          <a:prstGeom prst="rect">
            <a:avLst/>
          </a:prstGeom>
          <a:ln>
            <a:headEnd/>
            <a:tailEnd/>
          </a:ln>
        </p:spPr>
        <p:style>
          <a:lnRef idx="3">
            <a:schemeClr val="lt1"/>
          </a:lnRef>
          <a:fillRef idx="1">
            <a:schemeClr val="accent1"/>
          </a:fillRef>
          <a:effectRef idx="1">
            <a:schemeClr val="accent1"/>
          </a:effectRef>
          <a:fontRef idx="minor">
            <a:schemeClr val="lt1"/>
          </a:fontRef>
        </p:style>
      </p:pic>
      <p:pic>
        <p:nvPicPr>
          <p:cNvPr id="21519" name="Picture 15"/>
          <p:cNvPicPr>
            <a:picLocks noChangeAspect="1" noChangeArrowheads="1"/>
          </p:cNvPicPr>
          <p:nvPr/>
        </p:nvPicPr>
        <p:blipFill>
          <a:blip r:embed="rId5" cstate="print"/>
          <a:srcRect/>
          <a:stretch>
            <a:fillRect/>
          </a:stretch>
        </p:blipFill>
        <p:spPr bwMode="auto">
          <a:xfrm>
            <a:off x="6084168" y="4509120"/>
            <a:ext cx="2973569" cy="606549"/>
          </a:xfrm>
          <a:prstGeom prst="rect">
            <a:avLst/>
          </a:prstGeom>
          <a:ln>
            <a:headEnd/>
            <a:tailEnd/>
          </a:ln>
        </p:spPr>
        <p:style>
          <a:lnRef idx="3">
            <a:schemeClr val="lt1"/>
          </a:lnRef>
          <a:fillRef idx="1">
            <a:schemeClr val="accent1"/>
          </a:fillRef>
          <a:effectRef idx="1">
            <a:schemeClr val="accent1"/>
          </a:effectRef>
          <a:fontRef idx="minor">
            <a:schemeClr val="lt1"/>
          </a:fontRef>
        </p:style>
      </p:pic>
      <p:pic>
        <p:nvPicPr>
          <p:cNvPr id="21520" name="Picture 16"/>
          <p:cNvPicPr>
            <a:picLocks noChangeAspect="1" noChangeArrowheads="1"/>
          </p:cNvPicPr>
          <p:nvPr/>
        </p:nvPicPr>
        <p:blipFill>
          <a:blip r:embed="rId6" cstate="print"/>
          <a:srcRect/>
          <a:stretch>
            <a:fillRect/>
          </a:stretch>
        </p:blipFill>
        <p:spPr bwMode="auto">
          <a:xfrm>
            <a:off x="2915816" y="5301208"/>
            <a:ext cx="4392488" cy="698387"/>
          </a:xfrm>
          <a:prstGeom prst="rect">
            <a:avLst/>
          </a:prstGeom>
          <a:ln>
            <a:headEnd/>
            <a:tailEnd/>
          </a:ln>
        </p:spPr>
        <p:style>
          <a:lnRef idx="3">
            <a:schemeClr val="lt1"/>
          </a:lnRef>
          <a:fillRef idx="1">
            <a:schemeClr val="accent1"/>
          </a:fillRef>
          <a:effectRef idx="1">
            <a:schemeClr val="accent1"/>
          </a:effectRef>
          <a:fontRef idx="minor">
            <a:schemeClr val="lt1"/>
          </a:fontRef>
        </p:style>
      </p:pic>
      <p:sp>
        <p:nvSpPr>
          <p:cNvPr id="20" name="Title 1"/>
          <p:cNvSpPr>
            <a:spLocks noGrp="1"/>
          </p:cNvSpPr>
          <p:nvPr>
            <p:ph type="title"/>
          </p:nvPr>
        </p:nvSpPr>
        <p:spPr>
          <a:xfrm>
            <a:off x="811088" y="228600"/>
            <a:ext cx="8153400" cy="990600"/>
          </a:xfrm>
        </p:spPr>
        <p:txBody>
          <a:bodyPr>
            <a:normAutofit/>
          </a:bodyPr>
          <a:lstStyle/>
          <a:p>
            <a:pPr algn="r"/>
            <a:r>
              <a:rPr lang="ar-SA" b="1" dirty="0" smtClean="0">
                <a:solidFill>
                  <a:schemeClr val="tx1"/>
                </a:solidFill>
              </a:rPr>
              <a:t>إستنتاج معادلات نظرية الحركة</a:t>
            </a:r>
            <a:endParaRPr lang="ar-SA" b="1" dirty="0">
              <a:solidFill>
                <a:schemeClr val="tx1"/>
              </a:solidFill>
            </a:endParaRPr>
          </a:p>
        </p:txBody>
      </p:sp>
      <p:pic>
        <p:nvPicPr>
          <p:cNvPr id="21521" name="Picture 17"/>
          <p:cNvPicPr>
            <a:picLocks noChangeAspect="1" noChangeArrowheads="1"/>
          </p:cNvPicPr>
          <p:nvPr/>
        </p:nvPicPr>
        <p:blipFill>
          <a:blip r:embed="rId7" cstate="print"/>
          <a:srcRect/>
          <a:stretch>
            <a:fillRect/>
          </a:stretch>
        </p:blipFill>
        <p:spPr bwMode="auto">
          <a:xfrm>
            <a:off x="3059832" y="6093296"/>
            <a:ext cx="1800200" cy="685151"/>
          </a:xfrm>
          <a:prstGeom prst="rect">
            <a:avLst/>
          </a:prstGeom>
          <a:ln>
            <a:headEnd/>
            <a:tailEnd/>
          </a:ln>
        </p:spPr>
        <p:style>
          <a:lnRef idx="3">
            <a:schemeClr val="lt1"/>
          </a:lnRef>
          <a:fillRef idx="1">
            <a:schemeClr val="accent1"/>
          </a:fillRef>
          <a:effectRef idx="1">
            <a:schemeClr val="accent1"/>
          </a:effectRef>
          <a:fontRef idx="minor">
            <a:schemeClr val="lt1"/>
          </a:fontRef>
        </p:style>
      </p:pic>
      <p:sp>
        <p:nvSpPr>
          <p:cNvPr id="2150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 name="Picture 2"/>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4929190" y="1752196"/>
            <a:ext cx="323850" cy="447675"/>
          </a:xfrm>
          <a:prstGeom prst="rect">
            <a:avLst/>
          </a:prstGeom>
          <a:noFill/>
        </p:spPr>
      </p:pic>
      <p:sp>
        <p:nvSpPr>
          <p:cNvPr id="2150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1508" name="Picture 4"/>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6357952" y="1761623"/>
            <a:ext cx="285750" cy="447675"/>
          </a:xfrm>
          <a:prstGeom prst="rect">
            <a:avLst/>
          </a:prstGeom>
          <a:noFill/>
        </p:spPr>
      </p:pic>
      <p:sp>
        <p:nvSpPr>
          <p:cNvPr id="14" name="Slide Number Placeholder 13"/>
          <p:cNvSpPr>
            <a:spLocks noGrp="1"/>
          </p:cNvSpPr>
          <p:nvPr>
            <p:ph type="sldNum" sz="quarter" idx="12"/>
          </p:nvPr>
        </p:nvSpPr>
        <p:spPr/>
        <p:txBody>
          <a:bodyPr>
            <a:normAutofit fontScale="85000" lnSpcReduction="20000"/>
          </a:bodyPr>
          <a:lstStyle/>
          <a:p>
            <a:fld id="{01508298-B758-4581-A755-07ECCB720029}" type="slidenum">
              <a:rPr lang="ar-SA" smtClean="0"/>
              <a:pPr/>
              <a:t>6</a:t>
            </a:fld>
            <a:endParaRPr lang="ar-SA"/>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strips(downLeft)">
                                      <p:cBhvr>
                                        <p:cTn id="10" dur="500"/>
                                        <p:tgtEl>
                                          <p:spTgt spid="2"/>
                                        </p:tgtEl>
                                      </p:cBhvr>
                                    </p:animEffect>
                                  </p:childTnLst>
                                </p:cTn>
                              </p:par>
                              <p:par>
                                <p:cTn id="11" presetID="18" presetClass="entr" presetSubtype="12" fill="hold" nodeType="withEffect">
                                  <p:stCondLst>
                                    <p:cond delay="0"/>
                                  </p:stCondLst>
                                  <p:childTnLst>
                                    <p:set>
                                      <p:cBhvr>
                                        <p:cTn id="12" dur="1" fill="hold">
                                          <p:stCondLst>
                                            <p:cond delay="0"/>
                                          </p:stCondLst>
                                        </p:cTn>
                                        <p:tgtEl>
                                          <p:spTgt spid="21508"/>
                                        </p:tgtEl>
                                        <p:attrNameLst>
                                          <p:attrName>style.visibility</p:attrName>
                                        </p:attrNameLst>
                                      </p:cBhvr>
                                      <p:to>
                                        <p:strVal val="visible"/>
                                      </p:to>
                                    </p:set>
                                    <p:animEffect transition="in" filter="strips(downLeft)">
                                      <p:cBhvr>
                                        <p:cTn id="13" dur="500"/>
                                        <p:tgtEl>
                                          <p:spTgt spid="21508"/>
                                        </p:tgtEl>
                                      </p:cBhvr>
                                    </p:animEffect>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nodeType="clickEffect">
                                  <p:stCondLst>
                                    <p:cond delay="0"/>
                                  </p:stCondLst>
                                  <p:childTnLst>
                                    <p:set>
                                      <p:cBhvr>
                                        <p:cTn id="17" dur="1" fill="hold">
                                          <p:stCondLst>
                                            <p:cond delay="0"/>
                                          </p:stCondLst>
                                        </p:cTn>
                                        <p:tgtEl>
                                          <p:spTgt spid="21505"/>
                                        </p:tgtEl>
                                        <p:attrNameLst>
                                          <p:attrName>style.visibility</p:attrName>
                                        </p:attrNameLst>
                                      </p:cBhvr>
                                      <p:to>
                                        <p:strVal val="visible"/>
                                      </p:to>
                                    </p:set>
                                    <p:animEffect transition="in" filter="strips(downLeft)">
                                      <p:cBhvr>
                                        <p:cTn id="18" dur="500"/>
                                        <p:tgtEl>
                                          <p:spTgt spid="21505"/>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21519"/>
                                        </p:tgtEl>
                                        <p:attrNameLst>
                                          <p:attrName>style.visibility</p:attrName>
                                        </p:attrNameLst>
                                      </p:cBhvr>
                                      <p:to>
                                        <p:strVal val="visible"/>
                                      </p:to>
                                    </p:set>
                                    <p:animEffect transition="in" filter="box(in)">
                                      <p:cBhvr>
                                        <p:cTn id="23" dur="500"/>
                                        <p:tgtEl>
                                          <p:spTgt spid="21519"/>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nodeType="clickEffect">
                                  <p:stCondLst>
                                    <p:cond delay="0"/>
                                  </p:stCondLst>
                                  <p:childTnLst>
                                    <p:set>
                                      <p:cBhvr>
                                        <p:cTn id="27" dur="1" fill="hold">
                                          <p:stCondLst>
                                            <p:cond delay="0"/>
                                          </p:stCondLst>
                                        </p:cTn>
                                        <p:tgtEl>
                                          <p:spTgt spid="21518"/>
                                        </p:tgtEl>
                                        <p:attrNameLst>
                                          <p:attrName>style.visibility</p:attrName>
                                        </p:attrNameLst>
                                      </p:cBhvr>
                                      <p:to>
                                        <p:strVal val="visible"/>
                                      </p:to>
                                    </p:set>
                                    <p:animEffect transition="in" filter="box(in)">
                                      <p:cBhvr>
                                        <p:cTn id="28" dur="500"/>
                                        <p:tgtEl>
                                          <p:spTgt spid="21518"/>
                                        </p:tgtEl>
                                      </p:cBhvr>
                                    </p:animEffec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nodeType="clickEffect">
                                  <p:stCondLst>
                                    <p:cond delay="0"/>
                                  </p:stCondLst>
                                  <p:childTnLst>
                                    <p:set>
                                      <p:cBhvr>
                                        <p:cTn id="32" dur="1" fill="hold">
                                          <p:stCondLst>
                                            <p:cond delay="0"/>
                                          </p:stCondLst>
                                        </p:cTn>
                                        <p:tgtEl>
                                          <p:spTgt spid="21520"/>
                                        </p:tgtEl>
                                        <p:attrNameLst>
                                          <p:attrName>style.visibility</p:attrName>
                                        </p:attrNameLst>
                                      </p:cBhvr>
                                      <p:to>
                                        <p:strVal val="visible"/>
                                      </p:to>
                                    </p:set>
                                    <p:animEffect transition="in" filter="box(in)">
                                      <p:cBhvr>
                                        <p:cTn id="33" dur="500"/>
                                        <p:tgtEl>
                                          <p:spTgt spid="21520"/>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nodeType="clickEffect">
                                  <p:stCondLst>
                                    <p:cond delay="0"/>
                                  </p:stCondLst>
                                  <p:childTnLst>
                                    <p:set>
                                      <p:cBhvr>
                                        <p:cTn id="37" dur="1" fill="hold">
                                          <p:stCondLst>
                                            <p:cond delay="0"/>
                                          </p:stCondLst>
                                        </p:cTn>
                                        <p:tgtEl>
                                          <p:spTgt spid="21521"/>
                                        </p:tgtEl>
                                        <p:attrNameLst>
                                          <p:attrName>style.visibility</p:attrName>
                                        </p:attrNameLst>
                                      </p:cBhvr>
                                      <p:to>
                                        <p:strVal val="visible"/>
                                      </p:to>
                                    </p:set>
                                    <p:animEffect transition="in" filter="box(in)">
                                      <p:cBhvr>
                                        <p:cTn id="38" dur="500"/>
                                        <p:tgtEl>
                                          <p:spTgt spid="215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1560" y="1556792"/>
            <a:ext cx="8153400" cy="4495800"/>
          </a:xfrm>
        </p:spPr>
        <p:txBody>
          <a:bodyPr/>
          <a:lstStyle/>
          <a:p>
            <a:pPr>
              <a:buNone/>
            </a:pPr>
            <a:r>
              <a:rPr lang="ar-EG" b="1" dirty="0" smtClean="0">
                <a:solidFill>
                  <a:srgbClr val="0000CC"/>
                </a:solidFill>
              </a:rPr>
              <a:t>الجزيء يقطع طول المكعب</a:t>
            </a:r>
            <a:r>
              <a:rPr lang="en-US" b="1" dirty="0" smtClean="0">
                <a:solidFill>
                  <a:srgbClr val="0000CC"/>
                </a:solidFill>
              </a:rPr>
              <a:t>  </a:t>
            </a:r>
            <a:r>
              <a:rPr lang="ar-SA" b="1" dirty="0" smtClean="0">
                <a:solidFill>
                  <a:srgbClr val="0000CC"/>
                </a:solidFill>
              </a:rPr>
              <a:t>بسرعة ثابتة </a:t>
            </a:r>
            <a:r>
              <a:rPr lang="en-US" b="1" dirty="0" smtClean="0">
                <a:solidFill>
                  <a:srgbClr val="0000CC"/>
                </a:solidFill>
              </a:rPr>
              <a:t> </a:t>
            </a:r>
            <a:r>
              <a:rPr lang="ar-EG" b="1" dirty="0" smtClean="0">
                <a:solidFill>
                  <a:srgbClr val="0000CC"/>
                </a:solidFill>
              </a:rPr>
              <a:t>في زمن قدره  </a:t>
            </a:r>
            <a:endParaRPr lang="en-US" b="1" dirty="0" smtClean="0">
              <a:solidFill>
                <a:srgbClr val="0000CC"/>
              </a:solidFill>
            </a:endParaRPr>
          </a:p>
          <a:p>
            <a:pPr>
              <a:buNone/>
            </a:pPr>
            <a:r>
              <a:rPr lang="ar-EG" b="1" dirty="0" smtClean="0">
                <a:solidFill>
                  <a:srgbClr val="0000CC"/>
                </a:solidFill>
              </a:rPr>
              <a:t>وبالتالي فإن الزمن الكلي ذهابا وإيابا بين تصادم وأخر هو</a:t>
            </a:r>
            <a:endParaRPr lang="en-US" b="1" dirty="0" smtClean="0">
              <a:solidFill>
                <a:srgbClr val="0000CC"/>
              </a:solidFill>
            </a:endParaRPr>
          </a:p>
          <a:p>
            <a:pPr>
              <a:buNone/>
            </a:pPr>
            <a:endParaRPr lang="en-US" b="1" dirty="0" smtClean="0">
              <a:solidFill>
                <a:srgbClr val="0000CC"/>
              </a:solidFill>
            </a:endParaRPr>
          </a:p>
          <a:p>
            <a:pPr>
              <a:buNone/>
            </a:pPr>
            <a:endParaRPr lang="en-US" b="1" dirty="0" smtClean="0">
              <a:solidFill>
                <a:srgbClr val="0000CC"/>
              </a:solidFill>
            </a:endParaRPr>
          </a:p>
          <a:p>
            <a:pPr>
              <a:buNone/>
            </a:pPr>
            <a:r>
              <a:rPr lang="ar-EG" b="1" dirty="0" smtClean="0">
                <a:solidFill>
                  <a:srgbClr val="0000CC"/>
                </a:solidFill>
              </a:rPr>
              <a:t>نتيجة التصادم مع الجدار فإنه تنشأ قوة تعطى بقانون نيوتن الثاني</a:t>
            </a:r>
            <a:endParaRPr lang="ar-SA" b="1" dirty="0" smtClean="0">
              <a:solidFill>
                <a:srgbClr val="0000CC"/>
              </a:solidFill>
            </a:endParaRPr>
          </a:p>
          <a:p>
            <a:pPr>
              <a:buNone/>
            </a:pPr>
            <a:endParaRPr lang="ar-SA" b="1" dirty="0" smtClean="0">
              <a:solidFill>
                <a:srgbClr val="0000CC"/>
              </a:solidFill>
            </a:endParaRPr>
          </a:p>
          <a:p>
            <a:pPr>
              <a:buNone/>
            </a:pPr>
            <a:endParaRPr lang="ar-SA" b="1" dirty="0" smtClean="0">
              <a:solidFill>
                <a:srgbClr val="0000CC"/>
              </a:solidFill>
            </a:endParaRPr>
          </a:p>
          <a:p>
            <a:pPr>
              <a:buNone/>
            </a:pPr>
            <a:r>
              <a:rPr lang="ar-EG" b="1" dirty="0" smtClean="0">
                <a:solidFill>
                  <a:srgbClr val="0000CC"/>
                </a:solidFill>
              </a:rPr>
              <a:t>من المعادلتين نجد أن</a:t>
            </a:r>
            <a:endParaRPr lang="en-US" b="1" dirty="0" smtClean="0">
              <a:solidFill>
                <a:srgbClr val="0000CC"/>
              </a:solidFill>
            </a:endParaRPr>
          </a:p>
          <a:p>
            <a:pPr>
              <a:buNone/>
            </a:pPr>
            <a:endParaRPr lang="en-US" b="1" dirty="0" smtClean="0">
              <a:solidFill>
                <a:srgbClr val="0000CC"/>
              </a:solidFill>
            </a:endParaRPr>
          </a:p>
          <a:p>
            <a:pPr>
              <a:buNone/>
            </a:pPr>
            <a:endParaRPr lang="ar-SA" b="1" dirty="0">
              <a:solidFill>
                <a:srgbClr val="0000CC"/>
              </a:solidFill>
            </a:endParaRPr>
          </a:p>
        </p:txBody>
      </p:sp>
      <p:sp>
        <p:nvSpPr>
          <p:cNvPr id="4" name="Title 1"/>
          <p:cNvSpPr>
            <a:spLocks noGrp="1"/>
          </p:cNvSpPr>
          <p:nvPr>
            <p:ph type="title"/>
          </p:nvPr>
        </p:nvSpPr>
        <p:spPr/>
        <p:txBody>
          <a:bodyPr>
            <a:normAutofit/>
          </a:bodyPr>
          <a:lstStyle/>
          <a:p>
            <a:pPr algn="r"/>
            <a:r>
              <a:rPr lang="ar-SA" b="1" dirty="0" smtClean="0">
                <a:solidFill>
                  <a:schemeClr val="tx1"/>
                </a:solidFill>
              </a:rPr>
              <a:t>إستنتاج معادلات نظرية الحركة</a:t>
            </a:r>
            <a:endParaRPr lang="ar-SA" b="1" dirty="0">
              <a:solidFill>
                <a:schemeClr val="tx1"/>
              </a:solidFill>
            </a:endParaRPr>
          </a:p>
        </p:txBody>
      </p:sp>
      <p:sp>
        <p:nvSpPr>
          <p:cNvPr id="204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481" name="Object 1"/>
          <p:cNvGraphicFramePr>
            <a:graphicFrameLocks noChangeAspect="1"/>
          </p:cNvGraphicFramePr>
          <p:nvPr/>
        </p:nvGraphicFramePr>
        <p:xfrm>
          <a:off x="1547664" y="1556792"/>
          <a:ext cx="432048" cy="808348"/>
        </p:xfrm>
        <a:graphic>
          <a:graphicData uri="http://schemas.openxmlformats.org/presentationml/2006/ole">
            <p:oleObj spid="_x0000_s20481" r:id="rId3" imgW="291973" imgH="558558" progId="">
              <p:embed/>
            </p:oleObj>
          </a:graphicData>
        </a:graphic>
      </p:graphicFrame>
      <p:pic>
        <p:nvPicPr>
          <p:cNvPr id="20483" name="Picture 3"/>
          <p:cNvPicPr>
            <a:picLocks noChangeAspect="1" noChangeArrowheads="1"/>
          </p:cNvPicPr>
          <p:nvPr/>
        </p:nvPicPr>
        <p:blipFill>
          <a:blip r:embed="rId4" cstate="print"/>
          <a:srcRect/>
          <a:stretch>
            <a:fillRect/>
          </a:stretch>
        </p:blipFill>
        <p:spPr bwMode="auto">
          <a:xfrm>
            <a:off x="3347864" y="2787349"/>
            <a:ext cx="1080120" cy="804345"/>
          </a:xfrm>
          <a:prstGeom prst="rect">
            <a:avLst/>
          </a:prstGeom>
          <a:noFill/>
          <a:ln w="9525">
            <a:noFill/>
            <a:miter lim="800000"/>
            <a:headEnd/>
            <a:tailEnd/>
          </a:ln>
        </p:spPr>
      </p:pic>
      <p:pic>
        <p:nvPicPr>
          <p:cNvPr id="20484" name="Picture 4"/>
          <p:cNvPicPr>
            <a:picLocks noChangeAspect="1" noChangeArrowheads="1"/>
          </p:cNvPicPr>
          <p:nvPr/>
        </p:nvPicPr>
        <p:blipFill>
          <a:blip r:embed="rId5" cstate="print"/>
          <a:srcRect/>
          <a:stretch>
            <a:fillRect/>
          </a:stretch>
        </p:blipFill>
        <p:spPr bwMode="auto">
          <a:xfrm>
            <a:off x="2987824" y="4346131"/>
            <a:ext cx="1656184" cy="757731"/>
          </a:xfrm>
          <a:prstGeom prst="rect">
            <a:avLst/>
          </a:prstGeom>
          <a:noFill/>
          <a:ln w="9525">
            <a:noFill/>
            <a:miter lim="800000"/>
            <a:headEnd/>
            <a:tailEnd/>
          </a:ln>
        </p:spPr>
      </p:pic>
      <p:pic>
        <p:nvPicPr>
          <p:cNvPr id="20486" name="Picture 6"/>
          <p:cNvPicPr>
            <a:picLocks noChangeAspect="1" noChangeArrowheads="1"/>
          </p:cNvPicPr>
          <p:nvPr/>
        </p:nvPicPr>
        <p:blipFill>
          <a:blip r:embed="rId6" cstate="print"/>
          <a:srcRect/>
          <a:stretch>
            <a:fillRect/>
          </a:stretch>
        </p:blipFill>
        <p:spPr bwMode="auto">
          <a:xfrm>
            <a:off x="2555776" y="5785020"/>
            <a:ext cx="1440160" cy="726235"/>
          </a:xfrm>
          <a:prstGeom prst="rect">
            <a:avLst/>
          </a:prstGeom>
          <a:noFill/>
          <a:ln w="9525">
            <a:noFill/>
            <a:miter lim="800000"/>
            <a:headEnd/>
            <a:tailEnd/>
          </a:ln>
        </p:spPr>
      </p:pic>
      <p:pic>
        <p:nvPicPr>
          <p:cNvPr id="20487" name="Picture 7"/>
          <p:cNvPicPr>
            <a:picLocks noChangeAspect="1" noChangeArrowheads="1"/>
          </p:cNvPicPr>
          <p:nvPr/>
        </p:nvPicPr>
        <p:blipFill>
          <a:blip r:embed="rId7" cstate="print"/>
          <a:srcRect/>
          <a:stretch>
            <a:fillRect/>
          </a:stretch>
        </p:blipFill>
        <p:spPr bwMode="auto">
          <a:xfrm>
            <a:off x="4283968" y="5805264"/>
            <a:ext cx="1296144" cy="720080"/>
          </a:xfrm>
          <a:prstGeom prst="rect">
            <a:avLst/>
          </a:prstGeom>
          <a:noFill/>
          <a:ln w="9525">
            <a:noFill/>
            <a:miter lim="800000"/>
            <a:headEnd/>
            <a:tailEnd/>
          </a:ln>
        </p:spPr>
      </p:pic>
      <p:sp>
        <p:nvSpPr>
          <p:cNvPr id="10" name="Slide Number Placeholder 9"/>
          <p:cNvSpPr>
            <a:spLocks noGrp="1"/>
          </p:cNvSpPr>
          <p:nvPr>
            <p:ph type="sldNum" sz="quarter" idx="12"/>
          </p:nvPr>
        </p:nvSpPr>
        <p:spPr/>
        <p:txBody>
          <a:bodyPr>
            <a:normAutofit fontScale="85000" lnSpcReduction="20000"/>
          </a:bodyPr>
          <a:lstStyle/>
          <a:p>
            <a:fld id="{01508298-B758-4581-A755-07ECCB720029}" type="slidenum">
              <a:rPr lang="ar-SA" smtClean="0"/>
              <a:pPr/>
              <a:t>7</a:t>
            </a:fld>
            <a:endParaRPr lang="ar-SA"/>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0481"/>
                                        </p:tgtEl>
                                        <p:attrNameLst>
                                          <p:attrName>style.visibility</p:attrName>
                                        </p:attrNameLst>
                                      </p:cBhvr>
                                      <p:to>
                                        <p:strVal val="visible"/>
                                      </p:to>
                                    </p:set>
                                    <p:animEffect transition="in" filter="diamond(in)">
                                      <p:cBhvr>
                                        <p:cTn id="12" dur="500"/>
                                        <p:tgtEl>
                                          <p:spTgt spid="20481"/>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amond(i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0483"/>
                                        </p:tgtEl>
                                        <p:attrNameLst>
                                          <p:attrName>style.visibility</p:attrName>
                                        </p:attrNameLst>
                                      </p:cBhvr>
                                      <p:to>
                                        <p:strVal val="visible"/>
                                      </p:to>
                                    </p:set>
                                    <p:animEffect transition="in" filter="wipe(down)">
                                      <p:cBhvr>
                                        <p:cTn id="22" dur="500"/>
                                        <p:tgtEl>
                                          <p:spTgt spid="2048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nodeType="clickEffect">
                                  <p:stCondLst>
                                    <p:cond delay="0"/>
                                  </p:stCondLst>
                                  <p:childTnLst>
                                    <p:set>
                                      <p:cBhvr>
                                        <p:cTn id="31" dur="1" fill="hold">
                                          <p:stCondLst>
                                            <p:cond delay="0"/>
                                          </p:stCondLst>
                                        </p:cTn>
                                        <p:tgtEl>
                                          <p:spTgt spid="20484"/>
                                        </p:tgtEl>
                                        <p:attrNameLst>
                                          <p:attrName>style.visibility</p:attrName>
                                        </p:attrNameLst>
                                      </p:cBhvr>
                                      <p:to>
                                        <p:strVal val="visible"/>
                                      </p:to>
                                    </p:set>
                                    <p:animEffect transition="in" filter="strips(downLeft)">
                                      <p:cBhvr>
                                        <p:cTn id="32" dur="500"/>
                                        <p:tgtEl>
                                          <p:spTgt spid="20484"/>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strips(downLeft)">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nodeType="clickEffect">
                                  <p:stCondLst>
                                    <p:cond delay="0"/>
                                  </p:stCondLst>
                                  <p:childTnLst>
                                    <p:set>
                                      <p:cBhvr>
                                        <p:cTn id="41" dur="1" fill="hold">
                                          <p:stCondLst>
                                            <p:cond delay="0"/>
                                          </p:stCondLst>
                                        </p:cTn>
                                        <p:tgtEl>
                                          <p:spTgt spid="20486"/>
                                        </p:tgtEl>
                                        <p:attrNameLst>
                                          <p:attrName>style.visibility</p:attrName>
                                        </p:attrNameLst>
                                      </p:cBhvr>
                                      <p:to>
                                        <p:strVal val="visible"/>
                                      </p:to>
                                    </p:set>
                                    <p:animEffect transition="in" filter="strips(downLeft)">
                                      <p:cBhvr>
                                        <p:cTn id="42" dur="500"/>
                                        <p:tgtEl>
                                          <p:spTgt spid="20486"/>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nodeType="clickEffect">
                                  <p:stCondLst>
                                    <p:cond delay="0"/>
                                  </p:stCondLst>
                                  <p:childTnLst>
                                    <p:set>
                                      <p:cBhvr>
                                        <p:cTn id="46" dur="1" fill="hold">
                                          <p:stCondLst>
                                            <p:cond delay="0"/>
                                          </p:stCondLst>
                                        </p:cTn>
                                        <p:tgtEl>
                                          <p:spTgt spid="20487"/>
                                        </p:tgtEl>
                                        <p:attrNameLst>
                                          <p:attrName>style.visibility</p:attrName>
                                        </p:attrNameLst>
                                      </p:cBhvr>
                                      <p:to>
                                        <p:strVal val="visible"/>
                                      </p:to>
                                    </p:set>
                                    <p:animEffect transition="in" filter="strips(downLeft)">
                                      <p:cBhvr>
                                        <p:cTn id="47" dur="500"/>
                                        <p:tgtEl>
                                          <p:spTgt spid="204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0" y="1844824"/>
            <a:ext cx="8764960" cy="4824536"/>
          </a:xfrm>
        </p:spPr>
        <p:txBody>
          <a:bodyPr>
            <a:normAutofit/>
          </a:bodyPr>
          <a:lstStyle/>
          <a:p>
            <a:pPr>
              <a:buNone/>
            </a:pPr>
            <a:r>
              <a:rPr lang="ar-SA" b="1" dirty="0" smtClean="0">
                <a:solidFill>
                  <a:srgbClr val="0000CC"/>
                </a:solidFill>
              </a:rPr>
              <a:t>ال</a:t>
            </a:r>
            <a:r>
              <a:rPr lang="ar-EG" b="1" dirty="0" smtClean="0">
                <a:solidFill>
                  <a:srgbClr val="0000CC"/>
                </a:solidFill>
              </a:rPr>
              <a:t>معادلة</a:t>
            </a:r>
            <a:r>
              <a:rPr lang="ar-SA" b="1" dirty="0" smtClean="0">
                <a:solidFill>
                  <a:srgbClr val="0000CC"/>
                </a:solidFill>
              </a:rPr>
              <a:t> الاساسية</a:t>
            </a:r>
            <a:r>
              <a:rPr lang="ar-EG" b="1" dirty="0" smtClean="0">
                <a:solidFill>
                  <a:srgbClr val="0000CC"/>
                </a:solidFill>
              </a:rPr>
              <a:t> في نظرية الحركة </a:t>
            </a:r>
            <a:r>
              <a:rPr lang="ar-SA" b="1" dirty="0" smtClean="0">
                <a:solidFill>
                  <a:srgbClr val="0000CC"/>
                </a:solidFill>
              </a:rPr>
              <a:t>التي </a:t>
            </a:r>
            <a:r>
              <a:rPr lang="ar-EG" b="1" dirty="0" smtClean="0">
                <a:solidFill>
                  <a:srgbClr val="0000CC"/>
                </a:solidFill>
              </a:rPr>
              <a:t>تصف العلاقة بين الضغط، </a:t>
            </a:r>
            <a:r>
              <a:rPr lang="ar-SA" b="1" dirty="0" smtClean="0">
                <a:solidFill>
                  <a:srgbClr val="0000CC"/>
                </a:solidFill>
              </a:rPr>
              <a:t>و</a:t>
            </a:r>
            <a:r>
              <a:rPr lang="ar-EG" b="1" dirty="0" smtClean="0">
                <a:solidFill>
                  <a:srgbClr val="0000CC"/>
                </a:solidFill>
              </a:rPr>
              <a:t>الحجم ومتوسط مربع السرعة لجزئيات الغاز المثالي</a:t>
            </a:r>
            <a:r>
              <a:rPr lang="ar-SA" b="1" dirty="0" smtClean="0">
                <a:solidFill>
                  <a:srgbClr val="0000CC"/>
                </a:solidFill>
              </a:rPr>
              <a:t> هي</a:t>
            </a:r>
          </a:p>
          <a:p>
            <a:pPr>
              <a:buNone/>
            </a:pPr>
            <a:endParaRPr lang="ar-SA" b="1" dirty="0" smtClean="0">
              <a:solidFill>
                <a:srgbClr val="0000CC"/>
              </a:solidFill>
            </a:endParaRPr>
          </a:p>
          <a:p>
            <a:pPr>
              <a:buNone/>
            </a:pPr>
            <a:endParaRPr lang="ar-SA" b="1" dirty="0" smtClean="0">
              <a:solidFill>
                <a:srgbClr val="0000CC"/>
              </a:solidFill>
            </a:endParaRPr>
          </a:p>
          <a:p>
            <a:pPr>
              <a:buNone/>
            </a:pPr>
            <a:endParaRPr lang="ar-SA" b="1" dirty="0" smtClean="0">
              <a:solidFill>
                <a:srgbClr val="0000CC"/>
              </a:solidFill>
            </a:endParaRPr>
          </a:p>
          <a:p>
            <a:pPr>
              <a:buNone/>
            </a:pPr>
            <a:r>
              <a:rPr lang="ar-SA" b="1" dirty="0" smtClean="0">
                <a:solidFill>
                  <a:srgbClr val="0000CC"/>
                </a:solidFill>
              </a:rPr>
              <a:t>حيث  </a:t>
            </a:r>
            <a:r>
              <a:rPr lang="en-US" sz="2600" b="1" i="1" dirty="0" smtClean="0">
                <a:solidFill>
                  <a:srgbClr val="0000CC"/>
                </a:solidFill>
                <a:latin typeface="Times New Roman" pitchFamily="18" charset="0"/>
                <a:cs typeface="Times New Roman" pitchFamily="18" charset="0"/>
              </a:rPr>
              <a:t>N</a:t>
            </a:r>
            <a:r>
              <a:rPr lang="ar-SA" b="1" dirty="0" smtClean="0">
                <a:solidFill>
                  <a:srgbClr val="0000CC"/>
                </a:solidFill>
              </a:rPr>
              <a:t> عدد الجزيئات</a:t>
            </a:r>
            <a:r>
              <a:rPr lang="ar-EG" b="1" dirty="0" smtClean="0">
                <a:solidFill>
                  <a:srgbClr val="0000CC"/>
                </a:solidFill>
              </a:rPr>
              <a:t>.</a:t>
            </a:r>
            <a:r>
              <a:rPr lang="ar-SA" b="1" dirty="0" smtClean="0">
                <a:solidFill>
                  <a:srgbClr val="0000CC"/>
                </a:solidFill>
              </a:rPr>
              <a:t> </a:t>
            </a:r>
          </a:p>
          <a:p>
            <a:pPr>
              <a:buNone/>
            </a:pPr>
            <a:r>
              <a:rPr lang="ar-SA" b="1" dirty="0" smtClean="0">
                <a:solidFill>
                  <a:srgbClr val="0000CC"/>
                </a:solidFill>
              </a:rPr>
              <a:t>ومن هذه المعادلة نجد أن الضغط يتناسب طردياً مع عدد الجزيئات لكل وحدة حجوم ويتناسب طردياً أيضاً مع طاقة حركة الجزيئات.</a:t>
            </a:r>
            <a:endParaRPr lang="en-US" b="1" dirty="0" smtClean="0">
              <a:solidFill>
                <a:srgbClr val="0000CC"/>
              </a:solidFill>
            </a:endParaRPr>
          </a:p>
          <a:p>
            <a:pPr>
              <a:buNone/>
            </a:pPr>
            <a:endParaRPr lang="ar-SA" b="1" dirty="0" smtClean="0">
              <a:solidFill>
                <a:srgbClr val="0000CC"/>
              </a:solidFill>
            </a:endParaRPr>
          </a:p>
        </p:txBody>
      </p:sp>
      <p:sp>
        <p:nvSpPr>
          <p:cNvPr id="4" name="Title 1"/>
          <p:cNvSpPr>
            <a:spLocks noGrp="1"/>
          </p:cNvSpPr>
          <p:nvPr>
            <p:ph type="title"/>
          </p:nvPr>
        </p:nvSpPr>
        <p:spPr/>
        <p:txBody>
          <a:bodyPr>
            <a:normAutofit/>
          </a:bodyPr>
          <a:lstStyle/>
          <a:p>
            <a:pPr algn="r"/>
            <a:r>
              <a:rPr lang="ar-SA" b="1" dirty="0" smtClean="0">
                <a:solidFill>
                  <a:schemeClr val="tx1"/>
                </a:solidFill>
              </a:rPr>
              <a:t>معادلات نظرية الحركة</a:t>
            </a:r>
            <a:endParaRPr lang="ar-SA" b="1" dirty="0">
              <a:solidFill>
                <a:schemeClr val="tx1"/>
              </a:solidFill>
            </a:endParaRPr>
          </a:p>
        </p:txBody>
      </p:sp>
      <p:pic>
        <p:nvPicPr>
          <p:cNvPr id="19457" name="Picture 1"/>
          <p:cNvPicPr>
            <a:picLocks noChangeAspect="1" noChangeArrowheads="1"/>
          </p:cNvPicPr>
          <p:nvPr/>
        </p:nvPicPr>
        <p:blipFill>
          <a:blip r:embed="rId2" cstate="print"/>
          <a:srcRect/>
          <a:stretch>
            <a:fillRect/>
          </a:stretch>
        </p:blipFill>
        <p:spPr bwMode="auto">
          <a:xfrm>
            <a:off x="3419872" y="2924944"/>
            <a:ext cx="2068164" cy="864096"/>
          </a:xfrm>
          <a:prstGeom prst="rect">
            <a:avLst/>
          </a:prstGeom>
          <a:ln>
            <a:headEnd/>
            <a:tailEnd/>
          </a:ln>
        </p:spPr>
        <p:style>
          <a:lnRef idx="1">
            <a:schemeClr val="accent4"/>
          </a:lnRef>
          <a:fillRef idx="2">
            <a:schemeClr val="accent4"/>
          </a:fillRef>
          <a:effectRef idx="1">
            <a:schemeClr val="accent4"/>
          </a:effectRef>
          <a:fontRef idx="minor">
            <a:schemeClr val="dk1"/>
          </a:fontRef>
        </p:style>
      </p:pic>
      <p:sp>
        <p:nvSpPr>
          <p:cNvPr id="5" name="Slide Number Placeholder 4"/>
          <p:cNvSpPr>
            <a:spLocks noGrp="1"/>
          </p:cNvSpPr>
          <p:nvPr>
            <p:ph type="sldNum" sz="quarter" idx="12"/>
          </p:nvPr>
        </p:nvSpPr>
        <p:spPr/>
        <p:txBody>
          <a:bodyPr>
            <a:normAutofit fontScale="85000" lnSpcReduction="20000"/>
          </a:bodyPr>
          <a:lstStyle/>
          <a:p>
            <a:fld id="{01508298-B758-4581-A755-07ECCB720029}" type="slidenum">
              <a:rPr lang="ar-SA" smtClean="0"/>
              <a:pPr/>
              <a:t>8</a:t>
            </a:fld>
            <a:endParaRPr lang="ar-SA"/>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9457"/>
                                        </p:tgtEl>
                                        <p:attrNameLst>
                                          <p:attrName>style.visibility</p:attrName>
                                        </p:attrNameLst>
                                      </p:cBhvr>
                                      <p:to>
                                        <p:strVal val="visible"/>
                                      </p:to>
                                    </p:set>
                                    <p:animEffect transition="in" filter="strips(downLeft)">
                                      <p:cBhvr>
                                        <p:cTn id="12" dur="500"/>
                                        <p:tgtEl>
                                          <p:spTgt spid="1945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strips(downLeft)">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600200"/>
            <a:ext cx="8153400" cy="5069160"/>
          </a:xfrm>
        </p:spPr>
        <p:txBody>
          <a:bodyPr>
            <a:normAutofit/>
          </a:bodyPr>
          <a:lstStyle/>
          <a:p>
            <a:pPr>
              <a:buNone/>
            </a:pPr>
            <a:r>
              <a:rPr lang="ar-EG" b="1" dirty="0" smtClean="0">
                <a:solidFill>
                  <a:srgbClr val="FF0000"/>
                </a:solidFill>
              </a:rPr>
              <a:t>يمكن كتابة المعادلة على الصورة</a:t>
            </a:r>
            <a:endParaRPr lang="ar-SA" b="1" dirty="0" smtClean="0">
              <a:solidFill>
                <a:srgbClr val="FF0000"/>
              </a:solidFill>
            </a:endParaRPr>
          </a:p>
          <a:p>
            <a:pPr>
              <a:buNone/>
            </a:pPr>
            <a:endParaRPr lang="ar-SA" b="1" dirty="0" smtClean="0">
              <a:solidFill>
                <a:srgbClr val="FF0000"/>
              </a:solidFill>
            </a:endParaRPr>
          </a:p>
          <a:p>
            <a:pPr>
              <a:buNone/>
            </a:pPr>
            <a:endParaRPr lang="ar-SA" b="1" dirty="0" smtClean="0">
              <a:solidFill>
                <a:srgbClr val="FF0000"/>
              </a:solidFill>
            </a:endParaRPr>
          </a:p>
          <a:p>
            <a:pPr>
              <a:buNone/>
            </a:pPr>
            <a:endParaRPr lang="ar-SA" b="1" dirty="0" smtClean="0">
              <a:solidFill>
                <a:srgbClr val="FF0000"/>
              </a:solidFill>
            </a:endParaRPr>
          </a:p>
          <a:p>
            <a:pPr>
              <a:buNone/>
            </a:pPr>
            <a:endParaRPr lang="ar-SA" b="1" dirty="0" smtClean="0">
              <a:solidFill>
                <a:srgbClr val="FF0000"/>
              </a:solidFill>
            </a:endParaRPr>
          </a:p>
          <a:p>
            <a:pPr>
              <a:buNone/>
            </a:pPr>
            <a:endParaRPr lang="ar-SA" b="1" dirty="0" smtClean="0">
              <a:solidFill>
                <a:srgbClr val="FF0000"/>
              </a:solidFill>
            </a:endParaRPr>
          </a:p>
          <a:p>
            <a:pPr>
              <a:buNone/>
            </a:pPr>
            <a:endParaRPr lang="ar-SA" b="1" dirty="0" smtClean="0">
              <a:solidFill>
                <a:srgbClr val="FF0000"/>
              </a:solidFill>
            </a:endParaRPr>
          </a:p>
          <a:p>
            <a:pPr>
              <a:buNone/>
            </a:pPr>
            <a:endParaRPr lang="ar-SA" b="1" dirty="0" smtClean="0">
              <a:solidFill>
                <a:srgbClr val="FF0000"/>
              </a:solidFill>
            </a:endParaRPr>
          </a:p>
          <a:p>
            <a:pPr>
              <a:buNone/>
            </a:pPr>
            <a:r>
              <a:rPr lang="ar-EG" b="1" dirty="0" smtClean="0">
                <a:solidFill>
                  <a:srgbClr val="FF0000"/>
                </a:solidFill>
              </a:rPr>
              <a:t>هذه المعادلة تعطى ضغط الغاز بدلالة كثافته ومتوسط مربع سرعته</a:t>
            </a:r>
            <a:endParaRPr lang="en-US" b="1" dirty="0" smtClean="0">
              <a:solidFill>
                <a:srgbClr val="FF0000"/>
              </a:solidFill>
            </a:endParaRPr>
          </a:p>
          <a:p>
            <a:pPr>
              <a:buNone/>
            </a:pPr>
            <a:endParaRPr lang="ar-SA" b="1" dirty="0">
              <a:solidFill>
                <a:srgbClr val="FF0000"/>
              </a:solidFill>
            </a:endParaRPr>
          </a:p>
        </p:txBody>
      </p:sp>
      <p:sp>
        <p:nvSpPr>
          <p:cNvPr id="4" name="Title 1"/>
          <p:cNvSpPr>
            <a:spLocks noGrp="1"/>
          </p:cNvSpPr>
          <p:nvPr>
            <p:ph type="title"/>
          </p:nvPr>
        </p:nvSpPr>
        <p:spPr/>
        <p:txBody>
          <a:bodyPr>
            <a:normAutofit/>
          </a:bodyPr>
          <a:lstStyle/>
          <a:p>
            <a:pPr algn="r"/>
            <a:r>
              <a:rPr lang="ar-SA" b="1" dirty="0" smtClean="0">
                <a:solidFill>
                  <a:schemeClr val="tx1"/>
                </a:solidFill>
              </a:rPr>
              <a:t>معادلات نظرية الحركة</a:t>
            </a:r>
            <a:endParaRPr lang="ar-SA" b="1" dirty="0">
              <a:solidFill>
                <a:schemeClr val="tx1"/>
              </a:solidFill>
            </a:endParaRPr>
          </a:p>
        </p:txBody>
      </p:sp>
      <p:pic>
        <p:nvPicPr>
          <p:cNvPr id="18433" name="Picture 1"/>
          <p:cNvPicPr>
            <a:picLocks noChangeAspect="1" noChangeArrowheads="1"/>
          </p:cNvPicPr>
          <p:nvPr/>
        </p:nvPicPr>
        <p:blipFill>
          <a:blip r:embed="rId2" cstate="print"/>
          <a:srcRect/>
          <a:stretch>
            <a:fillRect/>
          </a:stretch>
        </p:blipFill>
        <p:spPr bwMode="auto">
          <a:xfrm>
            <a:off x="3707904" y="2420888"/>
            <a:ext cx="1844695" cy="965448"/>
          </a:xfrm>
          <a:prstGeom prst="rect">
            <a:avLst/>
          </a:prstGeom>
          <a:ln>
            <a:noFill/>
          </a:ln>
          <a:effectLst>
            <a:outerShdw blurRad="292100" dist="139700" dir="2700000" algn="tl" rotWithShape="0">
              <a:srgbClr val="333333">
                <a:alpha val="65000"/>
              </a:srgbClr>
            </a:outerShdw>
          </a:effectLst>
        </p:spPr>
      </p:pic>
      <p:pic>
        <p:nvPicPr>
          <p:cNvPr id="18435" name="Picture 3"/>
          <p:cNvPicPr>
            <a:picLocks noChangeAspect="1" noChangeArrowheads="1"/>
          </p:cNvPicPr>
          <p:nvPr/>
        </p:nvPicPr>
        <p:blipFill>
          <a:blip r:embed="rId3" cstate="print"/>
          <a:srcRect/>
          <a:stretch>
            <a:fillRect/>
          </a:stretch>
        </p:blipFill>
        <p:spPr bwMode="auto">
          <a:xfrm>
            <a:off x="3419872" y="3573016"/>
            <a:ext cx="4330081" cy="792088"/>
          </a:xfrm>
          <a:prstGeom prst="rect">
            <a:avLst/>
          </a:prstGeom>
          <a:ln>
            <a:noFill/>
          </a:ln>
          <a:effectLst>
            <a:outerShdw blurRad="292100" dist="139700" dir="2700000" algn="tl" rotWithShape="0">
              <a:srgbClr val="333333">
                <a:alpha val="65000"/>
              </a:srgbClr>
            </a:outerShdw>
          </a:effectLst>
        </p:spPr>
      </p:pic>
      <p:pic>
        <p:nvPicPr>
          <p:cNvPr id="18436" name="Picture 4"/>
          <p:cNvPicPr>
            <a:picLocks noChangeAspect="1" noChangeArrowheads="1"/>
          </p:cNvPicPr>
          <p:nvPr/>
        </p:nvPicPr>
        <p:blipFill>
          <a:blip r:embed="rId4" cstate="print"/>
          <a:srcRect/>
          <a:stretch>
            <a:fillRect/>
          </a:stretch>
        </p:blipFill>
        <p:spPr bwMode="auto">
          <a:xfrm>
            <a:off x="3203848" y="4509120"/>
            <a:ext cx="2290467" cy="936104"/>
          </a:xfrm>
          <a:prstGeom prst="rect">
            <a:avLst/>
          </a:prstGeom>
          <a:ln>
            <a:noFill/>
          </a:ln>
          <a:effectLst>
            <a:outerShdw blurRad="292100" dist="139700" dir="2700000" algn="tl" rotWithShape="0">
              <a:srgbClr val="333333">
                <a:alpha val="65000"/>
              </a:srgbClr>
            </a:outerShdw>
          </a:effectLst>
        </p:spPr>
      </p:pic>
      <p:sp>
        <p:nvSpPr>
          <p:cNvPr id="7" name="Slide Number Placeholder 6"/>
          <p:cNvSpPr>
            <a:spLocks noGrp="1"/>
          </p:cNvSpPr>
          <p:nvPr>
            <p:ph type="sldNum" sz="quarter" idx="12"/>
          </p:nvPr>
        </p:nvSpPr>
        <p:spPr/>
        <p:txBody>
          <a:bodyPr>
            <a:normAutofit fontScale="85000" lnSpcReduction="20000"/>
          </a:bodyPr>
          <a:lstStyle/>
          <a:p>
            <a:fld id="{01508298-B758-4581-A755-07ECCB720029}" type="slidenum">
              <a:rPr lang="ar-SA" smtClean="0"/>
              <a:pPr/>
              <a:t>9</a:t>
            </a:fld>
            <a:endParaRPr lang="ar-SA"/>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8433"/>
                                        </p:tgtEl>
                                        <p:attrNameLst>
                                          <p:attrName>style.visibility</p:attrName>
                                        </p:attrNameLst>
                                      </p:cBhvr>
                                      <p:to>
                                        <p:strVal val="visible"/>
                                      </p:to>
                                    </p:set>
                                    <p:animEffect transition="in" filter="strips(downLeft)">
                                      <p:cBhvr>
                                        <p:cTn id="12" dur="500"/>
                                        <p:tgtEl>
                                          <p:spTgt spid="18433"/>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18435"/>
                                        </p:tgtEl>
                                        <p:attrNameLst>
                                          <p:attrName>style.visibility</p:attrName>
                                        </p:attrNameLst>
                                      </p:cBhvr>
                                      <p:to>
                                        <p:strVal val="visible"/>
                                      </p:to>
                                    </p:set>
                                    <p:animEffect transition="in" filter="strips(downLeft)">
                                      <p:cBhvr>
                                        <p:cTn id="17" dur="500"/>
                                        <p:tgtEl>
                                          <p:spTgt spid="18435"/>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18436"/>
                                        </p:tgtEl>
                                        <p:attrNameLst>
                                          <p:attrName>style.visibility</p:attrName>
                                        </p:attrNameLst>
                                      </p:cBhvr>
                                      <p:to>
                                        <p:strVal val="visible"/>
                                      </p:to>
                                    </p:set>
                                    <p:animEffect transition="in" filter="strips(downLeft)">
                                      <p:cBhvr>
                                        <p:cTn id="22" dur="500"/>
                                        <p:tgtEl>
                                          <p:spTgt spid="1843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wipe(down)">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1352</TotalTime>
  <Words>475</Words>
  <Application>Microsoft Office PowerPoint</Application>
  <PresentationFormat>On-screen Show (4:3)</PresentationFormat>
  <Paragraphs>76</Paragraphs>
  <Slides>16</Slides>
  <Notes>0</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16</vt:i4>
      </vt:variant>
    </vt:vector>
  </HeadingPairs>
  <TitlesOfParts>
    <vt:vector size="17" baseType="lpstr">
      <vt:lpstr>Median</vt:lpstr>
      <vt:lpstr>Slide 1</vt:lpstr>
      <vt:lpstr>نظرية الحركة للغازات</vt:lpstr>
      <vt:lpstr>نظرية الحركة للغازات</vt:lpstr>
      <vt:lpstr>فروض نظرية الحركة للغازات</vt:lpstr>
      <vt:lpstr>إستنتاج معادلات نظرية الحركة</vt:lpstr>
      <vt:lpstr>إستنتاج معادلات نظرية الحركة</vt:lpstr>
      <vt:lpstr>إستنتاج معادلات نظرية الحركة</vt:lpstr>
      <vt:lpstr>معادلات نظرية الحركة</vt:lpstr>
      <vt:lpstr>معادلات نظرية الحركة</vt:lpstr>
      <vt:lpstr>Slide 10</vt:lpstr>
      <vt:lpstr>أمثلة محلولة</vt:lpstr>
      <vt:lpstr>أمثلة محلولة</vt:lpstr>
      <vt:lpstr>أمثلة محلولة</vt:lpstr>
      <vt:lpstr>مثال 3</vt:lpstr>
      <vt:lpstr>الحل</vt:lpstr>
      <vt:lpstr>الحل</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الحرارة والديناميكا الحرارية</dc:title>
  <dc:creator>khaled</dc:creator>
  <cp:lastModifiedBy>Hhhma</cp:lastModifiedBy>
  <cp:revision>136</cp:revision>
  <dcterms:created xsi:type="dcterms:W3CDTF">2012-02-13T05:22:29Z</dcterms:created>
  <dcterms:modified xsi:type="dcterms:W3CDTF">2014-11-01T20:31:14Z</dcterms:modified>
</cp:coreProperties>
</file>