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8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2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9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9D592-D534-44BA-8A7B-0AAF0D4B4D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54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22C77-2DA0-4C0A-AA33-D46DC4C28A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9251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71CFE-5FE1-40BC-8A43-6554ABC9EA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74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5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2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3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5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A1DA7-69BD-480E-A2ED-467F43D7E41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4</a:t>
            </a:r>
            <a:br>
              <a:rPr lang="en-US" altLang="zh-TW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Matrices and </a:t>
            </a:r>
            <a:r>
              <a:rPr lang="en-US" altLang="zh-TW" sz="4000" dirty="0" smtClean="0">
                <a:solidFill>
                  <a:schemeClr val="tx2"/>
                </a:solidFill>
              </a:rPr>
              <a:t>Matrix </a:t>
            </a:r>
            <a:r>
              <a:rPr lang="en-US" altLang="zh-TW" sz="4000" dirty="0">
                <a:solidFill>
                  <a:schemeClr val="tx2"/>
                </a:solidFill>
              </a:rPr>
              <a:t>Operations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818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3</a:t>
            </a:r>
            <a:br>
              <a:rPr lang="en-US" altLang="zh-TW" smtClean="0"/>
            </a:br>
            <a:r>
              <a:rPr lang="en-US" altLang="zh-TW" smtClean="0"/>
              <a:t>Addition and Subtraction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smtClean="0"/>
              <a:t>Consider the matrices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lvl="1" eaLnBrk="1" hangingPunct="1"/>
            <a:r>
              <a:rPr lang="en-US" altLang="zh-TW" sz="2000" smtClean="0"/>
              <a:t>Then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lvl="1" eaLnBrk="1" hangingPunct="1"/>
            <a:r>
              <a:rPr lang="en-US" altLang="zh-TW" sz="2000" smtClean="0"/>
              <a:t>The expressions A+C, B+C, A-C, and B-C are undefined.</a:t>
            </a:r>
          </a:p>
        </p:txBody>
      </p:sp>
      <p:graphicFrame>
        <p:nvGraphicFramePr>
          <p:cNvPr id="49154" name="Object 0"/>
          <p:cNvGraphicFramePr>
            <a:graphicFrameLocks noChangeAspect="1"/>
          </p:cNvGraphicFramePr>
          <p:nvPr/>
        </p:nvGraphicFramePr>
        <p:xfrm>
          <a:off x="1524000" y="2438400"/>
          <a:ext cx="56388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3784320" imgH="711000" progId="Equation.3">
                  <p:embed/>
                </p:oleObj>
              </mc:Choice>
              <mc:Fallback>
                <p:oleObj name="Equation" r:id="rId3" imgW="3784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56388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1"/>
          <p:cNvGraphicFramePr>
            <a:graphicFrameLocks noChangeAspect="1"/>
          </p:cNvGraphicFramePr>
          <p:nvPr/>
        </p:nvGraphicFramePr>
        <p:xfrm>
          <a:off x="1447800" y="4038600"/>
          <a:ext cx="5791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466800" imgH="711000" progId="Equation.3">
                  <p:embed/>
                </p:oleObj>
              </mc:Choice>
              <mc:Fallback>
                <p:oleObj name="Equation" r:id="rId5" imgW="3466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981BEA1-7957-4248-8BE1-F866F5FC7170}" type="slidenum">
              <a:rPr kumimoji="0" lang="en-US" altLang="zh-TW" sz="1400"/>
              <a:pPr eaLnBrk="1" hangingPunct="1"/>
              <a:t>10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9331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694362" cy="19875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/>
              <a:t>   If A is any matrix and c is any scalar, then the </a:t>
            </a:r>
            <a:r>
              <a:rPr lang="en-US" altLang="zh-TW" sz="2400" smtClean="0">
                <a:solidFill>
                  <a:schemeClr val="hlink"/>
                </a:solidFill>
              </a:rPr>
              <a:t>product</a:t>
            </a:r>
            <a:r>
              <a:rPr lang="en-US" altLang="zh-TW" sz="2400" smtClean="0"/>
              <a:t> cA is the matrix obtained by multiplying each entry of the matrix A by c. The matrix cA is said to be the </a:t>
            </a:r>
            <a:r>
              <a:rPr lang="en-US" altLang="zh-TW" sz="2400" smtClean="0">
                <a:solidFill>
                  <a:schemeClr val="hlink"/>
                </a:solidFill>
              </a:rPr>
              <a:t>scalar multiple</a:t>
            </a:r>
            <a:r>
              <a:rPr lang="en-US" altLang="zh-TW" sz="2400" smtClean="0"/>
              <a:t> of A.</a:t>
            </a:r>
          </a:p>
        </p:txBody>
      </p:sp>
      <p:graphicFrame>
        <p:nvGraphicFramePr>
          <p:cNvPr id="50178" name="Object 0"/>
          <p:cNvGraphicFramePr>
            <a:graphicFrameLocks noChangeAspect="1"/>
          </p:cNvGraphicFramePr>
          <p:nvPr/>
        </p:nvGraphicFramePr>
        <p:xfrm>
          <a:off x="1476375" y="4508500"/>
          <a:ext cx="559117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方程式" r:id="rId3" imgW="2616120" imgH="482400" progId="Equation.3">
                  <p:embed/>
                </p:oleObj>
              </mc:Choice>
              <mc:Fallback>
                <p:oleObj name="方程式" r:id="rId3" imgW="2616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08500"/>
                        <a:ext cx="5591175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2D55BEC-1C73-4C01-A233-BD58B5529AD7}" type="slidenum">
              <a:rPr kumimoji="0" lang="en-US" altLang="zh-TW" sz="1400"/>
              <a:pPr eaLnBrk="1" hangingPunct="1"/>
              <a:t>11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9571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Scalar Multiples (1/2)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126162" cy="41148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For the matrices</a:t>
            </a:r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lvl="1" eaLnBrk="1" hangingPunct="1"/>
            <a:r>
              <a:rPr lang="en-US" altLang="zh-TW" sz="2000" smtClean="0"/>
              <a:t>We have</a:t>
            </a:r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lvl="1" eaLnBrk="1" hangingPunct="1"/>
            <a:r>
              <a:rPr lang="en-US" altLang="zh-TW" sz="2000" smtClean="0"/>
              <a:t>It common practice to denote (-1)B by </a:t>
            </a:r>
            <a:r>
              <a:rPr lang="en-US" altLang="zh-TW" sz="2000" smtClean="0">
                <a:latin typeface="Times New Roman" panose="02020603050405020304" pitchFamily="18" charset="0"/>
              </a:rPr>
              <a:t>–</a:t>
            </a:r>
            <a:r>
              <a:rPr lang="en-US" altLang="zh-TW" sz="2000" smtClean="0"/>
              <a:t>B.</a:t>
            </a:r>
          </a:p>
        </p:txBody>
      </p:sp>
      <p:graphicFrame>
        <p:nvGraphicFramePr>
          <p:cNvPr id="51202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1619250" y="2492375"/>
          <a:ext cx="60483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方程式" r:id="rId3" imgW="3479760" imgH="457200" progId="Equation.3">
                  <p:embed/>
                </p:oleObj>
              </mc:Choice>
              <mc:Fallback>
                <p:oleObj name="方程式" r:id="rId3" imgW="3479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2375"/>
                        <a:ext cx="60483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1"/>
          <p:cNvGraphicFramePr>
            <a:graphicFrameLocks noChangeAspect="1"/>
          </p:cNvGraphicFramePr>
          <p:nvPr>
            <p:ph sz="quarter" idx="3"/>
          </p:nvPr>
        </p:nvGraphicFramePr>
        <p:xfrm>
          <a:off x="1331913" y="4160838"/>
          <a:ext cx="65532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方程式" r:id="rId5" imgW="3835080" imgH="457200" progId="Equation.3">
                  <p:embed/>
                </p:oleObj>
              </mc:Choice>
              <mc:Fallback>
                <p:oleObj name="方程式" r:id="rId5" imgW="3835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160838"/>
                        <a:ext cx="65532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3E051FF-4A2C-4418-BC65-2662070E57FB}" type="slidenum">
              <a:rPr kumimoji="0" lang="en-US" altLang="zh-TW" sz="1400"/>
              <a:pPr eaLnBrk="1" hangingPunct="1"/>
              <a:t>12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6882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Scalar Multiples (2/2)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1800" y="2133600"/>
            <a:ext cx="8604250" cy="3527425"/>
          </a:xfrm>
          <a:noFill/>
        </p:spPr>
      </p:pic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CCBA57D-4175-4930-B802-95DAA7DA38E2}" type="slidenum">
              <a:rPr kumimoji="0" lang="en-US" altLang="zh-TW" sz="1400"/>
              <a:pPr eaLnBrk="1" hangingPunct="1"/>
              <a:t>13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6942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946275"/>
            <a:ext cx="7134225" cy="28511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/>
              <a:t>If A is an m×r matrix and B is an r×n matrix, then the </a:t>
            </a:r>
            <a:r>
              <a:rPr lang="en-US" altLang="zh-TW" sz="2400" smtClean="0">
                <a:solidFill>
                  <a:schemeClr val="hlink"/>
                </a:solidFill>
              </a:rPr>
              <a:t>product</a:t>
            </a:r>
            <a:r>
              <a:rPr lang="en-US" altLang="zh-TW" sz="2400" smtClean="0"/>
              <a:t> </a:t>
            </a:r>
            <a:r>
              <a:rPr lang="en-US" altLang="zh-TW" sz="2400" b="1" i="1" smtClean="0"/>
              <a:t> </a:t>
            </a:r>
            <a:r>
              <a:rPr lang="en-US" altLang="zh-TW" sz="2400" smtClean="0"/>
              <a:t>AB is the m×n matrix whose entries are determined as follows.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/>
              <a:t>To find the entry in row i and column j of AB, single out row i from the matrix A and column j from the matrix B .Multiply the corresponding entries from the row and column together and then add up the resulting products.</a:t>
            </a:r>
          </a:p>
        </p:txBody>
      </p:sp>
      <p:pic>
        <p:nvPicPr>
          <p:cNvPr id="10342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4805363"/>
            <a:ext cx="5616575" cy="1647825"/>
          </a:xfrm>
          <a:noFill/>
        </p:spPr>
      </p:pic>
      <p:sp>
        <p:nvSpPr>
          <p:cNvPr id="1034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322795-08E9-471F-BA12-A0987066894A}" type="slidenum">
              <a:rPr kumimoji="0" lang="en-US" altLang="zh-TW" sz="1400"/>
              <a:pPr eaLnBrk="1" hangingPunct="1"/>
              <a:t>14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87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5</a:t>
            </a:r>
            <a:br>
              <a:rPr lang="en-US" altLang="zh-TW" smtClean="0"/>
            </a:br>
            <a:r>
              <a:rPr lang="en-US" altLang="zh-TW" smtClean="0"/>
              <a:t>Multiplying Matrices (1/2)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44675"/>
            <a:ext cx="6413500" cy="4114800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Consider the matrices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r>
              <a:rPr lang="en-US" altLang="zh-TW" sz="2200" smtClean="0">
                <a:solidFill>
                  <a:schemeClr val="folHlink"/>
                </a:solidFill>
              </a:rPr>
              <a:t>Solution</a:t>
            </a:r>
          </a:p>
          <a:p>
            <a:pPr lvl="1" eaLnBrk="1" hangingPunct="1"/>
            <a:r>
              <a:rPr lang="en-US" altLang="zh-TW" sz="2000" smtClean="0"/>
              <a:t>Since A is a 2 ×3 matrix and B is a 3 ×4 matrix, the product AB is a 2 ×4 matrix. And:</a:t>
            </a:r>
          </a:p>
          <a:p>
            <a:pPr eaLnBrk="1" hangingPunct="1"/>
            <a:endParaRPr lang="en-US" altLang="zh-TW" sz="2200" smtClean="0"/>
          </a:p>
        </p:txBody>
      </p:sp>
      <p:pic>
        <p:nvPicPr>
          <p:cNvPr id="104452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4800" y="2198688"/>
            <a:ext cx="4535488" cy="1158875"/>
          </a:xfrm>
          <a:noFill/>
        </p:spPr>
      </p:pic>
      <p:pic>
        <p:nvPicPr>
          <p:cNvPr id="104453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4149725"/>
            <a:ext cx="6913562" cy="2379663"/>
          </a:xfrm>
          <a:noFill/>
        </p:spPr>
      </p:pic>
      <p:sp>
        <p:nvSpPr>
          <p:cNvPr id="1044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AF99B56-B989-4645-9C7B-6D53C71D8837}" type="slidenum">
              <a:rPr kumimoji="0" lang="en-US" altLang="zh-TW" sz="1400"/>
              <a:pPr eaLnBrk="1" hangingPunct="1"/>
              <a:t>15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9983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5</a:t>
            </a:r>
            <a:br>
              <a:rPr lang="en-US" altLang="zh-TW" smtClean="0"/>
            </a:br>
            <a:r>
              <a:rPr lang="en-US" altLang="zh-TW" smtClean="0"/>
              <a:t>Multiplying Matrices (2/2)</a:t>
            </a:r>
          </a:p>
        </p:txBody>
      </p:sp>
      <p:pic>
        <p:nvPicPr>
          <p:cNvPr id="105475" name="Picture 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844675"/>
            <a:ext cx="6696075" cy="4968875"/>
          </a:xfrm>
          <a:noFill/>
        </p:spPr>
      </p:pic>
      <p:sp>
        <p:nvSpPr>
          <p:cNvPr id="1054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DB3D7A-82D0-45AA-A259-8F2FB6A4F48E}" type="slidenum">
              <a:rPr kumimoji="0" lang="en-US" altLang="zh-TW" sz="1400"/>
              <a:pPr eaLnBrk="1" hangingPunct="1"/>
              <a:t>16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8156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33375"/>
            <a:ext cx="7972425" cy="1462088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Examples 6</a:t>
            </a:r>
            <a:br>
              <a:rPr lang="en-US" altLang="zh-TW" sz="3200" smtClean="0"/>
            </a:br>
            <a:r>
              <a:rPr lang="en-US" altLang="zh-TW" sz="3200" smtClean="0"/>
              <a:t>Determining Whether a Product Is Defined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smtClean="0"/>
              <a:t>Suppose that A ,B ,and C are matrices with the following sizes: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                        A         B         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                      3 ×4     4 ×7     7 ×3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</a:t>
            </a:r>
          </a:p>
          <a:p>
            <a:pPr eaLnBrk="1" hangingPunct="1"/>
            <a:r>
              <a:rPr lang="en-US" altLang="zh-TW" sz="2200" smtClean="0">
                <a:solidFill>
                  <a:schemeClr val="folHlink"/>
                </a:solidFill>
              </a:rPr>
              <a:t>Solution</a:t>
            </a:r>
            <a:r>
              <a:rPr lang="en-US" altLang="zh-TW" sz="2200" smtClean="0"/>
              <a:t>:</a:t>
            </a:r>
          </a:p>
          <a:p>
            <a:pPr lvl="1" eaLnBrk="1" hangingPunct="1"/>
            <a:r>
              <a:rPr lang="en-US" altLang="zh-TW" sz="2000" smtClean="0"/>
              <a:t>Then by (3), AB is defined and is a 3 ×7 matrix; BC is defined and is a 4 ×3 matrix; and CA is defined and is a 7 ×4 matrix. The products AC ,CB ,and BA are all undefined.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CBB96BB-C5CD-4AC3-B0C4-C9584BB48B5B}" type="slidenum">
              <a:rPr kumimoji="0" lang="en-US" altLang="zh-TW" sz="1400"/>
              <a:pPr eaLnBrk="1" hangingPunct="1"/>
              <a:t>17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55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7</a:t>
            </a:r>
            <a:br>
              <a:rPr lang="en-US" altLang="zh-TW" smtClean="0"/>
            </a:br>
            <a:r>
              <a:rPr lang="en-US" altLang="zh-TW" smtClean="0"/>
              <a:t>Example5 Revisited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017713"/>
            <a:ext cx="7637462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This is the special case of a more general procedure for multiplying partitioned matrices. </a:t>
            </a:r>
          </a:p>
          <a:p>
            <a:pPr eaLnBrk="1" hangingPunct="1"/>
            <a:r>
              <a:rPr lang="en-US" altLang="zh-TW" sz="2000" smtClean="0"/>
              <a:t>If A and B are the matrices in Example 5,then from (6)the second column matrix of AB can be obtained by the computation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From (7) the first row matrix of AB can be obtained by the computation</a:t>
            </a:r>
          </a:p>
        </p:txBody>
      </p:sp>
      <p:pic>
        <p:nvPicPr>
          <p:cNvPr id="107524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3357563"/>
            <a:ext cx="4321175" cy="1870075"/>
          </a:xfrm>
          <a:noFill/>
        </p:spPr>
      </p:pic>
      <p:pic>
        <p:nvPicPr>
          <p:cNvPr id="107525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5516563"/>
            <a:ext cx="5688012" cy="1196975"/>
          </a:xfrm>
          <a:noFill/>
        </p:spPr>
      </p:pic>
      <p:sp>
        <p:nvSpPr>
          <p:cNvPr id="1075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01C10D7-6A9D-4EE5-A5FA-C7C0AE0BFB9C}" type="slidenum">
              <a:rPr kumimoji="0" lang="en-US" altLang="zh-TW" sz="1400"/>
              <a:pPr eaLnBrk="1" hangingPunct="1"/>
              <a:t>18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436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82588"/>
            <a:ext cx="8101012" cy="1462087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Matrix Products as Linear Combinations (1/2)</a:t>
            </a:r>
          </a:p>
        </p:txBody>
      </p:sp>
      <p:pic>
        <p:nvPicPr>
          <p:cNvPr id="10854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133600"/>
            <a:ext cx="7567613" cy="3868738"/>
          </a:xfrm>
        </p:spPr>
      </p:pic>
      <p:sp>
        <p:nvSpPr>
          <p:cNvPr id="1085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2FC96B7-FF15-4F43-BB9A-C2635DD04D0F}" type="slidenum">
              <a:rPr kumimoji="0" lang="en-US" altLang="zh-TW" sz="1400"/>
              <a:pPr eaLnBrk="1" hangingPunct="1"/>
              <a:t>19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2679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4384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1.3 Matrices and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76600"/>
            <a:ext cx="6400800" cy="914400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chemeClr val="tx2"/>
                </a:solidFill>
              </a:rPr>
              <a:t>Matrix Operations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D14A38-18F2-4B5B-AA14-7731E92C8E4A}" type="slidenum">
              <a:rPr kumimoji="0" lang="en-US" altLang="zh-TW" sz="2800">
                <a:solidFill>
                  <a:schemeClr val="bg2"/>
                </a:solidFill>
              </a:rPr>
              <a:pPr eaLnBrk="1" hangingPunct="1"/>
              <a:t>2</a:t>
            </a:fld>
            <a:endParaRPr kumimoji="0" lang="en-US" altLang="zh-TW" sz="2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pPr eaLnBrk="1" hangingPunct="1"/>
            <a:r>
              <a:rPr lang="en-US" altLang="zh-TW" sz="3800" smtClean="0"/>
              <a:t>Matrix form of a Linear System(1/2)</a:t>
            </a:r>
          </a:p>
        </p:txBody>
      </p:sp>
      <p:graphicFrame>
        <p:nvGraphicFramePr>
          <p:cNvPr id="52226" name="Object 0"/>
          <p:cNvGraphicFramePr>
            <a:graphicFrameLocks noChangeAspect="1"/>
          </p:cNvGraphicFramePr>
          <p:nvPr>
            <p:ph sz="half" idx="1"/>
          </p:nvPr>
        </p:nvGraphicFramePr>
        <p:xfrm>
          <a:off x="4572000" y="2308225"/>
          <a:ext cx="43910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方程式" r:id="rId3" imgW="1828800" imgH="914400" progId="Equation.3">
                  <p:embed/>
                </p:oleObj>
              </mc:Choice>
              <mc:Fallback>
                <p:oleObj name="方程式" r:id="rId3" imgW="1828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08225"/>
                        <a:ext cx="43910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1"/>
          <p:cNvGraphicFramePr>
            <a:graphicFrameLocks noChangeAspect="1"/>
          </p:cNvGraphicFramePr>
          <p:nvPr>
            <p:ph sz="quarter" idx="2"/>
          </p:nvPr>
        </p:nvGraphicFramePr>
        <p:xfrm>
          <a:off x="5724525" y="3776663"/>
          <a:ext cx="30956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方程式" r:id="rId5" imgW="2120760" imgH="939600" progId="Equation.3">
                  <p:embed/>
                </p:oleObj>
              </mc:Choice>
              <mc:Fallback>
                <p:oleObj name="方程式" r:id="rId5" imgW="2120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776663"/>
                        <a:ext cx="30956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4932363" y="5192713"/>
          <a:ext cx="29718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方程式" r:id="rId7" imgW="1892160" imgH="939600" progId="Equation.3">
                  <p:embed/>
                </p:oleObj>
              </mc:Choice>
              <mc:Fallback>
                <p:oleObj name="方程式" r:id="rId7" imgW="18921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192713"/>
                        <a:ext cx="29718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00113" y="2319338"/>
            <a:ext cx="381635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Consider any system of m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 linear equations in n unknowns.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zh-TW" sz="1800"/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Since two matrices are equal if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and only if their corresponding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entries are equal.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zh-TW" sz="1800"/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The m×1 matrix on the left side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of this equation can be written  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as a product to give:</a:t>
            </a:r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BA757D-80C7-485B-A547-B7A79A15608E}" type="slidenum">
              <a:rPr kumimoji="0" lang="en-US" altLang="zh-TW" sz="1400"/>
              <a:pPr eaLnBrk="1" hangingPunct="1"/>
              <a:t>20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6624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3800" smtClean="0"/>
              <a:t>Matrix form of a Linear System(1/2)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350125" cy="4114800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If w designate these matrices by A ,</a:t>
            </a:r>
            <a:r>
              <a:rPr lang="en-US" altLang="zh-TW" sz="2200" b="1" smtClean="0"/>
              <a:t>x </a:t>
            </a:r>
            <a:r>
              <a:rPr lang="en-US" altLang="zh-TW" sz="2200" smtClean="0"/>
              <a:t>,and </a:t>
            </a:r>
            <a:r>
              <a:rPr lang="en-US" altLang="zh-TW" sz="2200" b="1" smtClean="0"/>
              <a:t>b </a:t>
            </a:r>
            <a:r>
              <a:rPr lang="en-US" altLang="zh-TW" sz="2200" smtClean="0"/>
              <a:t>,respectively, the original system of m equations in n unknowns has been replaced by the single matrix equation</a:t>
            </a:r>
          </a:p>
          <a:p>
            <a:pPr eaLnBrk="1" hangingPunct="1"/>
            <a:r>
              <a:rPr lang="en-US" altLang="zh-TW" sz="2200" smtClean="0"/>
              <a:t>The matrix A in this equation is called the </a:t>
            </a:r>
            <a:r>
              <a:rPr lang="en-US" altLang="zh-TW" sz="2200" smtClean="0">
                <a:solidFill>
                  <a:schemeClr val="hlink"/>
                </a:solidFill>
              </a:rPr>
              <a:t>coefficient matrix</a:t>
            </a:r>
            <a:r>
              <a:rPr lang="en-US" altLang="zh-TW" sz="2200" b="1" i="1" smtClean="0"/>
              <a:t> </a:t>
            </a:r>
            <a:r>
              <a:rPr lang="en-US" altLang="zh-TW" sz="2200" smtClean="0"/>
              <a:t>of the system. The augmented matrix for the system is obtained by adjoining </a:t>
            </a:r>
            <a:r>
              <a:rPr lang="en-US" altLang="zh-TW" sz="2200" b="1" smtClean="0"/>
              <a:t>b </a:t>
            </a:r>
            <a:r>
              <a:rPr lang="en-US" altLang="zh-TW" sz="2200" smtClean="0"/>
              <a:t>to A as the last column; thus the augmented matrix is</a:t>
            </a:r>
          </a:p>
        </p:txBody>
      </p:sp>
      <p:pic>
        <p:nvPicPr>
          <p:cNvPr id="109572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5013325"/>
            <a:ext cx="4321175" cy="1477963"/>
          </a:xfrm>
          <a:noFill/>
        </p:spPr>
      </p:pic>
      <p:pic>
        <p:nvPicPr>
          <p:cNvPr id="109573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3068638"/>
            <a:ext cx="1152525" cy="449262"/>
          </a:xfrm>
          <a:noFill/>
        </p:spPr>
      </p:pic>
      <p:sp>
        <p:nvSpPr>
          <p:cNvPr id="1095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8984D76-709C-408F-9ADC-C93DE19A784F}" type="slidenum">
              <a:rPr kumimoji="0" lang="en-US" altLang="zh-TW" sz="1400"/>
              <a:pPr eaLnBrk="1" hangingPunct="1"/>
              <a:t>21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2727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266950"/>
            <a:ext cx="6484937" cy="267493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2400" smtClean="0"/>
              <a:t>If A is any m×n matrix, then the </a:t>
            </a:r>
            <a:r>
              <a:rPr lang="en-US" altLang="zh-TW" sz="2400" smtClean="0">
                <a:solidFill>
                  <a:schemeClr val="hlink"/>
                </a:solidFill>
              </a:rPr>
              <a:t>transpose of A</a:t>
            </a:r>
            <a:r>
              <a:rPr lang="en-US" altLang="zh-TW" sz="2400" smtClean="0"/>
              <a:t> ,denoted by      ,is defined to be the n×m matrix that results from interchanging the rows and columns of A ; that is, the first column of       is the first row of A ,the second column of      is the second row of A ,and so forth.</a:t>
            </a:r>
          </a:p>
        </p:txBody>
      </p:sp>
      <p:graphicFrame>
        <p:nvGraphicFramePr>
          <p:cNvPr id="53250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3635375" y="3716338"/>
          <a:ext cx="50958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方程式" r:id="rId3" imgW="215640" imgH="190440" progId="Equation.3">
                  <p:embed/>
                </p:oleObj>
              </mc:Choice>
              <mc:Fallback>
                <p:oleObj name="方程式" r:id="rId3" imgW="215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716338"/>
                        <a:ext cx="50958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1"/>
          <p:cNvGraphicFramePr>
            <a:graphicFrameLocks noChangeAspect="1"/>
          </p:cNvGraphicFramePr>
          <p:nvPr>
            <p:ph sz="quarter" idx="3"/>
          </p:nvPr>
        </p:nvGraphicFramePr>
        <p:xfrm>
          <a:off x="4067175" y="4076700"/>
          <a:ext cx="5048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方程式" r:id="rId5" imgW="215640" imgH="190440" progId="Equation.3">
                  <p:embed/>
                </p:oleObj>
              </mc:Choice>
              <mc:Fallback>
                <p:oleObj name="方程式" r:id="rId5" imgW="215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076700"/>
                        <a:ext cx="5048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3924300" y="2565400"/>
          <a:ext cx="5762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方程式" r:id="rId6" imgW="215640" imgH="190440" progId="Equation.3">
                  <p:embed/>
                </p:oleObj>
              </mc:Choice>
              <mc:Fallback>
                <p:oleObj name="方程式" r:id="rId6" imgW="215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565400"/>
                        <a:ext cx="57626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9CE9ECD-6743-4440-A9CF-24F508CDAD90}" type="slidenum">
              <a:rPr kumimoji="0" lang="en-US" altLang="zh-TW" sz="1400"/>
              <a:pPr eaLnBrk="1" hangingPunct="1"/>
              <a:t>22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134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10</a:t>
            </a:r>
            <a:br>
              <a:rPr lang="en-US" altLang="zh-TW" smtClean="0"/>
            </a:br>
            <a:r>
              <a:rPr lang="en-US" altLang="zh-TW" smtClean="0"/>
              <a:t>Some Transposes (1/2)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349500"/>
            <a:ext cx="7958137" cy="2578100"/>
          </a:xfrm>
          <a:noFill/>
        </p:spPr>
      </p:pic>
      <p:sp>
        <p:nvSpPr>
          <p:cNvPr id="1105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39FFFC-02CC-4CC9-96CA-7E1BE28CF00D}" type="slidenum">
              <a:rPr kumimoji="0" lang="en-US" altLang="zh-TW" sz="1400"/>
              <a:pPr eaLnBrk="1" hangingPunct="1"/>
              <a:t>23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8265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10</a:t>
            </a:r>
            <a:br>
              <a:rPr lang="en-US" altLang="zh-TW" smtClean="0"/>
            </a:br>
            <a:r>
              <a:rPr lang="en-US" altLang="zh-TW" smtClean="0"/>
              <a:t>Some Transposes (2/2)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9813" y="2565400"/>
            <a:ext cx="7277100" cy="2087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Observe that</a:t>
            </a:r>
          </a:p>
          <a:p>
            <a:pPr eaLnBrk="1" hangingPunct="1">
              <a:lnSpc>
                <a:spcPct val="80000"/>
              </a:lnSpc>
            </a:pPr>
            <a:endParaRPr lang="en-US" altLang="zh-TW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In the special case where A is a </a:t>
            </a:r>
            <a:r>
              <a:rPr lang="en-US" altLang="zh-TW" sz="2200" b="1" smtClean="0"/>
              <a:t>square</a:t>
            </a:r>
            <a:r>
              <a:rPr lang="en-US" altLang="zh-TW" sz="2200" smtClean="0"/>
              <a:t> matrix, the transpose of A can be obtained by interchanging entries that are symmetrically positioned about the main diagonal.</a:t>
            </a:r>
          </a:p>
        </p:txBody>
      </p:sp>
      <p:pic>
        <p:nvPicPr>
          <p:cNvPr id="111620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8038" y="2565400"/>
            <a:ext cx="1655762" cy="501650"/>
          </a:xfrm>
          <a:noFill/>
        </p:spPr>
      </p:pic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652963"/>
            <a:ext cx="61198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92C8943-C38E-453A-87BA-A7345BE9B17E}" type="slidenum">
              <a:rPr kumimoji="0" lang="en-US" altLang="zh-TW" sz="1400"/>
              <a:pPr eaLnBrk="1" hangingPunct="1"/>
              <a:t>24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647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38388"/>
            <a:ext cx="5910262" cy="202723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2400" smtClean="0"/>
              <a:t>If A is a square matrix, then the </a:t>
            </a:r>
            <a:r>
              <a:rPr lang="en-US" altLang="zh-TW" sz="2400" smtClean="0">
                <a:solidFill>
                  <a:schemeClr val="hlink"/>
                </a:solidFill>
              </a:rPr>
              <a:t>trace of A</a:t>
            </a:r>
            <a:r>
              <a:rPr lang="en-US" altLang="zh-TW" sz="2400" smtClean="0"/>
              <a:t> ,denoted by tr(A), is defined to be the sum of the entries on the main diagonal of A .The trace of A is undefined if A is not a square matrix.</a:t>
            </a: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25C0F12-3941-4B74-8E5D-FC057E0FF38F}" type="slidenum">
              <a:rPr kumimoji="0" lang="en-US" altLang="zh-TW" sz="1400"/>
              <a:pPr eaLnBrk="1" hangingPunct="1"/>
              <a:t>25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4527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11</a:t>
            </a:r>
            <a:br>
              <a:rPr lang="en-US" altLang="zh-TW" smtClean="0"/>
            </a:br>
            <a:r>
              <a:rPr lang="en-US" altLang="zh-TW" smtClean="0"/>
              <a:t>Trace of Matrix</a:t>
            </a:r>
          </a:p>
        </p:txBody>
      </p:sp>
      <p:pic>
        <p:nvPicPr>
          <p:cNvPr id="11366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349500"/>
            <a:ext cx="8128000" cy="3240088"/>
          </a:xfrm>
        </p:spPr>
      </p:pic>
      <p:sp>
        <p:nvSpPr>
          <p:cNvPr id="1136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3535E89-24ED-4026-A3B4-1AE65F1B7146}" type="slidenum">
              <a:rPr kumimoji="0" lang="en-US" altLang="zh-TW" sz="1400"/>
              <a:pPr eaLnBrk="1" hangingPunct="1"/>
              <a:t>26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6786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420938"/>
            <a:ext cx="6913562" cy="13684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600" smtClean="0"/>
              <a:t>   A </a:t>
            </a:r>
            <a:r>
              <a:rPr lang="en-US" altLang="zh-TW" sz="2600" smtClean="0">
                <a:solidFill>
                  <a:schemeClr val="hlink"/>
                </a:solidFill>
              </a:rPr>
              <a:t>matrix</a:t>
            </a:r>
            <a:r>
              <a:rPr lang="en-US" altLang="zh-TW" sz="2600" smtClean="0"/>
              <a:t> is a rectangular array of numbers. The numbers in the array are called the </a:t>
            </a:r>
            <a:r>
              <a:rPr lang="en-US" altLang="zh-TW" sz="2600" smtClean="0">
                <a:solidFill>
                  <a:schemeClr val="hlink"/>
                </a:solidFill>
              </a:rPr>
              <a:t>entries</a:t>
            </a:r>
            <a:r>
              <a:rPr lang="en-US" altLang="zh-TW" sz="2600" smtClean="0"/>
              <a:t> in the matrix.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15B0333-9EC3-4FD0-911E-C79361BCE4D5}" type="slidenum">
              <a:rPr kumimoji="0" lang="en-US" altLang="zh-TW" sz="1400"/>
              <a:pPr eaLnBrk="1" hangingPunct="1"/>
              <a:t>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2531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1</a:t>
            </a:r>
            <a:br>
              <a:rPr lang="en-US" altLang="zh-TW" smtClean="0"/>
            </a:br>
            <a:r>
              <a:rPr lang="en-US" altLang="zh-TW" smtClean="0"/>
              <a:t>Examples of matrices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961312" cy="4114800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Some examples of matrices</a:t>
            </a:r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r>
              <a:rPr lang="en-US" altLang="zh-TW" sz="2600" smtClean="0"/>
              <a:t>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600" smtClean="0"/>
              <a:t>     3 x 2,    1 x 4,        3 x 3,     2 x 1,    1 x 1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>
            <p:ph sz="half" idx="2"/>
          </p:nvPr>
        </p:nvGraphicFramePr>
        <p:xfrm>
          <a:off x="1476375" y="2708275"/>
          <a:ext cx="640873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方程式" r:id="rId3" imgW="3288960" imgH="761760" progId="Equation.3">
                  <p:embed/>
                </p:oleObj>
              </mc:Choice>
              <mc:Fallback>
                <p:oleObj name="方程式" r:id="rId3" imgW="32889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708275"/>
                        <a:ext cx="640873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6588125" y="2420938"/>
            <a:ext cx="144463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5292725" y="2420938"/>
            <a:ext cx="1295400" cy="5032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588125" y="2420938"/>
            <a:ext cx="2889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5003800" y="2852738"/>
            <a:ext cx="287338" cy="288925"/>
          </a:xfrm>
          <a:prstGeom prst="ellips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588125" y="3070225"/>
            <a:ext cx="287338" cy="287338"/>
          </a:xfrm>
          <a:prstGeom prst="ellips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763713" y="5373688"/>
            <a:ext cx="71437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 flipV="1">
            <a:off x="2555875" y="5373688"/>
            <a:ext cx="431800" cy="142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524000" y="5943600"/>
            <a:ext cx="12954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/>
              <a:t># rows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971800" y="5486400"/>
            <a:ext cx="1800225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/>
              <a:t># columns</a:t>
            </a: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2843213" y="3573463"/>
            <a:ext cx="73025" cy="5032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 flipV="1">
            <a:off x="6804025" y="3789363"/>
            <a:ext cx="1444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051050" y="4076700"/>
            <a:ext cx="31686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b="1"/>
              <a:t>row matrix or row vector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6156325" y="4146550"/>
            <a:ext cx="2232025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b="1"/>
              <a:t>column matrix or column vector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877050" y="2133600"/>
            <a:ext cx="10795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/>
              <a:t>entries</a:t>
            </a:r>
          </a:p>
        </p:txBody>
      </p:sp>
      <p:sp>
        <p:nvSpPr>
          <p:cNvPr id="43027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D428F4E-8AB8-4B04-A1B8-F9478713210F}" type="slidenum">
              <a:rPr kumimoji="0" lang="en-US" altLang="zh-TW" sz="1400"/>
              <a:pPr eaLnBrk="1" hangingPunct="1"/>
              <a:t>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140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223963"/>
            <a:ext cx="7793037" cy="536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400" smtClean="0"/>
              <a:t>Matrices Notation and Terminology(1/2)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34225" cy="4114800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A general m x n matrix A as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r>
              <a:rPr lang="en-US" altLang="zh-TW" sz="2200" smtClean="0"/>
              <a:t>The entry that occurs in row i and column j of matrix A will be denoted                  . If         is real number, it is common to be referred  as </a:t>
            </a:r>
            <a:r>
              <a:rPr lang="en-US" altLang="zh-TW" sz="2200" b="1" smtClean="0"/>
              <a:t>scalars</a:t>
            </a:r>
            <a:r>
              <a:rPr lang="en-US" altLang="zh-TW" sz="220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200" smtClean="0"/>
          </a:p>
        </p:txBody>
      </p:sp>
      <p:graphicFrame>
        <p:nvGraphicFramePr>
          <p:cNvPr id="44034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5105400" y="2057400"/>
          <a:ext cx="3671888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方程式" r:id="rId3" imgW="1434960" imgH="939600" progId="Equation.3">
                  <p:embed/>
                </p:oleObj>
              </mc:Choice>
              <mc:Fallback>
                <p:oleObj name="方程式" r:id="rId3" imgW="1434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057400"/>
                        <a:ext cx="3671888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1"/>
          <p:cNvGraphicFramePr>
            <a:graphicFrameLocks noChangeAspect="1"/>
          </p:cNvGraphicFramePr>
          <p:nvPr>
            <p:ph sz="quarter" idx="3"/>
          </p:nvPr>
        </p:nvGraphicFramePr>
        <p:xfrm>
          <a:off x="3817938" y="4387850"/>
          <a:ext cx="14398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方程式" r:id="rId5" imgW="711000" imgH="241200" progId="Equation.3">
                  <p:embed/>
                </p:oleObj>
              </mc:Choice>
              <mc:Fallback>
                <p:oleObj name="方程式" r:id="rId5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4387850"/>
                        <a:ext cx="14398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5870575" y="4260850"/>
          <a:ext cx="4540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方程式" r:id="rId7" imgW="177480" imgH="241200" progId="Equation.3">
                  <p:embed/>
                </p:oleObj>
              </mc:Choice>
              <mc:Fallback>
                <p:oleObj name="方程式" r:id="rId7" imgW="177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75" y="4260850"/>
                        <a:ext cx="4540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DCB9537-4E5F-460A-9F05-90CC9E43BB53}" type="slidenum">
              <a:rPr kumimoji="0" lang="en-US" altLang="zh-TW" sz="1400"/>
              <a:pPr eaLnBrk="1" hangingPunct="1"/>
              <a:t>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3798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04112" cy="2782887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The preceding matrix can be written as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r>
              <a:rPr lang="en-US" altLang="zh-TW" sz="2200" smtClean="0"/>
              <a:t>A matrix A with n rows and n columns is called a </a:t>
            </a:r>
            <a:r>
              <a:rPr lang="en-US" altLang="zh-TW" sz="2200" smtClean="0">
                <a:solidFill>
                  <a:schemeClr val="hlink"/>
                </a:solidFill>
              </a:rPr>
              <a:t>square matrix of order n</a:t>
            </a:r>
            <a:r>
              <a:rPr lang="en-US" altLang="zh-TW" sz="2200" smtClean="0"/>
              <a:t>, and the shaded entries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   are said to be on the </a:t>
            </a:r>
            <a:r>
              <a:rPr lang="en-US" altLang="zh-TW" sz="2200" smtClean="0">
                <a:solidFill>
                  <a:schemeClr val="hlink"/>
                </a:solidFill>
              </a:rPr>
              <a:t>main diagonal</a:t>
            </a:r>
            <a:r>
              <a:rPr lang="en-US" altLang="zh-TW" sz="2200" smtClean="0"/>
              <a:t> of A.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1223963"/>
            <a:ext cx="7793037" cy="53657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400" smtClean="0"/>
              <a:t>Matrices Notation and Terminology(2/2)</a:t>
            </a:r>
          </a:p>
        </p:txBody>
      </p:sp>
      <p:graphicFrame>
        <p:nvGraphicFramePr>
          <p:cNvPr id="45058" name="Object 0"/>
          <p:cNvGraphicFramePr>
            <a:graphicFrameLocks noChangeAspect="1"/>
          </p:cNvGraphicFramePr>
          <p:nvPr/>
        </p:nvGraphicFramePr>
        <p:xfrm>
          <a:off x="1733550" y="2544763"/>
          <a:ext cx="23050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990360" imgH="253800" progId="Equation.3">
                  <p:embed/>
                </p:oleObj>
              </mc:Choice>
              <mc:Fallback>
                <p:oleObj name="Equation" r:id="rId3" imgW="990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2544763"/>
                        <a:ext cx="230505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1"/>
          <p:cNvGraphicFramePr>
            <a:graphicFrameLocks noChangeAspect="1"/>
          </p:cNvGraphicFramePr>
          <p:nvPr/>
        </p:nvGraphicFramePr>
        <p:xfrm>
          <a:off x="2268538" y="4437063"/>
          <a:ext cx="3252787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473120" imgH="1079280" progId="Equation.DSMT4">
                  <p:embed/>
                </p:oleObj>
              </mc:Choice>
              <mc:Fallback>
                <p:oleObj name="Equation" r:id="rId5" imgW="147312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437063"/>
                        <a:ext cx="3252787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2"/>
          <p:cNvGraphicFramePr>
            <a:graphicFrameLocks noChangeAspect="1"/>
          </p:cNvGraphicFramePr>
          <p:nvPr/>
        </p:nvGraphicFramePr>
        <p:xfrm>
          <a:off x="6781800" y="3544888"/>
          <a:ext cx="17526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876240" imgH="228600" progId="Equation.3">
                  <p:embed/>
                </p:oleObj>
              </mc:Choice>
              <mc:Fallback>
                <p:oleObj name="Equation" r:id="rId7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544888"/>
                        <a:ext cx="17526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Rectangle 7"/>
          <p:cNvSpPr>
            <a:spLocks noChangeArrowheads="1"/>
          </p:cNvSpPr>
          <p:nvPr/>
        </p:nvSpPr>
        <p:spPr bwMode="auto">
          <a:xfrm rot="2140774">
            <a:off x="2290763" y="5221288"/>
            <a:ext cx="2903537" cy="398462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F24AC36-0F3A-417C-BB3A-3C656579E094}" type="slidenum">
              <a:rPr kumimoji="0" lang="en-US" altLang="zh-TW" sz="1400"/>
              <a:pPr eaLnBrk="1" hangingPunct="1"/>
              <a:t>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6550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170113"/>
            <a:ext cx="5694362" cy="125888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/>
              <a:t>   Two matrices are defined to be </a:t>
            </a:r>
            <a:r>
              <a:rPr lang="en-US" altLang="zh-TW" sz="2400" smtClean="0">
                <a:solidFill>
                  <a:schemeClr val="hlink"/>
                </a:solidFill>
              </a:rPr>
              <a:t>equal</a:t>
            </a:r>
            <a:r>
              <a:rPr lang="en-US" altLang="zh-TW" sz="2400" smtClean="0"/>
              <a:t> if they have the same size and their corresponding entries are equal.</a:t>
            </a:r>
          </a:p>
        </p:txBody>
      </p:sp>
      <p:graphicFrame>
        <p:nvGraphicFramePr>
          <p:cNvPr id="46082" name="Object 0"/>
          <p:cNvGraphicFramePr>
            <a:graphicFrameLocks noChangeAspect="1"/>
          </p:cNvGraphicFramePr>
          <p:nvPr/>
        </p:nvGraphicFramePr>
        <p:xfrm>
          <a:off x="1835150" y="4078288"/>
          <a:ext cx="60896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831760" imgH="482400" progId="Equation.3">
                  <p:embed/>
                </p:oleObj>
              </mc:Choice>
              <mc:Fallback>
                <p:oleObj name="Equation" r:id="rId3" imgW="2831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78288"/>
                        <a:ext cx="60896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6BC38EE-31EB-480B-AFE8-38AB335A5D76}" type="slidenum">
              <a:rPr kumimoji="0" lang="en-US" altLang="zh-TW" sz="1400"/>
              <a:pPr eaLnBrk="1" hangingPunct="1"/>
              <a:t>7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4832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2</a:t>
            </a:r>
            <a:br>
              <a:rPr lang="en-US" altLang="zh-TW" smtClean="0"/>
            </a:br>
            <a:r>
              <a:rPr lang="en-US" altLang="zh-TW" smtClean="0"/>
              <a:t>Equality of Matrices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600" smtClean="0"/>
              <a:t>Consider the matrices</a:t>
            </a:r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lvl="1" eaLnBrk="1" hangingPunct="1"/>
            <a:r>
              <a:rPr lang="en-US" altLang="zh-TW" sz="2400" smtClean="0"/>
              <a:t>If x=5, then A=B.</a:t>
            </a:r>
          </a:p>
          <a:p>
            <a:pPr lvl="1" eaLnBrk="1" hangingPunct="1"/>
            <a:r>
              <a:rPr lang="en-US" altLang="zh-TW" sz="2200" smtClean="0"/>
              <a:t>For all other values of x, the matrices A and B are not equal.</a:t>
            </a:r>
          </a:p>
          <a:p>
            <a:pPr lvl="1" eaLnBrk="1" hangingPunct="1"/>
            <a:r>
              <a:rPr lang="en-US" altLang="zh-TW" sz="2200" smtClean="0"/>
              <a:t>There is no value of x for which A=C since A and C have different sizes.</a:t>
            </a:r>
          </a:p>
        </p:txBody>
      </p:sp>
      <p:graphicFrame>
        <p:nvGraphicFramePr>
          <p:cNvPr id="47106" name="Object 0"/>
          <p:cNvGraphicFramePr>
            <a:graphicFrameLocks noChangeAspect="1"/>
          </p:cNvGraphicFramePr>
          <p:nvPr/>
        </p:nvGraphicFramePr>
        <p:xfrm>
          <a:off x="1676400" y="2514600"/>
          <a:ext cx="56388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895480" imgH="457200" progId="Equation.3">
                  <p:embed/>
                </p:oleObj>
              </mc:Choice>
              <mc:Fallback>
                <p:oleObj name="Equation" r:id="rId3" imgW="2895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56388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096AFBB-FD0D-47EC-8948-21A0CC38486B}" type="slidenum">
              <a:rPr kumimoji="0" lang="en-US" altLang="zh-TW" sz="1400"/>
              <a:pPr eaLnBrk="1" hangingPunct="1"/>
              <a:t>8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723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Operations on Matrices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17713"/>
            <a:ext cx="7772400" cy="3163887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If A and B are matrices of the same size, then the </a:t>
            </a:r>
            <a:r>
              <a:rPr lang="en-US" altLang="zh-TW" sz="2400" smtClean="0">
                <a:solidFill>
                  <a:schemeClr val="hlink"/>
                </a:solidFill>
              </a:rPr>
              <a:t>sum</a:t>
            </a:r>
            <a:r>
              <a:rPr lang="en-US" altLang="zh-TW" sz="2400" smtClean="0"/>
              <a:t> A+B is the matrix obtained by adding the entries of B to the corresponding entries of A.</a:t>
            </a:r>
          </a:p>
          <a:p>
            <a:pPr eaLnBrk="1" hangingPunct="1"/>
            <a:r>
              <a:rPr lang="en-US" altLang="zh-TW" sz="2400" smtClean="0"/>
              <a:t>Vice versa, the </a:t>
            </a:r>
            <a:r>
              <a:rPr lang="en-US" altLang="zh-TW" sz="2400" smtClean="0">
                <a:solidFill>
                  <a:schemeClr val="hlink"/>
                </a:solidFill>
              </a:rPr>
              <a:t>difference</a:t>
            </a:r>
            <a:r>
              <a:rPr lang="en-US" altLang="zh-TW" sz="2400" smtClean="0"/>
              <a:t> A-B is the matrix obtained by subtracting the entries of B from the corresponding entries of A.</a:t>
            </a:r>
          </a:p>
          <a:p>
            <a:pPr eaLnBrk="1" hangingPunct="1"/>
            <a:r>
              <a:rPr lang="en-US" altLang="zh-TW" sz="2400" smtClean="0"/>
              <a:t>Note: Matrices of different sizes cannot be added or subtracted.</a:t>
            </a:r>
          </a:p>
        </p:txBody>
      </p:sp>
      <p:graphicFrame>
        <p:nvGraphicFramePr>
          <p:cNvPr id="48130" name="Object 0"/>
          <p:cNvGraphicFramePr>
            <a:graphicFrameLocks noChangeAspect="1"/>
          </p:cNvGraphicFramePr>
          <p:nvPr/>
        </p:nvGraphicFramePr>
        <p:xfrm>
          <a:off x="3132138" y="5038725"/>
          <a:ext cx="52959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方程式" r:id="rId3" imgW="1955520" imgH="482400" progId="Equation.3">
                  <p:embed/>
                </p:oleObj>
              </mc:Choice>
              <mc:Fallback>
                <p:oleObj name="方程式" r:id="rId3" imgW="1955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038725"/>
                        <a:ext cx="52959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0FFEDCB-0CAB-42A2-BF42-CACABA65F4D5}" type="slidenum">
              <a:rPr kumimoji="0" lang="en-US" altLang="zh-TW" sz="1400"/>
              <a:pPr eaLnBrk="1" hangingPunct="1"/>
              <a:t>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4607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962</Words>
  <Application>Microsoft Office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新細明體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Microsoft 方程式編輯器 3.0</vt:lpstr>
      <vt:lpstr>MathType 5.0 Equation</vt:lpstr>
      <vt:lpstr>Lecture 4 </vt:lpstr>
      <vt:lpstr>1.3 Matrices and</vt:lpstr>
      <vt:lpstr>Definition</vt:lpstr>
      <vt:lpstr>Example 1 Examples of matrices</vt:lpstr>
      <vt:lpstr>Matrices Notation and Terminology(1/2)</vt:lpstr>
      <vt:lpstr>Matrices Notation and Terminology(2/2)</vt:lpstr>
      <vt:lpstr>Definition</vt:lpstr>
      <vt:lpstr>Example 2 Equality of Matrices</vt:lpstr>
      <vt:lpstr>Operations on Matrices</vt:lpstr>
      <vt:lpstr>Example 3 Addition and Subtraction</vt:lpstr>
      <vt:lpstr>Definition</vt:lpstr>
      <vt:lpstr>Example 4 Scalar Multiples (1/2)</vt:lpstr>
      <vt:lpstr>Example 4 Scalar Multiples (2/2)</vt:lpstr>
      <vt:lpstr>Definition</vt:lpstr>
      <vt:lpstr>Example 5 Multiplying Matrices (1/2)</vt:lpstr>
      <vt:lpstr>Example 5 Multiplying Matrices (2/2)</vt:lpstr>
      <vt:lpstr>Examples 6 Determining Whether a Product Is Defined</vt:lpstr>
      <vt:lpstr>Example 7 Example5 Revisited</vt:lpstr>
      <vt:lpstr>Matrix Products as Linear Combinations (1/2)</vt:lpstr>
      <vt:lpstr>Matrix form of a Linear System(1/2)</vt:lpstr>
      <vt:lpstr>Matrix form of a Linear System(1/2)</vt:lpstr>
      <vt:lpstr>Definition</vt:lpstr>
      <vt:lpstr>Example 10 Some Transposes (1/2)</vt:lpstr>
      <vt:lpstr>Example 10 Some Transposes (2/2)</vt:lpstr>
      <vt:lpstr>Definition</vt:lpstr>
      <vt:lpstr>Example 11 Trace of Matrix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</dc:title>
  <dc:creator>Khawaja Elahi</dc:creator>
  <cp:lastModifiedBy>Khawaja Elahi</cp:lastModifiedBy>
  <cp:revision>1</cp:revision>
  <dcterms:created xsi:type="dcterms:W3CDTF">2018-01-23T11:06:52Z</dcterms:created>
  <dcterms:modified xsi:type="dcterms:W3CDTF">2018-01-23T11:09:57Z</dcterms:modified>
</cp:coreProperties>
</file>