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9" r:id="rId2"/>
    <p:sldId id="280" r:id="rId3"/>
    <p:sldId id="281" r:id="rId4"/>
    <p:sldId id="282" r:id="rId5"/>
    <p:sldId id="283" r:id="rId6"/>
    <p:sldId id="257" r:id="rId7"/>
    <p:sldId id="258" r:id="rId8"/>
    <p:sldId id="259" r:id="rId9"/>
    <p:sldId id="272" r:id="rId10"/>
    <p:sldId id="260" r:id="rId11"/>
    <p:sldId id="273" r:id="rId12"/>
    <p:sldId id="261" r:id="rId13"/>
    <p:sldId id="262" r:id="rId14"/>
    <p:sldId id="263" r:id="rId15"/>
    <p:sldId id="264" r:id="rId16"/>
    <p:sldId id="265" r:id="rId17"/>
    <p:sldId id="266" r:id="rId18"/>
    <p:sldId id="278" r:id="rId19"/>
    <p:sldId id="267" r:id="rId20"/>
    <p:sldId id="268" r:id="rId21"/>
    <p:sldId id="274" r:id="rId22"/>
    <p:sldId id="275" r:id="rId23"/>
    <p:sldId id="276" r:id="rId24"/>
    <p:sldId id="277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3172C-D932-483A-AE2B-E85CEFC11182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BA59D-71C9-4206-95B1-E05C977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19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DDDFB-B77D-4AE4-80C2-98CF3AFB7E26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EC7C1-F9D3-446A-BE01-8A5D52A60C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7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CC358-BFF3-4718-9925-2CC44C227A0F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9C7B0-23BD-485E-90C1-89E7779AB199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700-5E1C-4F3A-9FA4-7E4842F9DDC7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3E7D-813C-4D92-9894-FB1678968AD7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ED6F-E8A8-4B25-9420-63D683F25B25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5D83-2AA0-406A-9744-0BF7488D3DAD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A450-F068-4A08-8926-6A416C90A034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D75-7CFE-426E-B5B2-85A1EB12AF1B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AD72-10C3-49E7-84C4-77DEDEFF0DD8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6AEEF-76C5-4783-AFD5-3F2F4DF14BF0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83982-B58A-405A-B49A-6DEEA4A18D47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7317C-64F7-465A-9062-542928B5FAA6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lbi.nih.gov/health/health-topics/topics/bdt/" TargetMode="External"/><Relationship Id="rId2" Type="http://schemas.openxmlformats.org/officeDocument/2006/relationships/hyperlink" Target="http://www.nhlbi.nih.gov/health/health-topics/topics/cxra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hlbi.nih.gov/health/health-topics/topics/echo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Alteration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62400"/>
            <a:ext cx="32004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</a:t>
            </a:r>
            <a:r>
              <a:rPr lang="en-GB" dirty="0" smtClean="0">
                <a:solidFill>
                  <a:schemeClr val="bg1"/>
                </a:solidFill>
              </a:rPr>
              <a:t>4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administration of surfactant via </a:t>
            </a:r>
            <a:r>
              <a:rPr lang="en-US" dirty="0" err="1" smtClean="0"/>
              <a:t>endotracheal</a:t>
            </a:r>
            <a:r>
              <a:rPr lang="en-US" dirty="0" smtClean="0"/>
              <a:t> tube shortly after delivery helps to decrease the incidence and severity of RDS.</a:t>
            </a:r>
          </a:p>
          <a:p>
            <a:r>
              <a:rPr lang="en-US" dirty="0" smtClean="0"/>
              <a:t>Management of RDS focuses on intensive respiratory care, usually with mechanical ventilation.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Signs and Symptoms of Respiratory Distress Syndrome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Rapid, shallow breathing</a:t>
            </a:r>
          </a:p>
          <a:p>
            <a:r>
              <a:rPr lang="en-US" dirty="0" smtClean="0"/>
              <a:t>Sharp pulling in of the chest below and between the ribs with each breath</a:t>
            </a:r>
          </a:p>
          <a:p>
            <a:r>
              <a:rPr lang="en-US" dirty="0" smtClean="0"/>
              <a:t>Grunting sounds</a:t>
            </a:r>
          </a:p>
          <a:p>
            <a:r>
              <a:rPr lang="en-US" dirty="0" smtClean="0"/>
              <a:t>Flaring of the nostrils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Air leak syndrome (</a:t>
            </a:r>
            <a:r>
              <a:rPr lang="en-US" sz="2800" dirty="0" err="1" smtClean="0"/>
              <a:t>pneumothorax</a:t>
            </a:r>
            <a:r>
              <a:rPr lang="en-US" sz="2800" dirty="0" smtClean="0"/>
              <a:t>)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Bronchopulmonary</a:t>
            </a:r>
            <a:r>
              <a:rPr lang="en-US" sz="2800" dirty="0" smtClean="0"/>
              <a:t> dysplasia(</a:t>
            </a:r>
            <a:r>
              <a:rPr lang="en-US" sz="2800" dirty="0" err="1" smtClean="0"/>
              <a:t>atelectasis</a:t>
            </a:r>
            <a:r>
              <a:rPr lang="en-US" sz="2800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Patent </a:t>
            </a:r>
            <a:r>
              <a:rPr lang="en-US" sz="2800" dirty="0" err="1" smtClean="0"/>
              <a:t>ductus</a:t>
            </a:r>
            <a:r>
              <a:rPr lang="en-US" sz="2800" dirty="0" smtClean="0"/>
              <a:t> </a:t>
            </a:r>
            <a:r>
              <a:rPr lang="en-US" sz="2800" dirty="0" err="1" smtClean="0"/>
              <a:t>arteriosus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congestive heart failure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Intraventricular</a:t>
            </a:r>
            <a:r>
              <a:rPr lang="en-US" sz="2800" dirty="0" smtClean="0"/>
              <a:t> hemorrhage,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Retinopathy of prematurity.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Necrotizing </a:t>
            </a:r>
            <a:r>
              <a:rPr lang="en-US" sz="2800" dirty="0" err="1" smtClean="0"/>
              <a:t>enterocolitis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Complications resulting from intravenous catheter use (infection, thrombus formation), and developmental delay or disability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Diagnostic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file"/>
              </a:rPr>
              <a:t>Chest x ray</a:t>
            </a:r>
            <a:r>
              <a:rPr lang="en-US" dirty="0" smtClean="0"/>
              <a:t>. A chest x ray creates a picture of the structures inside the chest, such as the heart and lungs.</a:t>
            </a:r>
          </a:p>
          <a:p>
            <a:r>
              <a:rPr lang="en-US" dirty="0" smtClean="0">
                <a:hlinkClick r:id="rId3" action="ppaction://hlinkfile"/>
              </a:rPr>
              <a:t>Blood tests</a:t>
            </a:r>
            <a:r>
              <a:rPr lang="en-US" dirty="0" smtClean="0"/>
              <a:t>. Blood tests are used to see whether an infant has enough oxygen in his or her blood.</a:t>
            </a:r>
          </a:p>
          <a:p>
            <a:r>
              <a:rPr lang="en-US" dirty="0" smtClean="0">
                <a:hlinkClick r:id="rId4" action="ppaction://hlinkfile"/>
              </a:rPr>
              <a:t>Echocardiography</a:t>
            </a:r>
            <a:r>
              <a:rPr lang="en-US" dirty="0" smtClean="0"/>
              <a:t> (echo). This test uses sound waves to create a moving picture of the heart.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Treatments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Surfactant replacement therapy.</a:t>
            </a:r>
          </a:p>
          <a:p>
            <a:r>
              <a:rPr lang="en-US" dirty="0" smtClean="0"/>
              <a:t>Breathing support from a ventilator or nasal continuous positive airway pressure (NCPAP) machine. </a:t>
            </a:r>
          </a:p>
          <a:p>
            <a:r>
              <a:rPr lang="en-US" dirty="0" smtClean="0"/>
              <a:t>Oxygen therapy.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Seeing your doctor regularly during your pregnancy</a:t>
            </a:r>
          </a:p>
          <a:p>
            <a:r>
              <a:rPr lang="en-US" sz="2800" dirty="0" smtClean="0"/>
              <a:t>Following a healthy diet</a:t>
            </a:r>
          </a:p>
          <a:p>
            <a:r>
              <a:rPr lang="en-US" sz="2800" dirty="0" smtClean="0"/>
              <a:t>Avoiding tobacco smoke, alcohol, and illegal drugs</a:t>
            </a:r>
          </a:p>
          <a:p>
            <a:r>
              <a:rPr lang="en-US" sz="2800" dirty="0" smtClean="0"/>
              <a:t>Managing any medical conditions you have</a:t>
            </a:r>
          </a:p>
          <a:p>
            <a:r>
              <a:rPr lang="en-US" sz="2800" dirty="0" smtClean="0"/>
              <a:t>Preventing infections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Nursing care of the child with RDS is mainly supportive and occurs in the intensive care unit.</a:t>
            </a:r>
          </a:p>
          <a:p>
            <a:r>
              <a:rPr lang="en-US" sz="2800" dirty="0" smtClean="0"/>
              <a:t>Closely monitor respiratory and cardiovascular status.</a:t>
            </a:r>
          </a:p>
          <a:p>
            <a:r>
              <a:rPr lang="en-US" sz="2800" dirty="0" smtClean="0"/>
              <a:t> Comfort measures such as hygiene and positioning as well as pain and anxiety management.</a:t>
            </a:r>
          </a:p>
          <a:p>
            <a:r>
              <a:rPr lang="en-US" sz="2800" dirty="0" smtClean="0"/>
              <a:t> Maintenance of nutrition, and prevention of infection are also key nursing interventions.</a:t>
            </a:r>
          </a:p>
          <a:p>
            <a:r>
              <a:rPr lang="en-US" sz="2800" dirty="0" smtClean="0"/>
              <a:t>Psychological support of the family as well as education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Asthma is a chronic inflammatory airway disorder characterized by airway hyper responsiveness, airway edema, and mucus production. Airway obstruction resulting from</a:t>
            </a:r>
          </a:p>
          <a:p>
            <a:r>
              <a:rPr lang="en-US" dirty="0" smtClean="0"/>
              <a:t>asthma might be partially or completely reversed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133600"/>
            <a:ext cx="5867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Symptoms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Wheezing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Coughing: Cough may be the only symptom of asthma, especially in cases of exercise-induced or nocturnal asthma.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Chest tightness: The child may feel like the chest is tight or won't expand when breathing in.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Other symptoms: Infants or young children may have a history of cough or lung infections (bronchitis) or pneumonia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TUBERCULOSIS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Tuberculosis is a highly contagious disease caused by inhalation of droplets of </a:t>
            </a:r>
            <a:r>
              <a:rPr lang="en-GB" sz="2800" i="1" dirty="0" smtClean="0"/>
              <a:t>Mycobacterium tuberculosis or Mycobacterium </a:t>
            </a:r>
            <a:r>
              <a:rPr lang="en-GB" sz="2800" i="1" dirty="0" err="1" smtClean="0"/>
              <a:t>bovis</a:t>
            </a:r>
            <a:r>
              <a:rPr lang="en-GB" sz="2800" i="1" dirty="0" smtClean="0"/>
              <a:t>.</a:t>
            </a:r>
          </a:p>
          <a:p>
            <a:r>
              <a:rPr lang="en-GB" sz="2800" dirty="0" smtClean="0"/>
              <a:t>Annually about 1,000 U.S. children contract active tuberculosis disease.</a:t>
            </a:r>
          </a:p>
          <a:p>
            <a:r>
              <a:rPr lang="en-GB" sz="2800" dirty="0" smtClean="0"/>
              <a:t>Non white children and children with chronic illness or malnutrition are more susceptible to infection.</a:t>
            </a:r>
          </a:p>
          <a:p>
            <a:r>
              <a:rPr lang="en-GB" sz="2800" dirty="0" smtClean="0"/>
              <a:t>the incubation period is 2 to 10 weeks.</a:t>
            </a:r>
          </a:p>
          <a:p>
            <a:endParaRPr lang="en-GB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Causes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Respiratory infections: These are usually viral infections. In some patients, other infections with fungi, bacteria, or parasites might be responsible.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Allergens:  An allergen is anything in a child's environment that causes an allergic reaction. Allergens can be foods, fungi, or dust mites.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Irritants: Tobacco smoke, cold air, chemicals, perfumes, paint odors.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Weather changes.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Emotional factors.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Gastroesophageal</a:t>
            </a:r>
            <a:r>
              <a:rPr lang="en-US" dirty="0" smtClean="0"/>
              <a:t> reflux disease (GERD).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The Five Parts to an Asthma Treatment Plan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Step 1: Identifying and controlling asthma triggers</a:t>
            </a:r>
          </a:p>
          <a:p>
            <a:r>
              <a:rPr lang="en-US" sz="2800" b="1" dirty="0" smtClean="0"/>
              <a:t>Step 2: Anticipating and preventing asthma flares.</a:t>
            </a:r>
          </a:p>
          <a:p>
            <a:r>
              <a:rPr lang="en-US" sz="2800" b="1" dirty="0" smtClean="0"/>
              <a:t>Step 3: Taking medications as prescribed.</a:t>
            </a:r>
          </a:p>
          <a:p>
            <a:r>
              <a:rPr lang="en-US" sz="2800" b="1" dirty="0" smtClean="0"/>
              <a:t>Step 4: Controlling flares by following the doctor's written step-by-step plan.</a:t>
            </a:r>
          </a:p>
          <a:p>
            <a:r>
              <a:rPr lang="en-US" sz="2800" b="1" dirty="0" smtClean="0"/>
              <a:t>Step 5: Learning more about asthma, new medications, and treatments.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Laboratory and diagnostic studies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Pulse </a:t>
            </a:r>
            <a:r>
              <a:rPr lang="en-US" dirty="0" err="1" smtClean="0">
                <a:solidFill>
                  <a:srgbClr val="FF0000"/>
                </a:solidFill>
              </a:rPr>
              <a:t>oximetry</a:t>
            </a:r>
            <a:r>
              <a:rPr lang="en-US" dirty="0" smtClean="0"/>
              <a:t>: oxygen saturation may be significantly decreased or normal during a mild exacerbation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Chest x-ray: </a:t>
            </a:r>
            <a:r>
              <a:rPr lang="en-US" dirty="0" smtClean="0"/>
              <a:t>usually reveals hyperinflation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Blood gases</a:t>
            </a:r>
            <a:r>
              <a:rPr lang="en-US" dirty="0" smtClean="0"/>
              <a:t>: might show carbon dioxide retention and hypoxemia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Pulmonary function tests (PFTs): </a:t>
            </a:r>
            <a:r>
              <a:rPr lang="en-US" dirty="0" smtClean="0"/>
              <a:t>can be very useful in determining the degree of disease.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Allergy testing</a:t>
            </a:r>
            <a:r>
              <a:rPr lang="en-US" dirty="0" smtClean="0"/>
              <a:t>: skin test or RAST can determine allergic</a:t>
            </a:r>
          </a:p>
          <a:p>
            <a:pPr>
              <a:buNone/>
            </a:pPr>
            <a:r>
              <a:rPr lang="en-US" dirty="0" smtClean="0"/>
              <a:t> triggers for the asthmatic child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err="1" smtClean="0"/>
              <a:t>Tracheostomy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is an artificial opening in the airway, usually a plastic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tube is in place to form a patent airway.</a:t>
            </a:r>
          </a:p>
          <a:p>
            <a:r>
              <a:rPr lang="en-US" sz="2800" dirty="0" err="1" smtClean="0"/>
              <a:t>Thetracheostomy</a:t>
            </a:r>
            <a:r>
              <a:rPr lang="en-US" sz="2800" dirty="0" smtClean="0"/>
              <a:t> facilitates secretion removal, reduces work of breathing, and increases patient comfort.</a:t>
            </a:r>
          </a:p>
          <a:p>
            <a:r>
              <a:rPr lang="en-US" sz="2800" dirty="0" smtClean="0"/>
              <a:t>In some cases the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facilitates mechanical ventilation weaning.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953000"/>
            <a:ext cx="3181350" cy="179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 dirty="0" smtClean="0"/>
              <a:t>It may be permanent or temporary depending on the condition that leads to the </a:t>
            </a:r>
            <a:r>
              <a:rPr lang="en-US" sz="2800" dirty="0" err="1" smtClean="0"/>
              <a:t>tracheostomy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114800"/>
            <a:ext cx="45148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114800"/>
            <a:ext cx="20764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Hemorrhage, air entry, pulmonary edema and respiratory arrest.</a:t>
            </a:r>
          </a:p>
          <a:p>
            <a:r>
              <a:rPr lang="en-US" dirty="0" smtClean="0"/>
              <a:t>tube occluded and ventilation compromised. </a:t>
            </a:r>
          </a:p>
          <a:p>
            <a:r>
              <a:rPr lang="en-US" dirty="0" smtClean="0"/>
              <a:t>Complications of chronic </a:t>
            </a:r>
            <a:r>
              <a:rPr lang="en-US" dirty="0" err="1" smtClean="0"/>
              <a:t>tracheostomy</a:t>
            </a:r>
            <a:r>
              <a:rPr lang="en-US" dirty="0" smtClean="0"/>
              <a:t> include infection, </a:t>
            </a:r>
            <a:r>
              <a:rPr lang="en-US" dirty="0" err="1" smtClean="0"/>
              <a:t>cellulitis</a:t>
            </a:r>
            <a:r>
              <a:rPr lang="en-US" dirty="0" smtClean="0"/>
              <a:t>, and formation of granulation tissue around the insertion 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Nursing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the immediate postoperative period the infant or child may require restraints to avoid accidental dislodgment of the </a:t>
            </a:r>
            <a:r>
              <a:rPr lang="en-US" dirty="0" err="1" smtClean="0"/>
              <a:t>tracheostomy</a:t>
            </a:r>
            <a:r>
              <a:rPr lang="en-US" dirty="0" smtClean="0"/>
              <a:t> tube.</a:t>
            </a:r>
          </a:p>
          <a:p>
            <a:r>
              <a:rPr lang="en-US" dirty="0" smtClean="0"/>
              <a:t>Provide humidity to either room air or oxygen.</a:t>
            </a:r>
          </a:p>
          <a:p>
            <a:r>
              <a:rPr lang="en-US" dirty="0" err="1" smtClean="0"/>
              <a:t>Tracheostomies</a:t>
            </a:r>
            <a:r>
              <a:rPr lang="en-US" dirty="0" smtClean="0"/>
              <a:t> require frequent suctioning to maintain patency.</a:t>
            </a:r>
          </a:p>
          <a:p>
            <a:r>
              <a:rPr lang="en-US" dirty="0" smtClean="0"/>
              <a:t>Perform </a:t>
            </a:r>
            <a:r>
              <a:rPr lang="en-US" dirty="0" err="1" smtClean="0"/>
              <a:t>tracheostomy</a:t>
            </a:r>
            <a:r>
              <a:rPr lang="en-US" dirty="0" smtClean="0"/>
              <a:t> care every 8 hours or per</a:t>
            </a:r>
          </a:p>
          <a:p>
            <a:pPr>
              <a:buNone/>
            </a:pPr>
            <a:r>
              <a:rPr lang="en-US" dirty="0" smtClean="0"/>
              <a:t> institution protocol.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Drug Therapy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American Academy of </a:t>
            </a:r>
            <a:r>
              <a:rPr lang="en-GB" dirty="0" err="1" smtClean="0"/>
              <a:t>Pediatrics</a:t>
            </a:r>
            <a:r>
              <a:rPr lang="en-GB" dirty="0" smtClean="0"/>
              <a:t> recommends:</a:t>
            </a:r>
          </a:p>
          <a:p>
            <a:r>
              <a:rPr lang="en-GB" dirty="0" smtClean="0"/>
              <a:t> a 6-month course of oral therapy. The first two months consist of </a:t>
            </a:r>
            <a:r>
              <a:rPr lang="en-GB" dirty="0" err="1" smtClean="0"/>
              <a:t>isoniazid</a:t>
            </a:r>
            <a:r>
              <a:rPr lang="en-GB" dirty="0" smtClean="0"/>
              <a:t>, </a:t>
            </a:r>
            <a:r>
              <a:rPr lang="en-GB" dirty="0" err="1" smtClean="0"/>
              <a:t>rifampin</a:t>
            </a:r>
            <a:r>
              <a:rPr lang="en-GB" dirty="0" smtClean="0"/>
              <a:t>, and </a:t>
            </a:r>
            <a:r>
              <a:rPr lang="en-GB" dirty="0" err="1" smtClean="0"/>
              <a:t>pyrazinamide</a:t>
            </a:r>
            <a:r>
              <a:rPr lang="en-GB" dirty="0" smtClean="0"/>
              <a:t> given daily. </a:t>
            </a:r>
          </a:p>
          <a:p>
            <a:r>
              <a:rPr lang="en-GB" dirty="0" smtClean="0"/>
              <a:t>This is followed by twice-weekly </a:t>
            </a:r>
            <a:r>
              <a:rPr lang="en-GB" dirty="0" err="1" smtClean="0"/>
              <a:t>isoniazid</a:t>
            </a:r>
            <a:r>
              <a:rPr lang="en-GB" dirty="0" smtClean="0"/>
              <a:t> and </a:t>
            </a:r>
            <a:r>
              <a:rPr lang="en-GB" dirty="0" err="1" smtClean="0"/>
              <a:t>rifampin</a:t>
            </a:r>
            <a:r>
              <a:rPr lang="en-GB" dirty="0" smtClean="0"/>
              <a:t>. </a:t>
            </a:r>
          </a:p>
          <a:p>
            <a:r>
              <a:rPr lang="en-GB" dirty="0" err="1" smtClean="0"/>
              <a:t>Ethambutol</a:t>
            </a:r>
            <a:r>
              <a:rPr lang="en-GB" dirty="0" smtClean="0"/>
              <a:t> or streptomycin is given via intramuscular injection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Nursing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sz="2400" dirty="0" smtClean="0"/>
              <a:t>Hospitalization of children with tuberculosis is necessary</a:t>
            </a:r>
          </a:p>
          <a:p>
            <a:pPr>
              <a:buNone/>
            </a:pPr>
            <a:r>
              <a:rPr lang="en-GB" sz="2400" dirty="0" smtClean="0"/>
              <a:t>      only for the most serious cases.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Nursing management is aimed at providing supportive care and encouraging adherence to the treatment regimen.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Supportive care includes ensuring adequate nutrition and adequate rest, providing comfort measures such as fever reduction, preventing exposure to other infectious diseases, and preventing </a:t>
            </a:r>
            <a:r>
              <a:rPr lang="en-GB" sz="2400" dirty="0" err="1" smtClean="0"/>
              <a:t>reinfection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Preventing Infection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Tuberculosis infection is prevented by avoiding contact with the tubercle bacillus. </a:t>
            </a:r>
          </a:p>
          <a:p>
            <a:r>
              <a:rPr lang="en-GB" dirty="0" smtClean="0"/>
              <a:t>hospitalized children with tuberculosis must be isolated according to hospital policy to prevent </a:t>
            </a:r>
            <a:r>
              <a:rPr lang="en-GB" dirty="0" err="1" smtClean="0"/>
              <a:t>nosocomial</a:t>
            </a:r>
            <a:r>
              <a:rPr lang="en-GB" dirty="0" smtClean="0"/>
              <a:t> spread of tuberculosis infection.</a:t>
            </a:r>
          </a:p>
          <a:p>
            <a:r>
              <a:rPr lang="en-GB" dirty="0" smtClean="0"/>
              <a:t>Promotion of natural resistance through nutrition, rest, and avoidance of serious infections does not prevent infection. </a:t>
            </a:r>
          </a:p>
          <a:p>
            <a:r>
              <a:rPr lang="en-GB" dirty="0" smtClean="0"/>
              <a:t>Pasteurization of milk has helped to decrease the transmission of </a:t>
            </a:r>
            <a:r>
              <a:rPr lang="en-GB" i="1" dirty="0" smtClean="0"/>
              <a:t>Mycobacterium </a:t>
            </a:r>
            <a:r>
              <a:rPr lang="en-GB" i="1" dirty="0" err="1" smtClean="0"/>
              <a:t>bovis</a:t>
            </a:r>
            <a:r>
              <a:rPr lang="en-GB" i="1" dirty="0" smtClean="0"/>
              <a:t>. Administration o</a:t>
            </a:r>
            <a:r>
              <a:rPr lang="en-GB" dirty="0" smtClean="0"/>
              <a:t>f </a:t>
            </a:r>
            <a:r>
              <a:rPr lang="en-GB" dirty="0" err="1" smtClean="0"/>
              <a:t>bacille</a:t>
            </a:r>
            <a:r>
              <a:rPr lang="en-GB" dirty="0" smtClean="0"/>
              <a:t> </a:t>
            </a:r>
            <a:r>
              <a:rPr lang="en-GB" dirty="0" err="1" smtClean="0"/>
              <a:t>Calmette-Guérin</a:t>
            </a:r>
            <a:r>
              <a:rPr lang="en-GB" dirty="0" smtClean="0"/>
              <a:t> (BCG) vaccine can provide</a:t>
            </a:r>
          </a:p>
          <a:p>
            <a:r>
              <a:rPr lang="en-GB" dirty="0" smtClean="0"/>
              <a:t>incomplete protection against tuberculosis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/>
              <a:t>EPISTAXIS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(a nosebleed) occurs most frequently in children younger than adolescent age. Bleeding of the nasal mucosa occurs most often from the anterior portion of the septum. </a:t>
            </a:r>
          </a:p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may be recurrent and idiopathic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dirty="0" smtClean="0"/>
              <a:t>Nursing Management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The child should sit up and lean forward (lying down may allow aspiration of the blood).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continuous pressure to the anterior portion of the nose by pinching it closed.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Encourage the child to breathe through the mouth during this portion of the treatment.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 Ice or a cold cloth applied to the bridge of the nose may also be helpful.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The bleeding usually stops within 10 to 15 minutes.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petroleum jelly or water-soluble gel to the nasal mucosa with a cotton-tipped applicator to moisten the mucosa and prevent recurrence.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/>
              <a:t>RESPIRATORY DISTRESS SYNDROME (RDS)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It results from lung immaturity and a deficiency in surfactant, so it is seen most often in premature infants. 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rgbClr val="FF0000"/>
                </a:solidFill>
              </a:rPr>
              <a:t>Diabetic mothers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cesarean section deliveries  </a:t>
            </a:r>
            <a:r>
              <a:rPr lang="en-US" dirty="0" smtClean="0"/>
              <a:t>without preceding labor, and those experiencing </a:t>
            </a:r>
            <a:r>
              <a:rPr lang="en-US" dirty="0" err="1" smtClean="0">
                <a:solidFill>
                  <a:srgbClr val="FF0000"/>
                </a:solidFill>
              </a:rPr>
              <a:t>perinatal</a:t>
            </a:r>
            <a:r>
              <a:rPr lang="en-US" dirty="0" smtClean="0">
                <a:solidFill>
                  <a:srgbClr val="FF0000"/>
                </a:solidFill>
              </a:rPr>
              <a:t> asphyxia</a:t>
            </a:r>
            <a:r>
              <a:rPr lang="en-US" dirty="0" smtClean="0"/>
              <a:t>. It is believed that each of these conditions has an impact on surfactant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Other Names for Respiratory Distress Syndrome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Hyaline membrane disease</a:t>
            </a:r>
          </a:p>
          <a:p>
            <a:r>
              <a:rPr lang="en-US" dirty="0" smtClean="0"/>
              <a:t>Neonatal respiratory distress syndrome</a:t>
            </a:r>
          </a:p>
          <a:p>
            <a:r>
              <a:rPr lang="en-US" dirty="0" smtClean="0"/>
              <a:t>Infant respiratory distress syndrome</a:t>
            </a:r>
          </a:p>
          <a:p>
            <a:r>
              <a:rPr lang="en-US" dirty="0" smtClean="0"/>
              <a:t>Surfactant deficiency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1248</Words>
  <Application>Microsoft Office PowerPoint</Application>
  <PresentationFormat>On-screen Show (4:3)</PresentationFormat>
  <Paragraphs>142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Arial Rounded MT Bold</vt:lpstr>
      <vt:lpstr>Calibri</vt:lpstr>
      <vt:lpstr>Office Theme</vt:lpstr>
      <vt:lpstr>The child with Respiratory Alteration </vt:lpstr>
      <vt:lpstr>TUBERCULOSIS</vt:lpstr>
      <vt:lpstr>Drug Therapy </vt:lpstr>
      <vt:lpstr>Nursing Management</vt:lpstr>
      <vt:lpstr>Preventing Infection</vt:lpstr>
      <vt:lpstr>EPISTAXIS</vt:lpstr>
      <vt:lpstr>Nursing Management</vt:lpstr>
      <vt:lpstr>RESPIRATORY DISTRESS SYNDROME (RDS)</vt:lpstr>
      <vt:lpstr>Other Names for Respiratory Distress Syndrome</vt:lpstr>
      <vt:lpstr>PowerPoint Presentation</vt:lpstr>
      <vt:lpstr>Signs and Symptoms of Respiratory Distress Syndrome</vt:lpstr>
      <vt:lpstr>Complications</vt:lpstr>
      <vt:lpstr>Diagnostic test </vt:lpstr>
      <vt:lpstr>Treatments</vt:lpstr>
      <vt:lpstr>Prevention</vt:lpstr>
      <vt:lpstr>Nursing Management</vt:lpstr>
      <vt:lpstr>ASTHMA</vt:lpstr>
      <vt:lpstr>ASTHMA</vt:lpstr>
      <vt:lpstr>Symptoms of Asthma</vt:lpstr>
      <vt:lpstr>Causes of Asthma</vt:lpstr>
      <vt:lpstr>The Five Parts to an Asthma Treatment Plan</vt:lpstr>
      <vt:lpstr>Laboratory and diagnostic studies </vt:lpstr>
      <vt:lpstr>Tracheostomy</vt:lpstr>
      <vt:lpstr>PowerPoint Presentation</vt:lpstr>
      <vt:lpstr>Complications</vt:lpstr>
      <vt:lpstr>Nursing Management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User-PC</cp:lastModifiedBy>
  <cp:revision>26</cp:revision>
  <dcterms:created xsi:type="dcterms:W3CDTF">2006-08-16T00:00:00Z</dcterms:created>
  <dcterms:modified xsi:type="dcterms:W3CDTF">2017-03-08T07:11:46Z</dcterms:modified>
</cp:coreProperties>
</file>