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sldIdLst>
    <p:sldId id="274" r:id="rId5"/>
    <p:sldId id="275" r:id="rId6"/>
    <p:sldId id="276" r:id="rId7"/>
    <p:sldId id="270" r:id="rId8"/>
    <p:sldId id="271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4" r:id="rId17"/>
    <p:sldId id="266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3E971-7FDF-4689-9B20-9D2DBAD9FFA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8B982-653D-441B-9DD3-8E8F98534A7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DB78-811B-4651-81AF-0B051C8F28BA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0B09-9E3E-4517-BFA8-5BB1D8F48B93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83B3-8DA3-400E-9EDE-952E3B065AD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C698-9856-4876-BE7A-C5E3F02D2AB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819A-294E-49C5-8D6A-B03A4CA31472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D3AF-11F6-48D9-B12A-DA543DC7860A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85FC-DCEF-4E7B-AF54-D67A2DEAD87B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D7F14-7FF6-406F-8F00-1852F84D332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BED35-6472-4479-96D4-D1244C98CEFA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8D94B6A-AD41-41D1-A43B-D502ADCCAF76}" type="slidenum">
              <a:rPr lang="ar-SA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0" r:id="rId2"/>
    <p:sldLayoutId id="2147483869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70" r:id="rId9"/>
    <p:sldLayoutId id="2147483866" r:id="rId10"/>
    <p:sldLayoutId id="21474838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7630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400" b="1" dirty="0" smtClean="0">
                <a:solidFill>
                  <a:srgbClr val="0000FF"/>
                </a:solidFill>
              </a:rPr>
              <a:t>1. </a:t>
            </a:r>
            <a:r>
              <a:rPr lang="en-US" altLang="en-US" sz="4400" b="1" dirty="0" smtClean="0">
                <a:solidFill>
                  <a:srgbClr val="0000FF"/>
                </a:solidFill>
                <a:latin typeface="+mn-lt"/>
              </a:rPr>
              <a:t>The nucleus: </a:t>
            </a:r>
            <a: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en-US" sz="2200" dirty="0" smtClean="0">
                <a:solidFill>
                  <a:srgbClr val="0000FF"/>
                </a:solidFill>
                <a:latin typeface="+mn-lt"/>
              </a:rPr>
              <a:t>Contains the cell’s genetic library </a:t>
            </a:r>
            <a:r>
              <a:rPr lang="ar-SA" altLang="en-US" sz="2200" dirty="0" smtClean="0">
                <a:solidFill>
                  <a:srgbClr val="FF0000"/>
                </a:solidFill>
                <a:latin typeface="+mn-lt"/>
                <a:cs typeface="+mn-cs"/>
              </a:rPr>
              <a:t>المكتبة (</a:t>
            </a:r>
            <a:r>
              <a:rPr lang="ar-EG" altLang="en-US" sz="2200" dirty="0" smtClean="0">
                <a:solidFill>
                  <a:srgbClr val="FF0000"/>
                </a:solidFill>
                <a:cs typeface="+mn-cs"/>
              </a:rPr>
              <a:t>المحتوى</a:t>
            </a:r>
            <a:r>
              <a:rPr lang="ar-SA" altLang="en-US" sz="2200" dirty="0" smtClean="0">
                <a:solidFill>
                  <a:srgbClr val="FF0000"/>
                </a:solidFill>
                <a:cs typeface="+mn-cs"/>
              </a:rPr>
              <a:t>)</a:t>
            </a:r>
            <a:r>
              <a:rPr lang="ar-EG" altLang="en-US" sz="2200" dirty="0" smtClean="0">
                <a:solidFill>
                  <a:srgbClr val="FF0000"/>
                </a:solidFill>
                <a:cs typeface="+mn-cs"/>
              </a:rPr>
              <a:t> الـ</a:t>
            </a:r>
            <a:r>
              <a:rPr lang="ar-SA" altLang="en-US" sz="2200" dirty="0" smtClean="0">
                <a:solidFill>
                  <a:srgbClr val="FF0000"/>
                </a:solidFill>
                <a:cs typeface="+mn-cs"/>
              </a:rPr>
              <a:t>جيني</a:t>
            </a:r>
            <a:endParaRPr lang="en-US" altLang="en-US" sz="2200" dirty="0" smtClean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3324225"/>
            <a:ext cx="8839200" cy="3305175"/>
          </a:xfrm>
        </p:spPr>
        <p:txBody>
          <a:bodyPr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 nucleus contains most of the genes in an eukaryotic cell.</a:t>
            </a:r>
          </a:p>
          <a:p>
            <a:pPr lvl="1" algn="just" eaLnBrk="1" hangingPunct="1">
              <a:lnSpc>
                <a:spcPct val="8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</a:pP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 nucleus is separated from the cytoplasm by a double membrane 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غشاء مزدوج</a:t>
            </a:r>
            <a:r>
              <a:rPr lang="en-GB" altLang="en-US" sz="2000" smtClean="0">
                <a:solidFill>
                  <a:srgbClr val="FF0000"/>
                </a:solidFill>
              </a:rPr>
              <a:t> </a:t>
            </a:r>
            <a:r>
              <a:rPr lang="en-GB" altLang="en-US" sz="2400" smtClean="0">
                <a:solidFill>
                  <a:srgbClr val="000000"/>
                </a:solidFill>
              </a:rPr>
              <a:t>called nuclear membrane</a:t>
            </a:r>
            <a:r>
              <a:rPr lang="en-US" altLang="en-US" sz="2400" smtClean="0">
                <a:solidFill>
                  <a:srgbClr val="000000"/>
                </a:solidFill>
              </a:rPr>
              <a:t>.</a:t>
            </a:r>
          </a:p>
          <a:p>
            <a:pPr lvl="1" algn="just" eaLnBrk="1" hangingPunct="1">
              <a:lnSpc>
                <a:spcPct val="8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</a:pP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 </a:t>
            </a:r>
            <a:r>
              <a:rPr lang="en-GB" altLang="en-US" sz="2400" smtClean="0">
                <a:solidFill>
                  <a:srgbClr val="000000"/>
                </a:solidFill>
              </a:rPr>
              <a:t>nuclear membrane</a:t>
            </a:r>
            <a:r>
              <a:rPr lang="en-US" altLang="en-US" sz="2400" smtClean="0">
                <a:solidFill>
                  <a:srgbClr val="000000"/>
                </a:solidFill>
              </a:rPr>
              <a:t> contains </a:t>
            </a:r>
            <a:r>
              <a:rPr lang="en-US" altLang="en-US" sz="2400" smtClean="0"/>
              <a:t>pores 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ثقوب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000000"/>
                </a:solidFill>
              </a:rPr>
              <a:t>that allow large macromolecules and particles to pass through.</a:t>
            </a:r>
          </a:p>
          <a:p>
            <a:pPr algn="just" eaLnBrk="1" hangingPunct="1">
              <a:lnSpc>
                <a:spcPct val="80000"/>
              </a:lnSpc>
              <a:buClr>
                <a:srgbClr val="339933"/>
              </a:buClr>
              <a:buFontTx/>
              <a:buNone/>
              <a:tabLst>
                <a:tab pos="2743200" algn="l"/>
              </a:tabLst>
            </a:pP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 nuclear membrane helps to maintain the shape of the nucleus.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52400" y="25146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3400" y="906463"/>
            <a:ext cx="8001000" cy="7699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Lecture </a:t>
            </a:r>
            <a:r>
              <a:rPr lang="en-GB" sz="4400" b="1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en-GB" sz="4400" b="1" dirty="0" smtClean="0">
                <a:solidFill>
                  <a:srgbClr val="FF0000"/>
                </a:solidFill>
                <a:latin typeface="+mn-lt"/>
              </a:rPr>
              <a:t>: The Cell organelles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08138"/>
            <a:ext cx="8686800" cy="830262"/>
          </a:xfrm>
        </p:spPr>
        <p:txBody>
          <a:bodyPr>
            <a:spAutoFit/>
          </a:bodyPr>
          <a:lstStyle/>
          <a:p>
            <a:pPr eaLnBrk="1" hangingPunct="1"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 </a:t>
            </a:r>
            <a:r>
              <a:rPr lang="en-US" altLang="en-US" sz="2400" smtClean="0">
                <a:solidFill>
                  <a:srgbClr val="FF0000"/>
                </a:solidFill>
              </a:rPr>
              <a:t>lysosome</a:t>
            </a:r>
            <a:r>
              <a:rPr lang="en-US" altLang="en-US" sz="2400" smtClean="0">
                <a:solidFill>
                  <a:srgbClr val="000000"/>
                </a:solidFill>
              </a:rPr>
              <a:t> is a membrane-bounded sac </a:t>
            </a:r>
            <a:r>
              <a:rPr lang="ar-EG" altLang="en-US" sz="2400" smtClean="0">
                <a:solidFill>
                  <a:srgbClr val="000000"/>
                </a:solidFill>
                <a:ea typeface="Majalla UI"/>
              </a:rPr>
              <a:t> 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كيس</a:t>
            </a:r>
            <a:r>
              <a:rPr lang="en-US" altLang="en-US" sz="2400" smtClean="0">
                <a:solidFill>
                  <a:srgbClr val="000000"/>
                </a:solidFill>
              </a:rPr>
              <a:t>of enzymes that digests macromolecules (large molecules).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print">
            <a:lum bright="-12000" contrast="12000"/>
          </a:blip>
          <a:srcRect t="6937" r="33574" b="6358"/>
          <a:stretch>
            <a:fillRect/>
          </a:stretch>
        </p:blipFill>
        <p:spPr bwMode="auto">
          <a:xfrm>
            <a:off x="152400" y="2376488"/>
            <a:ext cx="8458200" cy="440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6200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0000FF"/>
                </a:solidFill>
              </a:rPr>
              <a:t>5- Lysosomes</a:t>
            </a:r>
            <a: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</a:t>
            </a:r>
            <a:r>
              <a:rPr lang="ar-SA" alt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الأجسام المحللة</a:t>
            </a:r>
            <a:endParaRPr lang="en-US" altLang="en-US" sz="2000" b="1" dirty="0" smtClean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52400" y="15240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882775"/>
            <a:ext cx="8686800" cy="4730750"/>
          </a:xfrm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B050"/>
              </a:buClr>
              <a:buFont typeface="Arial" pitchFamily="34" charset="0"/>
              <a:buChar char="•"/>
              <a:tabLst>
                <a:tab pos="27432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Lysosomal enzymes work best at </a:t>
            </a:r>
            <a:r>
              <a:rPr lang="en-US" sz="2200" dirty="0" smtClean="0">
                <a:solidFill>
                  <a:srgbClr val="0000FF"/>
                </a:solidFill>
              </a:rPr>
              <a:t>pH = 5</a:t>
            </a:r>
            <a:r>
              <a:rPr lang="en-US" sz="2200" dirty="0" smtClean="0">
                <a:solidFill>
                  <a:srgbClr val="000000"/>
                </a:solidFill>
              </a:rPr>
              <a:t> (</a:t>
            </a:r>
            <a:r>
              <a:rPr lang="en-US" sz="2200" dirty="0" smtClean="0">
                <a:solidFill>
                  <a:srgbClr val="FF0000"/>
                </a:solidFill>
              </a:rPr>
              <a:t>acidic</a:t>
            </a:r>
            <a:r>
              <a:rPr lang="en-US" sz="2200" dirty="0" smtClean="0">
                <a:solidFill>
                  <a:srgbClr val="000000"/>
                </a:solidFill>
              </a:rPr>
              <a:t>).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B050"/>
              </a:buClr>
              <a:buFont typeface="Arial" pitchFamily="34" charset="0"/>
              <a:buChar char="•"/>
              <a:tabLst>
                <a:tab pos="27432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They are synthesized by rough </a:t>
            </a:r>
            <a:r>
              <a:rPr lang="en-US" sz="2200" dirty="0" smtClean="0"/>
              <a:t>ER</a:t>
            </a:r>
            <a:r>
              <a:rPr lang="en-US" sz="2200" dirty="0" smtClean="0">
                <a:solidFill>
                  <a:srgbClr val="000000"/>
                </a:solidFill>
              </a:rPr>
              <a:t> and then transferred to </a:t>
            </a:r>
            <a:r>
              <a:rPr lang="ar-EG" sz="2200" dirty="0" smtClean="0">
                <a:solidFill>
                  <a:srgbClr val="FF0000"/>
                </a:solidFill>
              </a:rPr>
              <a:t>تنقل إلى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the Golgi then to lysosomes.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B050"/>
              </a:buClr>
              <a:buFont typeface="Wingdings 2" pitchFamily="18" charset="2"/>
              <a:buNone/>
              <a:tabLst>
                <a:tab pos="2743200" algn="l"/>
              </a:tabLst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9933"/>
              </a:buClr>
              <a:buFontTx/>
              <a:buNone/>
              <a:tabLst>
                <a:tab pos="2743200" algn="l"/>
              </a:tabLst>
              <a:defRPr/>
            </a:pPr>
            <a:r>
              <a:rPr lang="en-GB" sz="2200" b="1" u="sng" dirty="0" smtClean="0">
                <a:solidFill>
                  <a:srgbClr val="0000FF"/>
                </a:solidFill>
              </a:rPr>
              <a:t>Functions of Lysosomal enzymes:</a:t>
            </a:r>
          </a:p>
          <a:p>
            <a:pPr marL="274320" indent="-274320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rgbClr val="FF0000"/>
              </a:buClr>
              <a:buFontTx/>
              <a:buAutoNum type="arabicParenR"/>
              <a:tabLst>
                <a:tab pos="27432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They hydrolyze </a:t>
            </a:r>
            <a:r>
              <a:rPr lang="ar-EG" sz="2200" dirty="0" smtClean="0">
                <a:solidFill>
                  <a:srgbClr val="000000"/>
                </a:solidFill>
              </a:rPr>
              <a:t> </a:t>
            </a:r>
            <a:r>
              <a:rPr lang="ar-EG" sz="2000" dirty="0" smtClean="0">
                <a:solidFill>
                  <a:srgbClr val="FF0000"/>
                </a:solidFill>
              </a:rPr>
              <a:t>يحلل</a:t>
            </a:r>
            <a:r>
              <a:rPr lang="en-US" sz="2200" dirty="0" smtClean="0">
                <a:solidFill>
                  <a:srgbClr val="000000"/>
                </a:solidFill>
              </a:rPr>
              <a:t>proteins, fats, polysaccharides, and nucleic acids.</a:t>
            </a:r>
            <a:endParaRPr lang="en-US" sz="2200" u="sng" dirty="0" smtClean="0">
              <a:solidFill>
                <a:srgbClr val="000000"/>
              </a:solidFill>
            </a:endParaRPr>
          </a:p>
          <a:p>
            <a:pPr marL="274320" indent="-274320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rgbClr val="FF0000"/>
              </a:buClr>
              <a:buFontTx/>
              <a:buAutoNum type="arabicParenR"/>
              <a:tabLst>
                <a:tab pos="27432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Can destroy the cell by autodigestion </a:t>
            </a:r>
            <a:r>
              <a:rPr lang="en-US" sz="2200" dirty="0" smtClean="0"/>
              <a:t>(autophagy) </a:t>
            </a:r>
            <a:r>
              <a:rPr lang="ar-EG" sz="2000" dirty="0" smtClean="0">
                <a:solidFill>
                  <a:srgbClr val="FF0000"/>
                </a:solidFill>
              </a:rPr>
              <a:t>الهضم الذاتى</a:t>
            </a:r>
            <a:r>
              <a:rPr lang="en-US" sz="2200" dirty="0" smtClean="0">
                <a:solidFill>
                  <a:srgbClr val="000000"/>
                </a:solidFill>
              </a:rPr>
              <a:t>.</a:t>
            </a:r>
          </a:p>
          <a:p>
            <a:pPr marL="274320" indent="-274320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rgbClr val="FF0000"/>
              </a:buClr>
              <a:buFontTx/>
              <a:buAutoNum type="arabicParenR"/>
              <a:tabLst>
                <a:tab pos="27432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Can fuse with food vacuoles </a:t>
            </a:r>
            <a:r>
              <a:rPr lang="ar-EG" sz="2000" dirty="0" smtClean="0">
                <a:solidFill>
                  <a:srgbClr val="FF0000"/>
                </a:solidFill>
              </a:rPr>
              <a:t>الفجوة الغذائية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to digest food, (when a food item is brought into the cell by phagocytosis).</a:t>
            </a:r>
          </a:p>
          <a:p>
            <a:pPr marL="274320" indent="-274320" algn="just" eaLnBrk="1" fontAlgn="auto" hangingPunct="1">
              <a:lnSpc>
                <a:spcPct val="140000"/>
              </a:lnSpc>
              <a:spcAft>
                <a:spcPts val="0"/>
              </a:spcAft>
              <a:buClr>
                <a:srgbClr val="FF0000"/>
              </a:buClr>
              <a:buFontTx/>
              <a:buAutoNum type="arabicParenR"/>
              <a:tabLst>
                <a:tab pos="27432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Can also fuse with another organelle or part of the cytoplasm. This process of </a:t>
            </a:r>
            <a:r>
              <a:rPr lang="en-US" sz="2200" dirty="0" smtClean="0">
                <a:solidFill>
                  <a:srgbClr val="0000FF"/>
                </a:solidFill>
              </a:rPr>
              <a:t>autophagy</a:t>
            </a:r>
            <a:r>
              <a:rPr lang="en-US" sz="2200" i="1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called </a:t>
            </a:r>
            <a:r>
              <a:rPr lang="en-US" sz="2200" dirty="0" smtClean="0">
                <a:solidFill>
                  <a:srgbClr val="FF0000"/>
                </a:solidFill>
              </a:rPr>
              <a:t>recycling</a:t>
            </a:r>
            <a:r>
              <a:rPr lang="en-US" sz="2200" dirty="0" smtClean="0">
                <a:solidFill>
                  <a:srgbClr val="000000"/>
                </a:solidFill>
              </a:rPr>
              <a:t> which renews the cell.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6200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Lysosomal enzymes:</a:t>
            </a:r>
            <a:endParaRPr lang="en-US" altLang="en-US" sz="2000" b="1" dirty="0" smtClean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152400" y="15240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686800" cy="4783138"/>
          </a:xfrm>
        </p:spPr>
        <p:txBody>
          <a:bodyPr>
            <a:sp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Vesicles and vacuoles are membrane-bound sacs </a:t>
            </a:r>
            <a:r>
              <a:rPr lang="ar-EG" sz="2000" dirty="0" smtClean="0">
                <a:solidFill>
                  <a:srgbClr val="FF0000"/>
                </a:solidFill>
              </a:rPr>
              <a:t>أكياس ذات أغشية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with diverse functions.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 pitchFamily="18" charset="2"/>
              <a:buNone/>
              <a:tabLst>
                <a:tab pos="2743200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Types of vacuoles:</a:t>
            </a:r>
          </a:p>
          <a:p>
            <a:pPr marL="731520" lvl="1" indent="-365760" algn="just" eaLnBrk="1" fontAlgn="auto" hangingPunct="1">
              <a:spcAft>
                <a:spcPts val="0"/>
              </a:spcAft>
              <a:buClr>
                <a:srgbClr val="339933"/>
              </a:buClr>
              <a:buFontTx/>
              <a:buAutoNum type="arabicPeriod"/>
              <a:tabLst>
                <a:tab pos="2743200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</a:rPr>
              <a:t>Food vacuoles </a:t>
            </a:r>
            <a:r>
              <a:rPr lang="ar-EG" sz="2000" dirty="0" smtClean="0">
                <a:solidFill>
                  <a:srgbClr val="FF0000"/>
                </a:solidFill>
              </a:rPr>
              <a:t>فجوة غذائية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from phagocytosis </a:t>
            </a:r>
            <a:r>
              <a:rPr lang="ar-SA" sz="2000" dirty="0" smtClean="0">
                <a:solidFill>
                  <a:srgbClr val="FF0000"/>
                </a:solidFill>
              </a:rPr>
              <a:t>البلعمة</a:t>
            </a:r>
            <a:r>
              <a:rPr lang="en-US" dirty="0" smtClean="0">
                <a:solidFill>
                  <a:srgbClr val="000000"/>
                </a:solidFill>
              </a:rPr>
              <a:t>, fuse with lysosomes.</a:t>
            </a:r>
          </a:p>
          <a:p>
            <a:pPr marL="731520" lvl="1" indent="-365760" algn="just" eaLnBrk="1" fontAlgn="auto" hangingPunct="1">
              <a:spcAft>
                <a:spcPts val="0"/>
              </a:spcAft>
              <a:buClr>
                <a:srgbClr val="339933"/>
              </a:buClr>
              <a:buFontTx/>
              <a:buAutoNum type="arabicPeriod"/>
              <a:tabLst>
                <a:tab pos="2743200" algn="l"/>
              </a:tabLs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731520" lvl="1" indent="-365760" algn="just" eaLnBrk="1" fontAlgn="auto" hangingPunct="1">
              <a:spcAft>
                <a:spcPts val="0"/>
              </a:spcAft>
              <a:buClr>
                <a:srgbClr val="339933"/>
              </a:buClr>
              <a:buFontTx/>
              <a:buAutoNum type="arabicPeriod"/>
              <a:tabLst>
                <a:tab pos="2743200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</a:rPr>
              <a:t>Contractile vacuoles</a:t>
            </a:r>
            <a:r>
              <a:rPr lang="ar-EG" sz="2000" dirty="0" smtClean="0">
                <a:solidFill>
                  <a:srgbClr val="FF0000"/>
                </a:solidFill>
              </a:rPr>
              <a:t>فجوة منقبضة 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are found in freshwater Protists</a:t>
            </a: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ar-SA" sz="2000" dirty="0" smtClean="0">
                <a:solidFill>
                  <a:srgbClr val="FF0000"/>
                </a:solidFill>
              </a:rPr>
              <a:t>الطلائعيات</a:t>
            </a: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, pump excess water out of the cell.</a:t>
            </a:r>
          </a:p>
          <a:p>
            <a:pPr marL="731520" lvl="1" indent="-365760" algn="just" eaLnBrk="1" fontAlgn="auto" hangingPunct="1">
              <a:spcAft>
                <a:spcPts val="0"/>
              </a:spcAft>
              <a:buClr>
                <a:srgbClr val="339933"/>
              </a:buClr>
              <a:buFontTx/>
              <a:buAutoNum type="arabicPeriod"/>
              <a:tabLst>
                <a:tab pos="2743200" algn="l"/>
              </a:tabLs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731520" lvl="1" indent="-365760" algn="just" eaLnBrk="1" fontAlgn="auto" hangingPunct="1">
              <a:spcAft>
                <a:spcPts val="0"/>
              </a:spcAft>
              <a:buClr>
                <a:srgbClr val="339933"/>
              </a:buClr>
              <a:buFontTx/>
              <a:buAutoNum type="arabicPeriod"/>
              <a:tabLst>
                <a:tab pos="2743200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</a:rPr>
              <a:t>Central vacuoles </a:t>
            </a:r>
            <a:r>
              <a:rPr lang="ar-EG" sz="2000" dirty="0" smtClean="0">
                <a:solidFill>
                  <a:srgbClr val="FF0000"/>
                </a:solidFill>
              </a:rPr>
              <a:t>فجوة مرك</a:t>
            </a:r>
            <a:r>
              <a:rPr lang="ar-SA" sz="2000" dirty="0" smtClean="0">
                <a:solidFill>
                  <a:srgbClr val="FF0000"/>
                </a:solidFill>
              </a:rPr>
              <a:t>زي</a:t>
            </a:r>
            <a:r>
              <a:rPr lang="en-US" dirty="0" smtClean="0"/>
              <a:t>: a</a:t>
            </a:r>
            <a:r>
              <a:rPr lang="en-US" dirty="0" smtClean="0">
                <a:solidFill>
                  <a:srgbClr val="000000"/>
                </a:solidFill>
              </a:rPr>
              <a:t>re found in many mature plant cells.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6200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0000FF"/>
                </a:solidFill>
              </a:rPr>
              <a:t>6- Vacuoles</a:t>
            </a:r>
            <a: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</a:t>
            </a:r>
            <a:r>
              <a:rPr lang="ar-SA" alt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الفجوات</a:t>
            </a:r>
            <a:endParaRPr lang="en-US" altLang="en-US" sz="2000" b="1" dirty="0" smtClean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152400" y="15240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lum bright="-12000" contrast="24000"/>
          </a:blip>
          <a:srcRect b="3078"/>
          <a:stretch>
            <a:fillRect/>
          </a:stretch>
        </p:blipFill>
        <p:spPr bwMode="auto">
          <a:xfrm>
            <a:off x="1160463" y="762000"/>
            <a:ext cx="67881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533400" y="914400"/>
            <a:ext cx="8077200" cy="5562600"/>
            <a:chOff x="0" y="106"/>
            <a:chExt cx="5760" cy="4010"/>
          </a:xfrm>
        </p:grpSpPr>
        <p:pic>
          <p:nvPicPr>
            <p:cNvPr id="18435" name="Picture 4"/>
            <p:cNvPicPr>
              <a:picLocks noChangeAspect="1" noChangeArrowheads="1"/>
            </p:cNvPicPr>
            <p:nvPr/>
          </p:nvPicPr>
          <p:blipFill>
            <a:blip r:embed="rId2" cstate="print">
              <a:lum bright="-12000" contrast="18000"/>
            </a:blip>
            <a:srcRect b="3000"/>
            <a:stretch>
              <a:fillRect/>
            </a:stretch>
          </p:blipFill>
          <p:spPr bwMode="auto">
            <a:xfrm>
              <a:off x="0" y="818"/>
              <a:ext cx="3744" cy="3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0" name="Text Box 5"/>
            <p:cNvSpPr txBox="1">
              <a:spLocks noChangeArrowheads="1"/>
            </p:cNvSpPr>
            <p:nvPr/>
          </p:nvSpPr>
          <p:spPr bwMode="auto">
            <a:xfrm>
              <a:off x="1685" y="1150"/>
              <a:ext cx="11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altLang="en-US" sz="2000" dirty="0" smtClean="0">
                  <a:solidFill>
                    <a:srgbClr val="FF0000"/>
                  </a:solidFill>
                  <a:cs typeface="+mn-cs"/>
                </a:rPr>
                <a:t>الفجوة المرك</a:t>
              </a:r>
              <a:r>
                <a:rPr lang="ar-SA" altLang="en-US" sz="2000" dirty="0" smtClean="0">
                  <a:solidFill>
                    <a:srgbClr val="FF0000"/>
                  </a:solidFill>
                  <a:cs typeface="+mn-cs"/>
                </a:rPr>
                <a:t>ز</a:t>
              </a:r>
              <a:r>
                <a:rPr lang="ar-EG" altLang="en-US" sz="2000" dirty="0" smtClean="0">
                  <a:solidFill>
                    <a:srgbClr val="FF0000"/>
                  </a:solidFill>
                  <a:cs typeface="+mn-cs"/>
                </a:rPr>
                <a:t>ية</a:t>
              </a:r>
              <a:endParaRPr lang="en-GB" altLang="en-US" sz="2000" dirty="0" smtClean="0">
                <a:solidFill>
                  <a:srgbClr val="FF0000"/>
                </a:solidFill>
                <a:cs typeface="+mn-cs"/>
              </a:endParaRPr>
            </a:p>
          </p:txBody>
        </p:sp>
        <p:pic>
          <p:nvPicPr>
            <p:cNvPr id="18437" name="Picture 6"/>
            <p:cNvPicPr>
              <a:picLocks noChangeAspect="1" noChangeArrowheads="1"/>
            </p:cNvPicPr>
            <p:nvPr/>
          </p:nvPicPr>
          <p:blipFill>
            <a:blip r:embed="rId3" cstate="print">
              <a:lum bright="-12000" contrast="18000"/>
            </a:blip>
            <a:srcRect b="3355"/>
            <a:stretch>
              <a:fillRect/>
            </a:stretch>
          </p:blipFill>
          <p:spPr bwMode="auto">
            <a:xfrm>
              <a:off x="2928" y="106"/>
              <a:ext cx="2832" cy="2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2" name="Text Box 7"/>
            <p:cNvSpPr txBox="1">
              <a:spLocks noChangeArrowheads="1"/>
            </p:cNvSpPr>
            <p:nvPr/>
          </p:nvSpPr>
          <p:spPr bwMode="auto">
            <a:xfrm>
              <a:off x="290" y="480"/>
              <a:ext cx="906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altLang="en-US" sz="2400" b="1" dirty="0" smtClean="0">
                  <a:solidFill>
                    <a:srgbClr val="0000FF"/>
                  </a:solidFill>
                  <a:latin typeface="+mn-lt"/>
                </a:rPr>
                <a:t>خلية نباتية</a:t>
              </a:r>
              <a:endParaRPr lang="en-GB" altLang="en-US" sz="2400" b="1" dirty="0" smtClean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19463" name="Text Box 8"/>
            <p:cNvSpPr txBox="1">
              <a:spLocks noChangeArrowheads="1"/>
            </p:cNvSpPr>
            <p:nvPr/>
          </p:nvSpPr>
          <p:spPr bwMode="auto">
            <a:xfrm>
              <a:off x="3912" y="2410"/>
              <a:ext cx="1090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altLang="en-US" sz="2400" b="1" dirty="0" smtClean="0">
                  <a:solidFill>
                    <a:srgbClr val="0000FF"/>
                  </a:solidFill>
                  <a:latin typeface="+mn-lt"/>
                </a:rPr>
                <a:t>خلية حيوانية</a:t>
              </a:r>
              <a:endParaRPr lang="en-GB" altLang="en-US" sz="2400" b="1" dirty="0" smtClean="0">
                <a:solidFill>
                  <a:srgbClr val="0000FF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 l="3496" b="9000"/>
          <a:stretch>
            <a:fillRect/>
          </a:stretch>
        </p:blipFill>
        <p:spPr bwMode="auto">
          <a:xfrm>
            <a:off x="1524000" y="762000"/>
            <a:ext cx="5791200" cy="58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305800" cy="5754688"/>
          </a:xfrm>
        </p:spPr>
        <p:txBody>
          <a:bodyPr>
            <a:spAutoFit/>
          </a:bodyPr>
          <a:lstStyle/>
          <a:p>
            <a:pPr marL="274320" indent="-27432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The nucleus contains </a:t>
            </a:r>
            <a:r>
              <a:rPr lang="en-US" altLang="en-US" sz="2200" dirty="0" smtClean="0"/>
              <a:t>“chromatin fiber” </a:t>
            </a:r>
            <a:r>
              <a:rPr lang="ar-EG" altLang="en-US" sz="2000" dirty="0" smtClean="0">
                <a:solidFill>
                  <a:srgbClr val="FF0000"/>
                </a:solidFill>
              </a:rPr>
              <a:t>الخيوط </a:t>
            </a:r>
            <a:r>
              <a:rPr lang="ar-EG" altLang="en-US" sz="2000" dirty="0" err="1" smtClean="0">
                <a:solidFill>
                  <a:srgbClr val="FF0000"/>
                </a:solidFill>
              </a:rPr>
              <a:t>الكروماتينية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smtClean="0">
                <a:solidFill>
                  <a:srgbClr val="000000"/>
                </a:solidFill>
              </a:rPr>
              <a:t>which is the DNA associated with proteins.</a:t>
            </a:r>
          </a:p>
          <a:p>
            <a:pPr marL="274320" indent="-27432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 When the cell prepares to divide, the chromatin fibers coil up </a:t>
            </a:r>
            <a:r>
              <a:rPr lang="ar-EG" altLang="en-US" sz="2200" dirty="0" smtClean="0">
                <a:solidFill>
                  <a:srgbClr val="FF0000"/>
                </a:solidFill>
              </a:rPr>
              <a:t>تلتف</a:t>
            </a:r>
            <a:r>
              <a:rPr lang="en-US" altLang="en-US" sz="2200" dirty="0" smtClean="0">
                <a:solidFill>
                  <a:srgbClr val="FF0000"/>
                </a:solidFill>
              </a:rPr>
              <a:t> </a:t>
            </a:r>
            <a:r>
              <a:rPr lang="en-US" altLang="en-US" sz="2200" dirty="0" smtClean="0">
                <a:solidFill>
                  <a:srgbClr val="000000"/>
                </a:solidFill>
              </a:rPr>
              <a:t>to be seen as </a:t>
            </a:r>
            <a:r>
              <a:rPr lang="en-US" altLang="en-US" sz="2200" dirty="0" smtClean="0">
                <a:solidFill>
                  <a:srgbClr val="0000FF"/>
                </a:solidFill>
              </a:rPr>
              <a:t>“chromosomes”</a:t>
            </a:r>
            <a:r>
              <a:rPr lang="en-US" altLang="en-US" sz="2200" dirty="0" smtClean="0"/>
              <a:t>.</a:t>
            </a:r>
          </a:p>
          <a:p>
            <a:pPr marL="274320" indent="-27432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Each eukaryotic species has a characteristic number of chromosomes </a:t>
            </a:r>
            <a:r>
              <a:rPr lang="ar-EG" altLang="en-US" sz="2200" dirty="0" smtClean="0">
                <a:solidFill>
                  <a:srgbClr val="FF0000"/>
                </a:solidFill>
              </a:rPr>
              <a:t>رقم مُمَيـٍز من </a:t>
            </a:r>
            <a:r>
              <a:rPr lang="ar-EG" altLang="en-US" sz="2200" dirty="0" err="1" smtClean="0">
                <a:solidFill>
                  <a:srgbClr val="FF0000"/>
                </a:solidFill>
              </a:rPr>
              <a:t>الكروموسومات</a:t>
            </a:r>
            <a:r>
              <a:rPr lang="en-US" altLang="en-US" sz="2200" dirty="0" smtClean="0">
                <a:solidFill>
                  <a:srgbClr val="000000"/>
                </a:solidFill>
              </a:rPr>
              <a:t>.</a:t>
            </a:r>
          </a:p>
          <a:p>
            <a:pPr marL="731520" indent="-36576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339933"/>
              </a:buClr>
              <a:buFont typeface="Wingdings" pitchFamily="2" charset="2"/>
              <a:buChar char="ü"/>
              <a:tabLst>
                <a:tab pos="2743200" algn="l"/>
              </a:tabLst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A typical human cell has </a:t>
            </a:r>
            <a:r>
              <a:rPr lang="en-US" altLang="en-US" sz="2200" dirty="0" smtClean="0">
                <a:solidFill>
                  <a:srgbClr val="0000FF"/>
                </a:solidFill>
                <a:latin typeface="+mj-lt"/>
              </a:rPr>
              <a:t>46</a:t>
            </a:r>
            <a:r>
              <a:rPr lang="en-US" altLang="en-US" sz="2200" dirty="0" smtClean="0">
                <a:solidFill>
                  <a:srgbClr val="0000FF"/>
                </a:solidFill>
              </a:rPr>
              <a:t> chromosomes</a:t>
            </a:r>
            <a:r>
              <a:rPr lang="en-US" altLang="en-US" sz="2200" dirty="0" smtClean="0">
                <a:solidFill>
                  <a:srgbClr val="000000"/>
                </a:solidFill>
              </a:rPr>
              <a:t>, but sex cells (eggs  and sperm) have only </a:t>
            </a:r>
            <a:r>
              <a:rPr lang="en-US" altLang="en-US" sz="2200" dirty="0" smtClean="0">
                <a:solidFill>
                  <a:srgbClr val="0000FF"/>
                </a:solidFill>
                <a:latin typeface="+mj-lt"/>
              </a:rPr>
              <a:t>23</a:t>
            </a:r>
            <a:r>
              <a:rPr lang="en-US" altLang="en-US" sz="2200" dirty="0" smtClean="0">
                <a:solidFill>
                  <a:srgbClr val="0000FF"/>
                </a:solidFill>
              </a:rPr>
              <a:t> chromosomes</a:t>
            </a:r>
            <a:r>
              <a:rPr lang="en-US" altLang="en-US" sz="2200" dirty="0" smtClean="0">
                <a:solidFill>
                  <a:srgbClr val="000000"/>
                </a:solidFill>
              </a:rPr>
              <a:t>.</a:t>
            </a:r>
          </a:p>
          <a:p>
            <a:pPr marL="274320" indent="-27432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The nucleus directs protein synthesis by synthesizing messenger RNA (</a:t>
            </a:r>
            <a:r>
              <a:rPr lang="en-US" altLang="en-US" sz="2200" dirty="0" smtClean="0">
                <a:solidFill>
                  <a:srgbClr val="0000FF"/>
                </a:solidFill>
              </a:rPr>
              <a:t>mRNA</a:t>
            </a:r>
            <a:r>
              <a:rPr lang="en-US" altLang="en-US" sz="2200" dirty="0" smtClean="0">
                <a:solidFill>
                  <a:srgbClr val="000000"/>
                </a:solidFill>
              </a:rPr>
              <a:t>).</a:t>
            </a:r>
          </a:p>
          <a:p>
            <a:pPr marL="731520" lvl="1" indent="-36576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339933"/>
              </a:buClr>
              <a:buFont typeface="Wingdings" pitchFamily="2" charset="2"/>
              <a:buChar char="ü"/>
              <a:tabLst>
                <a:tab pos="2743200" algn="l"/>
              </a:tabLst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The mRNA travels to the cytoplasm and combines with ribosomes to translate its genetic message into the primary structure of a specific protein.</a:t>
            </a:r>
          </a:p>
          <a:p>
            <a:pPr marL="274320" indent="-27432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altLang="en-US" sz="2200" dirty="0" smtClean="0">
                <a:solidFill>
                  <a:srgbClr val="0000FF"/>
                </a:solidFill>
              </a:rPr>
              <a:t>Nucleolus </a:t>
            </a:r>
            <a:r>
              <a:rPr lang="en-US" altLang="en-US" sz="2200" dirty="0" smtClean="0">
                <a:solidFill>
                  <a:srgbClr val="000000"/>
                </a:solidFill>
              </a:rPr>
              <a:t>is a dark region involved in production of ribosomes.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4676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0000FF"/>
                </a:solidFill>
              </a:rPr>
              <a:t>2.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Ribosomes:  </a:t>
            </a:r>
            <a:r>
              <a:rPr lang="en-US" altLang="en-US" sz="2000" dirty="0" smtClean="0">
                <a:solidFill>
                  <a:srgbClr val="0000FF"/>
                </a:solidFill>
                <a:latin typeface="+mn-lt"/>
              </a:rPr>
              <a:t>build the cell’s proteins</a:t>
            </a:r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>
            <a:off x="152400" y="15240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>
            <a:lum bright="-6000" contrast="18000"/>
          </a:blip>
          <a:srcRect t="9265" r="1999" b="8182"/>
          <a:stretch>
            <a:fillRect/>
          </a:stretch>
        </p:blipFill>
        <p:spPr bwMode="auto">
          <a:xfrm>
            <a:off x="152400" y="3124200"/>
            <a:ext cx="8763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686800" cy="1274763"/>
          </a:xfrm>
        </p:spPr>
        <p:txBody>
          <a:bodyPr>
            <a:spAutoFit/>
          </a:bodyPr>
          <a:lstStyle/>
          <a:p>
            <a:pPr algn="just" eaLnBrk="1" hangingPunct="1"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Ribosomes contain </a:t>
            </a:r>
            <a:r>
              <a:rPr lang="en-US" altLang="en-US" sz="2400" smtClean="0">
                <a:solidFill>
                  <a:srgbClr val="0000FF"/>
                </a:solidFill>
              </a:rPr>
              <a:t>rRNA </a:t>
            </a:r>
            <a:r>
              <a:rPr lang="en-US" altLang="en-US" sz="2400" smtClean="0">
                <a:solidFill>
                  <a:srgbClr val="000000"/>
                </a:solidFill>
              </a:rPr>
              <a:t>and protein.</a:t>
            </a:r>
          </a:p>
          <a:p>
            <a:pPr algn="just" eaLnBrk="1" hangingPunct="1"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A ribosome is composed of two subunits 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وحدتين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000000"/>
                </a:solidFill>
              </a:rPr>
              <a:t>that combine 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تتحد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000000"/>
                </a:solidFill>
              </a:rPr>
              <a:t>to carry out protein synthesis </a:t>
            </a:r>
            <a:r>
              <a:rPr lang="ar-SA" altLang="en-US" sz="2000" smtClean="0">
                <a:solidFill>
                  <a:srgbClr val="FF0000"/>
                </a:solidFill>
                <a:ea typeface="Majalla UI"/>
              </a:rPr>
              <a:t>بناء 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البروتين</a:t>
            </a:r>
            <a:r>
              <a:rPr lang="en-US" altLang="en-US" sz="2400" smtClean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054100"/>
            <a:ext cx="8610600" cy="5813425"/>
          </a:xfrm>
        </p:spPr>
        <p:txBody>
          <a:bodyPr>
            <a:sp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altLang="en-US" sz="2300" dirty="0" smtClean="0">
                <a:solidFill>
                  <a:srgbClr val="000000"/>
                </a:solidFill>
              </a:rPr>
              <a:t>In the nucleolus, ribosomal RNA (</a:t>
            </a:r>
            <a:r>
              <a:rPr lang="en-US" altLang="en-US" sz="2300" dirty="0" err="1" smtClean="0">
                <a:solidFill>
                  <a:srgbClr val="FF3300"/>
                </a:solidFill>
              </a:rPr>
              <a:t>rRNA</a:t>
            </a:r>
            <a:r>
              <a:rPr lang="en-US" altLang="en-US" sz="2300" dirty="0" smtClean="0">
                <a:solidFill>
                  <a:srgbClr val="000000"/>
                </a:solidFill>
              </a:rPr>
              <a:t>) is synthesized and assembled with </a:t>
            </a:r>
            <a:r>
              <a:rPr lang="en-US" altLang="en-US" sz="2300" dirty="0" smtClean="0">
                <a:solidFill>
                  <a:srgbClr val="0000FF"/>
                </a:solidFill>
              </a:rPr>
              <a:t>proteins </a:t>
            </a:r>
            <a:r>
              <a:rPr lang="en-US" altLang="en-US" sz="2300" dirty="0" smtClean="0">
                <a:solidFill>
                  <a:srgbClr val="000000"/>
                </a:solidFill>
              </a:rPr>
              <a:t>from the cytoplasm to form </a:t>
            </a:r>
            <a:r>
              <a:rPr lang="en-US" altLang="en-US" sz="2300" dirty="0" smtClean="0">
                <a:solidFill>
                  <a:srgbClr val="0000FF"/>
                </a:solidFill>
              </a:rPr>
              <a:t>ribosomal subunits</a:t>
            </a:r>
            <a:r>
              <a:rPr lang="en-US" altLang="en-US" sz="2300" dirty="0" smtClean="0">
                <a:solidFill>
                  <a:srgbClr val="000000"/>
                </a:solidFill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altLang="en-US" sz="2300" dirty="0" smtClean="0">
                <a:solidFill>
                  <a:srgbClr val="000000"/>
                </a:solidFill>
              </a:rPr>
              <a:t>The subunits pass from the nuclear pores to the cytoplasm where they combine to form </a:t>
            </a:r>
            <a:r>
              <a:rPr lang="en-US" altLang="en-US" sz="2300" dirty="0" smtClean="0">
                <a:solidFill>
                  <a:srgbClr val="0000FF"/>
                </a:solidFill>
              </a:rPr>
              <a:t>ribosomes</a:t>
            </a:r>
            <a:r>
              <a:rPr lang="en-US" altLang="en-US" sz="2300" dirty="0" smtClean="0">
                <a:solidFill>
                  <a:srgbClr val="000000"/>
                </a:solidFill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/>
              <a:buChar char=""/>
              <a:tabLst>
                <a:tab pos="2743200" algn="l"/>
              </a:tabLst>
              <a:defRPr/>
            </a:pPr>
            <a:r>
              <a:rPr lang="en-US" altLang="en-US" sz="2300" dirty="0" smtClean="0"/>
              <a:t>Cell types that synthesize large quantities of proteins (e.g., pancreas) have large numbers of ribosomes.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 pitchFamily="18" charset="2"/>
              <a:buNone/>
              <a:tabLst>
                <a:tab pos="2743200" algn="l"/>
              </a:tabLst>
              <a:defRPr/>
            </a:pPr>
            <a:endParaRPr lang="en-US" altLang="en-US" sz="1200" dirty="0" smtClean="0"/>
          </a:p>
          <a:p>
            <a:pPr marL="0" indent="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 pitchFamily="18" charset="2"/>
              <a:buNone/>
              <a:tabLst>
                <a:tab pos="2743200" algn="l"/>
              </a:tabLst>
              <a:defRPr/>
            </a:pPr>
            <a:r>
              <a:rPr lang="en-US" altLang="en-US" sz="2300" b="1" u="sng" dirty="0" smtClean="0">
                <a:solidFill>
                  <a:srgbClr val="FF0000"/>
                </a:solidFill>
              </a:rPr>
              <a:t>Types of Ribosomes:</a:t>
            </a:r>
          </a:p>
          <a:p>
            <a:pPr marL="457200" indent="-365760" algn="just" eaLnBrk="1" fontAlgn="auto" hangingPunct="1">
              <a:spcAft>
                <a:spcPts val="0"/>
              </a:spcAft>
              <a:buClr>
                <a:srgbClr val="0000FF"/>
              </a:buClr>
              <a:buFontTx/>
              <a:buAutoNum type="arabicParenR"/>
              <a:tabLst>
                <a:tab pos="2743200" algn="l"/>
              </a:tabLst>
              <a:defRPr/>
            </a:pPr>
            <a:r>
              <a:rPr lang="en-US" altLang="en-US" sz="2300" dirty="0" smtClean="0">
                <a:solidFill>
                  <a:srgbClr val="0000FF"/>
                </a:solidFill>
              </a:rPr>
              <a:t>Free ribosomes </a:t>
            </a:r>
            <a:r>
              <a:rPr lang="ar-SA" altLang="en-US" sz="2000" dirty="0" smtClean="0">
                <a:solidFill>
                  <a:srgbClr val="FF0000"/>
                </a:solidFill>
              </a:rPr>
              <a:t>ريبوسومات حرة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300" dirty="0" smtClean="0">
                <a:solidFill>
                  <a:srgbClr val="000000"/>
                </a:solidFill>
              </a:rPr>
              <a:t>are suspended </a:t>
            </a:r>
            <a:r>
              <a:rPr lang="ar-EG" altLang="en-US" sz="2000" dirty="0" smtClean="0">
                <a:solidFill>
                  <a:srgbClr val="FF0000"/>
                </a:solidFill>
              </a:rPr>
              <a:t>معل</a:t>
            </a:r>
            <a:r>
              <a:rPr lang="ar-SA" altLang="en-US" sz="2000" dirty="0" smtClean="0">
                <a:solidFill>
                  <a:srgbClr val="FF0000"/>
                </a:solidFill>
              </a:rPr>
              <a:t>ّ</a:t>
            </a:r>
            <a:r>
              <a:rPr lang="ar-EG" altLang="en-US" sz="2000" dirty="0" smtClean="0">
                <a:solidFill>
                  <a:srgbClr val="FF0000"/>
                </a:solidFill>
              </a:rPr>
              <a:t>ق</a:t>
            </a:r>
            <a:r>
              <a:rPr lang="en-US" altLang="en-US" sz="2300" dirty="0" smtClean="0">
                <a:solidFill>
                  <a:srgbClr val="FF0000"/>
                </a:solidFill>
              </a:rPr>
              <a:t> </a:t>
            </a:r>
            <a:r>
              <a:rPr lang="en-US" altLang="en-US" sz="2300" dirty="0" smtClean="0">
                <a:solidFill>
                  <a:srgbClr val="000000"/>
                </a:solidFill>
              </a:rPr>
              <a:t>in the cytosol and synthesize proteins that function within the cytosol.</a:t>
            </a:r>
          </a:p>
          <a:p>
            <a:pPr marL="457200" indent="-365760" algn="just" eaLnBrk="1" fontAlgn="auto" hangingPunct="1">
              <a:spcAft>
                <a:spcPts val="0"/>
              </a:spcAft>
              <a:buClr>
                <a:srgbClr val="0000FF"/>
              </a:buClr>
              <a:buFontTx/>
              <a:buAutoNum type="arabicParenR"/>
              <a:tabLst>
                <a:tab pos="2743200" algn="l"/>
              </a:tabLst>
              <a:defRPr/>
            </a:pPr>
            <a:r>
              <a:rPr lang="en-US" altLang="en-US" sz="2300" dirty="0" smtClean="0">
                <a:solidFill>
                  <a:srgbClr val="0000FF"/>
                </a:solidFill>
              </a:rPr>
              <a:t>Bound ribosomes </a:t>
            </a:r>
            <a:r>
              <a:rPr lang="ar-SA" altLang="en-US" sz="2300" dirty="0" smtClean="0">
                <a:solidFill>
                  <a:srgbClr val="0000FF"/>
                </a:solidFill>
              </a:rPr>
              <a:t> </a:t>
            </a:r>
            <a:r>
              <a:rPr lang="ar-SA" altLang="en-US" sz="2000" dirty="0" smtClean="0">
                <a:solidFill>
                  <a:srgbClr val="FF0000"/>
                </a:solidFill>
              </a:rPr>
              <a:t>ريبوسومات مرتبطة</a:t>
            </a:r>
            <a:r>
              <a:rPr lang="en-US" altLang="en-US" sz="2300" dirty="0" smtClean="0">
                <a:solidFill>
                  <a:srgbClr val="000000"/>
                </a:solidFill>
              </a:rPr>
              <a:t>are attached to </a:t>
            </a:r>
            <a:r>
              <a:rPr lang="ar-EG" altLang="en-US" sz="2000" dirty="0" smtClean="0">
                <a:solidFill>
                  <a:srgbClr val="FF0000"/>
                </a:solidFill>
              </a:rPr>
              <a:t>ملتصق </a:t>
            </a:r>
            <a:r>
              <a:rPr lang="ar-EG" altLang="en-US" sz="2000" dirty="0" err="1" smtClean="0">
                <a:solidFill>
                  <a:srgbClr val="FF0000"/>
                </a:solidFill>
              </a:rPr>
              <a:t>بـ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300" dirty="0" smtClean="0">
                <a:solidFill>
                  <a:srgbClr val="000000"/>
                </a:solidFill>
              </a:rPr>
              <a:t>the outside of the endoplasmic reticulum.</a:t>
            </a:r>
          </a:p>
          <a:p>
            <a:pPr marL="731520" indent="-365760" algn="just" eaLnBrk="1" fontAlgn="auto" hangingPunct="1"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ü"/>
              <a:tabLst>
                <a:tab pos="2743200" algn="l"/>
              </a:tabLst>
              <a:defRPr/>
            </a:pPr>
            <a:r>
              <a:rPr lang="en-US" altLang="en-US" sz="2300" dirty="0" smtClean="0">
                <a:solidFill>
                  <a:srgbClr val="000000"/>
                </a:solidFill>
              </a:rPr>
              <a:t>These synthesize proteins that are either included into membranes or for secretion </a:t>
            </a:r>
            <a:r>
              <a:rPr lang="ar-SA" altLang="en-US" sz="2300" dirty="0" smtClean="0">
                <a:solidFill>
                  <a:srgbClr val="000000"/>
                </a:solidFill>
              </a:rPr>
              <a:t> </a:t>
            </a:r>
            <a:r>
              <a:rPr lang="ar-SA" altLang="en-US" sz="2000" dirty="0" smtClean="0">
                <a:solidFill>
                  <a:srgbClr val="FF0000"/>
                </a:solidFill>
              </a:rPr>
              <a:t>إفراز</a:t>
            </a:r>
            <a:r>
              <a:rPr lang="en-US" altLang="en-US" sz="2300" dirty="0" smtClean="0">
                <a:solidFill>
                  <a:srgbClr val="000000"/>
                </a:solidFill>
              </a:rPr>
              <a:t>outside the cell.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549B9-E4A6-4ED6-9998-C3E9CFEF727C}" type="slidenum">
              <a:rPr lang="ar-SA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5153025" y="1600200"/>
            <a:ext cx="3838575" cy="5181600"/>
            <a:chOff x="3181" y="871"/>
            <a:chExt cx="2370" cy="3401"/>
          </a:xfrm>
        </p:grpSpPr>
        <p:pic>
          <p:nvPicPr>
            <p:cNvPr id="1024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8353" t="1530" r="7443" b="3000"/>
            <a:stretch>
              <a:fillRect/>
            </a:stretch>
          </p:blipFill>
          <p:spPr bwMode="auto">
            <a:xfrm>
              <a:off x="3181" y="871"/>
              <a:ext cx="2370" cy="3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7" name="Line 4"/>
            <p:cNvSpPr>
              <a:spLocks noChangeShapeType="1"/>
            </p:cNvSpPr>
            <p:nvPr/>
          </p:nvSpPr>
          <p:spPr bwMode="auto">
            <a:xfrm>
              <a:off x="3744" y="312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48" name="Line 5"/>
            <p:cNvSpPr>
              <a:spLocks noChangeShapeType="1"/>
            </p:cNvSpPr>
            <p:nvPr/>
          </p:nvSpPr>
          <p:spPr bwMode="auto">
            <a:xfrm>
              <a:off x="5040" y="312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3" name="Rectangle 9"/>
          <p:cNvSpPr>
            <a:spLocks noGrp="1" noChangeArrowheads="1"/>
          </p:cNvSpPr>
          <p:nvPr>
            <p:ph idx="1"/>
          </p:nvPr>
        </p:nvSpPr>
        <p:spPr>
          <a:xfrm>
            <a:off x="76200" y="2514600"/>
            <a:ext cx="4724400" cy="3638550"/>
          </a:xfrm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 </a:t>
            </a:r>
            <a:r>
              <a:rPr lang="en-US" altLang="en-US" sz="2400" smtClean="0">
                <a:solidFill>
                  <a:srgbClr val="0000FF"/>
                </a:solidFill>
              </a:rPr>
              <a:t>ER </a:t>
            </a:r>
            <a:r>
              <a:rPr lang="en-US" altLang="en-US" sz="2400" smtClean="0">
                <a:solidFill>
                  <a:srgbClr val="000000"/>
                </a:solidFill>
              </a:rPr>
              <a:t>includes membranous tubules</a:t>
            </a:r>
          </a:p>
          <a:p>
            <a:pPr algn="just" eaLnBrk="1" hangingPunct="1">
              <a:lnSpc>
                <a:spcPct val="90000"/>
              </a:lnSpc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There are two types of </a:t>
            </a:r>
            <a:r>
              <a:rPr lang="en-US" altLang="en-US" sz="2400" smtClean="0">
                <a:solidFill>
                  <a:srgbClr val="0000FF"/>
                </a:solidFill>
              </a:rPr>
              <a:t>ER </a:t>
            </a:r>
            <a:r>
              <a:rPr lang="en-US" altLang="en-US" sz="2400" smtClean="0">
                <a:solidFill>
                  <a:srgbClr val="000000"/>
                </a:solidFill>
              </a:rPr>
              <a:t>that differ in structure and function.</a:t>
            </a:r>
          </a:p>
          <a:p>
            <a:pPr marL="547688" lvl="1" indent="-273050" algn="just" eaLnBrk="1" hangingPunct="1">
              <a:lnSpc>
                <a:spcPct val="90000"/>
              </a:lnSpc>
              <a:buClr>
                <a:srgbClr val="0000FF"/>
              </a:buClr>
              <a:buFontTx/>
              <a:buAutoNum type="arabicPeriod"/>
              <a:tabLst>
                <a:tab pos="2743200" algn="l"/>
              </a:tabLst>
            </a:pPr>
            <a:r>
              <a:rPr lang="en-US" altLang="en-US" smtClean="0">
                <a:solidFill>
                  <a:srgbClr val="0000FF"/>
                </a:solidFill>
              </a:rPr>
              <a:t>Smooth ER</a:t>
            </a:r>
            <a:r>
              <a:rPr lang="en-US" altLang="en-US" smtClean="0">
                <a:solidFill>
                  <a:srgbClr val="000000"/>
                </a:solidFill>
              </a:rPr>
              <a:t> looks smooth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ناعمة</a:t>
            </a:r>
            <a:r>
              <a:rPr lang="ar-EG" altLang="en-US" smtClean="0">
                <a:solidFill>
                  <a:srgbClr val="FF0000"/>
                </a:solidFill>
                <a:ea typeface="Majalla UI"/>
              </a:rPr>
              <a:t> 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000000"/>
                </a:solidFill>
              </a:rPr>
              <a:t>because it lacks ribosomes.</a:t>
            </a:r>
          </a:p>
          <a:p>
            <a:pPr marL="547688" lvl="1" indent="-273050" algn="just" eaLnBrk="1" hangingPunct="1">
              <a:lnSpc>
                <a:spcPct val="90000"/>
              </a:lnSpc>
              <a:buClr>
                <a:srgbClr val="0000FF"/>
              </a:buClr>
              <a:buFontTx/>
              <a:buAutoNum type="arabicPeriod"/>
              <a:tabLst>
                <a:tab pos="2743200" algn="l"/>
              </a:tabLst>
            </a:pPr>
            <a:r>
              <a:rPr lang="en-US" altLang="en-US" smtClean="0">
                <a:solidFill>
                  <a:srgbClr val="0000FF"/>
                </a:solidFill>
              </a:rPr>
              <a:t>Rough ER</a:t>
            </a:r>
            <a:r>
              <a:rPr lang="en-US" altLang="en-US" smtClean="0">
                <a:solidFill>
                  <a:srgbClr val="000000"/>
                </a:solidFill>
              </a:rPr>
              <a:t> looks rough 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خشنة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000000"/>
                </a:solidFill>
              </a:rPr>
              <a:t>because ribosomes (bound ribosomes) are attached to </a:t>
            </a:r>
            <a:r>
              <a:rPr lang="en-GB" altLang="en-US" smtClean="0">
                <a:solidFill>
                  <a:srgbClr val="000000"/>
                </a:solidFill>
              </a:rPr>
              <a:t>its</a:t>
            </a:r>
            <a:r>
              <a:rPr lang="en-US" altLang="en-US" smtClean="0">
                <a:solidFill>
                  <a:srgbClr val="000000"/>
                </a:solidFill>
              </a:rPr>
              <a:t> outside. 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6200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0000FF"/>
                </a:solidFill>
              </a:rPr>
              <a:t>3.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The endoplasmic reticulum (ER):</a:t>
            </a:r>
            <a:endParaRPr lang="en-US" altLang="en-US" sz="200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52400" y="15240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23938"/>
            <a:ext cx="8458200" cy="5410200"/>
          </a:xfrm>
        </p:spPr>
        <p:txBody>
          <a:bodyPr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 pitchFamily="18" charset="2"/>
              <a:buNone/>
              <a:tabLst>
                <a:tab pos="2743200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1- The smooth ER: </a:t>
            </a:r>
            <a:r>
              <a:rPr lang="ar-EG" sz="2000" dirty="0" smtClean="0">
                <a:solidFill>
                  <a:srgbClr val="FF0000"/>
                </a:solidFill>
              </a:rPr>
              <a:t>الشبكة الإندوبلازمية الناعمة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65760" algn="just" eaLnBrk="1" fontAlgn="auto" hangingPunct="1">
              <a:spcAft>
                <a:spcPts val="0"/>
              </a:spcAft>
              <a:buClr>
                <a:srgbClr val="339933"/>
              </a:buClr>
              <a:buFont typeface="Arial" pitchFamily="34" charset="0"/>
              <a:buChar char="•"/>
              <a:tabLst>
                <a:tab pos="2743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It is rich in enzymes and plays a role in metabolic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processes.</a:t>
            </a:r>
          </a:p>
          <a:p>
            <a:pPr marL="365760" algn="just" eaLnBrk="1" fontAlgn="auto" hangingPunct="1">
              <a:spcAft>
                <a:spcPts val="0"/>
              </a:spcAft>
              <a:buClr>
                <a:srgbClr val="339933"/>
              </a:buClr>
              <a:buFont typeface="Arial" pitchFamily="34" charset="0"/>
              <a:buChar char="•"/>
              <a:tabLst>
                <a:tab pos="2743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Its enzymes synthesize lipids </a:t>
            </a:r>
            <a:r>
              <a:rPr lang="ar-EG" sz="2400" dirty="0" smtClean="0">
                <a:solidFill>
                  <a:srgbClr val="000000"/>
                </a:solidFill>
              </a:rPr>
              <a:t>دهون</a:t>
            </a:r>
            <a:r>
              <a:rPr lang="en-US" sz="2400" dirty="0" smtClean="0">
                <a:solidFill>
                  <a:srgbClr val="000000"/>
                </a:solidFill>
              </a:rPr>
              <a:t> (oils, phospholipids,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and steroids) including the sex hormones </a:t>
            </a:r>
            <a:r>
              <a:rPr lang="ar-EG" sz="2000" dirty="0" smtClean="0">
                <a:solidFill>
                  <a:srgbClr val="FF0000"/>
                </a:solidFill>
              </a:rPr>
              <a:t>الهرمونات الجنسية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365760" algn="just" eaLnBrk="1" fontAlgn="auto" hangingPunct="1">
              <a:spcAft>
                <a:spcPts val="0"/>
              </a:spcAft>
              <a:buClr>
                <a:srgbClr val="339933"/>
              </a:buClr>
              <a:buFont typeface="Arial" pitchFamily="34" charset="0"/>
              <a:buChar char="•"/>
              <a:tabLst>
                <a:tab pos="2743200" algn="l"/>
              </a:tabLst>
              <a:defRPr/>
            </a:pPr>
            <a:r>
              <a:rPr lang="en-US" sz="2400" dirty="0" smtClean="0"/>
              <a:t>Extensive </a:t>
            </a:r>
            <a:r>
              <a:rPr lang="ar-EG" sz="2000" dirty="0" smtClean="0">
                <a:solidFill>
                  <a:srgbClr val="FF0000"/>
                </a:solidFill>
              </a:rPr>
              <a:t>توجد بكثرة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n the </a:t>
            </a:r>
            <a:r>
              <a:rPr lang="en-US" sz="2400" dirty="0" smtClean="0">
                <a:solidFill>
                  <a:srgbClr val="0000FF"/>
                </a:solidFill>
              </a:rPr>
              <a:t>liver</a:t>
            </a:r>
            <a:r>
              <a:rPr lang="en-US" sz="2400" dirty="0" smtClean="0">
                <a:solidFill>
                  <a:srgbClr val="000000"/>
                </a:solidFill>
              </a:rPr>
              <a:t>, it helps detoxify </a:t>
            </a:r>
            <a:r>
              <a:rPr lang="ar-EG" sz="2000" dirty="0" smtClean="0">
                <a:solidFill>
                  <a:srgbClr val="FF0000"/>
                </a:solidFill>
              </a:rPr>
              <a:t>إبطال الأثر السام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drugs </a:t>
            </a:r>
            <a:r>
              <a:rPr lang="ar-EG" sz="2000" dirty="0" smtClean="0">
                <a:solidFill>
                  <a:srgbClr val="FF0000"/>
                </a:solidFill>
              </a:rPr>
              <a:t>المخدرات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and poisons </a:t>
            </a:r>
            <a:r>
              <a:rPr lang="ar-EG" sz="2000" dirty="0" smtClean="0">
                <a:solidFill>
                  <a:srgbClr val="FF0000"/>
                </a:solidFill>
              </a:rPr>
              <a:t>السموم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339933"/>
              </a:buClr>
              <a:buFont typeface="Arial" pitchFamily="34" charset="0"/>
              <a:buChar char="•"/>
              <a:tabLst>
                <a:tab pos="2743200" algn="l"/>
              </a:tabLst>
              <a:defRPr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339933"/>
              </a:buClr>
              <a:buFont typeface="Wingdings 2" pitchFamily="18" charset="2"/>
              <a:buNone/>
              <a:tabLst>
                <a:tab pos="2743200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2- The rough ER:</a:t>
            </a:r>
            <a:r>
              <a:rPr lang="ar-EG" sz="2400" dirty="0" smtClean="0">
                <a:solidFill>
                  <a:srgbClr val="FF0000"/>
                </a:solidFill>
              </a:rPr>
              <a:t> </a:t>
            </a:r>
            <a:r>
              <a:rPr lang="ar-EG" sz="2000" dirty="0" smtClean="0">
                <a:solidFill>
                  <a:srgbClr val="FF0000"/>
                </a:solidFill>
              </a:rPr>
              <a:t>الشبكة الإندوبلازمية الخشنة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65760" indent="-274320" algn="just" eaLnBrk="1" fontAlgn="auto" hangingPunct="1">
              <a:spcAft>
                <a:spcPts val="0"/>
              </a:spcAft>
              <a:buClr>
                <a:srgbClr val="339933"/>
              </a:buClr>
              <a:buFont typeface="Arial" pitchFamily="34" charset="0"/>
              <a:buChar char="•"/>
              <a:tabLst>
                <a:tab pos="2743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It is especially abundant </a:t>
            </a:r>
            <a:r>
              <a:rPr lang="ar-EG" sz="2000" dirty="0" smtClean="0">
                <a:solidFill>
                  <a:srgbClr val="FF0000"/>
                </a:solidFill>
              </a:rPr>
              <a:t>متوفرة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in those cells that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secrete proteins as it contains ribosomes.</a:t>
            </a:r>
          </a:p>
          <a:p>
            <a:pPr marL="365760" indent="-274320" algn="just" eaLnBrk="1" fontAlgn="auto" hangingPunct="1">
              <a:spcAft>
                <a:spcPts val="0"/>
              </a:spcAft>
              <a:buClr>
                <a:srgbClr val="339933"/>
              </a:buClr>
              <a:buFont typeface="Arial" pitchFamily="34" charset="0"/>
              <a:buChar char="•"/>
              <a:tabLst>
                <a:tab pos="2743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These secretory proteins are packaged in transport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vesicles that carry them to their next stage.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2028825"/>
            <a:ext cx="8610600" cy="4006850"/>
          </a:xfrm>
        </p:spPr>
        <p:txBody>
          <a:bodyPr>
            <a:spAutoFit/>
          </a:bodyPr>
          <a:lstStyle/>
          <a:p>
            <a:pPr algn="just" eaLnBrk="1" hangingPunct="1"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Many transport vesicles </a:t>
            </a:r>
            <a:r>
              <a:rPr lang="ar-SA" altLang="en-US" sz="2000" smtClean="0">
                <a:solidFill>
                  <a:srgbClr val="FF0000"/>
                </a:solidFill>
                <a:ea typeface="Majalla UI"/>
              </a:rPr>
              <a:t>حويصلات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 </a:t>
            </a:r>
            <a:r>
              <a:rPr lang="ar-SA" altLang="en-US" sz="2000" smtClean="0">
                <a:solidFill>
                  <a:srgbClr val="FF0000"/>
                </a:solidFill>
                <a:ea typeface="Majalla UI"/>
              </a:rPr>
              <a:t>النقل</a:t>
            </a:r>
            <a:r>
              <a:rPr lang="en-US" altLang="en-US" sz="20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>
                <a:solidFill>
                  <a:srgbClr val="000000"/>
                </a:solidFill>
              </a:rPr>
              <a:t>from the </a:t>
            </a:r>
            <a:r>
              <a:rPr lang="en-US" altLang="en-US" sz="2400" smtClean="0">
                <a:solidFill>
                  <a:srgbClr val="0000FF"/>
                </a:solidFill>
              </a:rPr>
              <a:t>ER</a:t>
            </a:r>
            <a:r>
              <a:rPr lang="en-US" altLang="en-US" sz="2400" smtClean="0">
                <a:solidFill>
                  <a:srgbClr val="000000"/>
                </a:solidFill>
              </a:rPr>
              <a:t> travel to the Golgi apparatus for modification </a:t>
            </a:r>
            <a:r>
              <a:rPr lang="ar-SA" altLang="en-US" sz="2000" smtClean="0">
                <a:solidFill>
                  <a:srgbClr val="FF0000"/>
                </a:solidFill>
                <a:ea typeface="Majalla UI"/>
              </a:rPr>
              <a:t> تعديل</a:t>
            </a:r>
            <a:r>
              <a:rPr lang="en-US" altLang="en-US" sz="2400" smtClean="0">
                <a:solidFill>
                  <a:srgbClr val="000000"/>
                </a:solidFill>
              </a:rPr>
              <a:t>of their contents.</a:t>
            </a:r>
          </a:p>
          <a:p>
            <a:pPr algn="just"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</a:pP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1" hangingPunct="1"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 Golgi function is manufacturing 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تصنيع</a:t>
            </a:r>
            <a:r>
              <a:rPr lang="en-US" altLang="en-US" sz="2400" smtClean="0">
                <a:solidFill>
                  <a:srgbClr val="000000"/>
                </a:solidFill>
              </a:rPr>
              <a:t>, warehousing </a:t>
            </a:r>
            <a:r>
              <a:rPr lang="ar-SA" altLang="en-US" sz="2000" smtClean="0">
                <a:solidFill>
                  <a:srgbClr val="FF0000"/>
                </a:solidFill>
                <a:ea typeface="Majalla UI"/>
              </a:rPr>
              <a:t>تخزين</a:t>
            </a:r>
            <a:r>
              <a:rPr lang="en-US" altLang="en-US" sz="2400" smtClean="0">
                <a:solidFill>
                  <a:srgbClr val="000000"/>
                </a:solidFill>
              </a:rPr>
              <a:t>, sorting </a:t>
            </a:r>
            <a:r>
              <a:rPr lang="ar-SA" altLang="en-US" sz="2000" smtClean="0">
                <a:solidFill>
                  <a:srgbClr val="FF0000"/>
                </a:solidFill>
                <a:ea typeface="Majalla UI"/>
              </a:rPr>
              <a:t>فرز</a:t>
            </a:r>
            <a:r>
              <a:rPr lang="en-US" altLang="en-US" sz="2400" smtClean="0">
                <a:solidFill>
                  <a:srgbClr val="000000"/>
                </a:solidFill>
              </a:rPr>
              <a:t>, and shipping </a:t>
            </a:r>
            <a:r>
              <a:rPr lang="ar-EG" altLang="en-US" sz="2400" smtClean="0">
                <a:solidFill>
                  <a:srgbClr val="FF0000"/>
                </a:solidFill>
                <a:ea typeface="Majalla UI"/>
              </a:rPr>
              <a:t>نقل</a:t>
            </a:r>
            <a:r>
              <a:rPr lang="en-US" altLang="en-US" sz="2400" smtClean="0">
                <a:solidFill>
                  <a:srgbClr val="FF0000"/>
                </a:solidFill>
              </a:rPr>
              <a:t> </a:t>
            </a:r>
            <a:r>
              <a:rPr lang="en-US" altLang="en-US" sz="2400" smtClean="0"/>
              <a:t>materials to outside the cell</a:t>
            </a:r>
            <a:r>
              <a:rPr lang="en-US" altLang="en-US" sz="2400" smtClean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</a:pP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1" hangingPunct="1"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/>
              <a:t>The Golgi apparatus is especially extensive in cells </a:t>
            </a:r>
            <a:r>
              <a:rPr lang="en-US" altLang="en-US" sz="2400" smtClean="0">
                <a:solidFill>
                  <a:srgbClr val="0000FF"/>
                </a:solidFill>
              </a:rPr>
              <a:t>specialized</a:t>
            </a:r>
            <a:r>
              <a:rPr lang="en-US" altLang="en-US" sz="2400" u="sng" smtClean="0">
                <a:solidFill>
                  <a:srgbClr val="0000FF"/>
                </a:solidFill>
              </a:rPr>
              <a:t> </a:t>
            </a:r>
            <a:r>
              <a:rPr lang="en-US" altLang="en-US" sz="2400" smtClean="0">
                <a:solidFill>
                  <a:srgbClr val="0000FF"/>
                </a:solidFill>
              </a:rPr>
              <a:t>for secretion</a:t>
            </a:r>
            <a:r>
              <a:rPr lang="en-US" altLang="en-US" sz="2400" smtClean="0"/>
              <a:t> </a:t>
            </a:r>
            <a:r>
              <a:rPr lang="ar-SA" altLang="en-US" sz="2000" smtClean="0">
                <a:solidFill>
                  <a:srgbClr val="FF0000"/>
                </a:solidFill>
                <a:ea typeface="Majalla UI"/>
              </a:rPr>
              <a:t>الإ</a:t>
            </a:r>
            <a:r>
              <a:rPr lang="ar-EG" altLang="en-US" sz="2000" smtClean="0">
                <a:solidFill>
                  <a:srgbClr val="FF0000"/>
                </a:solidFill>
                <a:ea typeface="Majalla UI"/>
              </a:rPr>
              <a:t>فراز</a:t>
            </a:r>
            <a:r>
              <a:rPr lang="en-US" altLang="en-US" sz="2400" smtClean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buClr>
                <a:srgbClr val="339933"/>
              </a:buClr>
              <a:buFontTx/>
              <a:buNone/>
              <a:tabLst>
                <a:tab pos="2743200" algn="l"/>
              </a:tabLst>
            </a:pP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1" hangingPunct="1">
              <a:buClr>
                <a:srgbClr val="339933"/>
              </a:buClr>
              <a:tabLst>
                <a:tab pos="2743200" algn="l"/>
              </a:tabLst>
            </a:pPr>
            <a:r>
              <a:rPr lang="en-US" altLang="en-US" sz="2400" smtClean="0">
                <a:solidFill>
                  <a:srgbClr val="000000"/>
                </a:solidFill>
              </a:rPr>
              <a:t>The Golgi also manufactures </a:t>
            </a:r>
            <a:r>
              <a:rPr lang="en-US" altLang="en-US" sz="2400" smtClean="0">
                <a:solidFill>
                  <a:srgbClr val="0000FF"/>
                </a:solidFill>
              </a:rPr>
              <a:t>pectin</a:t>
            </a:r>
            <a:r>
              <a:rPr lang="en-US" altLang="en-US" sz="2400" smtClean="0">
                <a:solidFill>
                  <a:srgbClr val="000000"/>
                </a:solidFill>
              </a:rPr>
              <a:t> </a:t>
            </a:r>
            <a:r>
              <a:rPr lang="ar-SA" altLang="en-US" sz="2400" smtClean="0">
                <a:solidFill>
                  <a:srgbClr val="000000"/>
                </a:solidFill>
                <a:ea typeface="Majalla UI"/>
              </a:rPr>
              <a:t> </a:t>
            </a:r>
            <a:r>
              <a:rPr lang="ar-SA" altLang="en-US" sz="2000" smtClean="0">
                <a:solidFill>
                  <a:srgbClr val="FF0000"/>
                </a:solidFill>
                <a:ea typeface="Majalla UI"/>
              </a:rPr>
              <a:t>البكتين</a:t>
            </a:r>
            <a:r>
              <a:rPr lang="en-US" altLang="en-US" sz="2400" smtClean="0">
                <a:solidFill>
                  <a:srgbClr val="000000"/>
                </a:solidFill>
              </a:rPr>
              <a:t>and </a:t>
            </a:r>
            <a:r>
              <a:rPr lang="en-US" altLang="en-US" sz="2400" smtClean="0">
                <a:solidFill>
                  <a:srgbClr val="0000FF"/>
                </a:solidFill>
              </a:rPr>
              <a:t>polysaccharides</a:t>
            </a:r>
            <a:r>
              <a:rPr lang="en-US" altLang="en-US" sz="240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6200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0000FF"/>
                </a:solidFill>
              </a:rPr>
              <a:t>4- </a:t>
            </a:r>
            <a:r>
              <a:rPr lang="en-US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Golgi apparatus: </a:t>
            </a:r>
            <a:r>
              <a:rPr lang="ar-SA" altLang="en-US" sz="2000" b="1" dirty="0" smtClean="0">
                <a:solidFill>
                  <a:srgbClr val="FF0000"/>
                </a:solidFill>
                <a:latin typeface="+mn-lt"/>
                <a:cs typeface="+mn-cs"/>
              </a:rPr>
              <a:t>جهاز جولجي </a:t>
            </a:r>
            <a:endParaRPr lang="en-US" altLang="en-US" sz="2000" b="1" dirty="0" smtClean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52400" y="1524000"/>
            <a:ext cx="87630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 cstate="print"/>
          <a:srcRect l="1099" t="1643" r="1332" b="10161"/>
          <a:stretch>
            <a:fillRect/>
          </a:stretch>
        </p:blipFill>
        <p:spPr bwMode="auto">
          <a:xfrm>
            <a:off x="401638" y="838200"/>
            <a:ext cx="828516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2FA180174F9C458B07B56258850C7E" ma:contentTypeVersion="0" ma:contentTypeDescription="Create a new document." ma:contentTypeScope="" ma:versionID="1375d8cd13ff228c673e5d6e19d481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B353DD5-F880-46D9-B3D0-9A490275B4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D58EF7-B8D9-4944-A5CB-96924E2983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82BAE1-F380-4E92-BEB7-778B458CD458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282</TotalTime>
  <Words>688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Majalla UI</vt:lpstr>
      <vt:lpstr>Wingdings</vt:lpstr>
      <vt:lpstr>1_Flow</vt:lpstr>
      <vt:lpstr>1. The nucleus:      Contains the cell’s genetic library المكتبة (المحتوى) الـجيني</vt:lpstr>
      <vt:lpstr>Slide 2</vt:lpstr>
      <vt:lpstr>Slide 3</vt:lpstr>
      <vt:lpstr>2. Ribosomes:  build the cell’s proteins</vt:lpstr>
      <vt:lpstr>Slide 5</vt:lpstr>
      <vt:lpstr>3. The endoplasmic reticulum (ER):</vt:lpstr>
      <vt:lpstr>Slide 7</vt:lpstr>
      <vt:lpstr>4- Golgi apparatus: جهاز جولجي </vt:lpstr>
      <vt:lpstr>Slide 9</vt:lpstr>
      <vt:lpstr>5- Lysosomes: الأجسام المحللة</vt:lpstr>
      <vt:lpstr>Lysosomal enzymes:</vt:lpstr>
      <vt:lpstr>6- Vacuoles: الفجوات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Owner</cp:lastModifiedBy>
  <cp:revision>63</cp:revision>
  <dcterms:created xsi:type="dcterms:W3CDTF">2000-05-04T05:47:50Z</dcterms:created>
  <dcterms:modified xsi:type="dcterms:W3CDTF">2017-10-02T18:09:00Z</dcterms:modified>
</cp:coreProperties>
</file>