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handoutMasterIdLst>
    <p:handoutMasterId r:id="rId37"/>
  </p:handoutMasterIdLst>
  <p:sldIdLst>
    <p:sldId id="257" r:id="rId2"/>
    <p:sldId id="258" r:id="rId3"/>
    <p:sldId id="259" r:id="rId4"/>
    <p:sldId id="284" r:id="rId5"/>
    <p:sldId id="285" r:id="rId6"/>
    <p:sldId id="260" r:id="rId7"/>
    <p:sldId id="265" r:id="rId8"/>
    <p:sldId id="262" r:id="rId9"/>
    <p:sldId id="264" r:id="rId10"/>
    <p:sldId id="263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82" r:id="rId24"/>
    <p:sldId id="283" r:id="rId25"/>
    <p:sldId id="286" r:id="rId26"/>
    <p:sldId id="292" r:id="rId27"/>
    <p:sldId id="293" r:id="rId28"/>
    <p:sldId id="294" r:id="rId29"/>
    <p:sldId id="289" r:id="rId30"/>
    <p:sldId id="288" r:id="rId31"/>
    <p:sldId id="287" r:id="rId32"/>
    <p:sldId id="290" r:id="rId33"/>
    <p:sldId id="291" r:id="rId34"/>
    <p:sldId id="295" r:id="rId35"/>
  </p:sldIdLst>
  <p:sldSz cx="9144000" cy="6858000" type="screen4x3"/>
  <p:notesSz cx="6797675" cy="9929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4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973349-D818-4183-89DD-2DB4FAF09844}" type="datetimeFigureOut">
              <a:rPr lang="en-US" smtClean="0"/>
              <a:pPr/>
              <a:t>10/25/2014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1338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31338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2A9E2E-AFB1-431D-9DFA-95CF31130D4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FCC3BD-64A2-49C3-996C-B7FC22B78721}" type="datetimeFigureOut">
              <a:rPr lang="en-US" smtClean="0"/>
              <a:pPr/>
              <a:t>10/25/2014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6661"/>
            <a:ext cx="5438140" cy="4468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599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1599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45808B-B185-475B-94EE-4E154EB86B1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11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12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19693C-9C86-4DAD-B6F3-85E5A61A0300}" type="slidenum">
              <a:rPr lang="en-US" alt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1B465-797B-4D8F-B3CA-A0AB7FC72BDA}" type="slidenum">
              <a:rPr lang="en-US" alt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Isosceles Triangle 4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FF630-A1C1-49FA-989A-7BEA38081AAF}" type="slidenum">
              <a:rPr lang="en-US" alt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C7CA0-2ED8-486B-B84D-57287EDC3AE4}" type="slidenum">
              <a:rPr lang="en-US" alt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DDE9EC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DDE9EC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50FEE6-B3FE-4A4D-9453-5CEDF159DEB2}" type="slidenum">
              <a:rPr lang="en-US" altLang="en-US">
                <a:solidFill>
                  <a:srgbClr val="DDE9EC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DDE9EC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BA6C5-E2CC-4E1A-8D57-9E11B2FED94F}" type="slidenum">
              <a:rPr lang="en-US" alt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B88F7-B3F8-4145-943B-3C9CDBF65964}" type="slidenum">
              <a:rPr lang="en-US" alt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3F0D8-CDE1-47F5-BF9E-EFE26DFE35BC}" type="slidenum">
              <a:rPr lang="en-US" alt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1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" name="Isosceles Triangle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0E8F05-743D-41F7-9067-FE48745EA802}" type="slidenum">
              <a:rPr lang="en-US" alt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Isosceles Triangle 6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90327-8768-4908-A9F9-2C25804DAA18}" type="slidenum">
              <a:rPr lang="en-US" alt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  <a:latin typeface="Arial" charset="0"/>
            </a:endParaRP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DDE9EC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DDE9EC"/>
              </a:solidFill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2CB0D-5F50-4FCD-9475-9E7AB29C1799}" type="slidenum">
              <a:rPr lang="en-US" altLang="en-US">
                <a:solidFill>
                  <a:srgbClr val="DDE9EC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DDE9EC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2A709F-7B74-4283-B8E3-225733C79037}" type="slidenum">
              <a:rPr lang="en-US" altLang="en-US">
                <a:solidFill>
                  <a:srgbClr val="464653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8BA2B4"/>
        </a:buClr>
        <a:buSzPct val="70000"/>
        <a:buFont typeface="Wingdings" pitchFamily="2" charset="2"/>
        <a:buChar char="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marL="342900" indent="-342900" eaLnBrk="1" hangingPunct="1"/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Lecture 4: Mobile Computing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n-US" dirty="0" smtClean="0">
                <a:latin typeface="Times New Roman" pitchFamily="18" charset="0"/>
              </a:rPr>
              <a:t>By D. </a:t>
            </a:r>
            <a:r>
              <a:rPr lang="en-US" dirty="0" err="1" smtClean="0">
                <a:latin typeface="Times New Roman" pitchFamily="18" charset="0"/>
              </a:rPr>
              <a:t>Najla</a:t>
            </a:r>
            <a:r>
              <a:rPr lang="en-US" dirty="0" smtClean="0">
                <a:latin typeface="Times New Roman" pitchFamily="18" charset="0"/>
              </a:rPr>
              <a:t> Al-</a:t>
            </a:r>
            <a:r>
              <a:rPr lang="en-US" dirty="0" err="1" smtClean="0">
                <a:latin typeface="Times New Roman" pitchFamily="18" charset="0"/>
              </a:rPr>
              <a:t>Nabhan</a:t>
            </a:r>
            <a:r>
              <a:rPr lang="en-US" dirty="0" smtClean="0">
                <a:latin typeface="Times New Roman" pitchFamily="18" charset="0"/>
              </a:rPr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19693C-9C86-4DAD-B6F3-85E5A61A0300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1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Invisible/ubiquitous/pervasive and wearable computing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dirty="0" smtClean="0"/>
              <a:t>• Tiny embedded “computers”</a:t>
            </a:r>
          </a:p>
          <a:p>
            <a:r>
              <a:rPr lang="en-US" dirty="0" smtClean="0"/>
              <a:t>• Everywhere</a:t>
            </a:r>
          </a:p>
          <a:p>
            <a:r>
              <a:rPr lang="en-US" dirty="0" smtClean="0"/>
              <a:t>• Example: Microsoft’s </a:t>
            </a:r>
            <a:r>
              <a:rPr lang="en-US" dirty="0" smtClean="0"/>
              <a:t>Doll</a:t>
            </a:r>
            <a:endParaRPr lang="en-US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3513288"/>
            <a:ext cx="2390775" cy="209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10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Intelligent Office and Intelligent House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dirty="0" smtClean="0"/>
              <a:t>• Bluetooth replaces cables</a:t>
            </a:r>
          </a:p>
          <a:p>
            <a:r>
              <a:rPr lang="en-US" dirty="0" smtClean="0"/>
              <a:t>• Plug and play, without the “plug”</a:t>
            </a:r>
          </a:p>
          <a:p>
            <a:r>
              <a:rPr lang="en-US" dirty="0" smtClean="0"/>
              <a:t>• Again: Find the local printer</a:t>
            </a:r>
          </a:p>
          <a:p>
            <a:r>
              <a:rPr lang="en-US" dirty="0" smtClean="0"/>
              <a:t>• House recognizes inhabitant</a:t>
            </a:r>
          </a:p>
          <a:p>
            <a:r>
              <a:rPr lang="en-US" dirty="0" smtClean="0"/>
              <a:t>• House regulates temperature</a:t>
            </a:r>
          </a:p>
          <a:p>
            <a:r>
              <a:rPr lang="en-US" dirty="0" smtClean="0"/>
              <a:t>according to person in a room</a:t>
            </a:r>
          </a:p>
          <a:p>
            <a:r>
              <a:rPr lang="en-US" dirty="0" smtClean="0"/>
              <a:t>• Trade Shows</a:t>
            </a:r>
          </a:p>
          <a:p>
            <a:r>
              <a:rPr lang="en-US" dirty="0" smtClean="0"/>
              <a:t>• Home without cables looks better</a:t>
            </a:r>
          </a:p>
          <a:p>
            <a:r>
              <a:rPr lang="en-US" dirty="0" smtClean="0"/>
              <a:t>• LAN in historic buildings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828800"/>
            <a:ext cx="3605212" cy="336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11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Meeting room or Conference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dirty="0" smtClean="0"/>
              <a:t>• Share data instantly</a:t>
            </a:r>
          </a:p>
          <a:p>
            <a:r>
              <a:rPr lang="en-US" dirty="0" smtClean="0"/>
              <a:t>• Send a message to someone else in the room</a:t>
            </a:r>
          </a:p>
          <a:p>
            <a:r>
              <a:rPr lang="en-US" dirty="0" smtClean="0"/>
              <a:t>• Secretly vote on controversial issue</a:t>
            </a:r>
          </a:p>
          <a:p>
            <a:r>
              <a:rPr lang="en-US" dirty="0" smtClean="0"/>
              <a:t>• Find person with similar interests</a:t>
            </a:r>
          </a:p>
          <a:p>
            <a:r>
              <a:rPr lang="en-US" dirty="0" smtClean="0"/>
              <a:t>• Broadcast last minute changes</a:t>
            </a:r>
          </a:p>
          <a:p>
            <a:r>
              <a:rPr lang="en-US" dirty="0" smtClean="0"/>
              <a:t>• Ad-Hoc Network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3048000"/>
            <a:ext cx="3648075" cy="2903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12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Taxi / Police / Fire squad / Service fleet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dirty="0" smtClean="0"/>
              <a:t>• Connect</a:t>
            </a:r>
          </a:p>
          <a:p>
            <a:r>
              <a:rPr lang="en-US" dirty="0" smtClean="0"/>
              <a:t>• Control</a:t>
            </a:r>
          </a:p>
          <a:p>
            <a:r>
              <a:rPr lang="en-US" dirty="0" smtClean="0"/>
              <a:t>• Communicate</a:t>
            </a:r>
          </a:p>
          <a:p>
            <a:endParaRPr lang="en-US" dirty="0" smtClean="0"/>
          </a:p>
          <a:p>
            <a:r>
              <a:rPr lang="en-US" dirty="0" smtClean="0"/>
              <a:t> Service Worker</a:t>
            </a:r>
          </a:p>
          <a:p>
            <a:r>
              <a:rPr lang="en-US" dirty="0" smtClean="0"/>
              <a:t> Example: SBB service workers have PDA</a:t>
            </a:r>
          </a:p>
          <a:p>
            <a:pPr lvl="1"/>
            <a:r>
              <a:rPr lang="en-US" dirty="0" smtClean="0"/>
              <a:t>– Map help finding broken signal</a:t>
            </a:r>
          </a:p>
          <a:p>
            <a:pPr lvl="1"/>
            <a:r>
              <a:rPr lang="en-US" dirty="0" smtClean="0"/>
              <a:t>– PDA gives type of signal, so that service person can bring the right tools right away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1371600"/>
            <a:ext cx="2371725" cy="2734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13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1066800"/>
            <a:ext cx="5110162" cy="3984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Lonely wolf= Remote users 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dirty="0" smtClean="0"/>
              <a:t> • We really mean </a:t>
            </a:r>
            <a:r>
              <a:rPr lang="en-US" i="1" dirty="0" smtClean="0"/>
              <a:t>everywhere!</a:t>
            </a:r>
          </a:p>
          <a:p>
            <a:endParaRPr lang="en-US" dirty="0" smtClean="0"/>
          </a:p>
          <a:p>
            <a:r>
              <a:rPr lang="en-US" dirty="0" smtClean="0"/>
              <a:t>• Cargo’s and yachts</a:t>
            </a:r>
          </a:p>
          <a:p>
            <a:r>
              <a:rPr lang="en-US" dirty="0" smtClean="0"/>
              <a:t>• Journalists</a:t>
            </a:r>
          </a:p>
          <a:p>
            <a:r>
              <a:rPr lang="en-US" dirty="0" smtClean="0"/>
              <a:t>• Scientists</a:t>
            </a:r>
          </a:p>
          <a:p>
            <a:r>
              <a:rPr lang="en-US" dirty="0" smtClean="0"/>
              <a:t>• Travelers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• Sometimes cheaper than infrastructure?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14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Disaster relief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dirty="0" smtClean="0"/>
              <a:t> • After earthquake, tsunami,</a:t>
            </a:r>
          </a:p>
          <a:p>
            <a:r>
              <a:rPr lang="en-US" dirty="0" smtClean="0"/>
              <a:t>volcano, etc:</a:t>
            </a:r>
          </a:p>
          <a:p>
            <a:r>
              <a:rPr lang="en-US" dirty="0" smtClean="0"/>
              <a:t>• You cannot rely on</a:t>
            </a:r>
          </a:p>
          <a:p>
            <a:r>
              <a:rPr lang="en-US" dirty="0" smtClean="0"/>
              <a:t>infrastructure but you need to</a:t>
            </a:r>
          </a:p>
          <a:p>
            <a:r>
              <a:rPr lang="en-US" dirty="0" smtClean="0"/>
              <a:t>orchestrate disaster relief</a:t>
            </a:r>
          </a:p>
          <a:p>
            <a:r>
              <a:rPr lang="en-US" dirty="0" smtClean="0"/>
              <a:t>• Early transmission of patient</a:t>
            </a:r>
          </a:p>
          <a:p>
            <a:r>
              <a:rPr lang="en-US" dirty="0" smtClean="0"/>
              <a:t>data to hospital</a:t>
            </a:r>
          </a:p>
          <a:p>
            <a:r>
              <a:rPr lang="en-US" dirty="0" smtClean="0"/>
              <a:t>• Satellite</a:t>
            </a:r>
          </a:p>
          <a:p>
            <a:r>
              <a:rPr lang="en-US" dirty="0" smtClean="0"/>
              <a:t>• Ad-Hoc network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2971800"/>
            <a:ext cx="4191000" cy="2626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15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 Disaster alarm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dirty="0" smtClean="0"/>
              <a:t>• With sensors you might be</a:t>
            </a:r>
          </a:p>
          <a:p>
            <a:r>
              <a:rPr lang="en-US" dirty="0" smtClean="0"/>
              <a:t>able to alarm early</a:t>
            </a:r>
          </a:p>
          <a:p>
            <a:r>
              <a:rPr lang="en-US" dirty="0" smtClean="0"/>
              <a:t>• Example: Tsunami</a:t>
            </a:r>
          </a:p>
          <a:p>
            <a:r>
              <a:rPr lang="en-US" dirty="0" smtClean="0"/>
              <a:t>• Example: Cooling room</a:t>
            </a:r>
          </a:p>
          <a:p>
            <a:r>
              <a:rPr lang="en-US" dirty="0" smtClean="0"/>
              <a:t>• Or simpler: Weather station</a:t>
            </a:r>
          </a:p>
          <a:p>
            <a:endParaRPr lang="en-US" dirty="0" smtClean="0"/>
          </a:p>
          <a:p>
            <a:r>
              <a:rPr lang="en-US" dirty="0" smtClean="0"/>
              <a:t>•Satellite</a:t>
            </a:r>
          </a:p>
          <a:p>
            <a:r>
              <a:rPr lang="en-US" dirty="0" smtClean="0"/>
              <a:t>• Ad-Hoc network 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295400"/>
            <a:ext cx="3514725" cy="4659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16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Games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dirty="0" smtClean="0"/>
              <a:t> • Nintendo </a:t>
            </a:r>
            <a:r>
              <a:rPr lang="en-US" dirty="0" err="1" smtClean="0"/>
              <a:t>Gameboy</a:t>
            </a:r>
            <a:r>
              <a:rPr lang="en-US" dirty="0" smtClean="0"/>
              <a:t> [Advance]: Industry standard mobile game station</a:t>
            </a:r>
          </a:p>
          <a:p>
            <a:r>
              <a:rPr lang="en-US" dirty="0" smtClean="0"/>
              <a:t>• Connectable to other </a:t>
            </a:r>
            <a:r>
              <a:rPr lang="en-US" dirty="0" err="1" smtClean="0"/>
              <a:t>Gameboys</a:t>
            </a:r>
            <a:endParaRPr lang="en-US" dirty="0" smtClean="0"/>
          </a:p>
          <a:p>
            <a:r>
              <a:rPr lang="en-US" dirty="0" smtClean="0"/>
              <a:t>• Can be used as game pad for Nintendo </a:t>
            </a:r>
            <a:r>
              <a:rPr lang="en-US" dirty="0" err="1" smtClean="0"/>
              <a:t>Gamecube</a:t>
            </a:r>
            <a:endParaRPr lang="en-US" dirty="0" smtClean="0"/>
          </a:p>
          <a:p>
            <a:r>
              <a:rPr lang="en-US" dirty="0" smtClean="0"/>
              <a:t>• </a:t>
            </a:r>
            <a:r>
              <a:rPr lang="en-US" dirty="0" err="1" smtClean="0"/>
              <a:t>Cybiko</a:t>
            </a:r>
            <a:r>
              <a:rPr lang="en-US" dirty="0" smtClean="0"/>
              <a:t> [Extreme] is a competitor that has radio capabilities built in</a:t>
            </a:r>
          </a:p>
          <a:p>
            <a:r>
              <a:rPr lang="en-US" dirty="0" smtClean="0"/>
              <a:t>• Second generation already</a:t>
            </a:r>
          </a:p>
          <a:p>
            <a:r>
              <a:rPr lang="en-US" dirty="0" smtClean="0"/>
              <a:t>• Also email, chat, etc.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3810000"/>
            <a:ext cx="100965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17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 Military / Security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dirty="0" smtClean="0"/>
              <a:t>• From a technology standpoint this is similar to disaster relief</a:t>
            </a:r>
          </a:p>
          <a:p>
            <a:r>
              <a:rPr lang="en-US" dirty="0" smtClean="0"/>
              <a:t>• </a:t>
            </a:r>
            <a:r>
              <a:rPr lang="en-US" dirty="0" err="1" smtClean="0"/>
              <a:t>Sensoria</a:t>
            </a:r>
            <a:r>
              <a:rPr lang="en-US" dirty="0" smtClean="0"/>
              <a:t> says “US army is the</a:t>
            </a:r>
          </a:p>
          <a:p>
            <a:r>
              <a:rPr lang="en-US" dirty="0" smtClean="0"/>
              <a:t>best costumer”</a:t>
            </a:r>
          </a:p>
          <a:p>
            <a:r>
              <a:rPr lang="en-US" dirty="0" smtClean="0"/>
              <a:t>• Not (important) in this course 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889613"/>
            <a:ext cx="3619500" cy="46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18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 Application Scenarios: </a:t>
            </a:r>
            <a:r>
              <a:rPr lang="en-US" b="1" dirty="0" smtClean="0"/>
              <a:t>Discussion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 numCol="2"/>
          <a:lstStyle/>
          <a:p>
            <a:r>
              <a:rPr lang="en-US" dirty="0" smtClean="0"/>
              <a:t>• Vehicles</a:t>
            </a:r>
          </a:p>
          <a:p>
            <a:r>
              <a:rPr lang="en-US" dirty="0" smtClean="0"/>
              <a:t>• Nomadic user</a:t>
            </a:r>
          </a:p>
          <a:p>
            <a:r>
              <a:rPr lang="en-US" dirty="0" smtClean="0"/>
              <a:t>• Smart mobile phone</a:t>
            </a:r>
          </a:p>
          <a:p>
            <a:r>
              <a:rPr lang="en-US" dirty="0" smtClean="0"/>
              <a:t>• Invisible computing</a:t>
            </a:r>
          </a:p>
          <a:p>
            <a:r>
              <a:rPr lang="en-US" dirty="0" smtClean="0"/>
              <a:t>• Wearable computing</a:t>
            </a:r>
          </a:p>
          <a:p>
            <a:r>
              <a:rPr lang="en-US" dirty="0" smtClean="0"/>
              <a:t>• Intelligent house or office</a:t>
            </a:r>
          </a:p>
          <a:p>
            <a:r>
              <a:rPr lang="en-US" dirty="0" smtClean="0"/>
              <a:t>• Meeting room/conference</a:t>
            </a:r>
          </a:p>
          <a:p>
            <a:r>
              <a:rPr lang="en-US" dirty="0" smtClean="0"/>
              <a:t>• Taxi/Police/Fire squad fleet</a:t>
            </a:r>
          </a:p>
          <a:p>
            <a:r>
              <a:rPr lang="en-US" dirty="0" smtClean="0"/>
              <a:t>• Service worker</a:t>
            </a:r>
          </a:p>
          <a:p>
            <a:r>
              <a:rPr lang="en-US" dirty="0" smtClean="0"/>
              <a:t>• Lonely wolf</a:t>
            </a:r>
          </a:p>
          <a:p>
            <a:r>
              <a:rPr lang="en-US" dirty="0" smtClean="0"/>
              <a:t>• Disaster relief and Disaster alarm</a:t>
            </a:r>
          </a:p>
          <a:p>
            <a:r>
              <a:rPr lang="en-US" dirty="0" smtClean="0"/>
              <a:t>• Games</a:t>
            </a:r>
          </a:p>
          <a:p>
            <a:r>
              <a:rPr lang="en-US" dirty="0" smtClean="0"/>
              <a:t>• Military / Security</a:t>
            </a:r>
          </a:p>
          <a:p>
            <a:r>
              <a:rPr lang="en-US" dirty="0" smtClean="0"/>
              <a:t>• </a:t>
            </a:r>
            <a:r>
              <a:rPr lang="en-US" b="1" dirty="0" smtClean="0"/>
              <a:t>Anything missing?</a:t>
            </a:r>
            <a:endParaRPr lang="en-US" dirty="0" smtClean="0"/>
          </a:p>
        </p:txBody>
      </p:sp>
      <p:sp>
        <p:nvSpPr>
          <p:cNvPr id="4" name="Cloud 3"/>
          <p:cNvSpPr/>
          <p:nvPr/>
        </p:nvSpPr>
        <p:spPr>
          <a:xfrm>
            <a:off x="5562600" y="4191000"/>
            <a:ext cx="2590800" cy="17526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What is important?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19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imes New Roman" pitchFamily="18" charset="0"/>
              </a:rPr>
              <a:t>Overview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sz="2800" baseline="0" dirty="0" smtClean="0">
                <a:latin typeface="Arial"/>
              </a:rPr>
              <a:t>What is it?</a:t>
            </a:r>
          </a:p>
          <a:p>
            <a:r>
              <a:rPr lang="en-US" sz="2800" baseline="0" dirty="0" smtClean="0">
                <a:latin typeface="Arial"/>
              </a:rPr>
              <a:t>Who needs it?</a:t>
            </a:r>
          </a:p>
          <a:p>
            <a:r>
              <a:rPr lang="en-US" sz="2800" baseline="0" dirty="0" smtClean="0">
                <a:latin typeface="Arial"/>
              </a:rPr>
              <a:t> History</a:t>
            </a:r>
          </a:p>
          <a:p>
            <a:r>
              <a:rPr lang="en-US" sz="2800" baseline="0" dirty="0" smtClean="0">
                <a:latin typeface="Arial"/>
              </a:rPr>
              <a:t> Future</a:t>
            </a:r>
          </a:p>
          <a:p>
            <a:r>
              <a:rPr lang="en-US" sz="2800" baseline="0" dirty="0" smtClean="0">
                <a:latin typeface="Arial"/>
              </a:rPr>
              <a:t> </a:t>
            </a:r>
            <a:endParaRPr lang="en-US" dirty="0" smtClean="0"/>
          </a:p>
        </p:txBody>
      </p:sp>
      <p:sp>
        <p:nvSpPr>
          <p:cNvPr id="10244" name="TextBox 4"/>
          <p:cNvSpPr txBox="1">
            <a:spLocks noChangeArrowheads="1"/>
          </p:cNvSpPr>
          <p:nvPr/>
        </p:nvSpPr>
        <p:spPr bwMode="auto">
          <a:xfrm>
            <a:off x="457200" y="1219200"/>
            <a:ext cx="8229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prstClr val="black"/>
                </a:solidFill>
                <a:latin typeface="Arial" pitchFamily="34" charset="0"/>
              </a:rPr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1143000"/>
            <a:ext cx="4157662" cy="5416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2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Mobile devices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dirty="0" smtClean="0"/>
              <a:t>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9" y="1371600"/>
            <a:ext cx="8725063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20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 Effect of Device Portability 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• Energy consumption</a:t>
            </a:r>
          </a:p>
          <a:p>
            <a:pPr>
              <a:buNone/>
            </a:pPr>
            <a:r>
              <a:rPr lang="en-US" dirty="0" smtClean="0"/>
              <a:t>– there is no Moore’s law for batteries or solar cells</a:t>
            </a:r>
          </a:p>
          <a:p>
            <a:pPr>
              <a:buNone/>
            </a:pPr>
            <a:r>
              <a:rPr lang="en-US" dirty="0" smtClean="0"/>
              <a:t>– limited computing power, low quality displays, small disks</a:t>
            </a:r>
          </a:p>
          <a:p>
            <a:pPr>
              <a:buNone/>
            </a:pPr>
            <a:r>
              <a:rPr lang="en-US" dirty="0" smtClean="0"/>
              <a:t>– Limited memory (no moving parts)</a:t>
            </a:r>
          </a:p>
          <a:p>
            <a:pPr>
              <a:buNone/>
            </a:pPr>
            <a:r>
              <a:rPr lang="en-US" dirty="0" smtClean="0"/>
              <a:t>– Radio transmission has a high energy consumption</a:t>
            </a:r>
          </a:p>
          <a:p>
            <a:pPr>
              <a:buNone/>
            </a:pPr>
            <a:r>
              <a:rPr lang="en-US" dirty="0" smtClean="0"/>
              <a:t>– CPU: power consumption = </a:t>
            </a:r>
            <a:r>
              <a:rPr lang="en-US" dirty="0" err="1" smtClean="0"/>
              <a:t>CV</a:t>
            </a:r>
            <a:r>
              <a:rPr lang="en-US" sz="2400" baseline="30000" dirty="0" err="1" smtClean="0"/>
              <a:t>2</a:t>
            </a:r>
            <a:r>
              <a:rPr lang="en-US" dirty="0" err="1" smtClean="0"/>
              <a:t>f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• C: total capacitance, reduced by integration</a:t>
            </a:r>
          </a:p>
          <a:p>
            <a:pPr lvl="1">
              <a:buNone/>
            </a:pPr>
            <a:r>
              <a:rPr lang="en-US" dirty="0" smtClean="0"/>
              <a:t>• V: supply voltage, can be reduced to a certain limit</a:t>
            </a:r>
          </a:p>
          <a:p>
            <a:pPr lvl="1">
              <a:buNone/>
            </a:pPr>
            <a:r>
              <a:rPr lang="en-US" dirty="0" smtClean="0"/>
              <a:t>• f: clock frequency, can be reduced temporally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21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 Effect of Device Portability 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• Limited user interfaces</a:t>
            </a:r>
          </a:p>
          <a:p>
            <a:pPr>
              <a:buNone/>
            </a:pPr>
            <a:r>
              <a:rPr lang="en-US" dirty="0" smtClean="0"/>
              <a:t>– compromise between size of fingers and portability</a:t>
            </a:r>
          </a:p>
          <a:p>
            <a:pPr>
              <a:buNone/>
            </a:pPr>
            <a:r>
              <a:rPr lang="en-US" dirty="0" smtClean="0"/>
              <a:t>– integration of character/voice recognition, abstract symbols</a:t>
            </a:r>
          </a:p>
          <a:p>
            <a:pPr>
              <a:buNone/>
            </a:pPr>
            <a:r>
              <a:rPr lang="en-US" dirty="0" smtClean="0"/>
              <a:t>• Loss of data</a:t>
            </a:r>
          </a:p>
          <a:p>
            <a:pPr>
              <a:buNone/>
            </a:pPr>
            <a:r>
              <a:rPr lang="en-US" dirty="0" smtClean="0"/>
              <a:t>– higher probability (e.g., defects, theft)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22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Wireless networks in comparison to fixed networks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• Higher loss-rates due to interference</a:t>
            </a:r>
          </a:p>
          <a:p>
            <a:pPr>
              <a:buNone/>
            </a:pPr>
            <a:r>
              <a:rPr lang="en-US" dirty="0" smtClean="0"/>
              <a:t>– emissions of, e.g., engines, lightning</a:t>
            </a:r>
          </a:p>
          <a:p>
            <a:pPr>
              <a:buNone/>
            </a:pPr>
            <a:r>
              <a:rPr lang="en-US" dirty="0" smtClean="0"/>
              <a:t>• Restrictive regulations of frequencies</a:t>
            </a:r>
          </a:p>
          <a:p>
            <a:pPr>
              <a:buNone/>
            </a:pPr>
            <a:r>
              <a:rPr lang="en-US" dirty="0" smtClean="0"/>
              <a:t>– frequencies have to be coordinated, useful frequencies are almost all</a:t>
            </a:r>
          </a:p>
          <a:p>
            <a:pPr>
              <a:buNone/>
            </a:pPr>
            <a:r>
              <a:rPr lang="en-US" dirty="0" smtClean="0"/>
              <a:t>occupied</a:t>
            </a:r>
          </a:p>
          <a:p>
            <a:pPr>
              <a:buNone/>
            </a:pPr>
            <a:r>
              <a:rPr lang="en-US" dirty="0" smtClean="0"/>
              <a:t>• Low transmission rates</a:t>
            </a:r>
          </a:p>
          <a:p>
            <a:pPr>
              <a:buNone/>
            </a:pPr>
            <a:r>
              <a:rPr lang="en-US" dirty="0" smtClean="0"/>
              <a:t>– local some </a:t>
            </a:r>
            <a:r>
              <a:rPr lang="en-US" dirty="0" err="1" smtClean="0"/>
              <a:t>Mbit</a:t>
            </a:r>
            <a:r>
              <a:rPr lang="en-US" dirty="0" smtClean="0"/>
              <a:t>/s, regional currently, e.g., </a:t>
            </a:r>
            <a:r>
              <a:rPr lang="en-US" dirty="0" err="1" smtClean="0"/>
              <a:t>9.6kbit</a:t>
            </a:r>
            <a:r>
              <a:rPr lang="en-US" dirty="0" smtClean="0"/>
              <a:t>/s with GSM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23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Wireless networks in comparison to fixed networks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• Higher delays, more jitter</a:t>
            </a:r>
          </a:p>
          <a:p>
            <a:pPr>
              <a:buNone/>
            </a:pPr>
            <a:r>
              <a:rPr lang="en-US" dirty="0" smtClean="0"/>
              <a:t>– connection setup time with GSM in the second range, several hundred</a:t>
            </a:r>
          </a:p>
          <a:p>
            <a:pPr>
              <a:buNone/>
            </a:pPr>
            <a:r>
              <a:rPr lang="en-US" dirty="0" smtClean="0"/>
              <a:t>milliseconds for other wireless systems, tens of seconds with Bluetooth</a:t>
            </a:r>
          </a:p>
          <a:p>
            <a:pPr>
              <a:buNone/>
            </a:pPr>
            <a:r>
              <a:rPr lang="en-US" dirty="0" smtClean="0"/>
              <a:t>• Lower security, simpler active attacking</a:t>
            </a:r>
          </a:p>
          <a:p>
            <a:pPr>
              <a:buNone/>
            </a:pPr>
            <a:r>
              <a:rPr lang="en-US" dirty="0" smtClean="0"/>
              <a:t>– radio interface accessible for everyone, base station can be simulated,</a:t>
            </a:r>
          </a:p>
          <a:p>
            <a:pPr>
              <a:buNone/>
            </a:pPr>
            <a:r>
              <a:rPr lang="en-US" dirty="0" smtClean="0"/>
              <a:t>thus attracting calls from mobile phones</a:t>
            </a:r>
          </a:p>
          <a:p>
            <a:pPr>
              <a:buNone/>
            </a:pPr>
            <a:r>
              <a:rPr lang="en-US" dirty="0" smtClean="0"/>
              <a:t>• Always shared medium</a:t>
            </a:r>
          </a:p>
          <a:p>
            <a:pPr>
              <a:buNone/>
            </a:pPr>
            <a:r>
              <a:rPr lang="en-US" dirty="0" smtClean="0"/>
              <a:t>– secure access mechanisms important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24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History of Wireless Technologies Development (1980-200?) 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25</a:t>
            </a:fld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9200"/>
            <a:ext cx="9144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://www.doc.ic.ac.uk/~nd/surprise_96/journal/vol4/vk5/report.fig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34050" y="1524000"/>
            <a:ext cx="3409950" cy="3467942"/>
          </a:xfrm>
          <a:prstGeom prst="rect">
            <a:avLst/>
          </a:prstGeom>
          <a:noFill/>
        </p:spPr>
      </p:pic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EXISTING CELLULAR NETWORK ARCHITECTURE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5562600" cy="4937125"/>
          </a:xfrm>
        </p:spPr>
        <p:txBody>
          <a:bodyPr/>
          <a:lstStyle/>
          <a:p>
            <a:r>
              <a:rPr lang="en-US" sz="2000" dirty="0" smtClean="0"/>
              <a:t>A </a:t>
            </a:r>
            <a:r>
              <a:rPr lang="en-US" sz="2000" b="1" dirty="0" smtClean="0"/>
              <a:t>cellular network </a:t>
            </a:r>
            <a:r>
              <a:rPr lang="en-US" sz="2000" dirty="0" smtClean="0"/>
              <a:t>consists of </a:t>
            </a:r>
            <a:r>
              <a:rPr lang="en-US" sz="2000" b="1" dirty="0" smtClean="0"/>
              <a:t>mobile units </a:t>
            </a:r>
            <a:r>
              <a:rPr lang="en-US" sz="2000" dirty="0" smtClean="0"/>
              <a:t>linked together to </a:t>
            </a:r>
            <a:r>
              <a:rPr lang="en-US" sz="2000" b="1" dirty="0" smtClean="0"/>
              <a:t>switching equipment</a:t>
            </a:r>
            <a:r>
              <a:rPr lang="en-US" sz="2000" dirty="0" smtClean="0"/>
              <a:t>, which interconnect the different parts of the network and allow access to the fixed Public Switched Telephone Network (PSTN). </a:t>
            </a:r>
            <a:endParaRPr lang="en-US" sz="2000" dirty="0" smtClean="0"/>
          </a:p>
          <a:p>
            <a:r>
              <a:rPr lang="en-US" sz="2000" dirty="0" smtClean="0"/>
              <a:t>It's </a:t>
            </a:r>
            <a:r>
              <a:rPr lang="en-US" sz="2000" dirty="0" smtClean="0"/>
              <a:t>incorporated in a number of </a:t>
            </a:r>
            <a:r>
              <a:rPr lang="en-US" sz="2000" dirty="0" smtClean="0"/>
              <a:t>transceivers </a:t>
            </a:r>
            <a:r>
              <a:rPr lang="en-US" sz="2000" dirty="0" smtClean="0"/>
              <a:t>called </a:t>
            </a:r>
            <a:r>
              <a:rPr lang="en-US" sz="2000" b="1" dirty="0" smtClean="0"/>
              <a:t>Base Stations </a:t>
            </a:r>
            <a:r>
              <a:rPr lang="en-US" sz="2000" dirty="0" smtClean="0"/>
              <a:t>(BS). </a:t>
            </a:r>
            <a:endParaRPr lang="en-US" sz="2000" dirty="0" smtClean="0"/>
          </a:p>
          <a:p>
            <a:r>
              <a:rPr lang="en-US" sz="2000" dirty="0" smtClean="0"/>
              <a:t>Every </a:t>
            </a:r>
            <a:r>
              <a:rPr lang="en-US" sz="2000" dirty="0" smtClean="0"/>
              <a:t>BS is located at a strategically selected place and covers a given area or </a:t>
            </a:r>
            <a:r>
              <a:rPr lang="en-US" sz="2000" b="1" dirty="0" smtClean="0"/>
              <a:t>cell </a:t>
            </a:r>
            <a:r>
              <a:rPr lang="en-US" sz="2000" dirty="0" smtClean="0"/>
              <a:t>- hence the name </a:t>
            </a:r>
            <a:r>
              <a:rPr lang="en-US" sz="2000" b="1" dirty="0" smtClean="0"/>
              <a:t>cellular</a:t>
            </a:r>
            <a:r>
              <a:rPr lang="en-US" sz="2000" dirty="0" smtClean="0"/>
              <a:t> communications. </a:t>
            </a:r>
            <a:endParaRPr lang="en-US" sz="2000" dirty="0" smtClean="0"/>
          </a:p>
          <a:p>
            <a:r>
              <a:rPr lang="en-US" sz="2000" dirty="0" smtClean="0"/>
              <a:t>A </a:t>
            </a:r>
            <a:r>
              <a:rPr lang="en-US" sz="2000" dirty="0" smtClean="0"/>
              <a:t>number of </a:t>
            </a:r>
            <a:r>
              <a:rPr lang="en-US" sz="2000" b="1" dirty="0" smtClean="0"/>
              <a:t>adjacent cells </a:t>
            </a:r>
            <a:r>
              <a:rPr lang="en-US" sz="2000" dirty="0" smtClean="0"/>
              <a:t>grouped together form an </a:t>
            </a:r>
            <a:r>
              <a:rPr lang="en-US" sz="2000" b="1" dirty="0" smtClean="0"/>
              <a:t>area </a:t>
            </a:r>
            <a:r>
              <a:rPr lang="en-US" sz="2000" dirty="0" smtClean="0"/>
              <a:t>and the corresponding </a:t>
            </a:r>
            <a:r>
              <a:rPr lang="en-US" sz="2000" b="1" dirty="0" smtClean="0"/>
              <a:t>BSs</a:t>
            </a:r>
            <a:r>
              <a:rPr lang="en-US" sz="2000" dirty="0" smtClean="0"/>
              <a:t> communicate through a so called </a:t>
            </a:r>
            <a:r>
              <a:rPr lang="en-US" sz="2000" b="1" dirty="0" smtClean="0"/>
              <a:t>Mobile Switching Centre (MSC).</a:t>
            </a:r>
            <a:r>
              <a:rPr lang="en-US" sz="2000" dirty="0" smtClean="0"/>
              <a:t> </a:t>
            </a: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26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://www.doc.ic.ac.uk/~nd/surprise_96/journal/vol4/vk5/report.fig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34050" y="1524000"/>
            <a:ext cx="3409950" cy="3467942"/>
          </a:xfrm>
          <a:prstGeom prst="rect">
            <a:avLst/>
          </a:prstGeom>
          <a:noFill/>
        </p:spPr>
      </p:pic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EXISTING CELLULAR NETWORK ARCHITECTURE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5562600" cy="4937125"/>
          </a:xfrm>
        </p:spPr>
        <p:txBody>
          <a:bodyPr/>
          <a:lstStyle/>
          <a:p>
            <a:r>
              <a:rPr lang="en-US" sz="2000" dirty="0" smtClean="0"/>
              <a:t>The </a:t>
            </a:r>
            <a:r>
              <a:rPr lang="en-US" sz="2000" b="1" dirty="0" smtClean="0"/>
              <a:t>MSC</a:t>
            </a:r>
            <a:r>
              <a:rPr lang="en-US" sz="2000" dirty="0" smtClean="0"/>
              <a:t> is the </a:t>
            </a:r>
            <a:r>
              <a:rPr lang="en-US" sz="2000" b="1" dirty="0" smtClean="0"/>
              <a:t>heart</a:t>
            </a:r>
            <a:r>
              <a:rPr lang="en-US" sz="2000" dirty="0" smtClean="0"/>
              <a:t> of a </a:t>
            </a:r>
            <a:r>
              <a:rPr lang="en-US" sz="2000" b="1" dirty="0" smtClean="0"/>
              <a:t>cellular radio system</a:t>
            </a:r>
            <a:r>
              <a:rPr lang="en-US" sz="2000" dirty="0" smtClean="0"/>
              <a:t>. </a:t>
            </a:r>
            <a:endParaRPr lang="en-US" sz="2000" dirty="0" smtClean="0"/>
          </a:p>
          <a:p>
            <a:r>
              <a:rPr lang="en-US" sz="2000" dirty="0" smtClean="0"/>
              <a:t>MSC is responsible for </a:t>
            </a:r>
          </a:p>
          <a:p>
            <a:pPr lvl="1"/>
            <a:r>
              <a:rPr lang="en-US" sz="1800" b="1" dirty="0" smtClean="0"/>
              <a:t>routing</a:t>
            </a:r>
            <a:r>
              <a:rPr lang="en-US" sz="1800" dirty="0" smtClean="0"/>
              <a:t>, or </a:t>
            </a:r>
            <a:r>
              <a:rPr lang="en-US" sz="1800" b="1" dirty="0" smtClean="0"/>
              <a:t>switching</a:t>
            </a:r>
            <a:r>
              <a:rPr lang="en-US" sz="1800" dirty="0" smtClean="0"/>
              <a:t>, calls from the originator to the destination. </a:t>
            </a:r>
            <a:endParaRPr lang="en-US" sz="1800" dirty="0" smtClean="0"/>
          </a:p>
          <a:p>
            <a:pPr lvl="1"/>
            <a:r>
              <a:rPr lang="en-US" sz="1700" b="1" dirty="0" smtClean="0"/>
              <a:t>managing</a:t>
            </a:r>
            <a:r>
              <a:rPr lang="en-US" sz="1700" dirty="0" smtClean="0"/>
              <a:t> </a:t>
            </a:r>
            <a:r>
              <a:rPr lang="en-US" sz="1700" dirty="0" smtClean="0"/>
              <a:t>the </a:t>
            </a:r>
            <a:r>
              <a:rPr lang="en-US" sz="1700" b="1" dirty="0" smtClean="0"/>
              <a:t>cell</a:t>
            </a:r>
            <a:r>
              <a:rPr lang="en-US" sz="1700" dirty="0" smtClean="0"/>
              <a:t>, </a:t>
            </a:r>
            <a:endParaRPr lang="en-US" sz="1700" dirty="0" smtClean="0"/>
          </a:p>
          <a:p>
            <a:pPr lvl="1"/>
            <a:r>
              <a:rPr lang="en-US" sz="1700" dirty="0" smtClean="0"/>
              <a:t>for </a:t>
            </a:r>
            <a:r>
              <a:rPr lang="en-US" sz="1700" b="1" dirty="0" smtClean="0"/>
              <a:t>set-up,</a:t>
            </a:r>
            <a:r>
              <a:rPr lang="en-US" sz="1700" dirty="0" smtClean="0"/>
              <a:t> </a:t>
            </a:r>
            <a:r>
              <a:rPr lang="en-US" sz="1700" b="1" dirty="0" smtClean="0"/>
              <a:t>routing control </a:t>
            </a:r>
            <a:r>
              <a:rPr lang="en-US" sz="1700" dirty="0" smtClean="0"/>
              <a:t>and </a:t>
            </a:r>
            <a:r>
              <a:rPr lang="en-US" sz="1700" b="1" dirty="0" smtClean="0"/>
              <a:t>termination</a:t>
            </a:r>
            <a:r>
              <a:rPr lang="en-US" sz="1700" dirty="0" smtClean="0"/>
              <a:t> of the </a:t>
            </a:r>
            <a:r>
              <a:rPr lang="en-US" sz="1700" b="1" dirty="0" smtClean="0"/>
              <a:t>call</a:t>
            </a:r>
            <a:r>
              <a:rPr lang="en-US" sz="1700" dirty="0" smtClean="0"/>
              <a:t>, </a:t>
            </a:r>
            <a:endParaRPr lang="en-US" sz="1700" dirty="0" smtClean="0"/>
          </a:p>
          <a:p>
            <a:pPr lvl="1"/>
            <a:r>
              <a:rPr lang="en-US" sz="1700" dirty="0" smtClean="0"/>
              <a:t>for </a:t>
            </a:r>
            <a:r>
              <a:rPr lang="en-US" sz="1700" b="1" dirty="0" smtClean="0"/>
              <a:t>management</a:t>
            </a:r>
            <a:r>
              <a:rPr lang="en-US" sz="1700" dirty="0" smtClean="0"/>
              <a:t> of </a:t>
            </a:r>
            <a:r>
              <a:rPr lang="en-US" sz="1700" b="1" dirty="0" smtClean="0"/>
              <a:t>inter-MSC hand over </a:t>
            </a:r>
            <a:r>
              <a:rPr lang="en-US" sz="1700" dirty="0" smtClean="0"/>
              <a:t>and </a:t>
            </a:r>
            <a:r>
              <a:rPr lang="en-US" sz="1700" b="1" dirty="0" smtClean="0"/>
              <a:t>supplementary services</a:t>
            </a:r>
            <a:r>
              <a:rPr lang="en-US" sz="1700" dirty="0" smtClean="0"/>
              <a:t>, </a:t>
            </a:r>
            <a:endParaRPr lang="en-US" sz="1700" dirty="0" smtClean="0"/>
          </a:p>
          <a:p>
            <a:pPr lvl="1"/>
            <a:r>
              <a:rPr lang="en-US" sz="1700" dirty="0" smtClean="0"/>
              <a:t>and </a:t>
            </a:r>
            <a:r>
              <a:rPr lang="en-US" sz="1700" dirty="0" smtClean="0"/>
              <a:t>for </a:t>
            </a:r>
            <a:r>
              <a:rPr lang="en-US" sz="1700" b="1" dirty="0" smtClean="0"/>
              <a:t>collecting charging </a:t>
            </a:r>
            <a:r>
              <a:rPr lang="en-US" sz="1700" dirty="0" smtClean="0"/>
              <a:t>and </a:t>
            </a:r>
            <a:r>
              <a:rPr lang="en-US" sz="1700" b="1" dirty="0" smtClean="0"/>
              <a:t>accounting</a:t>
            </a:r>
            <a:r>
              <a:rPr lang="en-US" sz="1700" dirty="0" smtClean="0"/>
              <a:t> information. </a:t>
            </a:r>
            <a:endParaRPr lang="en-US" sz="1700" dirty="0" smtClean="0"/>
          </a:p>
          <a:p>
            <a:r>
              <a:rPr lang="en-US" sz="2000" dirty="0" smtClean="0"/>
              <a:t>The </a:t>
            </a:r>
            <a:r>
              <a:rPr lang="en-US" sz="2000" dirty="0" smtClean="0"/>
              <a:t>MSC may be connected to </a:t>
            </a:r>
            <a:r>
              <a:rPr lang="en-US" sz="2000" b="1" dirty="0" smtClean="0"/>
              <a:t>other</a:t>
            </a:r>
            <a:r>
              <a:rPr lang="en-US" sz="2000" dirty="0" smtClean="0"/>
              <a:t> </a:t>
            </a:r>
            <a:r>
              <a:rPr lang="en-US" sz="2000" b="1" dirty="0" smtClean="0"/>
              <a:t>MSCs</a:t>
            </a:r>
            <a:r>
              <a:rPr lang="en-US" sz="2000" dirty="0" smtClean="0"/>
              <a:t> </a:t>
            </a:r>
            <a:r>
              <a:rPr lang="en-US" sz="2000" dirty="0" smtClean="0"/>
              <a:t>or </a:t>
            </a:r>
            <a:r>
              <a:rPr lang="en-US" sz="2000" dirty="0" smtClean="0"/>
              <a:t>to the </a:t>
            </a:r>
            <a:r>
              <a:rPr lang="en-US" sz="2000" b="1" dirty="0" smtClean="0"/>
              <a:t>PSTN</a:t>
            </a:r>
            <a:r>
              <a:rPr lang="en-US" sz="2000" dirty="0" smtClean="0"/>
              <a:t>.</a:t>
            </a: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27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://www.doc.ic.ac.uk/~nd/surprise_96/journal/vol4/vk5/report.fig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143000"/>
            <a:ext cx="4429007" cy="3886200"/>
          </a:xfrm>
          <a:prstGeom prst="rect">
            <a:avLst/>
          </a:prstGeom>
          <a:noFill/>
        </p:spPr>
      </p:pic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Mobile communication overview</a:t>
            </a:r>
            <a:endParaRPr lang="en-US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4800" y="1066800"/>
            <a:ext cx="4495800" cy="5562600"/>
          </a:xfrm>
        </p:spPr>
        <p:txBody>
          <a:bodyPr/>
          <a:lstStyle/>
          <a:p>
            <a:r>
              <a:rPr lang="en-US" sz="2000" dirty="0" smtClean="0"/>
              <a:t>Each </a:t>
            </a:r>
            <a:r>
              <a:rPr lang="en-US" sz="2000" b="1" dirty="0" smtClean="0"/>
              <a:t>cell</a:t>
            </a:r>
            <a:r>
              <a:rPr lang="en-US" sz="2000" dirty="0" smtClean="0"/>
              <a:t> has a number of channels </a:t>
            </a:r>
            <a:r>
              <a:rPr lang="en-US" sz="2000" b="1" dirty="0" smtClean="0"/>
              <a:t>associated</a:t>
            </a:r>
            <a:r>
              <a:rPr lang="en-US" sz="2000" dirty="0" smtClean="0"/>
              <a:t> with it. </a:t>
            </a:r>
            <a:endParaRPr lang="en-US" sz="2000" dirty="0" smtClean="0"/>
          </a:p>
          <a:p>
            <a:r>
              <a:rPr lang="en-US" sz="2000" dirty="0" smtClean="0"/>
              <a:t>When </a:t>
            </a:r>
            <a:r>
              <a:rPr lang="en-US" sz="2000" dirty="0" smtClean="0"/>
              <a:t>a </a:t>
            </a:r>
            <a:r>
              <a:rPr lang="en-US" sz="2000" b="1" dirty="0" smtClean="0"/>
              <a:t>Mobile Station </a:t>
            </a:r>
            <a:r>
              <a:rPr lang="en-US" sz="2000" dirty="0" smtClean="0"/>
              <a:t>(MS) becomes </a:t>
            </a:r>
            <a:r>
              <a:rPr lang="en-US" sz="2000" b="1" dirty="0" smtClean="0"/>
              <a:t>'active</a:t>
            </a:r>
            <a:r>
              <a:rPr lang="en-US" sz="2000" dirty="0" smtClean="0"/>
              <a:t>' it registers with the </a:t>
            </a:r>
            <a:r>
              <a:rPr lang="en-US" sz="2000" b="1" dirty="0" smtClean="0"/>
              <a:t>nearest BS</a:t>
            </a:r>
            <a:r>
              <a:rPr lang="en-US" sz="2000" dirty="0" smtClean="0"/>
              <a:t>. </a:t>
            </a:r>
            <a:endParaRPr lang="en-US" sz="2000" dirty="0" smtClean="0"/>
          </a:p>
          <a:p>
            <a:r>
              <a:rPr lang="en-US" sz="2000" dirty="0" smtClean="0"/>
              <a:t>The </a:t>
            </a:r>
            <a:r>
              <a:rPr lang="en-US" sz="2000" dirty="0" smtClean="0"/>
              <a:t>corresponding </a:t>
            </a:r>
            <a:r>
              <a:rPr lang="en-US" sz="2000" b="1" dirty="0" smtClean="0"/>
              <a:t>MSC stores the information </a:t>
            </a:r>
            <a:r>
              <a:rPr lang="en-US" sz="2000" dirty="0" smtClean="0"/>
              <a:t>about that MS and its position. </a:t>
            </a:r>
            <a:endParaRPr lang="en-US" sz="2000" dirty="0" smtClean="0"/>
          </a:p>
          <a:p>
            <a:r>
              <a:rPr lang="en-US" sz="2000" dirty="0" smtClean="0"/>
              <a:t>This </a:t>
            </a:r>
            <a:r>
              <a:rPr lang="en-US" sz="2000" b="1" dirty="0" smtClean="0"/>
              <a:t>information</a:t>
            </a:r>
            <a:r>
              <a:rPr lang="en-US" sz="2000" dirty="0" smtClean="0"/>
              <a:t> is used to </a:t>
            </a:r>
            <a:r>
              <a:rPr lang="en-US" sz="2000" b="1" dirty="0" smtClean="0"/>
              <a:t>direct</a:t>
            </a:r>
            <a:r>
              <a:rPr lang="en-US" sz="2000" dirty="0" smtClean="0"/>
              <a:t> incoming </a:t>
            </a:r>
            <a:r>
              <a:rPr lang="en-US" sz="2000" b="1" dirty="0" smtClean="0"/>
              <a:t>calls</a:t>
            </a:r>
            <a:r>
              <a:rPr lang="en-US" sz="2000" dirty="0" smtClean="0"/>
              <a:t> to the MS.</a:t>
            </a:r>
          </a:p>
          <a:p>
            <a:r>
              <a:rPr lang="en-US" sz="2000" dirty="0" smtClean="0"/>
              <a:t>If </a:t>
            </a:r>
            <a:r>
              <a:rPr lang="en-US" sz="2000" b="1" dirty="0" smtClean="0"/>
              <a:t>during</a:t>
            </a:r>
            <a:r>
              <a:rPr lang="en-US" sz="2000" dirty="0" smtClean="0"/>
              <a:t> a call the MS </a:t>
            </a:r>
            <a:r>
              <a:rPr lang="en-US" sz="2000" b="1" dirty="0" smtClean="0"/>
              <a:t>moves</a:t>
            </a:r>
            <a:r>
              <a:rPr lang="en-US" sz="2000" dirty="0" smtClean="0"/>
              <a:t> to an adjacent </a:t>
            </a:r>
            <a:r>
              <a:rPr lang="en-US" sz="2000" b="1" dirty="0" smtClean="0"/>
              <a:t>cell</a:t>
            </a:r>
            <a:r>
              <a:rPr lang="en-US" sz="2000" dirty="0" smtClean="0"/>
              <a:t> then a </a:t>
            </a:r>
            <a:r>
              <a:rPr lang="en-US" sz="2000" b="1" dirty="0" smtClean="0"/>
              <a:t>change</a:t>
            </a:r>
            <a:r>
              <a:rPr lang="en-US" sz="2000" dirty="0" smtClean="0"/>
              <a:t> of </a:t>
            </a:r>
            <a:r>
              <a:rPr lang="en-US" sz="2000" b="1" dirty="0" smtClean="0"/>
              <a:t>frequency</a:t>
            </a:r>
            <a:r>
              <a:rPr lang="en-US" sz="2000" dirty="0" smtClean="0"/>
              <a:t> will necessarily occur - since adjacent cells never use the same channels. This procedure is called </a:t>
            </a:r>
            <a:r>
              <a:rPr lang="en-US" sz="2000" b="1" dirty="0" smtClean="0"/>
              <a:t>hand over</a:t>
            </a:r>
            <a:r>
              <a:rPr lang="en-US" sz="2000" dirty="0" smtClean="0"/>
              <a:t> and is the key to Mobile communications.</a:t>
            </a:r>
          </a:p>
          <a:p>
            <a:pPr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28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History of Wireless Technologies Development (1980-200?) 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29</a:t>
            </a:fld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http://www.youthdomain.com/wp-content/uploads/2014/02/Comparision-of-All-Generations-of-Mobile-Technologi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8965686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imes New Roman" pitchFamily="18" charset="0"/>
              </a:rPr>
              <a:t>A computer in 2014?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dirty="0" smtClean="0"/>
              <a:t>• Advances in technology</a:t>
            </a:r>
          </a:p>
          <a:p>
            <a:pPr lvl="2"/>
            <a:r>
              <a:rPr lang="en-US" dirty="0" smtClean="0"/>
              <a:t>– More computing power in smaller devices</a:t>
            </a:r>
          </a:p>
          <a:p>
            <a:pPr lvl="2"/>
            <a:r>
              <a:rPr lang="en-US" dirty="0" smtClean="0"/>
              <a:t>– Flat, lightweight displays with low power consumption</a:t>
            </a:r>
          </a:p>
          <a:p>
            <a:pPr lvl="2"/>
            <a:r>
              <a:rPr lang="en-US" dirty="0" smtClean="0"/>
              <a:t>– New user interfaces due to small dimensions</a:t>
            </a:r>
          </a:p>
          <a:p>
            <a:pPr lvl="2"/>
            <a:r>
              <a:rPr lang="en-US" dirty="0" smtClean="0"/>
              <a:t>– More bandwidth (per second? per space?)</a:t>
            </a:r>
          </a:p>
          <a:p>
            <a:pPr lvl="2"/>
            <a:r>
              <a:rPr lang="en-US" dirty="0" smtClean="0"/>
              <a:t>– Multiple wireless techniques</a:t>
            </a:r>
          </a:p>
          <a:p>
            <a:r>
              <a:rPr lang="en-US" dirty="0" smtClean="0"/>
              <a:t>• Technology in the background</a:t>
            </a:r>
          </a:p>
          <a:p>
            <a:pPr lvl="2"/>
            <a:r>
              <a:rPr lang="en-US" dirty="0" smtClean="0"/>
              <a:t>– Device location awareness: computers adapt to their environment</a:t>
            </a:r>
          </a:p>
          <a:p>
            <a:pPr lvl="1"/>
            <a:r>
              <a:rPr lang="en-US" dirty="0" smtClean="0"/>
              <a:t>– User location awareness: computers recognize the location of the user and react appropriately (call forwarding)</a:t>
            </a:r>
          </a:p>
          <a:p>
            <a:r>
              <a:rPr lang="en-US" dirty="0" smtClean="0"/>
              <a:t>• “Computers” evolve</a:t>
            </a:r>
          </a:p>
          <a:p>
            <a:pPr lvl="2"/>
            <a:r>
              <a:rPr lang="en-US" dirty="0" smtClean="0"/>
              <a:t>– Small, cheap, portable, replaceable</a:t>
            </a:r>
          </a:p>
          <a:p>
            <a:pPr lvl="2"/>
            <a:r>
              <a:rPr lang="en-US" dirty="0" smtClean="0"/>
              <a:t>– Integration or disintegration?</a:t>
            </a:r>
            <a:endParaRPr lang="en-US" sz="15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3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Simple Reference Model for mobile computing  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30</a:t>
            </a:fld>
            <a:endParaRPr lang="en-US" altLang="en-US">
              <a:solidFill>
                <a:srgbClr val="464653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3512" y="1582737"/>
            <a:ext cx="6276975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imes New Roman" pitchFamily="18" charset="0"/>
              </a:rPr>
              <a:t>Networking Approaches in mobile Computing 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31</a:t>
            </a:fld>
            <a:endParaRPr lang="en-US" altLang="en-US">
              <a:solidFill>
                <a:srgbClr val="464653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227394"/>
            <a:ext cx="6734175" cy="4706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Future 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sz="2000" dirty="0" smtClean="0"/>
              <a:t>With </a:t>
            </a:r>
            <a:r>
              <a:rPr lang="en-US" sz="2000" dirty="0" smtClean="0"/>
              <a:t>the emphasis increasingly on compact, small mobile computers, it may also be possible to have all the practicality of a mobile computer in the size of a hand held organizer or even smaller.</a:t>
            </a:r>
          </a:p>
          <a:p>
            <a:r>
              <a:rPr lang="en-US" sz="2000" dirty="0" smtClean="0"/>
              <a:t>With the rapid technological advancements in Artificial Intelligence, Integrated Circuitry and increases in Computer Processor speeds, the future of mobile computing looks increasingly exciting. </a:t>
            </a:r>
          </a:p>
          <a:p>
            <a:r>
              <a:rPr lang="en-US" sz="2000" dirty="0" smtClean="0"/>
              <a:t>Use </a:t>
            </a:r>
            <a:r>
              <a:rPr lang="en-US" sz="2000" dirty="0" smtClean="0"/>
              <a:t>of Artificial Intelligence may allow mobile units to be the ultimate in personal secretaries, </a:t>
            </a:r>
            <a:endParaRPr lang="en-US" sz="2000" dirty="0" smtClean="0"/>
          </a:p>
          <a:p>
            <a:pPr lvl="1"/>
            <a:r>
              <a:rPr lang="en-US" sz="1700" dirty="0" smtClean="0"/>
              <a:t>which </a:t>
            </a:r>
            <a:r>
              <a:rPr lang="en-US" sz="1700" dirty="0" smtClean="0"/>
              <a:t>can receive emails and paging messages, understand what they are about, and change the individuals personal schedule according to the message. </a:t>
            </a:r>
          </a:p>
          <a:p>
            <a:r>
              <a:rPr lang="en-US" sz="2000" dirty="0" smtClean="0"/>
              <a:t>The working lifestyle will change, with the majority of people working from home, rather than commuting. This may be beneficial to the environment as less transportation will be </a:t>
            </a:r>
            <a:r>
              <a:rPr lang="en-US" sz="2000" dirty="0" smtClean="0"/>
              <a:t>utilized.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32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Future 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sz="2000" dirty="0" smtClean="0"/>
              <a:t>A</a:t>
            </a:r>
            <a:r>
              <a:rPr lang="en-US" sz="2000" dirty="0" smtClean="0"/>
              <a:t>s </a:t>
            </a:r>
            <a:r>
              <a:rPr lang="en-US" sz="2000" dirty="0" smtClean="0"/>
              <a:t>shown </a:t>
            </a:r>
            <a:r>
              <a:rPr lang="en-US" sz="2000" dirty="0" smtClean="0"/>
              <a:t>in the figure, </a:t>
            </a:r>
            <a:r>
              <a:rPr lang="en-US" sz="2000" dirty="0" smtClean="0"/>
              <a:t>trends are very much towards ubiquitous or mobile computing. </a:t>
            </a:r>
          </a:p>
          <a:p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Interactive television, Video </a:t>
            </a:r>
            <a:r>
              <a:rPr lang="en-US" sz="2000" dirty="0" smtClean="0"/>
              <a:t>Image </a:t>
            </a:r>
            <a:r>
              <a:rPr lang="en-US" sz="2000" dirty="0" smtClean="0"/>
              <a:t>Compression, mobility </a:t>
            </a:r>
            <a:r>
              <a:rPr lang="en-US" sz="2000" dirty="0" smtClean="0"/>
              <a:t>in the home, </a:t>
            </a:r>
            <a:r>
              <a:rPr lang="en-US" sz="2000" dirty="0" err="1" smtClean="0"/>
              <a:t>ie</a:t>
            </a:r>
            <a:r>
              <a:rPr lang="en-US" sz="2000" dirty="0" smtClean="0"/>
              <a:t>. home shopping </a:t>
            </a:r>
            <a:r>
              <a:rPr lang="en-US" sz="2000" dirty="0" err="1" smtClean="0"/>
              <a:t>etc.</a:t>
            </a:r>
            <a:r>
              <a:rPr lang="en-US" sz="2000" dirty="0" err="1" smtClean="0">
                <a:sym typeface="Wingdings" pitchFamily="2" charset="2"/>
              </a:rPr>
              <a:t></a:t>
            </a:r>
            <a:r>
              <a:rPr lang="en-US" sz="2000" dirty="0" err="1" smtClean="0"/>
              <a:t>this</a:t>
            </a:r>
            <a:r>
              <a:rPr lang="en-US" sz="2000" dirty="0" smtClean="0"/>
              <a:t> </a:t>
            </a:r>
            <a:r>
              <a:rPr lang="en-US" sz="2000" dirty="0" smtClean="0"/>
              <a:t>mobility may be pushed to </a:t>
            </a:r>
            <a:r>
              <a:rPr lang="en-US" sz="2000" dirty="0" smtClean="0"/>
              <a:t>extreme.</a:t>
            </a:r>
          </a:p>
          <a:p>
            <a:r>
              <a:rPr lang="en-US" sz="2000" dirty="0" smtClean="0"/>
              <a:t>T</a:t>
            </a:r>
            <a:r>
              <a:rPr lang="en-US" sz="2000" dirty="0" smtClean="0"/>
              <a:t>he </a:t>
            </a:r>
            <a:r>
              <a:rPr lang="en-US" sz="2000" dirty="0" smtClean="0"/>
              <a:t>future of Mobile Computing is very promising indeed, although technology may go too far, causing </a:t>
            </a:r>
            <a:r>
              <a:rPr lang="en-US" sz="2000" dirty="0" smtClean="0"/>
              <a:t>big changes to </a:t>
            </a:r>
            <a:r>
              <a:rPr lang="en-US" sz="2000" dirty="0" smtClean="0"/>
              <a:t>society. 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33</a:t>
            </a:fld>
            <a:endParaRPr lang="en-US" altLang="en-US">
              <a:solidFill>
                <a:srgbClr val="464653"/>
              </a:solidFill>
            </a:endParaRPr>
          </a:p>
        </p:txBody>
      </p:sp>
      <p:pic>
        <p:nvPicPr>
          <p:cNvPr id="44034" name="Picture 2" descr="http://www.doc.ic.ac.uk/~nd/surprise_96/journal/vol4/vk5/report.tre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905000"/>
            <a:ext cx="4276725" cy="274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Next Lecture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34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What is </a:t>
            </a:r>
            <a:r>
              <a:rPr lang="en-US" i="1" dirty="0" smtClean="0"/>
              <a:t>Mobile Computing?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dirty="0" smtClean="0"/>
              <a:t>• Aspects of mobility</a:t>
            </a:r>
          </a:p>
          <a:p>
            <a:r>
              <a:rPr lang="en-US" dirty="0" smtClean="0"/>
              <a:t>– User mobility: users communicate “anytime, anywhere, with anyone”</a:t>
            </a:r>
          </a:p>
          <a:p>
            <a:r>
              <a:rPr lang="en-US" dirty="0" smtClean="0"/>
              <a:t>(example: read/write email on web browser)</a:t>
            </a:r>
          </a:p>
          <a:p>
            <a:r>
              <a:rPr lang="en-US" dirty="0" smtClean="0"/>
              <a:t>– Device portability: devices can be connected anytime, anywhere to the network</a:t>
            </a:r>
          </a:p>
          <a:p>
            <a:r>
              <a:rPr lang="en-US" dirty="0" smtClean="0"/>
              <a:t>• Wireless vs. mobile Examples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􀀸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􀀸</a:t>
            </a:r>
            <a:r>
              <a:rPr lang="en-US" dirty="0" smtClean="0"/>
              <a:t> Stationary computer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􀀸</a:t>
            </a:r>
            <a:r>
              <a:rPr lang="en-US" dirty="0" smtClean="0"/>
              <a:t> √ 	Notebook in a hotel</a:t>
            </a:r>
          </a:p>
          <a:p>
            <a:pPr lvl="2"/>
            <a:r>
              <a:rPr lang="en-US" dirty="0" smtClean="0"/>
              <a:t>√      </a:t>
            </a:r>
            <a:r>
              <a:rPr lang="en-US" dirty="0" smtClean="0">
                <a:solidFill>
                  <a:srgbClr val="FF0000"/>
                </a:solidFill>
              </a:rPr>
              <a:t>􀀸</a:t>
            </a:r>
            <a:r>
              <a:rPr lang="en-US" dirty="0" smtClean="0"/>
              <a:t> Wireless LANs in historic buildings</a:t>
            </a:r>
          </a:p>
          <a:p>
            <a:pPr lvl="2"/>
            <a:r>
              <a:rPr lang="en-US" dirty="0" smtClean="0"/>
              <a:t>√       √      Personal Digital Assistant (PDA)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4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What is </a:t>
            </a:r>
            <a:r>
              <a:rPr lang="en-US" i="1" dirty="0" smtClean="0"/>
              <a:t>Mobile Computing?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dirty="0" smtClean="0"/>
              <a:t>• The demand for mobile communication creates the need for</a:t>
            </a:r>
          </a:p>
          <a:p>
            <a:r>
              <a:rPr lang="en-US" dirty="0" smtClean="0"/>
              <a:t>integration of wireless networks and existing fixed networks</a:t>
            </a:r>
          </a:p>
          <a:p>
            <a:r>
              <a:rPr lang="en-US" dirty="0" smtClean="0"/>
              <a:t>– Local area networks: standardization of IEEE 802.11 or HIPERLAN</a:t>
            </a:r>
          </a:p>
          <a:p>
            <a:r>
              <a:rPr lang="en-US" dirty="0" smtClean="0"/>
              <a:t>– Wide area networks: GSM and ISDN</a:t>
            </a:r>
          </a:p>
          <a:p>
            <a:r>
              <a:rPr lang="en-US" dirty="0" smtClean="0"/>
              <a:t>– Internet: Mobile IP extension of the Internet protocol IP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5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Application Scenarios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 numCol="2"/>
          <a:lstStyle/>
          <a:p>
            <a:pPr eaLnBrk="1" hangingPunct="1"/>
            <a:r>
              <a:rPr lang="en-US" dirty="0" smtClean="0"/>
              <a:t>• Vehicles</a:t>
            </a:r>
          </a:p>
          <a:p>
            <a:pPr eaLnBrk="1" hangingPunct="1"/>
            <a:r>
              <a:rPr lang="en-US" dirty="0" smtClean="0"/>
              <a:t>• Nomadic user</a:t>
            </a:r>
          </a:p>
          <a:p>
            <a:pPr eaLnBrk="1" hangingPunct="1"/>
            <a:r>
              <a:rPr lang="en-US" dirty="0" smtClean="0"/>
              <a:t>• Smart mobile phone</a:t>
            </a:r>
          </a:p>
          <a:p>
            <a:pPr eaLnBrk="1" hangingPunct="1"/>
            <a:r>
              <a:rPr lang="en-US" dirty="0" smtClean="0"/>
              <a:t>• Invisible computing</a:t>
            </a:r>
          </a:p>
          <a:p>
            <a:pPr eaLnBrk="1" hangingPunct="1"/>
            <a:r>
              <a:rPr lang="en-US" dirty="0" smtClean="0"/>
              <a:t>• Wearable computing</a:t>
            </a:r>
          </a:p>
          <a:p>
            <a:pPr eaLnBrk="1" hangingPunct="1"/>
            <a:r>
              <a:rPr lang="en-US" dirty="0" smtClean="0"/>
              <a:t>• Intelligent house or office</a:t>
            </a:r>
          </a:p>
          <a:p>
            <a:pPr eaLnBrk="1" hangingPunct="1"/>
            <a:r>
              <a:rPr lang="en-US" dirty="0" smtClean="0"/>
              <a:t>• Meeting room/conference</a:t>
            </a:r>
          </a:p>
          <a:p>
            <a:pPr eaLnBrk="1" hangingPunct="1"/>
            <a:r>
              <a:rPr lang="en-US" dirty="0" smtClean="0"/>
              <a:t>• Taxi/Police/Fire squad fleet</a:t>
            </a:r>
          </a:p>
          <a:p>
            <a:pPr eaLnBrk="1" hangingPunct="1"/>
            <a:r>
              <a:rPr lang="en-US" dirty="0" smtClean="0"/>
              <a:t>• Service worker</a:t>
            </a:r>
          </a:p>
          <a:p>
            <a:pPr eaLnBrk="1" hangingPunct="1"/>
            <a:r>
              <a:rPr lang="en-US" dirty="0" smtClean="0"/>
              <a:t>• Lonely wolf</a:t>
            </a:r>
          </a:p>
          <a:p>
            <a:pPr eaLnBrk="1" hangingPunct="1"/>
            <a:r>
              <a:rPr lang="en-US" dirty="0" smtClean="0"/>
              <a:t>• Disaster relief and Disaster alarm</a:t>
            </a:r>
          </a:p>
          <a:p>
            <a:pPr eaLnBrk="1" hangingPunct="1"/>
            <a:r>
              <a:rPr lang="en-US" dirty="0" smtClean="0"/>
              <a:t>• Games</a:t>
            </a:r>
          </a:p>
          <a:p>
            <a:pPr eaLnBrk="1" hangingPunct="1"/>
            <a:r>
              <a:rPr lang="en-US" dirty="0" smtClean="0"/>
              <a:t>• Military / Security</a:t>
            </a:r>
          </a:p>
        </p:txBody>
      </p:sp>
      <p:sp>
        <p:nvSpPr>
          <p:cNvPr id="4" name="Cloud 3"/>
          <p:cNvSpPr/>
          <p:nvPr/>
        </p:nvSpPr>
        <p:spPr>
          <a:xfrm>
            <a:off x="5257800" y="3962400"/>
            <a:ext cx="2590800" cy="17526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What is important?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6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Vehicles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eaLnBrk="1" hangingPunct="1"/>
            <a:endParaRPr lang="en-US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447800"/>
            <a:ext cx="7467600" cy="4328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7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Nomadic users 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dirty="0" smtClean="0"/>
              <a:t>• Nomadic user has laptop/palmtop</a:t>
            </a:r>
          </a:p>
          <a:p>
            <a:r>
              <a:rPr lang="en-US" dirty="0" smtClean="0"/>
              <a:t>• Connect to network infrequently</a:t>
            </a:r>
          </a:p>
          <a:p>
            <a:r>
              <a:rPr lang="en-US" dirty="0" smtClean="0"/>
              <a:t>• Interim period operate in disconnected mode</a:t>
            </a:r>
          </a:p>
          <a:p>
            <a:r>
              <a:rPr lang="en-US" dirty="0" smtClean="0"/>
              <a:t>• Access her or customer data</a:t>
            </a:r>
          </a:p>
          <a:p>
            <a:r>
              <a:rPr lang="en-US" dirty="0" smtClean="0"/>
              <a:t>• Consistent database for all agents</a:t>
            </a:r>
          </a:p>
          <a:p>
            <a:r>
              <a:rPr lang="en-US" dirty="0" smtClean="0"/>
              <a:t>• Print on local printer (or other service)</a:t>
            </a:r>
          </a:p>
          <a:p>
            <a:pPr lvl="2"/>
            <a:r>
              <a:rPr lang="en-US" dirty="0" smtClean="0"/>
              <a:t>– How do we find it?</a:t>
            </a:r>
          </a:p>
          <a:p>
            <a:pPr lvl="2"/>
            <a:r>
              <a:rPr lang="en-US" dirty="0" smtClean="0"/>
              <a:t>– Is it safe?</a:t>
            </a:r>
          </a:p>
          <a:p>
            <a:pPr lvl="2"/>
            <a:r>
              <a:rPr lang="en-US" dirty="0" smtClean="0"/>
              <a:t>– Do we need wires?</a:t>
            </a:r>
          </a:p>
          <a:p>
            <a:r>
              <a:rPr lang="en-US" dirty="0" smtClean="0"/>
              <a:t>• Does nomadic user need her own hardware?</a:t>
            </a:r>
          </a:p>
          <a:p>
            <a:pPr lvl="2"/>
            <a:r>
              <a:rPr lang="en-US" dirty="0" smtClean="0"/>
              <a:t>• Read/write email on web browser</a:t>
            </a:r>
          </a:p>
          <a:p>
            <a:pPr lvl="2"/>
            <a:r>
              <a:rPr lang="en-US" dirty="0" smtClean="0"/>
              <a:t>• Access data OK too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1295400"/>
            <a:ext cx="2871787" cy="2334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8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Smart mobile phone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082675"/>
            <a:ext cx="8229600" cy="5775325"/>
          </a:xfrm>
        </p:spPr>
        <p:txBody>
          <a:bodyPr numCol="2"/>
          <a:lstStyle/>
          <a:p>
            <a:r>
              <a:rPr lang="en-US" dirty="0" smtClean="0"/>
              <a:t>• Mobile phones get smarter</a:t>
            </a:r>
          </a:p>
          <a:p>
            <a:r>
              <a:rPr lang="en-US" dirty="0" smtClean="0"/>
              <a:t>• Converge with PDA?</a:t>
            </a:r>
          </a:p>
          <a:p>
            <a:r>
              <a:rPr lang="en-US" dirty="0" smtClean="0"/>
              <a:t>• Voice calls, video calls (really?)</a:t>
            </a:r>
          </a:p>
          <a:p>
            <a:r>
              <a:rPr lang="en-US" dirty="0" smtClean="0"/>
              <a:t>• Email or instant messaging</a:t>
            </a:r>
          </a:p>
          <a:p>
            <a:r>
              <a:rPr lang="en-US" dirty="0" smtClean="0"/>
              <a:t>• Play games</a:t>
            </a:r>
          </a:p>
          <a:p>
            <a:r>
              <a:rPr lang="en-US" dirty="0" smtClean="0"/>
              <a:t>• Up-to-date localized information</a:t>
            </a:r>
          </a:p>
          <a:p>
            <a:pPr lvl="2"/>
            <a:r>
              <a:rPr lang="en-US" dirty="0" smtClean="0"/>
              <a:t>Map</a:t>
            </a:r>
          </a:p>
          <a:p>
            <a:pPr lvl="2"/>
            <a:r>
              <a:rPr lang="en-US" dirty="0" smtClean="0"/>
              <a:t>Pull: Find the next Pizzeria</a:t>
            </a:r>
          </a:p>
          <a:p>
            <a:pPr lvl="2"/>
            <a:r>
              <a:rPr lang="en-US" dirty="0" smtClean="0"/>
              <a:t>Push: “Hey, we have great Pizza!”</a:t>
            </a:r>
          </a:p>
          <a:p>
            <a:r>
              <a:rPr lang="en-US" dirty="0" smtClean="0"/>
              <a:t>• Stock/weather/sports info</a:t>
            </a:r>
          </a:p>
          <a:p>
            <a:r>
              <a:rPr lang="en-US" dirty="0" smtClean="0"/>
              <a:t>• Ticketing</a:t>
            </a:r>
          </a:p>
          <a:p>
            <a:r>
              <a:rPr lang="en-US" dirty="0" smtClean="0"/>
              <a:t>• Trade stock</a:t>
            </a:r>
          </a:p>
          <a:p>
            <a:r>
              <a:rPr lang="en-US" dirty="0" smtClean="0"/>
              <a:t>• etc.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3200400"/>
            <a:ext cx="2362200" cy="3005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C7CA0-2ED8-486B-B84D-57287EDC3AE4}" type="slidenum">
              <a:rPr lang="en-US" altLang="en-US" smtClean="0">
                <a:solidFill>
                  <a:srgbClr val="464653"/>
                </a:solidFill>
              </a:rPr>
              <a:pPr>
                <a:defRPr/>
              </a:pPr>
              <a:t>9</a:t>
            </a:fld>
            <a:endParaRPr lang="en-US" alt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ppt/theme/themeOverride2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908</TotalTime>
  <Words>1588</Words>
  <Application>Microsoft Office PowerPoint</Application>
  <PresentationFormat>On-screen Show (4:3)</PresentationFormat>
  <Paragraphs>280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Origin</vt:lpstr>
      <vt:lpstr>Lecture 4: Mobile Computing</vt:lpstr>
      <vt:lpstr>Overview</vt:lpstr>
      <vt:lpstr>A computer in 2014?</vt:lpstr>
      <vt:lpstr>What is Mobile Computing?</vt:lpstr>
      <vt:lpstr>What is Mobile Computing?</vt:lpstr>
      <vt:lpstr>Application Scenarios</vt:lpstr>
      <vt:lpstr>Vehicles</vt:lpstr>
      <vt:lpstr>Nomadic users </vt:lpstr>
      <vt:lpstr>Smart mobile phone</vt:lpstr>
      <vt:lpstr>Invisible/ubiquitous/pervasive and wearable computing</vt:lpstr>
      <vt:lpstr>Intelligent Office and Intelligent House</vt:lpstr>
      <vt:lpstr>Meeting room or Conference</vt:lpstr>
      <vt:lpstr>Taxi / Police / Fire squad / Service fleet</vt:lpstr>
      <vt:lpstr>Lonely wolf= Remote users </vt:lpstr>
      <vt:lpstr>Disaster relief</vt:lpstr>
      <vt:lpstr> Disaster alarm</vt:lpstr>
      <vt:lpstr>Games</vt:lpstr>
      <vt:lpstr> Military / Security</vt:lpstr>
      <vt:lpstr> Application Scenarios: Discussion</vt:lpstr>
      <vt:lpstr>Mobile devices</vt:lpstr>
      <vt:lpstr> Effect of Device Portability </vt:lpstr>
      <vt:lpstr> Effect of Device Portability </vt:lpstr>
      <vt:lpstr>Wireless networks in comparison to fixed networks</vt:lpstr>
      <vt:lpstr>Wireless networks in comparison to fixed networks</vt:lpstr>
      <vt:lpstr>History of Wireless Technologies Development (1980-200?) </vt:lpstr>
      <vt:lpstr>EXISTING CELLULAR NETWORK ARCHITECTURE</vt:lpstr>
      <vt:lpstr>EXISTING CELLULAR NETWORK ARCHITECTURE</vt:lpstr>
      <vt:lpstr>Mobile communication overview</vt:lpstr>
      <vt:lpstr>History of Wireless Technologies Development (1980-200?) </vt:lpstr>
      <vt:lpstr>Simple Reference Model for mobile computing  </vt:lpstr>
      <vt:lpstr>Networking Approaches in mobile Computing </vt:lpstr>
      <vt:lpstr>The Future </vt:lpstr>
      <vt:lpstr>The Future </vt:lpstr>
      <vt:lpstr>Quiz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4: Mobile Computing</dc:title>
  <dc:creator>Najla</dc:creator>
  <cp:lastModifiedBy>Najla</cp:lastModifiedBy>
  <cp:revision>2</cp:revision>
  <dcterms:created xsi:type="dcterms:W3CDTF">2014-10-11T22:42:39Z</dcterms:created>
  <dcterms:modified xsi:type="dcterms:W3CDTF">2014-10-26T02:55:22Z</dcterms:modified>
</cp:coreProperties>
</file>