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85" r:id="rId12"/>
    <p:sldId id="266" r:id="rId13"/>
    <p:sldId id="267" r:id="rId14"/>
    <p:sldId id="269" r:id="rId15"/>
    <p:sldId id="286" r:id="rId16"/>
    <p:sldId id="270" r:id="rId17"/>
    <p:sldId id="284" r:id="rId18"/>
    <p:sldId id="271" r:id="rId19"/>
    <p:sldId id="273"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FBAF"/>
    <a:srgbClr val="99FF66"/>
    <a:srgbClr val="FF6699"/>
    <a:srgbClr val="FFFF99"/>
    <a:srgbClr val="FF99CC"/>
    <a:srgbClr val="FBC9FB"/>
    <a:srgbClr val="66FF99"/>
    <a:srgbClr val="CC0066"/>
    <a:srgbClr val="060145"/>
    <a:srgbClr val="83075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0" d="100"/>
          <a:sy n="50" d="100"/>
        </p:scale>
        <p:origin x="-1267" y="-72"/>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557C16-141E-4F30-9DDB-6B82420FDC00}" type="datetimeFigureOut">
              <a:rPr lang="en-US" smtClean="0"/>
              <a:pPr/>
              <a:t>2/27/2016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C148ECD-6B27-4446-9416-AE57061CBE74}" type="slidenum">
              <a:rPr lang="en-US" smtClean="0"/>
              <a:pPr/>
              <a:t>‹#›</a:t>
            </a:fld>
            <a:endParaRPr lang="en-US"/>
          </a:p>
        </p:txBody>
      </p:sp>
    </p:spTree>
    <p:extLst>
      <p:ext uri="{BB962C8B-B14F-4D97-AF65-F5344CB8AC3E}">
        <p14:creationId xmlns:p14="http://schemas.microsoft.com/office/powerpoint/2010/main" xmlns="" val="2973186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6D122B-BA8E-4B93-A12D-3AC50356F0D0}" type="datetimeFigureOut">
              <a:rPr lang="en-US" smtClean="0"/>
              <a:pPr/>
              <a:t>2/27/2016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9D5CB4-9065-471B-AC16-B212A1074136}" type="slidenum">
              <a:rPr lang="en-US" smtClean="0"/>
              <a:pPr/>
              <a:t>‹#›</a:t>
            </a:fld>
            <a:endParaRPr lang="en-US"/>
          </a:p>
        </p:txBody>
      </p:sp>
    </p:spTree>
    <p:extLst>
      <p:ext uri="{BB962C8B-B14F-4D97-AF65-F5344CB8AC3E}">
        <p14:creationId xmlns:p14="http://schemas.microsoft.com/office/powerpoint/2010/main" xmlns="" val="3985335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17293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6D122B-BA8E-4B93-A12D-3AC50356F0D0}" type="datetimeFigureOut">
              <a:rPr lang="en-US" smtClean="0"/>
              <a:pPr/>
              <a:t>2/27/2016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9D5CB4-9065-471B-AC16-B212A1074136}" type="slidenum">
              <a:rPr lang="en-US" smtClean="0"/>
              <a:pPr/>
              <a:t>‹#›</a:t>
            </a:fld>
            <a:endParaRPr lang="en-US"/>
          </a:p>
        </p:txBody>
      </p:sp>
    </p:spTree>
    <p:extLst>
      <p:ext uri="{BB962C8B-B14F-4D97-AF65-F5344CB8AC3E}">
        <p14:creationId xmlns:p14="http://schemas.microsoft.com/office/powerpoint/2010/main" xmlns="" val="255296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96143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9477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68142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74027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176898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03602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323184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58246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6D122B-BA8E-4B93-A12D-3AC50356F0D0}" type="datetimeFigureOut">
              <a:rPr lang="en-US" smtClean="0"/>
              <a:pPr/>
              <a:t>2/27/2016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9D5CB4-9065-471B-AC16-B212A1074136}" type="slidenum">
              <a:rPr lang="en-US" smtClean="0"/>
              <a:pPr/>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pic>
        <p:nvPicPr>
          <p:cNvPr id="8" name="Picture 7"/>
          <p:cNvPicPr>
            <a:picLocks noChangeAspect="1"/>
          </p:cNvPicPr>
          <p:nvPr userDrawn="1"/>
        </p:nvPicPr>
        <p:blipFill>
          <a:blip r:embed="rId14" cstate="print">
            <a:extLst>
              <a:ext uri="{28A0092B-C50C-407E-A947-70E740481C1C}">
                <a14:useLocalDpi xmlns:a14="http://schemas.microsoft.com/office/drawing/2010/main" xmlns="" val="0"/>
              </a:ext>
            </a:extLst>
          </a:blip>
          <a:stretch>
            <a:fillRect/>
          </a:stretch>
        </p:blipFill>
        <p:spPr>
          <a:xfrm>
            <a:off x="7924279" y="1"/>
            <a:ext cx="1215726" cy="1066800"/>
          </a:xfrm>
          <a:prstGeom prst="rect">
            <a:avLst/>
          </a:prstGeom>
        </p:spPr>
      </p:pic>
    </p:spTree>
    <p:extLst>
      <p:ext uri="{BB962C8B-B14F-4D97-AF65-F5344CB8AC3E}">
        <p14:creationId xmlns:p14="http://schemas.microsoft.com/office/powerpoint/2010/main" xmlns="" val="22312562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1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1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5" Type="http://schemas.openxmlformats.org/officeDocument/2006/relationships/image" Target="../media/image57.jpeg"/><Relationship Id="rId4" Type="http://schemas.openxmlformats.org/officeDocument/2006/relationships/image" Target="../media/image56.jpeg"/></Relationships>
</file>

<file path=ppt/slides/_rels/slide1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1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 Id="rId5" Type="http://schemas.openxmlformats.org/officeDocument/2006/relationships/image" Target="../media/image66.jpeg"/><Relationship Id="rId4" Type="http://schemas.openxmlformats.org/officeDocument/2006/relationships/image" Target="../media/image65.jpeg"/></Relationships>
</file>

<file path=ppt/slides/_rels/slide1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 Id="rId4" Type="http://schemas.openxmlformats.org/officeDocument/2006/relationships/image" Target="../media/image71.jpeg"/></Relationships>
</file>

<file path=ppt/slides/_rels/slide1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2.xml"/><Relationship Id="rId4" Type="http://schemas.openxmlformats.org/officeDocument/2006/relationships/image" Target="../media/image74.jpeg"/></Relationships>
</file>

<file path=ppt/slides/_rels/slide19.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10" Type="http://schemas.openxmlformats.org/officeDocument/2006/relationships/image" Target="../media/image25.jpeg"/><Relationship Id="rId4" Type="http://schemas.openxmlformats.org/officeDocument/2006/relationships/image" Target="../media/image19.jpeg"/><Relationship Id="rId9" Type="http://schemas.openxmlformats.org/officeDocument/2006/relationships/image" Target="../media/image24.jpeg"/></Relationships>
</file>

<file path=ppt/slides/_rels/slide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jpeg"/></Relationships>
</file>

<file path=ppt/slides/_rels/slide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1.jpeg"/><Relationship Id="rId7" Type="http://schemas.microsoft.com/office/2007/relationships/hdphoto" Target="../media/hdphoto1.wdp"/><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4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43000" y="1447800"/>
            <a:ext cx="6781800" cy="3395144"/>
          </a:xfrm>
          <a:prstGeom prst="rect">
            <a:avLst/>
          </a:prstGeom>
        </p:spPr>
      </p:pic>
      <p:pic>
        <p:nvPicPr>
          <p:cNvPr id="3" name="Picture 2"/>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t="9907" b="15178"/>
          <a:stretch/>
        </p:blipFill>
        <p:spPr>
          <a:xfrm>
            <a:off x="1905000" y="3922520"/>
            <a:ext cx="5715000" cy="1427147"/>
          </a:xfrm>
          <a:prstGeom prst="rect">
            <a:avLst/>
          </a:prstGeom>
        </p:spPr>
      </p:pic>
      <p:pic>
        <p:nvPicPr>
          <p:cNvPr id="4" name="Picture 3"/>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t="19120" b="19354"/>
          <a:stretch/>
        </p:blipFill>
        <p:spPr>
          <a:xfrm>
            <a:off x="2705100" y="685800"/>
            <a:ext cx="3657600" cy="1350236"/>
          </a:xfrm>
          <a:prstGeom prst="rect">
            <a:avLst/>
          </a:prstGeom>
        </p:spPr>
      </p:pic>
      <p:pic>
        <p:nvPicPr>
          <p:cNvPr id="5" name="Picture 4"/>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tretch>
            <a:fillRect/>
          </a:stretch>
        </p:blipFill>
        <p:spPr>
          <a:xfrm>
            <a:off x="266700" y="5410200"/>
            <a:ext cx="3276600" cy="1310640"/>
          </a:xfrm>
          <a:prstGeom prst="rect">
            <a:avLst/>
          </a:prstGeom>
        </p:spPr>
      </p:pic>
    </p:spTree>
    <p:extLst>
      <p:ext uri="{BB962C8B-B14F-4D97-AF65-F5344CB8AC3E}">
        <p14:creationId xmlns:p14="http://schemas.microsoft.com/office/powerpoint/2010/main" xmlns="" val="357850839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10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1000"/>
                                        <p:tgtEl>
                                          <p:spTgt spid="2"/>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1000"/>
                                        <p:tgtEl>
                                          <p:spTgt spid="3"/>
                                        </p:tgtEl>
                                      </p:cBhvr>
                                    </p:animEffect>
                                  </p:childTnLst>
                                </p:cTn>
                              </p:par>
                              <p:par>
                                <p:cTn id="14" presetID="14" presetClass="entr" presetSubtype="1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488950" y="169571"/>
            <a:ext cx="8162823" cy="821796"/>
            <a:chOff x="381000" y="1757347"/>
            <a:chExt cx="8162823" cy="703332"/>
          </a:xfrm>
        </p:grpSpPr>
        <p:pic>
          <p:nvPicPr>
            <p:cNvPr id="5" name="Picture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81000" y="1868363"/>
              <a:ext cx="7391400" cy="540496"/>
            </a:xfrm>
            <a:prstGeom prst="rect">
              <a:avLst/>
            </a:prstGeom>
          </p:spPr>
        </p:pic>
        <p:pic>
          <p:nvPicPr>
            <p:cNvPr id="8" name="Picture 7"/>
            <p:cNvPicPr>
              <a:picLocks noChangeAspect="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7816850" y="1757347"/>
              <a:ext cx="726973" cy="703332"/>
            </a:xfrm>
            <a:prstGeom prst="rect">
              <a:avLst/>
            </a:prstGeom>
          </p:spPr>
        </p:pic>
      </p:grpSp>
      <p:grpSp>
        <p:nvGrpSpPr>
          <p:cNvPr id="15" name="Group 14"/>
          <p:cNvGrpSpPr/>
          <p:nvPr/>
        </p:nvGrpSpPr>
        <p:grpSpPr>
          <a:xfrm>
            <a:off x="963242" y="797582"/>
            <a:ext cx="7688551" cy="878818"/>
            <a:chOff x="963242" y="1066799"/>
            <a:chExt cx="7688551" cy="746356"/>
          </a:xfrm>
        </p:grpSpPr>
        <p:pic>
          <p:nvPicPr>
            <p:cNvPr id="6" name="Picture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63242" y="1260584"/>
              <a:ext cx="6907138" cy="552571"/>
            </a:xfrm>
            <a:prstGeom prst="rect">
              <a:avLst/>
            </a:prstGeom>
          </p:spPr>
        </p:pic>
        <p:pic>
          <p:nvPicPr>
            <p:cNvPr id="9" name="Picture 8"/>
            <p:cNvPicPr>
              <a:picLocks noChangeAspect="1"/>
            </p:cNvPicPr>
            <p:nvPr/>
          </p:nvPicPr>
          <p:blipFill>
            <a:blip r:embed="rId5"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7880351" y="1066799"/>
              <a:ext cx="771442" cy="746355"/>
            </a:xfrm>
            <a:prstGeom prst="rect">
              <a:avLst/>
            </a:prstGeom>
          </p:spPr>
        </p:pic>
      </p:grpSp>
      <p:pic>
        <p:nvPicPr>
          <p:cNvPr id="16" name="Picture 1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894234" y="1752600"/>
            <a:ext cx="3432613" cy="4343400"/>
          </a:xfrm>
          <a:prstGeom prst="rect">
            <a:avLst/>
          </a:prstGeom>
        </p:spPr>
      </p:pic>
    </p:spTree>
    <p:extLst>
      <p:ext uri="{BB962C8B-B14F-4D97-AF65-F5344CB8AC3E}">
        <p14:creationId xmlns:p14="http://schemas.microsoft.com/office/powerpoint/2010/main" xmlns="" val="146514708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1000"/>
                                        <p:tgtEl>
                                          <p:spTgt spid="13"/>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1000"/>
                                        <p:tgtEl>
                                          <p:spTgt spid="15"/>
                                        </p:tgtEl>
                                      </p:cBhvr>
                                    </p:animEffect>
                                  </p:childTnLst>
                                </p:cTn>
                              </p:par>
                            </p:childTnLst>
                          </p:cTn>
                        </p:par>
                        <p:par>
                          <p:cTn id="12" fill="hold">
                            <p:stCondLst>
                              <p:cond delay="2000"/>
                            </p:stCondLst>
                            <p:childTnLst>
                              <p:par>
                                <p:cTn id="13" presetID="53" presetClass="entr" presetSubtype="16"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ppt_w</p:attrName>
                                        </p:attrNameLst>
                                      </p:cBhvr>
                                      <p:tavLst>
                                        <p:tav tm="0">
                                          <p:val>
                                            <p:fltVal val="0"/>
                                          </p:val>
                                        </p:tav>
                                        <p:tav tm="100000">
                                          <p:val>
                                            <p:strVal val="#ppt_w"/>
                                          </p:val>
                                        </p:tav>
                                      </p:tavLst>
                                    </p:anim>
                                    <p:anim calcmode="lin" valueType="num">
                                      <p:cBhvr>
                                        <p:cTn id="16" dur="1000" fill="hold"/>
                                        <p:tgtEl>
                                          <p:spTgt spid="16"/>
                                        </p:tgtEl>
                                        <p:attrNameLst>
                                          <p:attrName>ppt_h</p:attrName>
                                        </p:attrNameLst>
                                      </p:cBhvr>
                                      <p:tavLst>
                                        <p:tav tm="0">
                                          <p:val>
                                            <p:fltVal val="0"/>
                                          </p:val>
                                        </p:tav>
                                        <p:tav tm="100000">
                                          <p:val>
                                            <p:strVal val="#ppt_h"/>
                                          </p:val>
                                        </p:tav>
                                      </p:tavLst>
                                    </p:anim>
                                    <p:animEffect transition="in" filter="fade">
                                      <p:cBhvr>
                                        <p:cTn id="1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09600" y="228600"/>
            <a:ext cx="8063030" cy="1752600"/>
            <a:chOff x="488950" y="3429227"/>
            <a:chExt cx="8063030" cy="1606690"/>
          </a:xfrm>
        </p:grpSpPr>
        <p:pic>
          <p:nvPicPr>
            <p:cNvPr id="3" name="Picture 2"/>
            <p:cNvPicPr>
              <a:picLocks noChangeAspect="1"/>
            </p:cNvPicPr>
            <p:nvPr/>
          </p:nvPicPr>
          <p:blipFill>
            <a:blip r:embed="rId2"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488950" y="3587808"/>
              <a:ext cx="7283450" cy="1448109"/>
            </a:xfrm>
            <a:prstGeom prst="rect">
              <a:avLst/>
            </a:prstGeom>
          </p:spPr>
        </p:pic>
        <p:pic>
          <p:nvPicPr>
            <p:cNvPr id="4" name="Picture 3"/>
            <p:cNvPicPr>
              <a:picLocks noChangeAspect="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7783564" y="3429227"/>
              <a:ext cx="768416" cy="743426"/>
            </a:xfrm>
            <a:prstGeom prst="rect">
              <a:avLst/>
            </a:prstGeom>
          </p:spPr>
        </p:pic>
      </p:grpSp>
      <p:pic>
        <p:nvPicPr>
          <p:cNvPr id="5" name="Picture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975205" y="2267484"/>
            <a:ext cx="2673928" cy="3226474"/>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649133" y="2267484"/>
            <a:ext cx="2673928" cy="3226474"/>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897386" y="2248118"/>
            <a:ext cx="3115773" cy="3244278"/>
          </a:xfrm>
          <a:prstGeom prst="rect">
            <a:avLst/>
          </a:prstGeom>
        </p:spPr>
      </p:pic>
    </p:spTree>
    <p:extLst>
      <p:ext uri="{BB962C8B-B14F-4D97-AF65-F5344CB8AC3E}">
        <p14:creationId xmlns:p14="http://schemas.microsoft.com/office/powerpoint/2010/main" xmlns="" val="82129178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000"/>
                                        <p:tgtEl>
                                          <p:spTgt spid="2"/>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1000"/>
                                        <p:tgtEl>
                                          <p:spTgt spid="5"/>
                                        </p:tgtEl>
                                      </p:cBhvr>
                                    </p:animEffect>
                                  </p:childTnLst>
                                </p:cTn>
                              </p:par>
                            </p:childTnLst>
                          </p:cTn>
                        </p:par>
                        <p:par>
                          <p:cTn id="12" fill="hold">
                            <p:stCondLst>
                              <p:cond delay="2000"/>
                            </p:stCondLst>
                            <p:childTnLst>
                              <p:par>
                                <p:cTn id="13" presetID="2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1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xit" presetSubtype="0" fill="hold" nodeType="clickEffect">
                                  <p:stCondLst>
                                    <p:cond delay="0"/>
                                  </p:stCondLst>
                                  <p:childTnLst>
                                    <p:animEffect transition="out" filter="dissolve">
                                      <p:cBhvr>
                                        <p:cTn id="19" dur="1000"/>
                                        <p:tgtEl>
                                          <p:spTgt spid="5"/>
                                        </p:tgtEl>
                                      </p:cBhvr>
                                    </p:animEffect>
                                    <p:set>
                                      <p:cBhvr>
                                        <p:cTn id="20" dur="1" fill="hold">
                                          <p:stCondLst>
                                            <p:cond delay="999"/>
                                          </p:stCondLst>
                                        </p:cTn>
                                        <p:tgtEl>
                                          <p:spTgt spid="5"/>
                                        </p:tgtEl>
                                        <p:attrNameLst>
                                          <p:attrName>style.visibility</p:attrName>
                                        </p:attrNameLst>
                                      </p:cBhvr>
                                      <p:to>
                                        <p:strVal val="hidden"/>
                                      </p:to>
                                    </p:set>
                                  </p:childTnLst>
                                </p:cTn>
                              </p:par>
                              <p:par>
                                <p:cTn id="21" presetID="9" presetClass="exit" presetSubtype="0" fill="hold" nodeType="withEffect">
                                  <p:stCondLst>
                                    <p:cond delay="0"/>
                                  </p:stCondLst>
                                  <p:childTnLst>
                                    <p:animEffect transition="out" filter="dissolve">
                                      <p:cBhvr>
                                        <p:cTn id="22" dur="1000"/>
                                        <p:tgtEl>
                                          <p:spTgt spid="6"/>
                                        </p:tgtEl>
                                      </p:cBhvr>
                                    </p:animEffect>
                                    <p:set>
                                      <p:cBhvr>
                                        <p:cTn id="23" dur="1" fill="hold">
                                          <p:stCondLst>
                                            <p:cond delay="999"/>
                                          </p:stCondLst>
                                        </p:cTn>
                                        <p:tgtEl>
                                          <p:spTgt spid="6"/>
                                        </p:tgtEl>
                                        <p:attrNameLst>
                                          <p:attrName>style.visibility</p:attrName>
                                        </p:attrNameLst>
                                      </p:cBhvr>
                                      <p:to>
                                        <p:strVal val="hidden"/>
                                      </p:to>
                                    </p:set>
                                  </p:childTnLst>
                                </p:cTn>
                              </p:par>
                            </p:childTnLst>
                          </p:cTn>
                        </p:par>
                        <p:par>
                          <p:cTn id="24" fill="hold">
                            <p:stCondLst>
                              <p:cond delay="1000"/>
                            </p:stCondLst>
                            <p:childTnLst>
                              <p:par>
                                <p:cTn id="25" presetID="14" presetClass="entr" presetSubtype="1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flipH="1">
            <a:off x="457200" y="1939074"/>
            <a:ext cx="8129726" cy="0"/>
          </a:xfrm>
          <a:prstGeom prst="line">
            <a:avLst/>
          </a:prstGeom>
          <a:ln>
            <a:solidFill>
              <a:srgbClr val="FBC9FB"/>
            </a:solidFill>
            <a:prstDash val="dashDot"/>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533400" y="228600"/>
            <a:ext cx="8318123" cy="1458312"/>
            <a:chOff x="609600" y="218088"/>
            <a:chExt cx="8165723" cy="1325821"/>
          </a:xfrm>
        </p:grpSpPr>
        <p:pic>
          <p:nvPicPr>
            <p:cNvPr id="5" name="Picture 4"/>
            <p:cNvPicPr>
              <a:picLocks noChangeAspect="1"/>
            </p:cNvPicPr>
            <p:nvPr/>
          </p:nvPicPr>
          <p:blipFill>
            <a:blip r:embed="rId2"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609600" y="228600"/>
              <a:ext cx="7391400" cy="1315309"/>
            </a:xfrm>
            <a:prstGeom prst="rect">
              <a:avLst/>
            </a:prstGeom>
          </p:spPr>
        </p:pic>
        <p:pic>
          <p:nvPicPr>
            <p:cNvPr id="7" name="Picture 6"/>
            <p:cNvPicPr>
              <a:picLocks noChangeAspect="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8016802" y="218088"/>
              <a:ext cx="758521" cy="733854"/>
            </a:xfrm>
            <a:prstGeom prst="rect">
              <a:avLst/>
            </a:prstGeom>
          </p:spPr>
        </p:pic>
      </p:grpSp>
      <p:grpSp>
        <p:nvGrpSpPr>
          <p:cNvPr id="10" name="Group 9"/>
          <p:cNvGrpSpPr/>
          <p:nvPr/>
        </p:nvGrpSpPr>
        <p:grpSpPr>
          <a:xfrm>
            <a:off x="381000" y="2152583"/>
            <a:ext cx="8375668" cy="1587580"/>
            <a:chOff x="578940" y="1917620"/>
            <a:chExt cx="8177728" cy="1459319"/>
          </a:xfrm>
        </p:grpSpPr>
        <p:pic>
          <p:nvPicPr>
            <p:cNvPr id="6" name="Picture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8940" y="2133600"/>
              <a:ext cx="7389976" cy="1243339"/>
            </a:xfrm>
            <a:prstGeom prst="rect">
              <a:avLst/>
            </a:prstGeom>
          </p:spPr>
        </p:pic>
        <p:pic>
          <p:nvPicPr>
            <p:cNvPr id="8" name="Picture 7"/>
            <p:cNvPicPr>
              <a:picLocks noChangeAspect="1"/>
            </p:cNvPicPr>
            <p:nvPr/>
          </p:nvPicPr>
          <p:blipFill>
            <a:blip r:embed="rId5"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7968916" y="1917620"/>
              <a:ext cx="787752" cy="762134"/>
            </a:xfrm>
            <a:prstGeom prst="rect">
              <a:avLst/>
            </a:prstGeom>
          </p:spPr>
        </p:pic>
      </p:grpSp>
    </p:spTree>
    <p:extLst>
      <p:ext uri="{BB962C8B-B14F-4D97-AF65-F5344CB8AC3E}">
        <p14:creationId xmlns:p14="http://schemas.microsoft.com/office/powerpoint/2010/main" xmlns="" val="54500106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1000"/>
                                        <p:tgtEl>
                                          <p:spTgt spid="9"/>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Vertical)">
                                      <p:cBhvr>
                                        <p:cTn id="11" dur="1000"/>
                                        <p:tgtEl>
                                          <p:spTgt spid="3"/>
                                        </p:tgtEl>
                                      </p:cBhvr>
                                    </p:animEffect>
                                  </p:childTnLst>
                                </p:cTn>
                              </p:par>
                            </p:childTnLst>
                          </p:cTn>
                        </p:par>
                        <p:par>
                          <p:cTn id="12" fill="hold">
                            <p:stCondLst>
                              <p:cond delay="2000"/>
                            </p:stCondLst>
                            <p:childTnLst>
                              <p:par>
                                <p:cTn id="13" presetID="14" presetClass="entr" presetSubtype="1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52600" y="152400"/>
            <a:ext cx="5257800" cy="954107"/>
          </a:xfrm>
          <a:prstGeom prst="rect">
            <a:avLst/>
          </a:prstGeom>
        </p:spPr>
        <p:txBody>
          <a:bodyPr wrap="square">
            <a:spAutoFit/>
          </a:bodyPr>
          <a:lstStyle/>
          <a:p>
            <a:pPr algn="ctr"/>
            <a:r>
              <a:rPr lang="ar-SA" sz="2800" b="1" u="sng" dirty="0">
                <a:solidFill>
                  <a:srgbClr val="CCFF99"/>
                </a:solidFill>
                <a:uFill>
                  <a:solidFill>
                    <a:srgbClr val="FF0000"/>
                  </a:solidFill>
                </a:uFill>
                <a:cs typeface="+mj-cs"/>
              </a:rPr>
              <a:t>تعريف الجفاف</a:t>
            </a:r>
          </a:p>
          <a:p>
            <a:pPr algn="ctr"/>
            <a:r>
              <a:rPr lang="en-US" sz="2800" b="1" u="sng" dirty="0">
                <a:solidFill>
                  <a:srgbClr val="CCFF99"/>
                </a:solidFill>
                <a:uFill>
                  <a:solidFill>
                    <a:srgbClr val="FF0000"/>
                  </a:solidFill>
                </a:uFill>
                <a:latin typeface="Times New Roman" panose="02020603050405020304" pitchFamily="18" charset="0"/>
                <a:cs typeface="Times New Roman" panose="02020603050405020304" pitchFamily="18" charset="0"/>
              </a:rPr>
              <a:t>The definition of drought</a:t>
            </a: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66999" y="1371600"/>
            <a:ext cx="6128047" cy="93946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666999" y="2503265"/>
            <a:ext cx="6128048" cy="1377950"/>
          </a:xfrm>
          <a:prstGeom prst="rect">
            <a:avLst/>
          </a:prstGeom>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5294" y="1371600"/>
            <a:ext cx="2535506" cy="2514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9" name="Straight Connector 8"/>
          <p:cNvCxnSpPr/>
          <p:nvPr/>
        </p:nvCxnSpPr>
        <p:spPr>
          <a:xfrm flipH="1">
            <a:off x="152400" y="4191000"/>
            <a:ext cx="8642647" cy="0"/>
          </a:xfrm>
          <a:prstGeom prst="line">
            <a:avLst/>
          </a:prstGeom>
          <a:ln>
            <a:solidFill>
              <a:srgbClr val="92D050"/>
            </a:solidFill>
            <a:prstDash val="dashDot"/>
          </a:ln>
        </p:spPr>
        <p:style>
          <a:lnRef idx="1">
            <a:schemeClr val="accent1"/>
          </a:lnRef>
          <a:fillRef idx="0">
            <a:schemeClr val="accent1"/>
          </a:fillRef>
          <a:effectRef idx="0">
            <a:schemeClr val="accent1"/>
          </a:effectRef>
          <a:fontRef idx="minor">
            <a:schemeClr val="tx1"/>
          </a:fontRef>
        </p:style>
      </p:cxnSp>
      <p:sp>
        <p:nvSpPr>
          <p:cNvPr id="8" name="Rectangle 1"/>
          <p:cNvSpPr/>
          <p:nvPr/>
        </p:nvSpPr>
        <p:spPr>
          <a:xfrm>
            <a:off x="304800" y="4343400"/>
            <a:ext cx="8534400" cy="1477328"/>
          </a:xfrm>
          <a:prstGeom prst="rect">
            <a:avLst/>
          </a:prstGeom>
          <a:ln>
            <a:solidFill>
              <a:srgbClr val="BDFBAF"/>
            </a:solidFill>
            <a:prstDash val="dashDot"/>
          </a:ln>
        </p:spPr>
        <p:txBody>
          <a:bodyPr wrap="square">
            <a:spAutoFit/>
          </a:bodyPr>
          <a:lstStyle/>
          <a:p>
            <a:pPr algn="just" rtl="1">
              <a:lnSpc>
                <a:spcPct val="150000"/>
              </a:lnSpc>
            </a:pPr>
            <a:r>
              <a:rPr lang="ar-SA" sz="2000" b="1" dirty="0">
                <a:solidFill>
                  <a:prstClr val="white"/>
                </a:solidFill>
                <a:latin typeface="Times New Roman"/>
                <a:ea typeface="Calibri"/>
              </a:rPr>
              <a:t>يرى العالم (</a:t>
            </a:r>
            <a:r>
              <a:rPr lang="en-US" sz="2000" b="1" dirty="0">
                <a:solidFill>
                  <a:srgbClr val="51C6DD"/>
                </a:solidFill>
                <a:latin typeface="Times New Roman" panose="02020603050405020304" pitchFamily="18" charset="0"/>
                <a:cs typeface="Times New Roman" panose="02020603050405020304" pitchFamily="18" charset="0"/>
              </a:rPr>
              <a:t>Hsiao, 1973</a:t>
            </a:r>
            <a:r>
              <a:rPr lang="ar-SA" sz="2000" b="1" dirty="0">
                <a:solidFill>
                  <a:prstClr val="white"/>
                </a:solidFill>
                <a:latin typeface="Times New Roman"/>
                <a:ea typeface="Calibri"/>
              </a:rPr>
              <a:t>) أن تجفيف النبات يحدث عندما يفقد النبات </a:t>
            </a:r>
            <a:r>
              <a:rPr lang="ar-SA" sz="2000" b="1" dirty="0">
                <a:solidFill>
                  <a:prstClr val="white"/>
                </a:solidFill>
                <a:latin typeface="Times New Roman"/>
                <a:ea typeface="Calibri"/>
                <a:cs typeface="+mj-cs"/>
              </a:rPr>
              <a:t>(</a:t>
            </a:r>
            <a:r>
              <a:rPr lang="ar-SA" sz="2000" b="1" dirty="0">
                <a:solidFill>
                  <a:srgbClr val="FFFF99"/>
                </a:solidFill>
                <a:latin typeface="Times New Roman"/>
                <a:ea typeface="Calibri"/>
                <a:cs typeface="+mj-cs"/>
              </a:rPr>
              <a:t>50%</a:t>
            </a:r>
            <a:r>
              <a:rPr lang="ar-SA" sz="2000" b="1" dirty="0">
                <a:solidFill>
                  <a:prstClr val="white"/>
                </a:solidFill>
                <a:latin typeface="Times New Roman"/>
                <a:ea typeface="Calibri"/>
                <a:cs typeface="+mj-cs"/>
              </a:rPr>
              <a:t>)</a:t>
            </a:r>
            <a:r>
              <a:rPr lang="ar-SA" sz="2000" b="1" dirty="0">
                <a:solidFill>
                  <a:prstClr val="white"/>
                </a:solidFill>
                <a:latin typeface="Times New Roman"/>
                <a:ea typeface="Calibri"/>
              </a:rPr>
              <a:t> أو أكثر من محتواه المائي، وبناء على ذلك فإن الإجهاد المجفف </a:t>
            </a:r>
            <a:r>
              <a:rPr lang="ar-SA" sz="2000" b="1" dirty="0">
                <a:solidFill>
                  <a:prstClr val="white"/>
                </a:solidFill>
                <a:latin typeface="Times New Roman"/>
                <a:ea typeface="Calibri"/>
                <a:cs typeface="+mj-cs"/>
              </a:rPr>
              <a:t>(</a:t>
            </a:r>
            <a:r>
              <a:rPr lang="ar-SA" sz="2000" b="1" dirty="0">
                <a:solidFill>
                  <a:srgbClr val="92D050"/>
                </a:solidFill>
                <a:latin typeface="Times New Roman"/>
                <a:ea typeface="Calibri"/>
              </a:rPr>
              <a:t>الإجهاد</a:t>
            </a:r>
            <a:r>
              <a:rPr lang="ar-SA" sz="2000" b="1" dirty="0">
                <a:solidFill>
                  <a:prstClr val="white"/>
                </a:solidFill>
                <a:latin typeface="Times New Roman"/>
                <a:ea typeface="Calibri"/>
              </a:rPr>
              <a:t> </a:t>
            </a:r>
            <a:r>
              <a:rPr lang="ar-SA" sz="2000" b="1" dirty="0">
                <a:solidFill>
                  <a:srgbClr val="92D050"/>
                </a:solidFill>
                <a:latin typeface="Times New Roman"/>
                <a:ea typeface="Calibri"/>
              </a:rPr>
              <a:t>المسبب</a:t>
            </a:r>
            <a:r>
              <a:rPr lang="ar-SA" sz="2000" b="1" dirty="0">
                <a:solidFill>
                  <a:prstClr val="white"/>
                </a:solidFill>
                <a:latin typeface="Times New Roman"/>
                <a:ea typeface="Calibri"/>
              </a:rPr>
              <a:t> </a:t>
            </a:r>
            <a:r>
              <a:rPr lang="ar-SA" sz="2000" b="1" dirty="0">
                <a:solidFill>
                  <a:srgbClr val="92D050"/>
                </a:solidFill>
                <a:latin typeface="Times New Roman"/>
                <a:ea typeface="Calibri"/>
              </a:rPr>
              <a:t>للجفاف</a:t>
            </a:r>
            <a:r>
              <a:rPr lang="ar-SA" sz="2000" b="1" dirty="0">
                <a:solidFill>
                  <a:prstClr val="white"/>
                </a:solidFill>
                <a:latin typeface="Times New Roman"/>
                <a:ea typeface="Calibri"/>
                <a:cs typeface="+mj-cs"/>
              </a:rPr>
              <a:t>)</a:t>
            </a:r>
            <a:r>
              <a:rPr lang="ar-SA" sz="2000" b="1" dirty="0">
                <a:solidFill>
                  <a:prstClr val="white"/>
                </a:solidFill>
                <a:latin typeface="Times New Roman"/>
                <a:ea typeface="Calibri"/>
              </a:rPr>
              <a:t> هو العامل القادر على إحداث فقد </a:t>
            </a:r>
            <a:r>
              <a:rPr lang="ar-SA" sz="2000" b="1" dirty="0">
                <a:solidFill>
                  <a:prstClr val="white"/>
                </a:solidFill>
                <a:latin typeface="Times New Roman"/>
                <a:ea typeface="Calibri"/>
                <a:cs typeface="+mj-cs"/>
              </a:rPr>
              <a:t>(</a:t>
            </a:r>
            <a:r>
              <a:rPr lang="ar-SA" sz="2000" b="1" dirty="0">
                <a:solidFill>
                  <a:srgbClr val="FFFF99"/>
                </a:solidFill>
                <a:latin typeface="Times New Roman"/>
                <a:ea typeface="Calibri"/>
                <a:cs typeface="+mj-cs"/>
              </a:rPr>
              <a:t>50%</a:t>
            </a:r>
            <a:r>
              <a:rPr lang="ar-SA" sz="2000" b="1" dirty="0">
                <a:solidFill>
                  <a:prstClr val="white"/>
                </a:solidFill>
                <a:latin typeface="Times New Roman"/>
                <a:ea typeface="Calibri"/>
                <a:cs typeface="+mj-cs"/>
              </a:rPr>
              <a:t>)</a:t>
            </a:r>
            <a:r>
              <a:rPr lang="ar-SA" sz="2000" b="1" dirty="0">
                <a:solidFill>
                  <a:prstClr val="white"/>
                </a:solidFill>
                <a:latin typeface="Times New Roman"/>
                <a:ea typeface="Calibri"/>
              </a:rPr>
              <a:t> أو أكثر من المحتوى المائي للنبات.</a:t>
            </a:r>
            <a:endParaRPr lang="en-US" dirty="0"/>
          </a:p>
        </p:txBody>
      </p:sp>
    </p:spTree>
    <p:extLst>
      <p:ext uri="{BB962C8B-B14F-4D97-AF65-F5344CB8AC3E}">
        <p14:creationId xmlns:p14="http://schemas.microsoft.com/office/powerpoint/2010/main" xmlns="" val="116894383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000"/>
                                        <p:tgtEl>
                                          <p:spTgt spid="2"/>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Vertical)">
                                      <p:cBhvr>
                                        <p:cTn id="11" dur="1000"/>
                                        <p:tgtEl>
                                          <p:spTgt spid="6"/>
                                        </p:tgtEl>
                                      </p:cBhvr>
                                    </p:animEffect>
                                  </p:childTnLst>
                                </p:cTn>
                              </p:par>
                            </p:childTnLst>
                          </p:cTn>
                        </p:par>
                        <p:par>
                          <p:cTn id="12" fill="hold">
                            <p:stCondLst>
                              <p:cond delay="2000"/>
                            </p:stCondLst>
                            <p:childTnLst>
                              <p:par>
                                <p:cTn id="13" presetID="14" presetClass="entr" presetSubtype="5"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vertical)">
                                      <p:cBhvr>
                                        <p:cTn id="15" dur="1000"/>
                                        <p:tgtEl>
                                          <p:spTgt spid="7"/>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wipe(down)">
                                      <p:cBhvr>
                                        <p:cTn id="19" dur="1000"/>
                                        <p:tgtEl>
                                          <p:spTgt spid="1026"/>
                                        </p:tgtEl>
                                      </p:cBhvr>
                                    </p:animEffect>
                                  </p:childTnLst>
                                </p:cTn>
                              </p:par>
                            </p:childTnLst>
                          </p:cTn>
                        </p:par>
                        <p:par>
                          <p:cTn id="20" fill="hold">
                            <p:stCondLst>
                              <p:cond delay="4000"/>
                            </p:stCondLst>
                            <p:childTnLst>
                              <p:par>
                                <p:cTn id="21" presetID="16" presetClass="entr" presetSubtype="21"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1000"/>
                                        <p:tgtEl>
                                          <p:spTgt spid="9"/>
                                        </p:tgtEl>
                                      </p:cBhvr>
                                    </p:animEffect>
                                  </p:childTnLst>
                                </p:cTn>
                              </p:par>
                            </p:childTnLst>
                          </p:cTn>
                        </p:par>
                        <p:par>
                          <p:cTn id="24" fill="hold">
                            <p:stCondLst>
                              <p:cond delay="500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Effect transition="in" filter="fade">
                                      <p:cBhvr>
                                        <p:cTn id="2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flipH="1">
            <a:off x="226820" y="2819400"/>
            <a:ext cx="8668996" cy="0"/>
          </a:xfrm>
          <a:prstGeom prst="line">
            <a:avLst/>
          </a:prstGeom>
          <a:ln>
            <a:solidFill>
              <a:srgbClr val="92D050"/>
            </a:solidFill>
            <a:prstDash val="dashDot"/>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1081942" y="16115"/>
            <a:ext cx="6477000" cy="954107"/>
          </a:xfrm>
          <a:prstGeom prst="rect">
            <a:avLst/>
          </a:prstGeom>
        </p:spPr>
        <p:txBody>
          <a:bodyPr wrap="square">
            <a:spAutoFit/>
          </a:bodyPr>
          <a:lstStyle/>
          <a:p>
            <a:pPr algn="ctr"/>
            <a:r>
              <a:rPr lang="ar-SA" sz="2800" b="1" u="sng" dirty="0">
                <a:solidFill>
                  <a:srgbClr val="CCFF99"/>
                </a:solidFill>
                <a:uFill>
                  <a:solidFill>
                    <a:srgbClr val="FF0000"/>
                  </a:solidFill>
                </a:uFill>
                <a:cs typeface="+mj-cs"/>
              </a:rPr>
              <a:t>تأثير إجهاد الجفاف على النبات</a:t>
            </a:r>
          </a:p>
          <a:p>
            <a:pPr algn="ctr"/>
            <a:r>
              <a:rPr lang="en-US" sz="2800" b="1" u="sng" dirty="0">
                <a:solidFill>
                  <a:srgbClr val="CCFF99"/>
                </a:solidFill>
                <a:uFill>
                  <a:solidFill>
                    <a:srgbClr val="FF0000"/>
                  </a:solidFill>
                </a:uFill>
                <a:latin typeface="Times New Roman" panose="02020603050405020304" pitchFamily="18" charset="0"/>
                <a:cs typeface="Times New Roman" panose="02020603050405020304" pitchFamily="18" charset="0"/>
              </a:rPr>
              <a:t>The effect of drought stress on plant</a:t>
            </a:r>
          </a:p>
        </p:txBody>
      </p:sp>
      <p:pic>
        <p:nvPicPr>
          <p:cNvPr id="7" name="Picture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08304" y="1143000"/>
            <a:ext cx="8668996" cy="1570534"/>
          </a:xfrm>
          <a:prstGeom prst="rect">
            <a:avLst/>
          </a:prstGeom>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52600" y="2971800"/>
            <a:ext cx="5825577" cy="3810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3469856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1000"/>
                                        <p:tgtEl>
                                          <p:spTgt spid="7"/>
                                        </p:tgtEl>
                                      </p:cBhvr>
                                    </p:animEffect>
                                  </p:childTnLst>
                                </p:cTn>
                              </p:par>
                            </p:childTnLst>
                          </p:cTn>
                        </p:par>
                        <p:par>
                          <p:cTn id="12" fill="hold">
                            <p:stCondLst>
                              <p:cond delay="2000"/>
                            </p:stCondLst>
                            <p:childTnLst>
                              <p:par>
                                <p:cTn id="13" presetID="16" presetClass="entr" presetSubtype="37"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outVertical)">
                                      <p:cBhvr>
                                        <p:cTn id="15" dur="1000"/>
                                        <p:tgtEl>
                                          <p:spTgt spid="5"/>
                                        </p:tgtEl>
                                      </p:cBhvr>
                                    </p:animEffect>
                                  </p:childTnLst>
                                </p:cTn>
                              </p:par>
                            </p:childTnLst>
                          </p:cTn>
                        </p:par>
                        <p:par>
                          <p:cTn id="16" fill="hold">
                            <p:stCondLst>
                              <p:cond delay="3000"/>
                            </p:stCondLst>
                            <p:childTnLst>
                              <p:par>
                                <p:cTn id="17" presetID="21" presetClass="entr" presetSubtype="1" fill="hold" nodeType="after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wheel(1)">
                                      <p:cBhvr>
                                        <p:cTn id="19"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33172" y="228600"/>
            <a:ext cx="8858428" cy="1676401"/>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33171" y="4038600"/>
            <a:ext cx="8858429" cy="2705718"/>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412600" y="1905001"/>
            <a:ext cx="3579000" cy="2133599"/>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33172" y="1905001"/>
            <a:ext cx="3579000" cy="2133599"/>
          </a:xfrm>
          <a:prstGeom prst="rect">
            <a:avLst/>
          </a:prstGeom>
        </p:spPr>
      </p:pic>
    </p:spTree>
    <p:extLst>
      <p:ext uri="{BB962C8B-B14F-4D97-AF65-F5344CB8AC3E}">
        <p14:creationId xmlns:p14="http://schemas.microsoft.com/office/powerpoint/2010/main" xmlns="" val="2556461859"/>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1000"/>
                                        <p:tgtEl>
                                          <p:spTgt spid="5"/>
                                        </p:tgtEl>
                                      </p:cBhvr>
                                    </p:animEffect>
                                  </p:childTnLst>
                                </p:cTn>
                              </p:par>
                            </p:childTnLst>
                          </p:cTn>
                        </p:par>
                        <p:par>
                          <p:cTn id="12" fill="hold">
                            <p:stCondLst>
                              <p:cond delay="2000"/>
                            </p:stCondLst>
                            <p:childTnLst>
                              <p:par>
                                <p:cTn id="13" presetID="14" presetClass="entr" presetSubtype="1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1000"/>
                                        <p:tgtEl>
                                          <p:spTgt spid="7"/>
                                        </p:tgtEl>
                                      </p:cBhvr>
                                    </p:animEffect>
                                  </p:childTnLst>
                                </p:cTn>
                              </p:par>
                            </p:childTnLst>
                          </p:cTn>
                        </p:par>
                        <p:par>
                          <p:cTn id="16" fill="hold">
                            <p:stCondLst>
                              <p:cond delay="3000"/>
                            </p:stCondLst>
                            <p:childTnLst>
                              <p:par>
                                <p:cTn id="17" presetID="14" presetClass="entr" presetSubtype="1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685800" y="76200"/>
            <a:ext cx="7620000" cy="2823378"/>
          </a:xfrm>
          <a:prstGeom prst="rect">
            <a:avLst/>
          </a:prstGeom>
        </p:spPr>
      </p:pic>
      <p:sp>
        <p:nvSpPr>
          <p:cNvPr id="6" name="Rectangle 5"/>
          <p:cNvSpPr/>
          <p:nvPr/>
        </p:nvSpPr>
        <p:spPr>
          <a:xfrm>
            <a:off x="645207" y="3048000"/>
            <a:ext cx="7696200" cy="878895"/>
          </a:xfrm>
          <a:prstGeom prst="rect">
            <a:avLst/>
          </a:prstGeom>
          <a:ln>
            <a:solidFill>
              <a:srgbClr val="BDFBAF"/>
            </a:solidFill>
            <a:prstDash val="dashDot"/>
          </a:ln>
        </p:spPr>
        <p:txBody>
          <a:bodyPr wrap="square">
            <a:spAutoFit/>
          </a:bodyPr>
          <a:lstStyle/>
          <a:p>
            <a:pPr algn="just" rtl="1">
              <a:lnSpc>
                <a:spcPct val="150000"/>
              </a:lnSpc>
            </a:pPr>
            <a:r>
              <a:rPr lang="ar-SA" b="1" dirty="0">
                <a:solidFill>
                  <a:schemeClr val="bg1"/>
                </a:solidFill>
                <a:ea typeface="Calibri"/>
                <a:cs typeface="Times New Roman"/>
              </a:rPr>
              <a:t>ويحدد المناطق المتطرفة الجفاف بالمناطق التي لم تسجل فيها أمطار على الإطلاق لمدة (</a:t>
            </a:r>
            <a:r>
              <a:rPr lang="ar-SA" b="1" dirty="0">
                <a:solidFill>
                  <a:srgbClr val="FFFF99"/>
                </a:solidFill>
                <a:ea typeface="Calibri"/>
                <a:cs typeface="Times New Roman"/>
              </a:rPr>
              <a:t>12 </a:t>
            </a:r>
            <a:r>
              <a:rPr lang="ar-SA" b="1" dirty="0" smtClean="0">
                <a:solidFill>
                  <a:srgbClr val="FFFF99"/>
                </a:solidFill>
                <a:ea typeface="Calibri"/>
                <a:cs typeface="Times New Roman"/>
              </a:rPr>
              <a:t>شهراً</a:t>
            </a:r>
            <a:r>
              <a:rPr lang="ar-SA" b="1" dirty="0" smtClean="0">
                <a:solidFill>
                  <a:schemeClr val="bg1"/>
                </a:solidFill>
                <a:ea typeface="Calibri"/>
                <a:cs typeface="Times New Roman"/>
              </a:rPr>
              <a:t>) </a:t>
            </a:r>
            <a:r>
              <a:rPr lang="ar-SA" b="1" dirty="0">
                <a:solidFill>
                  <a:schemeClr val="bg1"/>
                </a:solidFill>
                <a:ea typeface="Calibri"/>
                <a:cs typeface="Times New Roman"/>
              </a:rPr>
              <a:t>متتالية على الأقل.</a:t>
            </a:r>
            <a:endParaRPr lang="en-US" sz="1600" b="1" dirty="0">
              <a:solidFill>
                <a:schemeClr val="bg1"/>
              </a:solidFill>
              <a:ea typeface="Calibri"/>
              <a:cs typeface="Arial"/>
            </a:endParaRPr>
          </a:p>
        </p:txBody>
      </p:sp>
      <p:pic>
        <p:nvPicPr>
          <p:cNvPr id="7" name="Picture 6"/>
          <p:cNvPicPr/>
          <p:nvPr/>
        </p:nvPicPr>
        <p:blipFill>
          <a:blip r:embed="rId3" cstate="print">
            <a:extLst>
              <a:ext uri="{28A0092B-C50C-407E-A947-70E740481C1C}">
                <a14:useLocalDpi xmlns:a14="http://schemas.microsoft.com/office/drawing/2010/main" xmlns="" val="0"/>
              </a:ext>
            </a:extLst>
          </a:blip>
          <a:stretch>
            <a:fillRect/>
          </a:stretch>
        </p:blipFill>
        <p:spPr>
          <a:xfrm>
            <a:off x="2590799" y="4114800"/>
            <a:ext cx="3962399" cy="2590800"/>
          </a:xfrm>
          <a:prstGeom prst="rect">
            <a:avLst/>
          </a:prstGeom>
        </p:spPr>
      </p:pic>
    </p:spTree>
    <p:extLst>
      <p:ext uri="{BB962C8B-B14F-4D97-AF65-F5344CB8AC3E}">
        <p14:creationId xmlns:p14="http://schemas.microsoft.com/office/powerpoint/2010/main" xmlns="" val="38783745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1000"/>
                                        <p:tgtEl>
                                          <p:spTgt spid="6"/>
                                        </p:tgtEl>
                                      </p:cBhvr>
                                    </p:animEffect>
                                  </p:childTnLst>
                                </p:cTn>
                              </p:par>
                            </p:childTnLst>
                          </p:cTn>
                        </p:par>
                        <p:par>
                          <p:cTn id="14" fill="hold">
                            <p:stCondLst>
                              <p:cond delay="2000"/>
                            </p:stCondLst>
                            <p:childTnLst>
                              <p:par>
                                <p:cTn id="15" presetID="3" presetClass="entr" presetSubtype="5"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vertical)">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28600" y="304800"/>
            <a:ext cx="8458200" cy="1559792"/>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8600" y="2010570"/>
            <a:ext cx="8534400" cy="467838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39282" y="2010570"/>
            <a:ext cx="8523718" cy="4678387"/>
          </a:xfrm>
          <a:prstGeom prst="rect">
            <a:avLst/>
          </a:prstGeom>
        </p:spPr>
      </p:pic>
    </p:spTree>
    <p:extLst>
      <p:ext uri="{BB962C8B-B14F-4D97-AF65-F5344CB8AC3E}">
        <p14:creationId xmlns:p14="http://schemas.microsoft.com/office/powerpoint/2010/main" xmlns="" val="2034635375"/>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outVertical)">
                                      <p:cBhvr>
                                        <p:cTn id="11" dur="1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1000"/>
                                        <p:tgtEl>
                                          <p:spTgt spid="5"/>
                                        </p:tgtEl>
                                      </p:cBhvr>
                                    </p:animEffect>
                                    <p:set>
                                      <p:cBhvr>
                                        <p:cTn id="16" dur="1" fill="hold">
                                          <p:stCondLst>
                                            <p:cond delay="999"/>
                                          </p:stCondLst>
                                        </p:cTn>
                                        <p:tgtEl>
                                          <p:spTgt spid="5"/>
                                        </p:tgtEl>
                                        <p:attrNameLst>
                                          <p:attrName>style.visibility</p:attrName>
                                        </p:attrNameLst>
                                      </p:cBhvr>
                                      <p:to>
                                        <p:strVal val="hidden"/>
                                      </p:to>
                                    </p:set>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4468" y="410553"/>
            <a:ext cx="7772400" cy="1938992"/>
          </a:xfrm>
          <a:prstGeom prst="rect">
            <a:avLst/>
          </a:prstGeom>
          <a:ln>
            <a:solidFill>
              <a:srgbClr val="BDFBAF"/>
            </a:solidFill>
            <a:prstDash val="dashDot"/>
          </a:ln>
        </p:spPr>
        <p:txBody>
          <a:bodyPr wrap="square">
            <a:spAutoFit/>
          </a:bodyPr>
          <a:lstStyle/>
          <a:p>
            <a:pPr algn="just" rtl="1">
              <a:lnSpc>
                <a:spcPct val="150000"/>
              </a:lnSpc>
            </a:pPr>
            <a:r>
              <a:rPr lang="ar-SA" sz="2000" b="1" dirty="0" smtClean="0">
                <a:solidFill>
                  <a:schemeClr val="bg1"/>
                </a:solidFill>
                <a:ea typeface="Calibri"/>
                <a:cs typeface="Times New Roman"/>
              </a:rPr>
              <a:t>*الجفاف </a:t>
            </a:r>
            <a:r>
              <a:rPr lang="ar-SA" sz="2000" b="1" dirty="0">
                <a:solidFill>
                  <a:schemeClr val="bg1"/>
                </a:solidFill>
                <a:ea typeface="Calibri"/>
                <a:cs typeface="Times New Roman"/>
              </a:rPr>
              <a:t>من مميزات الصحاري في العروض المدارية وشبه المدارية وتتميز هذه المناطق </a:t>
            </a:r>
            <a:r>
              <a:rPr lang="ar-SA" sz="2000" b="1" dirty="0">
                <a:solidFill>
                  <a:srgbClr val="FFFF00"/>
                </a:solidFill>
                <a:ea typeface="Calibri"/>
                <a:cs typeface="Times New Roman"/>
              </a:rPr>
              <a:t>بالإرتفاع الكبير في درجة الحرارة وبارتفاع معدل التبخر وبالتفاوت الكبير في كمية المطر الساقطة وفي توزيع المطر وكذلك تتميز بقلة السحب وصفاء السماء في معظم الوقت، وهذا يسبب زيادة كبيرة في معدل التبخر على معدل التساقط تصل إلى (</a:t>
            </a:r>
            <a:r>
              <a:rPr lang="ar-SA" sz="2000" b="1" dirty="0" smtClean="0">
                <a:solidFill>
                  <a:srgbClr val="FFFF00"/>
                </a:solidFill>
                <a:ea typeface="Calibri"/>
                <a:cs typeface="Times New Roman"/>
              </a:rPr>
              <a:t>15) و (20) ضعفاً. </a:t>
            </a:r>
            <a:endParaRPr lang="en-US" b="1" dirty="0">
              <a:solidFill>
                <a:srgbClr val="FFFF00"/>
              </a:solidFill>
              <a:ea typeface="Calibri"/>
              <a:cs typeface="Arial"/>
            </a:endParaRPr>
          </a:p>
        </p:txBody>
      </p:sp>
      <p:cxnSp>
        <p:nvCxnSpPr>
          <p:cNvPr id="4" name="Straight Connector 3"/>
          <p:cNvCxnSpPr/>
          <p:nvPr/>
        </p:nvCxnSpPr>
        <p:spPr>
          <a:xfrm flipH="1">
            <a:off x="636305" y="2667000"/>
            <a:ext cx="7772400" cy="0"/>
          </a:xfrm>
          <a:prstGeom prst="line">
            <a:avLst/>
          </a:prstGeom>
          <a:ln>
            <a:solidFill>
              <a:schemeClr val="bg1"/>
            </a:solidFill>
            <a:prstDash val="dashDot"/>
          </a:ln>
        </p:spPr>
        <p:style>
          <a:lnRef idx="1">
            <a:schemeClr val="accent6"/>
          </a:lnRef>
          <a:fillRef idx="0">
            <a:schemeClr val="accent6"/>
          </a:fillRef>
          <a:effectRef idx="0">
            <a:schemeClr val="accent6"/>
          </a:effectRef>
          <a:fontRef idx="minor">
            <a:schemeClr val="tx1"/>
          </a:fontRef>
        </p:style>
      </p:cxnSp>
      <p:sp>
        <p:nvSpPr>
          <p:cNvPr id="2" name="Rectangle 1"/>
          <p:cNvSpPr/>
          <p:nvPr/>
        </p:nvSpPr>
        <p:spPr>
          <a:xfrm>
            <a:off x="624468" y="2971800"/>
            <a:ext cx="7772399" cy="1477328"/>
          </a:xfrm>
          <a:prstGeom prst="rect">
            <a:avLst/>
          </a:prstGeom>
          <a:ln>
            <a:solidFill>
              <a:srgbClr val="BDFBAF"/>
            </a:solidFill>
            <a:prstDash val="dashDot"/>
          </a:ln>
        </p:spPr>
        <p:txBody>
          <a:bodyPr wrap="square">
            <a:spAutoFit/>
          </a:bodyPr>
          <a:lstStyle/>
          <a:p>
            <a:pPr algn="just" rtl="1">
              <a:lnSpc>
                <a:spcPct val="150000"/>
              </a:lnSpc>
            </a:pPr>
            <a:r>
              <a:rPr lang="ar-SA" sz="2000" b="1" dirty="0" smtClean="0">
                <a:solidFill>
                  <a:schemeClr val="bg1"/>
                </a:solidFill>
                <a:ea typeface="Calibri"/>
                <a:cs typeface="Times New Roman"/>
              </a:rPr>
              <a:t>*الرطوبة </a:t>
            </a:r>
            <a:r>
              <a:rPr lang="ar-SA" sz="2000" b="1" dirty="0">
                <a:solidFill>
                  <a:schemeClr val="bg1"/>
                </a:solidFill>
                <a:ea typeface="Calibri"/>
                <a:cs typeface="Times New Roman"/>
              </a:rPr>
              <a:t>النسبية منخفضة وتتراوح بين (</a:t>
            </a:r>
            <a:r>
              <a:rPr lang="ar-SA" sz="2000" b="1" dirty="0">
                <a:solidFill>
                  <a:srgbClr val="FFFF99"/>
                </a:solidFill>
                <a:ea typeface="Calibri"/>
                <a:cs typeface="Times New Roman"/>
              </a:rPr>
              <a:t>15%</a:t>
            </a:r>
            <a:r>
              <a:rPr lang="en-US" sz="2000" b="1" dirty="0">
                <a:solidFill>
                  <a:schemeClr val="bg1"/>
                </a:solidFill>
                <a:latin typeface="Times New Roman" panose="02020603050405020304" pitchFamily="18" charset="0"/>
                <a:ea typeface="Calibri"/>
                <a:cs typeface="Times New Roman" panose="02020603050405020304" pitchFamily="18" charset="0"/>
              </a:rPr>
              <a:t>(</a:t>
            </a:r>
            <a:r>
              <a:rPr lang="ar-SA" sz="2000" b="1" dirty="0">
                <a:solidFill>
                  <a:schemeClr val="bg1"/>
                </a:solidFill>
                <a:ea typeface="Calibri"/>
                <a:cs typeface="Times New Roman"/>
              </a:rPr>
              <a:t> و </a:t>
            </a:r>
            <a:r>
              <a:rPr lang="en-US" sz="2000" b="1" dirty="0">
                <a:solidFill>
                  <a:schemeClr val="bg1"/>
                </a:solidFill>
                <a:latin typeface="Times New Roman" panose="02020603050405020304" pitchFamily="18" charset="0"/>
                <a:ea typeface="Calibri"/>
                <a:cs typeface="Times New Roman" panose="02020603050405020304" pitchFamily="18" charset="0"/>
              </a:rPr>
              <a:t>)</a:t>
            </a:r>
            <a:r>
              <a:rPr lang="ar-SA" sz="2000" b="1" dirty="0">
                <a:solidFill>
                  <a:srgbClr val="FFFF99"/>
                </a:solidFill>
                <a:ea typeface="Calibri"/>
                <a:cs typeface="Times New Roman"/>
              </a:rPr>
              <a:t>30</a:t>
            </a:r>
            <a:r>
              <a:rPr lang="ar-SA" sz="2000" b="1" dirty="0" smtClean="0">
                <a:solidFill>
                  <a:srgbClr val="FFFF99"/>
                </a:solidFill>
                <a:ea typeface="Calibri"/>
                <a:cs typeface="Times New Roman"/>
              </a:rPr>
              <a:t>%</a:t>
            </a:r>
            <a:r>
              <a:rPr lang="ar-SA" sz="2000" b="1" dirty="0" smtClean="0">
                <a:solidFill>
                  <a:schemeClr val="bg1"/>
                </a:solidFill>
                <a:ea typeface="Calibri"/>
                <a:cs typeface="Times New Roman"/>
              </a:rPr>
              <a:t>) </a:t>
            </a:r>
            <a:r>
              <a:rPr lang="ar-SA" sz="2000" b="1" dirty="0">
                <a:solidFill>
                  <a:schemeClr val="bg1"/>
                </a:solidFill>
                <a:ea typeface="Calibri"/>
                <a:cs typeface="Times New Roman"/>
              </a:rPr>
              <a:t>في معظم الجهات الداخلية من الصحاري. وقد سُجّل انخفاض كبير في الرطوبة النسبية وصل إلى (</a:t>
            </a:r>
            <a:r>
              <a:rPr lang="ar-SA" sz="2000" b="1" dirty="0">
                <a:solidFill>
                  <a:srgbClr val="FFFF99"/>
                </a:solidFill>
                <a:ea typeface="Calibri"/>
                <a:cs typeface="Times New Roman"/>
              </a:rPr>
              <a:t>5%</a:t>
            </a:r>
            <a:r>
              <a:rPr lang="ar-SA" sz="2000" b="1" dirty="0">
                <a:solidFill>
                  <a:schemeClr val="bg1"/>
                </a:solidFill>
                <a:ea typeface="Calibri"/>
                <a:cs typeface="Times New Roman"/>
              </a:rPr>
              <a:t>) في بعض أجزاء من الصحراء الكبري.</a:t>
            </a:r>
            <a:endParaRPr lang="en-US" dirty="0">
              <a:solidFill>
                <a:schemeClr val="bg1"/>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72284" y="4614056"/>
            <a:ext cx="2365087" cy="1929188"/>
          </a:xfrm>
          <a:prstGeom prst="rect">
            <a:avLst/>
          </a:prstGeom>
          <a:ln>
            <a:solidFill>
              <a:schemeClr val="bg1"/>
            </a:solidFill>
          </a:ln>
        </p:spPr>
      </p:pic>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26873" y="4614056"/>
            <a:ext cx="2370266" cy="1929188"/>
          </a:xfrm>
          <a:prstGeom prst="rect">
            <a:avLst/>
          </a:prstGeom>
          <a:ln>
            <a:solidFill>
              <a:schemeClr val="bg1"/>
            </a:solidFill>
          </a:ln>
        </p:spPr>
      </p:pic>
      <p:pic>
        <p:nvPicPr>
          <p:cNvPr id="7" name="Picture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337372" y="4614056"/>
            <a:ext cx="2370266" cy="1929188"/>
          </a:xfrm>
          <a:prstGeom prst="rect">
            <a:avLst/>
          </a:prstGeom>
          <a:ln>
            <a:solidFill>
              <a:schemeClr val="bg1"/>
            </a:solidFill>
          </a:ln>
        </p:spPr>
      </p:pic>
    </p:spTree>
    <p:extLst>
      <p:ext uri="{BB962C8B-B14F-4D97-AF65-F5344CB8AC3E}">
        <p14:creationId xmlns:p14="http://schemas.microsoft.com/office/powerpoint/2010/main" xmlns="" val="2363117561"/>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1000"/>
                                        <p:tgtEl>
                                          <p:spTgt spid="3"/>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1000"/>
                                        <p:tgtEl>
                                          <p:spTgt spid="4"/>
                                        </p:tgtEl>
                                      </p:cBhvr>
                                    </p:animEffect>
                                  </p:childTnLst>
                                </p:cTn>
                              </p:par>
                            </p:childTnLst>
                          </p:cTn>
                        </p:par>
                        <p:par>
                          <p:cTn id="12" fill="hold">
                            <p:stCondLst>
                              <p:cond delay="2000"/>
                            </p:stCondLst>
                            <p:childTnLst>
                              <p:par>
                                <p:cTn id="13" presetID="14" presetClass="entr" presetSubtype="1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1000"/>
                                        <p:tgtEl>
                                          <p:spTgt spid="2"/>
                                        </p:tgtEl>
                                      </p:cBhvr>
                                    </p:animEffect>
                                  </p:childTnLst>
                                </p:cTn>
                              </p:par>
                              <p:par>
                                <p:cTn id="16" presetID="53"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Effect transition="in" filter="fade">
                                      <p:cBhvr>
                                        <p:cTn id="20" dur="1000"/>
                                        <p:tgtEl>
                                          <p:spTgt spid="5"/>
                                        </p:tgtEl>
                                      </p:cBhvr>
                                    </p:animEffect>
                                  </p:childTnLst>
                                </p:cTn>
                              </p:par>
                              <p:par>
                                <p:cTn id="21" presetID="53" presetClass="entr" presetSubtype="16"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Effect transition="in" filter="fade">
                                      <p:cBhvr>
                                        <p:cTn id="25" dur="1000"/>
                                        <p:tgtEl>
                                          <p:spTgt spid="7"/>
                                        </p:tgtEl>
                                      </p:cBhvr>
                                    </p:animEffect>
                                  </p:childTnLst>
                                </p:cTn>
                              </p:par>
                              <p:par>
                                <p:cTn id="26" presetID="53" presetClass="entr" presetSubtype="16"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Effect transition="in" filter="fade">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76400" y="1143000"/>
            <a:ext cx="5573520" cy="4191287"/>
          </a:xfrm>
          <a:prstGeom prst="rect">
            <a:avLst/>
          </a:prstGeom>
        </p:spPr>
      </p:pic>
    </p:spTree>
    <p:extLst>
      <p:ext uri="{BB962C8B-B14F-4D97-AF65-F5344CB8AC3E}">
        <p14:creationId xmlns:p14="http://schemas.microsoft.com/office/powerpoint/2010/main" xmlns="" val="215445986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76400" y="457200"/>
            <a:ext cx="5791200" cy="2769989"/>
          </a:xfrm>
          <a:prstGeom prst="rect">
            <a:avLst/>
          </a:prstGeom>
        </p:spPr>
        <p:txBody>
          <a:bodyPr wrap="square">
            <a:spAutoFit/>
          </a:bodyPr>
          <a:lstStyle/>
          <a:p>
            <a:pPr algn="ctr" rtl="1"/>
            <a:r>
              <a:rPr lang="ar-SA" sz="3600" b="1" u="sng" dirty="0" smtClean="0">
                <a:solidFill>
                  <a:srgbClr val="DDF276"/>
                </a:solidFill>
                <a:uFill>
                  <a:solidFill>
                    <a:srgbClr val="CC0066"/>
                  </a:solidFill>
                </a:uFill>
                <a:cs typeface="+mj-cs"/>
              </a:rPr>
              <a:t>إجهاد الجفاف</a:t>
            </a:r>
            <a:endParaRPr lang="ar-SA" sz="3600" b="1" u="sng" dirty="0">
              <a:solidFill>
                <a:srgbClr val="DDF276"/>
              </a:solidFill>
              <a:uFill>
                <a:solidFill>
                  <a:srgbClr val="CC0066"/>
                </a:solidFill>
              </a:uFill>
              <a:cs typeface="+mj-cs"/>
            </a:endParaRPr>
          </a:p>
          <a:p>
            <a:pPr algn="ctr" rtl="1"/>
            <a:r>
              <a:rPr lang="en-US" sz="3600" b="1" u="sng" dirty="0" smtClean="0">
                <a:solidFill>
                  <a:srgbClr val="DDF276"/>
                </a:solidFill>
                <a:uFill>
                  <a:solidFill>
                    <a:srgbClr val="CC0066"/>
                  </a:solidFill>
                </a:uFill>
                <a:latin typeface="Times New Roman" panose="02020603050405020304" pitchFamily="18" charset="0"/>
                <a:cs typeface="Times New Roman" panose="02020603050405020304" pitchFamily="18" charset="0"/>
              </a:rPr>
              <a:t>Drought stress</a:t>
            </a:r>
            <a:endParaRPr lang="en-US" sz="3600" b="1" u="sng" dirty="0">
              <a:solidFill>
                <a:srgbClr val="DDF276"/>
              </a:solidFill>
              <a:uFill>
                <a:solidFill>
                  <a:srgbClr val="CC0066"/>
                </a:solidFill>
              </a:uFill>
              <a:latin typeface="Times New Roman" panose="02020603050405020304" pitchFamily="18" charset="0"/>
              <a:cs typeface="Times New Roman" panose="02020603050405020304" pitchFamily="18" charset="0"/>
            </a:endParaRPr>
          </a:p>
          <a:p>
            <a:pPr algn="ctr" rtl="1"/>
            <a:endParaRPr lang="en-US" dirty="0">
              <a:solidFill>
                <a:srgbClr val="FF0000"/>
              </a:solidFill>
            </a:endParaRPr>
          </a:p>
          <a:p>
            <a:pPr algn="ctr" rtl="1"/>
            <a:r>
              <a:rPr lang="ar-SA" sz="2800" b="1" dirty="0" smtClean="0">
                <a:solidFill>
                  <a:srgbClr val="DDF276"/>
                </a:solidFill>
                <a:uFill>
                  <a:solidFill>
                    <a:srgbClr val="CC0066"/>
                  </a:solidFill>
                </a:uFill>
                <a:cs typeface="+mj-cs"/>
              </a:rPr>
              <a:t>مقدمة وتعريفات</a:t>
            </a:r>
            <a:endParaRPr lang="ar-SA" sz="2800" b="1" dirty="0">
              <a:solidFill>
                <a:srgbClr val="DDF276"/>
              </a:solidFill>
              <a:uFill>
                <a:solidFill>
                  <a:srgbClr val="CC0066"/>
                </a:solidFill>
              </a:uFill>
              <a:cs typeface="+mj-cs"/>
            </a:endParaRPr>
          </a:p>
          <a:p>
            <a:pPr algn="ctr" rtl="1"/>
            <a:r>
              <a:rPr lang="ar-SA" sz="2800" b="1" dirty="0" smtClean="0">
                <a:solidFill>
                  <a:srgbClr val="DDF276"/>
                </a:solidFill>
                <a:uFill>
                  <a:solidFill>
                    <a:srgbClr val="CC0066"/>
                  </a:solidFill>
                </a:uFill>
                <a:cs typeface="+mj-cs"/>
              </a:rPr>
              <a:t>تأثير إجهاد الجفاف على النبات</a:t>
            </a:r>
            <a:endParaRPr lang="ar-SA" sz="2800" b="1" dirty="0">
              <a:solidFill>
                <a:srgbClr val="DDF276"/>
              </a:solidFill>
              <a:uFill>
                <a:solidFill>
                  <a:srgbClr val="CC0066"/>
                </a:solidFill>
              </a:uFill>
              <a:cs typeface="+mj-cs"/>
            </a:endParaRPr>
          </a:p>
          <a:p>
            <a:pPr algn="ctr" rtl="1"/>
            <a:endParaRPr lang="ar-SA" sz="2800" b="1" dirty="0">
              <a:solidFill>
                <a:srgbClr val="DDF276"/>
              </a:solidFill>
              <a:uFill>
                <a:solidFill>
                  <a:srgbClr val="CC0066"/>
                </a:solidFill>
              </a:uFill>
              <a:cs typeface="+mj-cs"/>
            </a:endParaRPr>
          </a:p>
        </p:txBody>
      </p:sp>
      <p:pic>
        <p:nvPicPr>
          <p:cNvPr id="4" name="Picture 3"/>
          <p:cNvPicPr>
            <a:picLocks noChangeAspect="1"/>
          </p:cNvPicPr>
          <p:nvPr/>
        </p:nvPicPr>
        <p:blipFill>
          <a:blip r:embed="rId2"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flipH="1">
            <a:off x="7162800" y="-9970"/>
            <a:ext cx="1981200" cy="6182170"/>
          </a:xfrm>
          <a:prstGeom prst="rect">
            <a:avLst/>
          </a:prstGeom>
        </p:spPr>
      </p:pic>
    </p:spTree>
    <p:extLst>
      <p:ext uri="{BB962C8B-B14F-4D97-AF65-F5344CB8AC3E}">
        <p14:creationId xmlns:p14="http://schemas.microsoft.com/office/powerpoint/2010/main" xmlns="" val="413169890"/>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childTnLst>
                          </p:cTn>
                        </p:par>
                        <p:par>
                          <p:cTn id="8" fill="hold">
                            <p:stCondLst>
                              <p:cond delay="1000"/>
                            </p:stCondLst>
                            <p:childTnLst>
                              <p:par>
                                <p:cTn id="9" presetID="6"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in)">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7800" y="0"/>
            <a:ext cx="5734132" cy="954107"/>
          </a:xfrm>
          <a:prstGeom prst="rect">
            <a:avLst/>
          </a:prstGeom>
        </p:spPr>
        <p:txBody>
          <a:bodyPr wrap="square">
            <a:spAutoFit/>
          </a:bodyPr>
          <a:lstStyle/>
          <a:p>
            <a:pPr algn="ctr"/>
            <a:r>
              <a:rPr lang="ar-SA" sz="2800" b="1" u="sng" dirty="0">
                <a:solidFill>
                  <a:srgbClr val="CCFF99"/>
                </a:solidFill>
                <a:uFill>
                  <a:solidFill>
                    <a:srgbClr val="FF0000"/>
                  </a:solidFill>
                </a:uFill>
                <a:cs typeface="+mj-cs"/>
              </a:rPr>
              <a:t>مقدمة وتعريفات</a:t>
            </a:r>
          </a:p>
          <a:p>
            <a:pPr algn="ctr"/>
            <a:r>
              <a:rPr lang="en-US" sz="2800" b="1" u="sng" dirty="0">
                <a:solidFill>
                  <a:srgbClr val="CCFF99"/>
                </a:solidFill>
                <a:uFill>
                  <a:solidFill>
                    <a:srgbClr val="FF0000"/>
                  </a:solidFill>
                </a:uFill>
                <a:latin typeface="Times New Roman" panose="02020603050405020304" pitchFamily="18" charset="0"/>
                <a:cs typeface="Times New Roman" panose="02020603050405020304" pitchFamily="18" charset="0"/>
              </a:rPr>
              <a:t>Introduction and definitions</a:t>
            </a:r>
          </a:p>
        </p:txBody>
      </p:sp>
      <p:sp>
        <p:nvSpPr>
          <p:cNvPr id="3" name="Rectangle 2"/>
          <p:cNvSpPr/>
          <p:nvPr/>
        </p:nvSpPr>
        <p:spPr>
          <a:xfrm>
            <a:off x="457200" y="1143000"/>
            <a:ext cx="8226750" cy="1477328"/>
          </a:xfrm>
          <a:prstGeom prst="rect">
            <a:avLst/>
          </a:prstGeom>
          <a:noFill/>
          <a:ln>
            <a:solidFill>
              <a:srgbClr val="99FF66"/>
            </a:solidFill>
            <a:prstDash val="dashDot"/>
          </a:ln>
        </p:spPr>
        <p:txBody>
          <a:bodyPr wrap="square">
            <a:spAutoFit/>
          </a:bodyPr>
          <a:lstStyle/>
          <a:p>
            <a:pPr algn="just" rtl="1">
              <a:lnSpc>
                <a:spcPct val="150000"/>
              </a:lnSpc>
            </a:pPr>
            <a:r>
              <a:rPr lang="ar-SA" sz="2000" b="1" dirty="0">
                <a:solidFill>
                  <a:schemeClr val="bg1"/>
                </a:solidFill>
                <a:ea typeface="Calibri"/>
                <a:cs typeface="Times New Roman"/>
              </a:rPr>
              <a:t>قد يكون الماء عاملاً بيئياً مجهداً للنبات، وقد يرجع إجهاد الماء إلى نقص الماء ويسمى بإجهاد نقص </a:t>
            </a:r>
            <a:r>
              <a:rPr lang="ar-SA" sz="2000" b="1" dirty="0" err="1">
                <a:solidFill>
                  <a:schemeClr val="bg1"/>
                </a:solidFill>
                <a:ea typeface="Calibri"/>
                <a:cs typeface="Times New Roman"/>
              </a:rPr>
              <a:t>الماء </a:t>
            </a:r>
            <a:r>
              <a:rPr lang="ar-SA" sz="2000" b="1" dirty="0" err="1" smtClean="0">
                <a:solidFill>
                  <a:schemeClr val="bg1"/>
                </a:solidFill>
                <a:ea typeface="Calibri"/>
                <a:cs typeface="Times New Roman"/>
              </a:rPr>
              <a:t>(</a:t>
            </a:r>
            <a:r>
              <a:rPr lang="en-US" sz="2000" b="1" dirty="0">
                <a:solidFill>
                  <a:srgbClr val="92D050"/>
                </a:solidFill>
                <a:latin typeface="Times New Roman" panose="02020603050405020304" pitchFamily="18" charset="0"/>
                <a:cs typeface="Times New Roman" panose="02020603050405020304" pitchFamily="18" charset="0"/>
              </a:rPr>
              <a:t>Water deficit stress</a:t>
            </a:r>
            <a:r>
              <a:rPr lang="ar-SA" sz="2000" b="1" dirty="0">
                <a:solidFill>
                  <a:schemeClr val="bg1"/>
                </a:solidFill>
                <a:ea typeface="Calibri"/>
                <a:cs typeface="Times New Roman"/>
              </a:rPr>
              <a:t>)، ويسمى كذلك إجهاد الجفاف (</a:t>
            </a:r>
            <a:r>
              <a:rPr lang="en-US" sz="2000" b="1" dirty="0">
                <a:solidFill>
                  <a:srgbClr val="92D050"/>
                </a:solidFill>
                <a:latin typeface="Times New Roman" panose="02020603050405020304" pitchFamily="18" charset="0"/>
                <a:cs typeface="Times New Roman" panose="02020603050405020304" pitchFamily="18" charset="0"/>
              </a:rPr>
              <a:t>Drought</a:t>
            </a:r>
            <a:r>
              <a:rPr lang="en-US" sz="2000" b="1" dirty="0">
                <a:solidFill>
                  <a:schemeClr val="bg1"/>
                </a:solidFill>
                <a:latin typeface="Times New Roman"/>
                <a:ea typeface="Calibri"/>
                <a:cs typeface="Arial"/>
              </a:rPr>
              <a:t> </a:t>
            </a:r>
            <a:r>
              <a:rPr lang="en-US" sz="2000" b="1" dirty="0">
                <a:solidFill>
                  <a:srgbClr val="92D050"/>
                </a:solidFill>
                <a:latin typeface="Times New Roman" panose="02020603050405020304" pitchFamily="18" charset="0"/>
                <a:cs typeface="Times New Roman" panose="02020603050405020304" pitchFamily="18" charset="0"/>
              </a:rPr>
              <a:t>stress</a:t>
            </a:r>
            <a:r>
              <a:rPr lang="ar-SA" sz="2000" b="1" dirty="0">
                <a:solidFill>
                  <a:schemeClr val="bg1"/>
                </a:solidFill>
                <a:ea typeface="Calibri"/>
                <a:cs typeface="Times New Roman"/>
              </a:rPr>
              <a:t>) والنوع الآخر هو إجهاد زيادة الماء (</a:t>
            </a:r>
            <a:r>
              <a:rPr lang="en-US" sz="2000" b="1" dirty="0">
                <a:solidFill>
                  <a:srgbClr val="92D050"/>
                </a:solidFill>
                <a:latin typeface="Times New Roman" panose="02020603050405020304" pitchFamily="18" charset="0"/>
                <a:cs typeface="Times New Roman" panose="02020603050405020304" pitchFamily="18" charset="0"/>
              </a:rPr>
              <a:t>Excess water stress</a:t>
            </a:r>
            <a:r>
              <a:rPr lang="ar-SA" sz="2000" b="1" dirty="0">
                <a:solidFill>
                  <a:schemeClr val="bg1"/>
                </a:solidFill>
                <a:ea typeface="Calibri"/>
                <a:cs typeface="Times New Roman"/>
              </a:rPr>
              <a:t>) ويسمى إجهاد الغمر (</a:t>
            </a:r>
            <a:r>
              <a:rPr lang="en-US" sz="2000" b="1" dirty="0">
                <a:solidFill>
                  <a:srgbClr val="92D050"/>
                </a:solidFill>
                <a:latin typeface="Times New Roman" panose="02020603050405020304" pitchFamily="18" charset="0"/>
                <a:cs typeface="Times New Roman" panose="02020603050405020304" pitchFamily="18" charset="0"/>
              </a:rPr>
              <a:t>Flooding stress</a:t>
            </a:r>
            <a:r>
              <a:rPr lang="ar-SA" sz="2000" b="1" dirty="0">
                <a:solidFill>
                  <a:schemeClr val="bg1"/>
                </a:solidFill>
                <a:ea typeface="Calibri"/>
                <a:cs typeface="Times New Roman"/>
              </a:rPr>
              <a:t>).</a:t>
            </a:r>
            <a:endParaRPr lang="en-US" sz="2000" b="1" dirty="0">
              <a:solidFill>
                <a:schemeClr val="bg1"/>
              </a:solidFill>
              <a:ea typeface="Calibri"/>
              <a:cs typeface="Arial"/>
            </a:endParaRPr>
          </a:p>
        </p:txBody>
      </p:sp>
      <p:pic>
        <p:nvPicPr>
          <p:cNvPr id="11" name="Picture 10"/>
          <p:cNvPicPr/>
          <p:nvPr/>
        </p:nvPicPr>
        <p:blipFill>
          <a:blip r:embed="rId2" cstate="print">
            <a:extLst>
              <a:ext uri="{28A0092B-C50C-407E-A947-70E740481C1C}">
                <a14:useLocalDpi xmlns:a14="http://schemas.microsoft.com/office/drawing/2010/main" xmlns="" val="0"/>
              </a:ext>
            </a:extLst>
          </a:blip>
          <a:stretch>
            <a:fillRect/>
          </a:stretch>
        </p:blipFill>
        <p:spPr>
          <a:xfrm>
            <a:off x="3352800" y="3200400"/>
            <a:ext cx="2355922" cy="1905000"/>
          </a:xfrm>
          <a:prstGeom prst="rect">
            <a:avLst/>
          </a:prstGeom>
        </p:spPr>
      </p:pic>
      <p:pic>
        <p:nvPicPr>
          <p:cNvPr id="12" name="Picture 11"/>
          <p:cNvPicPr/>
          <p:nvPr/>
        </p:nvPicPr>
        <p:blipFill>
          <a:blip r:embed="rId3" cstate="print">
            <a:extLst>
              <a:ext uri="{28A0092B-C50C-407E-A947-70E740481C1C}">
                <a14:useLocalDpi xmlns:a14="http://schemas.microsoft.com/office/drawing/2010/main" xmlns="" val="0"/>
              </a:ext>
            </a:extLst>
          </a:blip>
          <a:stretch>
            <a:fillRect/>
          </a:stretch>
        </p:blipFill>
        <p:spPr>
          <a:xfrm>
            <a:off x="5712187" y="3200400"/>
            <a:ext cx="2359350" cy="1905000"/>
          </a:xfrm>
          <a:prstGeom prst="rect">
            <a:avLst/>
          </a:prstGeom>
        </p:spPr>
      </p:pic>
      <p:pic>
        <p:nvPicPr>
          <p:cNvPr id="13" name="Picture 12"/>
          <p:cNvPicPr/>
          <p:nvPr/>
        </p:nvPicPr>
        <p:blipFill>
          <a:blip r:embed="rId4" cstate="print">
            <a:extLst>
              <a:ext uri="{28A0092B-C50C-407E-A947-70E740481C1C}">
                <a14:useLocalDpi xmlns:a14="http://schemas.microsoft.com/office/drawing/2010/main" xmlns="" val="0"/>
              </a:ext>
            </a:extLst>
          </a:blip>
          <a:stretch>
            <a:fillRect/>
          </a:stretch>
        </p:blipFill>
        <p:spPr>
          <a:xfrm>
            <a:off x="996877" y="3201112"/>
            <a:ext cx="2355923" cy="1905000"/>
          </a:xfrm>
          <a:prstGeom prst="rect">
            <a:avLst/>
          </a:prstGeom>
        </p:spPr>
      </p:pic>
    </p:spTree>
    <p:extLst>
      <p:ext uri="{BB962C8B-B14F-4D97-AF65-F5344CB8AC3E}">
        <p14:creationId xmlns:p14="http://schemas.microsoft.com/office/powerpoint/2010/main" xmlns="" val="289734487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par>
                          <p:cTn id="8" fill="hold">
                            <p:stCondLst>
                              <p:cond delay="1000"/>
                            </p:stCondLst>
                            <p:childTnLst>
                              <p:par>
                                <p:cTn id="9" presetID="16" presetClass="entr" presetSubtype="37"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Vertical)">
                                      <p:cBhvr>
                                        <p:cTn id="11" dur="1000"/>
                                        <p:tgtEl>
                                          <p:spTgt spid="3"/>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1000"/>
                                        <p:tgtEl>
                                          <p:spTgt spid="13"/>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1000"/>
                                        <p:tgtEl>
                                          <p:spTgt spid="11"/>
                                        </p:tgtEl>
                                      </p:cBhvr>
                                    </p:animEffect>
                                  </p:childTnLst>
                                </p:cTn>
                              </p:par>
                            </p:childTnLst>
                          </p:cTn>
                        </p:par>
                        <p:par>
                          <p:cTn id="20" fill="hold">
                            <p:stCondLst>
                              <p:cond delay="4000"/>
                            </p:stCondLst>
                            <p:childTnLst>
                              <p:par>
                                <p:cTn id="21" presetID="22" presetClass="entr" presetSubtype="4"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6400" y="1480"/>
            <a:ext cx="5562600" cy="954107"/>
          </a:xfrm>
          <a:prstGeom prst="rect">
            <a:avLst/>
          </a:prstGeom>
        </p:spPr>
        <p:txBody>
          <a:bodyPr wrap="square">
            <a:spAutoFit/>
          </a:bodyPr>
          <a:lstStyle/>
          <a:p>
            <a:pPr algn="ctr"/>
            <a:r>
              <a:rPr lang="ar-SA" sz="2800" b="1" u="sng" dirty="0">
                <a:solidFill>
                  <a:srgbClr val="CCFF99"/>
                </a:solidFill>
                <a:uFill>
                  <a:solidFill>
                    <a:srgbClr val="FF0000"/>
                  </a:solidFill>
                </a:uFill>
                <a:cs typeface="+mj-cs"/>
              </a:rPr>
              <a:t>أهمية الماء للنبات</a:t>
            </a:r>
            <a:endParaRPr lang="en-US" sz="2800" b="1" u="sng" dirty="0">
              <a:solidFill>
                <a:srgbClr val="CCFF99"/>
              </a:solidFill>
              <a:uFill>
                <a:solidFill>
                  <a:srgbClr val="FF0000"/>
                </a:solidFill>
              </a:uFill>
              <a:cs typeface="+mj-cs"/>
            </a:endParaRPr>
          </a:p>
          <a:p>
            <a:pPr algn="ctr"/>
            <a:r>
              <a:rPr lang="en-US" sz="2800" b="1" u="sng" dirty="0">
                <a:solidFill>
                  <a:srgbClr val="CCFF99"/>
                </a:solidFill>
                <a:uFill>
                  <a:solidFill>
                    <a:srgbClr val="FF0000"/>
                  </a:solidFill>
                </a:uFill>
                <a:latin typeface="Times New Roman" panose="02020603050405020304" pitchFamily="18" charset="0"/>
                <a:cs typeface="Times New Roman" panose="02020603050405020304" pitchFamily="18" charset="0"/>
              </a:rPr>
              <a:t>The importance of water for plants</a:t>
            </a:r>
          </a:p>
        </p:txBody>
      </p:sp>
      <p:pic>
        <p:nvPicPr>
          <p:cNvPr id="11" name="Picture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81000" y="1066800"/>
            <a:ext cx="8400872" cy="986020"/>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81000" y="2133600"/>
            <a:ext cx="8400872" cy="1610073"/>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81000" y="5334000"/>
            <a:ext cx="8400872" cy="1108061"/>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096000" y="3743673"/>
            <a:ext cx="2685872" cy="1590327"/>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rot="5400000">
            <a:off x="3814936" y="3052940"/>
            <a:ext cx="1590328" cy="2971800"/>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81000" y="3743672"/>
            <a:ext cx="2743200" cy="1590327"/>
          </a:xfrm>
          <a:prstGeom prst="rect">
            <a:avLst/>
          </a:prstGeom>
        </p:spPr>
      </p:pic>
    </p:spTree>
    <p:extLst>
      <p:ext uri="{BB962C8B-B14F-4D97-AF65-F5344CB8AC3E}">
        <p14:creationId xmlns:p14="http://schemas.microsoft.com/office/powerpoint/2010/main" xmlns="" val="214628895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1000"/>
                                        <p:tgtEl>
                                          <p:spTgt spid="11"/>
                                        </p:tgtEl>
                                      </p:cBhvr>
                                    </p:animEffect>
                                  </p:childTnLst>
                                </p:cTn>
                              </p:par>
                            </p:childTnLst>
                          </p:cTn>
                        </p:par>
                        <p:par>
                          <p:cTn id="12" fill="hold">
                            <p:stCondLst>
                              <p:cond delay="2000"/>
                            </p:stCondLst>
                            <p:childTnLst>
                              <p:par>
                                <p:cTn id="13" presetID="14" presetClass="entr" presetSubtype="1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1000"/>
                                        <p:tgtEl>
                                          <p:spTgt spid="12"/>
                                        </p:tgtEl>
                                      </p:cBhvr>
                                    </p:animEffect>
                                  </p:childTnLst>
                                </p:cTn>
                              </p:par>
                            </p:childTnLst>
                          </p:cTn>
                        </p:par>
                        <p:par>
                          <p:cTn id="16" fill="hold">
                            <p:stCondLst>
                              <p:cond delay="3000"/>
                            </p:stCondLst>
                            <p:childTnLst>
                              <p:par>
                                <p:cTn id="17" presetID="14" presetClass="entr" presetSubtype="1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1000"/>
                                        <p:tgtEl>
                                          <p:spTgt spid="16"/>
                                        </p:tgtEl>
                                      </p:cBhvr>
                                    </p:animEffect>
                                  </p:childTnLst>
                                </p:cTn>
                              </p:par>
                            </p:childTnLst>
                          </p:cTn>
                        </p:par>
                        <p:par>
                          <p:cTn id="20" fill="hold">
                            <p:stCondLst>
                              <p:cond delay="4000"/>
                            </p:stCondLst>
                            <p:childTnLst>
                              <p:par>
                                <p:cTn id="21" presetID="14" presetClass="entr" presetSubtype="1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1000"/>
                                        <p:tgtEl>
                                          <p:spTgt spid="15"/>
                                        </p:tgtEl>
                                      </p:cBhvr>
                                    </p:animEffect>
                                  </p:childTnLst>
                                </p:cTn>
                              </p:par>
                            </p:childTnLst>
                          </p:cTn>
                        </p:par>
                        <p:par>
                          <p:cTn id="24" fill="hold">
                            <p:stCondLst>
                              <p:cond delay="5000"/>
                            </p:stCondLst>
                            <p:childTnLst>
                              <p:par>
                                <p:cTn id="25" presetID="14" presetClass="entr" presetSubtype="1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randombar(horizontal)">
                                      <p:cBhvr>
                                        <p:cTn id="27" dur="1000"/>
                                        <p:tgtEl>
                                          <p:spTgt spid="14"/>
                                        </p:tgtEl>
                                      </p:cBhvr>
                                    </p:animEffect>
                                  </p:childTnLst>
                                </p:cTn>
                              </p:par>
                            </p:childTnLst>
                          </p:cTn>
                        </p:par>
                        <p:par>
                          <p:cTn id="28" fill="hold">
                            <p:stCondLst>
                              <p:cond delay="6000"/>
                            </p:stCondLst>
                            <p:childTnLst>
                              <p:par>
                                <p:cTn id="29" presetID="14" presetClass="entr" presetSubtype="5"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vertical)">
                                      <p:cBhvr>
                                        <p:cTn id="3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485044" y="2888958"/>
            <a:ext cx="2683578" cy="2220594"/>
          </a:xfrm>
          <a:prstGeom prst="rect">
            <a:avLst/>
          </a:prstGeom>
        </p:spPr>
      </p:pic>
      <p:grpSp>
        <p:nvGrpSpPr>
          <p:cNvPr id="3" name="Group 2"/>
          <p:cNvGrpSpPr/>
          <p:nvPr/>
        </p:nvGrpSpPr>
        <p:grpSpPr>
          <a:xfrm>
            <a:off x="152400" y="2120524"/>
            <a:ext cx="8001000" cy="634629"/>
            <a:chOff x="152400" y="2120524"/>
            <a:chExt cx="8001000" cy="634629"/>
          </a:xfrm>
        </p:grpSpPr>
        <p:pic>
          <p:nvPicPr>
            <p:cNvPr id="18" name="Picture 1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323256" y="2134766"/>
              <a:ext cx="641240" cy="620387"/>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633593" y="2120524"/>
              <a:ext cx="4603750" cy="568502"/>
            </a:xfrm>
            <a:prstGeom prst="rect">
              <a:avLst/>
            </a:prstGeom>
          </p:spPr>
        </p:pic>
        <p:sp>
          <p:nvSpPr>
            <p:cNvPr id="21" name="Rectangle 20"/>
            <p:cNvSpPr/>
            <p:nvPr/>
          </p:nvSpPr>
          <p:spPr>
            <a:xfrm>
              <a:off x="152400" y="2120524"/>
              <a:ext cx="8001000" cy="622676"/>
            </a:xfrm>
            <a:prstGeom prst="rect">
              <a:avLst/>
            </a:prstGeom>
            <a:noFill/>
            <a:ln w="9525">
              <a:solidFill>
                <a:srgbClr val="FFFF99"/>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3" name="Straight Connector 12"/>
          <p:cNvCxnSpPr/>
          <p:nvPr/>
        </p:nvCxnSpPr>
        <p:spPr>
          <a:xfrm flipH="1">
            <a:off x="141006" y="1981200"/>
            <a:ext cx="8012394"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152400" y="190500"/>
            <a:ext cx="8001000" cy="1676400"/>
            <a:chOff x="152400" y="190500"/>
            <a:chExt cx="8001000" cy="1676400"/>
          </a:xfrm>
        </p:grpSpPr>
        <p:sp>
          <p:nvSpPr>
            <p:cNvPr id="20" name="Rectangle 19"/>
            <p:cNvSpPr/>
            <p:nvPr/>
          </p:nvSpPr>
          <p:spPr>
            <a:xfrm>
              <a:off x="152400" y="190500"/>
              <a:ext cx="8001000" cy="1676400"/>
            </a:xfrm>
            <a:prstGeom prst="rect">
              <a:avLst/>
            </a:prstGeom>
            <a:noFill/>
            <a:ln w="9525">
              <a:solidFill>
                <a:srgbClr val="FFFF99"/>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313822" y="228600"/>
              <a:ext cx="628650" cy="608206"/>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28600" y="228600"/>
              <a:ext cx="7086600" cy="1600200"/>
            </a:xfrm>
            <a:prstGeom prst="rect">
              <a:avLst/>
            </a:prstGeom>
          </p:spPr>
        </p:pic>
      </p:grpSp>
      <p:grpSp>
        <p:nvGrpSpPr>
          <p:cNvPr id="4" name="Group 3"/>
          <p:cNvGrpSpPr/>
          <p:nvPr/>
        </p:nvGrpSpPr>
        <p:grpSpPr>
          <a:xfrm>
            <a:off x="167622" y="5302665"/>
            <a:ext cx="8001000" cy="1219200"/>
            <a:chOff x="167622" y="5302665"/>
            <a:chExt cx="8001000" cy="1219200"/>
          </a:xfrm>
        </p:grpSpPr>
        <p:sp>
          <p:nvSpPr>
            <p:cNvPr id="22" name="Rectangle 21"/>
            <p:cNvSpPr/>
            <p:nvPr/>
          </p:nvSpPr>
          <p:spPr>
            <a:xfrm>
              <a:off x="167622" y="5302665"/>
              <a:ext cx="8001000" cy="1219200"/>
            </a:xfrm>
            <a:prstGeom prst="rect">
              <a:avLst/>
            </a:prstGeom>
            <a:noFill/>
            <a:ln w="9525">
              <a:solidFill>
                <a:srgbClr val="FFFF99"/>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p:nvPicPr>
          <p:blipFill>
            <a:blip r:embed="rId7"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548622" y="5415422"/>
              <a:ext cx="6703943" cy="965200"/>
            </a:xfrm>
            <a:prstGeom prst="rect">
              <a:avLst/>
            </a:prstGeom>
          </p:spPr>
        </p:pic>
        <p:pic>
          <p:nvPicPr>
            <p:cNvPr id="19" name="Picture 18"/>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7330694" y="5388214"/>
              <a:ext cx="656809" cy="635449"/>
            </a:xfrm>
            <a:prstGeom prst="rect">
              <a:avLst/>
            </a:prstGeom>
          </p:spPr>
        </p:pic>
      </p:grpSp>
      <p:pic>
        <p:nvPicPr>
          <p:cNvPr id="25" name="Picture 24"/>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141006" y="2888958"/>
            <a:ext cx="2697821" cy="2220594"/>
          </a:xfrm>
          <a:prstGeom prst="rect">
            <a:avLst/>
          </a:prstGeom>
        </p:spPr>
      </p:pic>
      <p:pic>
        <p:nvPicPr>
          <p:cNvPr id="29" name="Picture 28"/>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2838827" y="2888958"/>
            <a:ext cx="2646217" cy="2220594"/>
          </a:xfrm>
          <a:prstGeom prst="rect">
            <a:avLst/>
          </a:prstGeom>
        </p:spPr>
      </p:pic>
    </p:spTree>
    <p:extLst>
      <p:ext uri="{BB962C8B-B14F-4D97-AF65-F5344CB8AC3E}">
        <p14:creationId xmlns:p14="http://schemas.microsoft.com/office/powerpoint/2010/main" xmlns="" val="361865699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1000"/>
                                        <p:tgtEl>
                                          <p:spTgt spid="13"/>
                                        </p:tgtEl>
                                      </p:cBhvr>
                                    </p:animEffect>
                                  </p:childTnLst>
                                </p:cTn>
                              </p:par>
                            </p:childTnLst>
                          </p:cTn>
                        </p:par>
                        <p:par>
                          <p:cTn id="12" fill="hold">
                            <p:stCondLst>
                              <p:cond delay="2000"/>
                            </p:stCondLst>
                            <p:childTnLst>
                              <p:par>
                                <p:cTn id="13" presetID="16" presetClass="entr" presetSubtype="37"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outVertical)">
                                      <p:cBhvr>
                                        <p:cTn id="15" dur="1000"/>
                                        <p:tgtEl>
                                          <p:spTgt spid="3"/>
                                        </p:tgtEl>
                                      </p:cBhvr>
                                    </p:animEffect>
                                  </p:childTnLst>
                                </p:cTn>
                              </p:par>
                            </p:childTnLst>
                          </p:cTn>
                        </p:par>
                        <p:par>
                          <p:cTn id="16" fill="hold">
                            <p:stCondLst>
                              <p:cond delay="3000"/>
                            </p:stCondLst>
                            <p:childTnLst>
                              <p:par>
                                <p:cTn id="17" presetID="9"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dissolve">
                                      <p:cBhvr>
                                        <p:cTn id="19" dur="1000"/>
                                        <p:tgtEl>
                                          <p:spTgt spid="25"/>
                                        </p:tgtEl>
                                      </p:cBhvr>
                                    </p:animEffect>
                                  </p:childTnLst>
                                </p:cTn>
                              </p:par>
                              <p:par>
                                <p:cTn id="20" presetID="9" presetClass="entr" presetSubtype="0" fill="hold"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dissolve">
                                      <p:cBhvr>
                                        <p:cTn id="22" dur="1000"/>
                                        <p:tgtEl>
                                          <p:spTgt spid="29"/>
                                        </p:tgtEl>
                                      </p:cBhvr>
                                    </p:animEffect>
                                  </p:childTnLst>
                                </p:cTn>
                              </p:par>
                              <p:par>
                                <p:cTn id="23" presetID="9" presetClass="entr" presetSubtype="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dissolve">
                                      <p:cBhvr>
                                        <p:cTn id="25" dur="1000"/>
                                        <p:tgtEl>
                                          <p:spTgt spid="26"/>
                                        </p:tgtEl>
                                      </p:cBhvr>
                                    </p:animEffect>
                                  </p:childTnLst>
                                </p:cTn>
                              </p:par>
                            </p:childTnLst>
                          </p:cTn>
                        </p:par>
                        <p:par>
                          <p:cTn id="26" fill="hold">
                            <p:stCondLst>
                              <p:cond delay="4000"/>
                            </p:stCondLst>
                            <p:childTnLst>
                              <p:par>
                                <p:cTn id="27" presetID="14" presetClass="entr" presetSubtype="1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randombar(horizontal)">
                                      <p:cBhvr>
                                        <p:cTn id="2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09600" y="609600"/>
            <a:ext cx="7936000" cy="1259051"/>
            <a:chOff x="609600" y="762000"/>
            <a:chExt cx="7936000" cy="1106651"/>
          </a:xfrm>
        </p:grpSpPr>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09600" y="850425"/>
              <a:ext cx="7118042" cy="1018226"/>
            </a:xfrm>
            <a:prstGeom prst="rect">
              <a:avLst/>
            </a:prstGeom>
          </p:spPr>
        </p:pic>
        <p:pic>
          <p:nvPicPr>
            <p:cNvPr id="14" name="Picture 13"/>
            <p:cNvPicPr>
              <a:picLocks noChangeAspect="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7764550" y="762000"/>
              <a:ext cx="781050" cy="755650"/>
            </a:xfrm>
            <a:prstGeom prst="rect">
              <a:avLst/>
            </a:prstGeom>
          </p:spPr>
        </p:pic>
      </p:grpSp>
      <p:pic>
        <p:nvPicPr>
          <p:cNvPr id="19" name="Picture 18"/>
          <p:cNvPicPr>
            <a:picLocks noChangeAspect="1"/>
          </p:cNvPicPr>
          <p:nvPr/>
        </p:nvPicPr>
        <p:blipFill rotWithShape="1">
          <a:blip r:embed="rId4" cstate="print">
            <a:extLst>
              <a:ext uri="{28A0092B-C50C-407E-A947-70E740481C1C}">
                <a14:useLocalDpi xmlns:a14="http://schemas.microsoft.com/office/drawing/2010/main" xmlns="" val="0"/>
              </a:ext>
            </a:extLst>
          </a:blip>
          <a:srcRect r="48961"/>
          <a:stretch/>
        </p:blipFill>
        <p:spPr>
          <a:xfrm>
            <a:off x="1352264" y="2057400"/>
            <a:ext cx="3253920" cy="2771904"/>
          </a:xfrm>
          <a:prstGeom prst="rect">
            <a:avLst/>
          </a:prstGeom>
        </p:spPr>
      </p:pic>
      <p:pic>
        <p:nvPicPr>
          <p:cNvPr id="3074" name="Picture 2"/>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50984"/>
          <a:stretch/>
        </p:blipFill>
        <p:spPr bwMode="auto">
          <a:xfrm>
            <a:off x="4606184" y="2060704"/>
            <a:ext cx="3125742" cy="276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775211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1000" fill="hold"/>
                                        <p:tgtEl>
                                          <p:spTgt spid="19"/>
                                        </p:tgtEl>
                                        <p:attrNameLst>
                                          <p:attrName>ppt_x</p:attrName>
                                        </p:attrNameLst>
                                      </p:cBhvr>
                                      <p:tavLst>
                                        <p:tav tm="0">
                                          <p:val>
                                            <p:strVal val="0-#ppt_w/2"/>
                                          </p:val>
                                        </p:tav>
                                        <p:tav tm="100000">
                                          <p:val>
                                            <p:strVal val="#ppt_x"/>
                                          </p:val>
                                        </p:tav>
                                      </p:tavLst>
                                    </p:anim>
                                    <p:anim calcmode="lin" valueType="num">
                                      <p:cBhvr additive="base">
                                        <p:cTn id="14" dur="1000" fill="hold"/>
                                        <p:tgtEl>
                                          <p:spTgt spid="19"/>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074"/>
                                        </p:tgtEl>
                                        <p:attrNameLst>
                                          <p:attrName>style.visibility</p:attrName>
                                        </p:attrNameLst>
                                      </p:cBhvr>
                                      <p:to>
                                        <p:strVal val="visible"/>
                                      </p:to>
                                    </p:set>
                                    <p:anim calcmode="lin" valueType="num">
                                      <p:cBhvr additive="base">
                                        <p:cTn id="17" dur="1000" fill="hold"/>
                                        <p:tgtEl>
                                          <p:spTgt spid="3074"/>
                                        </p:tgtEl>
                                        <p:attrNameLst>
                                          <p:attrName>ppt_x</p:attrName>
                                        </p:attrNameLst>
                                      </p:cBhvr>
                                      <p:tavLst>
                                        <p:tav tm="0">
                                          <p:val>
                                            <p:strVal val="1+#ppt_w/2"/>
                                          </p:val>
                                        </p:tav>
                                        <p:tav tm="100000">
                                          <p:val>
                                            <p:strVal val="#ppt_x"/>
                                          </p:val>
                                        </p:tav>
                                      </p:tavLst>
                                    </p:anim>
                                    <p:anim calcmode="lin" valueType="num">
                                      <p:cBhvr additive="base">
                                        <p:cTn id="18" dur="1000" fill="hold"/>
                                        <p:tgtEl>
                                          <p:spTgt spid="30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H="1">
            <a:off x="236435" y="1981200"/>
            <a:ext cx="8450365" cy="0"/>
          </a:xfrm>
          <a:prstGeom prst="line">
            <a:avLst/>
          </a:prstGeom>
          <a:ln>
            <a:solidFill>
              <a:srgbClr val="99FF66"/>
            </a:solidFill>
            <a:prstDash val="dashDot"/>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2291465" y="406466"/>
            <a:ext cx="6401076" cy="687482"/>
            <a:chOff x="2291465" y="406466"/>
            <a:chExt cx="6401076" cy="687482"/>
          </a:xfrm>
        </p:grpSpPr>
        <p:pic>
          <p:nvPicPr>
            <p:cNvPr id="8" name="Picture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291465" y="527849"/>
              <a:ext cx="5600700" cy="512885"/>
            </a:xfrm>
            <a:prstGeom prst="rect">
              <a:avLst/>
            </a:prstGeom>
          </p:spPr>
        </p:pic>
        <p:pic>
          <p:nvPicPr>
            <p:cNvPr id="10" name="Picture 9"/>
            <p:cNvPicPr>
              <a:picLocks noChangeAspect="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7981950" y="406466"/>
              <a:ext cx="710591" cy="687482"/>
            </a:xfrm>
            <a:prstGeom prst="rect">
              <a:avLst/>
            </a:prstGeom>
          </p:spPr>
        </p:pic>
      </p:grpSp>
      <p:grpSp>
        <p:nvGrpSpPr>
          <p:cNvPr id="3" name="Group 2"/>
          <p:cNvGrpSpPr/>
          <p:nvPr/>
        </p:nvGrpSpPr>
        <p:grpSpPr>
          <a:xfrm>
            <a:off x="96906" y="1093948"/>
            <a:ext cx="8595635" cy="684605"/>
            <a:chOff x="96906" y="1093948"/>
            <a:chExt cx="8595635" cy="684605"/>
          </a:xfrm>
        </p:grpSpPr>
        <p:pic>
          <p:nvPicPr>
            <p:cNvPr id="9" name="Picture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6906" y="1162116"/>
              <a:ext cx="7866528" cy="545841"/>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984924" y="1093948"/>
              <a:ext cx="707617" cy="684605"/>
            </a:xfrm>
            <a:prstGeom prst="rect">
              <a:avLst/>
            </a:prstGeom>
          </p:spPr>
        </p:pic>
      </p:grpSp>
      <p:pic>
        <p:nvPicPr>
          <p:cNvPr id="5" name="Picture 4"/>
          <p:cNvPicPr>
            <a:picLocks noChangeAspect="1"/>
          </p:cNvPicPr>
          <p:nvPr/>
        </p:nvPicPr>
        <p:blipFill>
          <a:blip r:embed="rId6" cstate="print">
            <a:extLst>
              <a:ext uri="{BEBA8EAE-BF5A-486C-A8C5-ECC9F3942E4B}">
                <a14:imgProps xmlns:a14="http://schemas.microsoft.com/office/drawing/2010/main" xmlns="">
                  <a14:imgLayer r:embed="rId7">
                    <a14:imgEffect>
                      <a14:saturation sat="0"/>
                    </a14:imgEffect>
                  </a14:imgLayer>
                </a14:imgProps>
              </a:ext>
              <a:ext uri="{28A0092B-C50C-407E-A947-70E740481C1C}">
                <a14:useLocalDpi xmlns:a14="http://schemas.microsoft.com/office/drawing/2010/main" xmlns="" val="0"/>
              </a:ext>
            </a:extLst>
          </a:blip>
          <a:stretch>
            <a:fillRect/>
          </a:stretch>
        </p:blipFill>
        <p:spPr>
          <a:xfrm>
            <a:off x="2177398" y="2362200"/>
            <a:ext cx="5168900" cy="3759200"/>
          </a:xfrm>
          <a:prstGeom prst="rect">
            <a:avLst/>
          </a:prstGeom>
        </p:spPr>
      </p:pic>
      <p:pic>
        <p:nvPicPr>
          <p:cNvPr id="4098" name="Picture 2"/>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185944" y="2362200"/>
            <a:ext cx="5170487" cy="3756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99179634"/>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Effect transition="in" filter="fade">
                                      <p:cBhvr>
                                        <p:cTn id="15" dur="1000"/>
                                        <p:tgtEl>
                                          <p:spTgt spid="3"/>
                                        </p:tgtEl>
                                      </p:cBhvr>
                                    </p:animEffect>
                                  </p:childTnLst>
                                </p:cTn>
                              </p:par>
                            </p:childTnLst>
                          </p:cTn>
                        </p:par>
                        <p:par>
                          <p:cTn id="16" fill="hold">
                            <p:stCondLst>
                              <p:cond delay="2000"/>
                            </p:stCondLst>
                            <p:childTnLst>
                              <p:par>
                                <p:cTn id="17" presetID="16" presetClass="entr" presetSubtype="2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1000"/>
                                        <p:tgtEl>
                                          <p:spTgt spid="6"/>
                                        </p:tgtEl>
                                      </p:cBhvr>
                                    </p:animEffect>
                                  </p:childTnLst>
                                </p:cTn>
                              </p:par>
                            </p:childTnLst>
                          </p:cTn>
                        </p:par>
                        <p:par>
                          <p:cTn id="20" fill="hold">
                            <p:stCondLst>
                              <p:cond delay="3000"/>
                            </p:stCondLst>
                            <p:childTnLst>
                              <p:par>
                                <p:cTn id="21" presetID="22" presetClass="entr" presetSubtype="2"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right)">
                                      <p:cBhvr>
                                        <p:cTn id="23" dur="1000"/>
                                        <p:tgtEl>
                                          <p:spTgt spid="5"/>
                                        </p:tgtEl>
                                      </p:cBhvr>
                                    </p:animEffect>
                                  </p:childTnLst>
                                </p:cTn>
                              </p:par>
                            </p:childTnLst>
                          </p:cTn>
                        </p:par>
                        <p:par>
                          <p:cTn id="24" fill="hold">
                            <p:stCondLst>
                              <p:cond delay="4000"/>
                            </p:stCondLst>
                            <p:childTnLst>
                              <p:par>
                                <p:cTn id="25" presetID="16" presetClass="entr" presetSubtype="21" fill="hold" nodeType="afterEffect">
                                  <p:stCondLst>
                                    <p:cond delay="0"/>
                                  </p:stCondLst>
                                  <p:childTnLst>
                                    <p:set>
                                      <p:cBhvr>
                                        <p:cTn id="26" dur="1" fill="hold">
                                          <p:stCondLst>
                                            <p:cond delay="0"/>
                                          </p:stCondLst>
                                        </p:cTn>
                                        <p:tgtEl>
                                          <p:spTgt spid="4098"/>
                                        </p:tgtEl>
                                        <p:attrNameLst>
                                          <p:attrName>style.visibility</p:attrName>
                                        </p:attrNameLst>
                                      </p:cBhvr>
                                      <p:to>
                                        <p:strVal val="visible"/>
                                      </p:to>
                                    </p:set>
                                    <p:animEffect transition="in" filter="barn(inVertical)">
                                      <p:cBhvr>
                                        <p:cTn id="27" dur="1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flipH="1">
            <a:off x="376727" y="4724400"/>
            <a:ext cx="8305800" cy="0"/>
          </a:xfrm>
          <a:prstGeom prst="line">
            <a:avLst/>
          </a:prstGeom>
          <a:ln>
            <a:solidFill>
              <a:srgbClr val="99FF66"/>
            </a:solidFill>
            <a:prstDash val="dashDot"/>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264920" y="282130"/>
            <a:ext cx="8422717" cy="987452"/>
            <a:chOff x="264920" y="282130"/>
            <a:chExt cx="8422717" cy="987452"/>
          </a:xfrm>
        </p:grpSpPr>
        <p:pic>
          <p:nvPicPr>
            <p:cNvPr id="9" name="Picture 8"/>
            <p:cNvPicPr>
              <a:picLocks noChangeAspect="1"/>
            </p:cNvPicPr>
            <p:nvPr/>
          </p:nvPicPr>
          <p:blipFill>
            <a:blip r:embed="rId2" cstate="print">
              <a:clrChange>
                <a:clrFrom>
                  <a:srgbClr val="010101"/>
                </a:clrFrom>
                <a:clrTo>
                  <a:srgbClr val="010101">
                    <a:alpha val="0"/>
                  </a:srgbClr>
                </a:clrTo>
              </a:clrChange>
              <a:extLst>
                <a:ext uri="{28A0092B-C50C-407E-A947-70E740481C1C}">
                  <a14:useLocalDpi xmlns:a14="http://schemas.microsoft.com/office/drawing/2010/main" xmlns="" val="0"/>
                </a:ext>
              </a:extLst>
            </a:blip>
            <a:stretch>
              <a:fillRect/>
            </a:stretch>
          </p:blipFill>
          <p:spPr>
            <a:xfrm>
              <a:off x="264920" y="304800"/>
              <a:ext cx="7663441" cy="964782"/>
            </a:xfrm>
            <a:prstGeom prst="rect">
              <a:avLst/>
            </a:prstGeom>
          </p:spPr>
        </p:pic>
        <p:pic>
          <p:nvPicPr>
            <p:cNvPr id="10" name="Picture 9"/>
            <p:cNvPicPr>
              <a:picLocks noChangeAspect="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7955354" y="282130"/>
              <a:ext cx="732283" cy="708469"/>
            </a:xfrm>
            <a:prstGeom prst="rect">
              <a:avLst/>
            </a:prstGeom>
          </p:spPr>
        </p:pic>
      </p:grpSp>
      <p:pic>
        <p:nvPicPr>
          <p:cNvPr id="11" name="Picture 10"/>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828800" y="1524000"/>
            <a:ext cx="5791200" cy="2895600"/>
          </a:xfrm>
          <a:prstGeom prst="rect">
            <a:avLst/>
          </a:prstGeom>
        </p:spPr>
      </p:pic>
      <p:grpSp>
        <p:nvGrpSpPr>
          <p:cNvPr id="3" name="Group 2"/>
          <p:cNvGrpSpPr/>
          <p:nvPr/>
        </p:nvGrpSpPr>
        <p:grpSpPr>
          <a:xfrm>
            <a:off x="875647" y="4861570"/>
            <a:ext cx="7734954" cy="709346"/>
            <a:chOff x="875647" y="4861570"/>
            <a:chExt cx="7734954" cy="709346"/>
          </a:xfrm>
        </p:grpSpPr>
        <p:pic>
          <p:nvPicPr>
            <p:cNvPr id="12" name="Picture 1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75647" y="4953000"/>
              <a:ext cx="7052714" cy="526486"/>
            </a:xfrm>
            <a:prstGeom prst="rect">
              <a:avLst/>
            </a:prstGeom>
          </p:spPr>
        </p:pic>
        <p:pic>
          <p:nvPicPr>
            <p:cNvPr id="13" name="Picture 12"/>
            <p:cNvPicPr>
              <a:picLocks noChangeAspect="1"/>
            </p:cNvPicPr>
            <p:nvPr/>
          </p:nvPicPr>
          <p:blipFill>
            <a:blip r:embed="rId6"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7877411" y="4861570"/>
              <a:ext cx="733190" cy="709346"/>
            </a:xfrm>
            <a:prstGeom prst="rect">
              <a:avLst/>
            </a:prstGeom>
          </p:spPr>
        </p:pic>
      </p:grpSp>
    </p:spTree>
    <p:extLst>
      <p:ext uri="{BB962C8B-B14F-4D97-AF65-F5344CB8AC3E}">
        <p14:creationId xmlns:p14="http://schemas.microsoft.com/office/powerpoint/2010/main" xmlns="" val="418990446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par>
                          <p:cTn id="8" fill="hold">
                            <p:stCondLst>
                              <p:cond delay="1000"/>
                            </p:stCondLst>
                            <p:childTnLst>
                              <p:par>
                                <p:cTn id="9" presetID="13"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plus(in)">
                                      <p:cBhvr>
                                        <p:cTn id="11" dur="1000"/>
                                        <p:tgtEl>
                                          <p:spTgt spid="11"/>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1000"/>
                                        <p:tgtEl>
                                          <p:spTgt spid="7"/>
                                        </p:tgtEl>
                                      </p:cBhvr>
                                    </p:animEffect>
                                  </p:childTnLst>
                                </p:cTn>
                              </p:par>
                            </p:childTnLst>
                          </p:cTn>
                        </p:par>
                        <p:par>
                          <p:cTn id="16" fill="hold">
                            <p:stCondLst>
                              <p:cond delay="3000"/>
                            </p:stCondLst>
                            <p:childTnLst>
                              <p:par>
                                <p:cTn id="17" presetID="16" presetClass="entr" presetSubtype="2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76200" y="359309"/>
            <a:ext cx="8960872" cy="1164691"/>
            <a:chOff x="76200" y="359309"/>
            <a:chExt cx="8960872" cy="1012291"/>
          </a:xfrm>
        </p:grpSpPr>
        <p:pic>
          <p:nvPicPr>
            <p:cNvPr id="3" name="Picture 2"/>
            <p:cNvPicPr>
              <a:picLocks noChangeAspect="1"/>
            </p:cNvPicPr>
            <p:nvPr/>
          </p:nvPicPr>
          <p:blipFill>
            <a:blip r:embed="rId2" cstate="print">
              <a:clrChange>
                <a:clrFrom>
                  <a:srgbClr val="010101"/>
                </a:clrFrom>
                <a:clrTo>
                  <a:srgbClr val="010101">
                    <a:alpha val="0"/>
                  </a:srgbClr>
                </a:clrTo>
              </a:clrChange>
              <a:extLst>
                <a:ext uri="{28A0092B-C50C-407E-A947-70E740481C1C}">
                  <a14:useLocalDpi xmlns:a14="http://schemas.microsoft.com/office/drawing/2010/main" xmlns="" val="0"/>
                </a:ext>
              </a:extLst>
            </a:blip>
            <a:stretch>
              <a:fillRect/>
            </a:stretch>
          </p:blipFill>
          <p:spPr>
            <a:xfrm>
              <a:off x="76200" y="381000"/>
              <a:ext cx="8305800" cy="990600"/>
            </a:xfrm>
            <a:prstGeom prst="rect">
              <a:avLst/>
            </a:prstGeom>
          </p:spPr>
        </p:pic>
        <p:pic>
          <p:nvPicPr>
            <p:cNvPr id="4" name="Picture 3"/>
            <p:cNvPicPr>
              <a:picLocks noChangeAspect="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8305800" y="359309"/>
              <a:ext cx="731272" cy="707491"/>
            </a:xfrm>
            <a:prstGeom prst="rect">
              <a:avLst/>
            </a:prstGeom>
          </p:spPr>
        </p:pic>
      </p:grpSp>
      <p:pic>
        <p:nvPicPr>
          <p:cNvPr id="2" name="Picture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447800" y="1828800"/>
            <a:ext cx="5887203" cy="3810000"/>
          </a:xfrm>
          <a:prstGeom prst="rect">
            <a:avLst/>
          </a:prstGeom>
        </p:spPr>
      </p:pic>
    </p:spTree>
    <p:extLst>
      <p:ext uri="{BB962C8B-B14F-4D97-AF65-F5344CB8AC3E}">
        <p14:creationId xmlns:p14="http://schemas.microsoft.com/office/powerpoint/2010/main" xmlns="" val="1550305019"/>
      </p:ext>
    </p:extLst>
  </p:cSld>
  <p:clrMapOvr>
    <a:masterClrMapping/>
  </p:clrMapOvr>
  <mc:AlternateContent xmlns:mc="http://schemas.openxmlformats.org/markup-compatibility/2006">
    <mc:Choice xmlns:p14="http://schemas.microsoft.com/office/powerpoint/2010/main" xmlns="" Requires="p14">
      <p:transition spd="slow">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3207</TotalTime>
  <Words>265</Words>
  <Application>Microsoft Office PowerPoint</Application>
  <PresentationFormat>عرض على الشاشة (3:4)‏</PresentationFormat>
  <Paragraphs>18</Paragraphs>
  <Slides>19</Slides>
  <Notes>0</Notes>
  <HiddenSlides>0</HiddenSlides>
  <MMClips>0</MMClips>
  <ScaleCrop>false</ScaleCrop>
  <HeadingPairs>
    <vt:vector size="4" baseType="variant">
      <vt:variant>
        <vt:lpstr>سمة</vt:lpstr>
      </vt:variant>
      <vt:variant>
        <vt:i4>1</vt:i4>
      </vt:variant>
      <vt:variant>
        <vt:lpstr>عناوين الشرائح</vt:lpstr>
      </vt:variant>
      <vt:variant>
        <vt:i4>19</vt:i4>
      </vt:variant>
    </vt:vector>
  </HeadingPairs>
  <TitlesOfParts>
    <vt:vector size="20" baseType="lpstr">
      <vt:lpstr>Office Theme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Mahera Shinwari</dc:creator>
  <cp:lastModifiedBy>a</cp:lastModifiedBy>
  <cp:revision>354</cp:revision>
  <dcterms:created xsi:type="dcterms:W3CDTF">2015-08-19T11:12:23Z</dcterms:created>
  <dcterms:modified xsi:type="dcterms:W3CDTF">2016-02-27T17:07:49Z</dcterms:modified>
</cp:coreProperties>
</file>