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8" r:id="rId2"/>
    <p:sldId id="257" r:id="rId3"/>
    <p:sldId id="260" r:id="rId4"/>
    <p:sldId id="265" r:id="rId5"/>
    <p:sldId id="266"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7" d="100"/>
          <a:sy n="97" d="100"/>
        </p:scale>
        <p:origin x="-30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C5BC52F5-03C1-468E-9A2D-F79BF286599B}" type="datetimeFigureOut">
              <a:rPr lang="ar-SA" smtClean="0"/>
              <a:t>12/01/36</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252DC260-74BB-457C-AB9C-3CD8A786B972}" type="slidenum">
              <a:rPr lang="ar-SA" smtClean="0"/>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02859C5D-1D4A-4DBA-9032-F6188B35860B}" type="datetimeFigureOut">
              <a:rPr lang="en-US" smtClean="0"/>
              <a:pPr/>
              <a:t>11/4/2014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2795B44-4B45-41CF-839A-AB3F9364F2E5}"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859C5D-1D4A-4DBA-9032-F6188B35860B}"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95B44-4B45-41CF-839A-AB3F9364F2E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859C5D-1D4A-4DBA-9032-F6188B35860B}"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95B44-4B45-41CF-839A-AB3F9364F2E5}"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2859C5D-1D4A-4DBA-9032-F6188B35860B}"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95B44-4B45-41CF-839A-AB3F9364F2E5}"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02859C5D-1D4A-4DBA-9032-F6188B35860B}" type="datetimeFigureOut">
              <a:rPr lang="en-US" smtClean="0"/>
              <a:pPr/>
              <a:t>11/4/2014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2795B44-4B45-41CF-839A-AB3F9364F2E5}"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2859C5D-1D4A-4DBA-9032-F6188B35860B}"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95B44-4B45-41CF-839A-AB3F9364F2E5}"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2859C5D-1D4A-4DBA-9032-F6188B35860B}"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795B44-4B45-41CF-839A-AB3F9364F2E5}"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859C5D-1D4A-4DBA-9032-F6188B35860B}"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795B44-4B45-41CF-839A-AB3F9364F2E5}"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59C5D-1D4A-4DBA-9032-F6188B35860B}"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795B44-4B45-41CF-839A-AB3F9364F2E5}"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859C5D-1D4A-4DBA-9032-F6188B35860B}"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95B44-4B45-41CF-839A-AB3F9364F2E5}"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859C5D-1D4A-4DBA-9032-F6188B35860B}"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95B44-4B45-41CF-839A-AB3F9364F2E5}"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02859C5D-1D4A-4DBA-9032-F6188B35860B}" type="datetimeFigureOut">
              <a:rPr lang="en-US" smtClean="0"/>
              <a:pPr/>
              <a:t>11/4/2014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2795B44-4B45-41CF-839A-AB3F9364F2E5}"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pPr eaLnBrk="1" fontAlgn="auto" hangingPunct="1">
              <a:spcAft>
                <a:spcPts val="0"/>
              </a:spcAft>
              <a:defRPr/>
            </a:pPr>
            <a:r>
              <a:rPr lang="en-US" b="1" dirty="0" smtClean="0">
                <a:solidFill>
                  <a:schemeClr val="tx2"/>
                </a:solidFill>
              </a:rPr>
              <a:t>Lecture 5:</a:t>
            </a:r>
            <a:br>
              <a:rPr lang="en-US" b="1" dirty="0" smtClean="0">
                <a:solidFill>
                  <a:schemeClr val="tx2"/>
                </a:solidFill>
              </a:rPr>
            </a:br>
            <a:r>
              <a:rPr lang="en-US" b="1" dirty="0" smtClean="0">
                <a:solidFill>
                  <a:schemeClr val="tx2"/>
                </a:solidFill>
              </a:rPr>
              <a:t>User Accounts &amp; Directory Service </a:t>
            </a:r>
            <a:endParaRPr lang="en-US" dirty="0"/>
          </a:p>
        </p:txBody>
      </p:sp>
      <p:sp>
        <p:nvSpPr>
          <p:cNvPr id="2051" name="Rectangle 3"/>
          <p:cNvSpPr>
            <a:spLocks noGrp="1" noChangeArrowheads="1"/>
          </p:cNvSpPr>
          <p:nvPr>
            <p:ph type="subTitle" idx="1"/>
          </p:nvPr>
        </p:nvSpPr>
        <p:spPr/>
        <p:txBody>
          <a:bodyPr>
            <a:normAutofit fontScale="70000" lnSpcReduction="20000"/>
          </a:bodyPr>
          <a:lstStyle/>
          <a:p>
            <a:pPr eaLnBrk="1" fontAlgn="auto" hangingPunct="1">
              <a:spcAft>
                <a:spcPts val="0"/>
              </a:spcAft>
              <a:buFont typeface="Wingdings 3"/>
              <a:buNone/>
              <a:defRPr/>
            </a:pPr>
            <a:r>
              <a:rPr lang="en-US" dirty="0"/>
              <a:t>Instructor: </a:t>
            </a:r>
            <a:r>
              <a:rPr lang="en-US" dirty="0" smtClean="0"/>
              <a:t>Dr. </a:t>
            </a:r>
            <a:r>
              <a:rPr lang="en-US" dirty="0" err="1" smtClean="0"/>
              <a:t>Najla</a:t>
            </a:r>
            <a:r>
              <a:rPr lang="en-US" dirty="0" smtClean="0"/>
              <a:t> Al-</a:t>
            </a:r>
            <a:r>
              <a:rPr lang="en-US" dirty="0" err="1" smtClean="0"/>
              <a:t>Nabhan</a:t>
            </a:r>
            <a:endParaRPr lang="en-US" dirty="0" smtClean="0"/>
          </a:p>
          <a:p>
            <a:pPr eaLnBrk="1" fontAlgn="auto" hangingPunct="1">
              <a:spcAft>
                <a:spcPts val="0"/>
              </a:spcAft>
              <a:buFont typeface="Wingdings 3"/>
              <a:buNone/>
              <a:defRPr/>
            </a:pPr>
            <a:r>
              <a:rPr lang="en-US" dirty="0" smtClean="0"/>
              <a:t>2014</a:t>
            </a:r>
            <a:endParaRPr lang="en-US" dirty="0"/>
          </a:p>
        </p:txBody>
      </p:sp>
      <p:sp>
        <p:nvSpPr>
          <p:cNvPr id="9220"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8EF04FCC-DE7C-47D6-B383-1B0F8D6E6BDF}" type="slidenum">
              <a:rPr lang="en-US" altLang="en-US" smtClean="0">
                <a:latin typeface="Arial" pitchFamily="34" charset="0"/>
              </a:rPr>
              <a:pPr/>
              <a:t>1</a:t>
            </a:fld>
            <a:endParaRPr lang="en-US" altLang="en-US" smtClean="0">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Service and Directory Server </a:t>
            </a:r>
            <a:endParaRPr lang="en-US" dirty="0"/>
          </a:p>
        </p:txBody>
      </p:sp>
      <p:sp>
        <p:nvSpPr>
          <p:cNvPr id="3" name="Content Placeholder 2"/>
          <p:cNvSpPr>
            <a:spLocks noGrp="1"/>
          </p:cNvSpPr>
          <p:nvPr>
            <p:ph sz="quarter" idx="1"/>
          </p:nvPr>
        </p:nvSpPr>
        <p:spPr/>
        <p:txBody>
          <a:bodyPr>
            <a:normAutofit/>
          </a:bodyPr>
          <a:lstStyle/>
          <a:p>
            <a:r>
              <a:rPr lang="en-US" dirty="0" smtClean="0"/>
              <a:t>Directory Server provides a central repository for storing and managing information. </a:t>
            </a:r>
          </a:p>
          <a:p>
            <a:r>
              <a:rPr lang="en-US" dirty="0" smtClean="0"/>
              <a:t>Almost any kind of information can be stored, from identity profiles and access privileges to information about application and network resources, printers, network devices and manufactured parts. </a:t>
            </a:r>
          </a:p>
          <a:p>
            <a:r>
              <a:rPr lang="en-US" dirty="0" smtClean="0"/>
              <a:t>Information stored in Directory Server can be used for the authentication and authorization of users to enable secure access to enterprise and Internet services and applications.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services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Directory services are an essential part of today's network-centric computing infrastructure. </a:t>
            </a:r>
          </a:p>
          <a:p>
            <a:r>
              <a:rPr lang="en-US" dirty="0" smtClean="0"/>
              <a:t>A NOS directory is used to administer a NOS allowing intranet users to log in once for all network file and printing requirements. </a:t>
            </a:r>
          </a:p>
          <a:p>
            <a:r>
              <a:rPr lang="en-US" dirty="0" smtClean="0"/>
              <a:t>The user population for a NOS directory ranges from 20 to 20,000 users, The NOS directory provides a single point of integrated administration and management for the network and the most important characteristics of this directory role are the tight integration with the NOS and sophisticated management tools for clients and servers.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Server</a:t>
            </a:r>
            <a:endParaRPr lang="en-US" dirty="0"/>
          </a:p>
        </p:txBody>
      </p:sp>
      <p:sp>
        <p:nvSpPr>
          <p:cNvPr id="3" name="Content Placeholder 2"/>
          <p:cNvSpPr>
            <a:spLocks noGrp="1"/>
          </p:cNvSpPr>
          <p:nvPr>
            <p:ph sz="quarter" idx="1"/>
          </p:nvPr>
        </p:nvSpPr>
        <p:spPr/>
        <p:txBody>
          <a:bodyPr>
            <a:normAutofit/>
          </a:bodyPr>
          <a:lstStyle/>
          <a:p>
            <a:r>
              <a:rPr lang="en-US" dirty="0" smtClean="0"/>
              <a:t>Directory Server contains a basic directory information tree at installation time. </a:t>
            </a:r>
          </a:p>
          <a:p>
            <a:r>
              <a:rPr lang="en-US" dirty="0" smtClean="0"/>
              <a:t>This tree mirrors the tree model used by most file systems, with the tree's root, or first entry, appearing at the top of the hierarchy. </a:t>
            </a:r>
          </a:p>
          <a:p>
            <a:r>
              <a:rPr lang="en-US" dirty="0" smtClean="0"/>
              <a:t>The root of this tree is called the root suffix. </a:t>
            </a:r>
          </a:p>
          <a:p>
            <a:r>
              <a:rPr lang="en-US" dirty="0" smtClean="0"/>
              <a:t>At installation time the directory contains three </a:t>
            </a:r>
            <a:r>
              <a:rPr lang="en-US" dirty="0" err="1" smtClean="0"/>
              <a:t>subtrees</a:t>
            </a:r>
            <a:r>
              <a:rPr lang="en-US" dirty="0" smtClean="0"/>
              <a:t> under the root suffix: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Tree</a:t>
            </a:r>
            <a:endParaRPr lang="en-US" dirty="0"/>
          </a:p>
        </p:txBody>
      </p:sp>
      <p:pic>
        <p:nvPicPr>
          <p:cNvPr id="2050" name="Picture 2" descr="Sample directory information tree for the example.com corporation"/>
          <p:cNvPicPr>
            <a:picLocks noChangeAspect="1" noChangeArrowheads="1"/>
          </p:cNvPicPr>
          <p:nvPr/>
        </p:nvPicPr>
        <p:blipFill>
          <a:blip r:embed="rId2" cstate="print"/>
          <a:srcRect/>
          <a:stretch>
            <a:fillRect/>
          </a:stretch>
        </p:blipFill>
        <p:spPr bwMode="auto">
          <a:xfrm>
            <a:off x="228600" y="1905000"/>
            <a:ext cx="8408973" cy="3276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Administration in Unix </a:t>
            </a:r>
            <a:endParaRPr lang="en-US" dirty="0"/>
          </a:p>
        </p:txBody>
      </p:sp>
      <p:sp>
        <p:nvSpPr>
          <p:cNvPr id="3" name="Content Placeholder 2"/>
          <p:cNvSpPr>
            <a:spLocks noGrp="1"/>
          </p:cNvSpPr>
          <p:nvPr>
            <p:ph sz="quarter" idx="1"/>
          </p:nvPr>
        </p:nvSpPr>
        <p:spPr/>
        <p:txBody>
          <a:bodyPr>
            <a:noAutofit/>
          </a:bodyPr>
          <a:lstStyle/>
          <a:p>
            <a:r>
              <a:rPr lang="en-US" sz="2000" b="1" dirty="0" smtClean="0"/>
              <a:t>There are three types of accounts on a Unix system:</a:t>
            </a:r>
          </a:p>
          <a:p>
            <a:r>
              <a:rPr lang="en-US" sz="2000" b="1" dirty="0" smtClean="0"/>
              <a:t>Root account:</a:t>
            </a:r>
            <a:r>
              <a:rPr lang="en-US" sz="2000" dirty="0" smtClean="0"/>
              <a:t> This is also called </a:t>
            </a:r>
            <a:r>
              <a:rPr lang="en-US" sz="2000" dirty="0" err="1" smtClean="0"/>
              <a:t>superuser</a:t>
            </a:r>
            <a:r>
              <a:rPr lang="en-US" sz="2000" dirty="0" smtClean="0"/>
              <a:t> and would have complete and unfettered control of the system. A </a:t>
            </a:r>
            <a:r>
              <a:rPr lang="en-US" sz="2000" dirty="0" err="1" smtClean="0"/>
              <a:t>superuser</a:t>
            </a:r>
            <a:r>
              <a:rPr lang="en-US" sz="2000" dirty="0" smtClean="0"/>
              <a:t> can run any commands without any restriction. This user should be assumed as a system administrator.</a:t>
            </a:r>
          </a:p>
          <a:p>
            <a:r>
              <a:rPr lang="en-US" sz="2000" b="1" dirty="0" smtClean="0"/>
              <a:t>System accounts:</a:t>
            </a:r>
            <a:r>
              <a:rPr lang="en-US" sz="2000" dirty="0" smtClean="0"/>
              <a:t> System accounts are those needed for the operation of system-specific components for example mail accounts and the </a:t>
            </a:r>
            <a:r>
              <a:rPr lang="en-US" sz="2000" dirty="0" err="1" smtClean="0"/>
              <a:t>sshd</a:t>
            </a:r>
            <a:r>
              <a:rPr lang="en-US" sz="2000" dirty="0" smtClean="0"/>
              <a:t> accounts. These accounts are usually needed for some specific function on your system, and any modifications to them could adversely affect the system.</a:t>
            </a:r>
          </a:p>
          <a:p>
            <a:r>
              <a:rPr lang="en-US" sz="2000" b="1" dirty="0" smtClean="0"/>
              <a:t>User accounts:</a:t>
            </a:r>
            <a:r>
              <a:rPr lang="en-US" sz="2000" dirty="0" smtClean="0"/>
              <a:t> User accounts provide interactive access to the system for users and groups of users. General users are typically assigned to these accounts and usually have limited access to critical system files and directories.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Unix Group Account </a:t>
            </a:r>
            <a:endParaRPr lang="en-US" dirty="0"/>
          </a:p>
        </p:txBody>
      </p:sp>
      <p:sp>
        <p:nvSpPr>
          <p:cNvPr id="3" name="Content Placeholder 2"/>
          <p:cNvSpPr>
            <a:spLocks noGrp="1"/>
          </p:cNvSpPr>
          <p:nvPr>
            <p:ph sz="quarter" idx="1"/>
          </p:nvPr>
        </p:nvSpPr>
        <p:spPr/>
        <p:txBody>
          <a:bodyPr/>
          <a:lstStyle/>
          <a:p>
            <a:r>
              <a:rPr lang="en-US" sz="2800" dirty="0" smtClean="0"/>
              <a:t>Unix supports a concept of </a:t>
            </a:r>
            <a:r>
              <a:rPr lang="en-US" sz="2800" i="1" dirty="0" smtClean="0"/>
              <a:t>Group Account</a:t>
            </a:r>
            <a:r>
              <a:rPr lang="en-US" sz="2800" dirty="0" smtClean="0"/>
              <a:t> which logically groups a number of accounts. Every account would be a part of any group account. Unix groups plays important role in handling file permissions and process management.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Managing Users and Groups</a:t>
            </a:r>
            <a:endParaRPr lang="en-US" dirty="0"/>
          </a:p>
        </p:txBody>
      </p:sp>
      <p:sp>
        <p:nvSpPr>
          <p:cNvPr id="3" name="Content Placeholder 2"/>
          <p:cNvSpPr>
            <a:spLocks noGrp="1"/>
          </p:cNvSpPr>
          <p:nvPr>
            <p:ph sz="quarter" idx="1"/>
          </p:nvPr>
        </p:nvSpPr>
        <p:spPr/>
        <p:txBody>
          <a:bodyPr>
            <a:normAutofit lnSpcReduction="10000"/>
          </a:bodyPr>
          <a:lstStyle/>
          <a:p>
            <a:r>
              <a:rPr lang="en-US" sz="2800" dirty="0" smtClean="0"/>
              <a:t>There are three main user administration files:</a:t>
            </a:r>
          </a:p>
          <a:p>
            <a:r>
              <a:rPr lang="en-US" sz="2800" b="1" dirty="0" smtClean="0"/>
              <a:t>/etc/</a:t>
            </a:r>
            <a:r>
              <a:rPr lang="en-US" sz="2800" b="1" dirty="0" err="1" smtClean="0"/>
              <a:t>passwd</a:t>
            </a:r>
            <a:r>
              <a:rPr lang="en-US" sz="2800" b="1" dirty="0" smtClean="0"/>
              <a:t>:</a:t>
            </a:r>
            <a:r>
              <a:rPr lang="en-US" sz="2800" dirty="0" smtClean="0"/>
              <a:t> Keeps user account and password information. This file holds the majority of information about accounts on the Unix system.</a:t>
            </a:r>
          </a:p>
          <a:p>
            <a:r>
              <a:rPr lang="en-US" sz="2800" b="1" dirty="0" smtClean="0"/>
              <a:t>/etc/shadow:</a:t>
            </a:r>
            <a:r>
              <a:rPr lang="en-US" sz="2800" dirty="0" smtClean="0"/>
              <a:t> Holds the encrypted password of the corresponding account. Not all the system support this file.</a:t>
            </a:r>
          </a:p>
          <a:p>
            <a:r>
              <a:rPr lang="en-US" sz="2800" b="1" dirty="0" smtClean="0"/>
              <a:t>/etc/group:</a:t>
            </a:r>
            <a:r>
              <a:rPr lang="en-US" sz="2800" dirty="0" smtClean="0"/>
              <a:t> This file contains the group information for each account.</a:t>
            </a:r>
          </a:p>
          <a:p>
            <a:r>
              <a:rPr lang="en-US" sz="2800" b="1" dirty="0" smtClean="0"/>
              <a:t>/etc/</a:t>
            </a:r>
            <a:r>
              <a:rPr lang="en-US" sz="2800" b="1" dirty="0" err="1" smtClean="0"/>
              <a:t>gshadow</a:t>
            </a:r>
            <a:r>
              <a:rPr lang="en-US" sz="2800" b="1" dirty="0" smtClean="0"/>
              <a:t>:</a:t>
            </a:r>
            <a:r>
              <a:rPr lang="en-US" sz="2800" dirty="0" smtClean="0"/>
              <a:t> This file contains secure group account information.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Managing Users and Groups</a:t>
            </a:r>
            <a:endParaRPr lang="en-US" dirty="0"/>
          </a:p>
        </p:txBody>
      </p:sp>
      <p:sp>
        <p:nvSpPr>
          <p:cNvPr id="3" name="Content Placeholder 2"/>
          <p:cNvSpPr>
            <a:spLocks noGrp="1"/>
          </p:cNvSpPr>
          <p:nvPr>
            <p:ph sz="quarter" idx="1"/>
          </p:nvPr>
        </p:nvSpPr>
        <p:spPr/>
        <p:txBody>
          <a:bodyPr>
            <a:normAutofit/>
          </a:bodyPr>
          <a:lstStyle/>
          <a:p>
            <a:r>
              <a:rPr lang="en-US" sz="2800" dirty="0" smtClean="0"/>
              <a:t>Following are commands available on the majority of Unix systems to create and manage accounts and groups:</a:t>
            </a:r>
          </a:p>
          <a:p>
            <a:endParaRPr lang="en-US" sz="2800" dirty="0" smtClean="0"/>
          </a:p>
        </p:txBody>
      </p:sp>
      <p:pic>
        <p:nvPicPr>
          <p:cNvPr id="1027" name="Picture 3"/>
          <p:cNvPicPr>
            <a:picLocks noChangeAspect="1" noChangeArrowheads="1"/>
          </p:cNvPicPr>
          <p:nvPr/>
        </p:nvPicPr>
        <p:blipFill>
          <a:blip r:embed="rId2" cstate="print"/>
          <a:srcRect/>
          <a:stretch>
            <a:fillRect/>
          </a:stretch>
        </p:blipFill>
        <p:spPr bwMode="auto">
          <a:xfrm>
            <a:off x="838200" y="2590800"/>
            <a:ext cx="8037724" cy="329565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29</TotalTime>
  <Words>310</Words>
  <Application>Microsoft Office PowerPoint</Application>
  <PresentationFormat>عرض على الشاشة (3:4)‏</PresentationFormat>
  <Paragraphs>33</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Origin</vt:lpstr>
      <vt:lpstr>Lecture 5: User Accounts &amp; Directory Service </vt:lpstr>
      <vt:lpstr>Directory Service and Directory Server </vt:lpstr>
      <vt:lpstr>Directory services</vt:lpstr>
      <vt:lpstr>Directory Server</vt:lpstr>
      <vt:lpstr>Directory Tree</vt:lpstr>
      <vt:lpstr>User Administration in Unix </vt:lpstr>
      <vt:lpstr>Unix Group Account </vt:lpstr>
      <vt:lpstr>Managing Users and Groups</vt:lpstr>
      <vt:lpstr>Managing Users and Groups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5: User Accounts &amp; Directory Service</dc:title>
  <dc:creator>Najla</dc:creator>
  <cp:lastModifiedBy>nouf</cp:lastModifiedBy>
  <cp:revision>1</cp:revision>
  <dcterms:created xsi:type="dcterms:W3CDTF">2014-11-04T03:25:35Z</dcterms:created>
  <dcterms:modified xsi:type="dcterms:W3CDTF">2014-11-04T05:50:47Z</dcterms:modified>
</cp:coreProperties>
</file>