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  <p:sldId id="270" r:id="rId3"/>
    <p:sldId id="269" r:id="rId4"/>
    <p:sldId id="257" r:id="rId5"/>
    <p:sldId id="266" r:id="rId6"/>
    <p:sldId id="267" r:id="rId7"/>
    <p:sldId id="260" r:id="rId8"/>
    <p:sldId id="268" r:id="rId9"/>
    <p:sldId id="261" r:id="rId10"/>
    <p:sldId id="262" r:id="rId11"/>
    <p:sldId id="259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89D05-9CF2-7241-8BCE-F8655EB5825F}" type="datetimeFigureOut">
              <a:rPr lang="en-US" smtClean="0"/>
              <a:t>15/02/2016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A858-084C-234D-A17D-C7F960018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679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89D05-9CF2-7241-8BCE-F8655EB5825F}" type="datetimeFigureOut">
              <a:rPr lang="en-US" smtClean="0"/>
              <a:t>15/02/2016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A858-084C-234D-A17D-C7F960018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196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89D05-9CF2-7241-8BCE-F8655EB5825F}" type="datetimeFigureOut">
              <a:rPr lang="en-US" smtClean="0"/>
              <a:t>15/02/2016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A858-084C-234D-A17D-C7F960018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034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89D05-9CF2-7241-8BCE-F8655EB5825F}" type="datetimeFigureOut">
              <a:rPr lang="en-US" smtClean="0"/>
              <a:t>15/02/2016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A858-084C-234D-A17D-C7F960018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356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89D05-9CF2-7241-8BCE-F8655EB5825F}" type="datetimeFigureOut">
              <a:rPr lang="en-US" smtClean="0"/>
              <a:t>15/02/2016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A858-084C-234D-A17D-C7F960018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383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89D05-9CF2-7241-8BCE-F8655EB5825F}" type="datetimeFigureOut">
              <a:rPr lang="en-US" smtClean="0"/>
              <a:t>15/02/2016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A858-084C-234D-A17D-C7F960018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52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89D05-9CF2-7241-8BCE-F8655EB5825F}" type="datetimeFigureOut">
              <a:rPr lang="en-US" smtClean="0"/>
              <a:t>15/02/2016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A858-084C-234D-A17D-C7F960018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984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89D05-9CF2-7241-8BCE-F8655EB5825F}" type="datetimeFigureOut">
              <a:rPr lang="en-US" smtClean="0"/>
              <a:t>15/02/2016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A858-084C-234D-A17D-C7F960018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07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89D05-9CF2-7241-8BCE-F8655EB5825F}" type="datetimeFigureOut">
              <a:rPr lang="en-US" smtClean="0"/>
              <a:t>15/02/2016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A858-084C-234D-A17D-C7F960018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544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89D05-9CF2-7241-8BCE-F8655EB5825F}" type="datetimeFigureOut">
              <a:rPr lang="en-US" smtClean="0"/>
              <a:t>15/02/2016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A858-084C-234D-A17D-C7F960018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089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89D05-9CF2-7241-8BCE-F8655EB5825F}" type="datetimeFigureOut">
              <a:rPr lang="en-US" smtClean="0"/>
              <a:t>15/02/2016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A858-084C-234D-A17D-C7F960018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04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89D05-9CF2-7241-8BCE-F8655EB5825F}" type="datetimeFigureOut">
              <a:rPr lang="en-US" smtClean="0"/>
              <a:t>15/02/2016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5A858-084C-234D-A17D-C7F960018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64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4331" y="207431"/>
            <a:ext cx="49271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Structure of </a:t>
            </a:r>
            <a:r>
              <a:rPr lang="en-US" sz="3600" dirty="0" smtClean="0"/>
              <a:t>bacterial </a:t>
            </a:r>
            <a:r>
              <a:rPr lang="en-US" sz="3600" dirty="0" smtClean="0"/>
              <a:t>cell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8007" y="1088511"/>
            <a:ext cx="482337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rgbClr val="0000FF"/>
                </a:solidFill>
              </a:rPr>
              <a:t>Surface structure:</a:t>
            </a:r>
          </a:p>
          <a:p>
            <a:endParaRPr lang="en-US" dirty="0" smtClean="0"/>
          </a:p>
          <a:p>
            <a:r>
              <a:rPr lang="en-US" sz="2800" dirty="0" smtClean="0"/>
              <a:t>1-Capsule</a:t>
            </a:r>
          </a:p>
          <a:p>
            <a:endParaRPr lang="en-US" sz="2800" dirty="0" smtClean="0"/>
          </a:p>
          <a:p>
            <a:r>
              <a:rPr lang="en-US" sz="2800" dirty="0" smtClean="0"/>
              <a:t>2- Cells wall…. Peptidoglycan  </a:t>
            </a:r>
          </a:p>
          <a:p>
            <a:endParaRPr lang="en-US" sz="2800" dirty="0" smtClean="0"/>
          </a:p>
          <a:p>
            <a:r>
              <a:rPr lang="en-US" sz="2800" dirty="0" smtClean="0"/>
              <a:t>3- Cell membrane…. bilayer</a:t>
            </a:r>
          </a:p>
          <a:p>
            <a:endParaRPr lang="en-US" sz="2800" dirty="0" smtClean="0"/>
          </a:p>
          <a:p>
            <a:r>
              <a:rPr lang="en-US" sz="2800" dirty="0" smtClean="0"/>
              <a:t>4- Appendages  Flagella and </a:t>
            </a:r>
            <a:r>
              <a:rPr lang="en-US" sz="2800" dirty="0" err="1" smtClean="0"/>
              <a:t>Pili</a:t>
            </a:r>
            <a:endParaRPr lang="en-US" sz="2800" dirty="0" smtClean="0"/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1615" y="4550583"/>
            <a:ext cx="3168175" cy="18259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1615" y="2766521"/>
            <a:ext cx="3168175" cy="16325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1615" y="899929"/>
            <a:ext cx="3095327" cy="175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249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362471" y="956333"/>
            <a:ext cx="8229600" cy="3579131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200000"/>
              </a:lnSpc>
              <a:buNone/>
              <a:defRPr/>
            </a:pPr>
            <a:r>
              <a:rPr lang="en-US" sz="2400" dirty="0" smtClean="0">
                <a:latin typeface="+mj-lt"/>
                <a:cs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sporulation</a:t>
            </a:r>
            <a:r>
              <a:rPr lang="en-US" sz="2400" dirty="0" smtClean="0">
                <a:latin typeface="+mj-lt"/>
                <a:cs typeface="Times New Roman" pitchFamily="18" charset="0"/>
              </a:rPr>
              <a:t> process is </a:t>
            </a:r>
            <a:r>
              <a:rPr lang="en-US" sz="2400" b="1" u="sng" dirty="0" smtClean="0">
                <a:latin typeface="+mj-lt"/>
                <a:cs typeface="Times New Roman" pitchFamily="18" charset="0"/>
              </a:rPr>
              <a:t>not one of multiplication </a:t>
            </a:r>
            <a:r>
              <a:rPr lang="en-US" sz="2400" dirty="0" smtClean="0">
                <a:latin typeface="+mj-lt"/>
                <a:cs typeface="Times New Roman" pitchFamily="18" charset="0"/>
              </a:rPr>
              <a:t>, since most rod-shaped forms produce only one spore each. It is considered as a method for keeping the organism intact and surviving during un-favorable conditions. </a:t>
            </a:r>
            <a:endParaRPr lang="en-US" sz="24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261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446" y="1069201"/>
            <a:ext cx="4267200" cy="53848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45922" y="848297"/>
            <a:ext cx="3057648" cy="5437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b="1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1- Binary </a:t>
            </a:r>
            <a:r>
              <a:rPr lang="en-US" sz="3200" b="1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fission</a:t>
            </a:r>
            <a:endParaRPr lang="en-US" sz="32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01821" y="1636652"/>
            <a:ext cx="4074618" cy="4546698"/>
          </a:xfrm>
          <a:prstGeom prst="rect">
            <a:avLst/>
          </a:prstGeom>
          <a:ln>
            <a:noFill/>
            <a:miter lim="800000"/>
            <a:headEnd/>
            <a:tailEnd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charset="0"/>
              <a:buNone/>
            </a:pPr>
            <a:r>
              <a:rPr lang="en-US" sz="1600" b="1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1. Binary fission: </a:t>
            </a:r>
            <a:endParaRPr lang="en-US" sz="1600" dirty="0" smtClean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  <a:p>
            <a:pPr algn="just">
              <a:buFont typeface="Arial" charset="0"/>
              <a:buNone/>
            </a:pPr>
            <a:r>
              <a:rPr lang="en-US" sz="1600" dirty="0" smtClean="0">
                <a:latin typeface="Times New Roman" charset="0"/>
                <a:cs typeface="Times New Roman" charset="0"/>
              </a:rPr>
              <a:t>It occurs normally under favorable conditions. The cell </a:t>
            </a:r>
            <a:r>
              <a:rPr lang="en-US" sz="1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elongates</a:t>
            </a:r>
            <a:r>
              <a:rPr lang="en-US" sz="1600" dirty="0" smtClean="0">
                <a:latin typeface="Times New Roman" charset="0"/>
                <a:cs typeface="Times New Roman" charset="0"/>
              </a:rPr>
              <a:t> and becomes </a:t>
            </a:r>
            <a:r>
              <a:rPr lang="en-US" sz="1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constricted</a:t>
            </a:r>
            <a:r>
              <a:rPr lang="en-US" sz="1600" dirty="0" smtClean="0">
                <a:latin typeface="Times New Roman" charset="0"/>
                <a:cs typeface="Times New Roman" charset="0"/>
              </a:rPr>
              <a:t> at its middle. The cytoplasm divides and the constriction increases until the cell is split into two cells. </a:t>
            </a:r>
          </a:p>
          <a:p>
            <a:pPr algn="just">
              <a:buFont typeface="Arial" charset="0"/>
              <a:buNone/>
            </a:pPr>
            <a:endParaRPr lang="en-US" sz="1600" dirty="0" smtClean="0">
              <a:latin typeface="Times New Roman" charset="0"/>
              <a:cs typeface="Times New Roman" charset="0"/>
            </a:endParaRPr>
          </a:p>
          <a:p>
            <a:pPr algn="just">
              <a:buFont typeface="Arial" charset="0"/>
              <a:buNone/>
            </a:pPr>
            <a:r>
              <a:rPr lang="en-US" sz="1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The generation time </a:t>
            </a:r>
            <a:r>
              <a:rPr lang="en-US" sz="1600" dirty="0" smtClean="0">
                <a:latin typeface="Times New Roman" charset="0"/>
                <a:cs typeface="Times New Roman" charset="0"/>
              </a:rPr>
              <a:t>(time needed for the cell to divide into two) differs according to species and prevailing conditions. </a:t>
            </a:r>
          </a:p>
          <a:p>
            <a:pPr algn="just">
              <a:buFont typeface="Arial" charset="0"/>
              <a:buNone/>
            </a:pPr>
            <a:endParaRPr lang="en-US" sz="1600" dirty="0">
              <a:latin typeface="Times New Roman" charset="0"/>
              <a:cs typeface="Times New Roman" charset="0"/>
            </a:endParaRPr>
          </a:p>
          <a:p>
            <a:pPr algn="just">
              <a:buFont typeface="Arial" charset="0"/>
              <a:buNone/>
            </a:pPr>
            <a:r>
              <a:rPr lang="en-US" sz="1600" dirty="0" smtClean="0">
                <a:latin typeface="Times New Roman" charset="0"/>
                <a:cs typeface="Times New Roman" charset="0"/>
              </a:rPr>
              <a:t>The generation time ranges from </a:t>
            </a:r>
            <a:r>
              <a:rPr lang="en-US" sz="1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20 minutes to 6 hours</a:t>
            </a:r>
            <a:r>
              <a:rPr lang="en-US" sz="1600" dirty="0" smtClean="0">
                <a:latin typeface="Times New Roman" charset="0"/>
                <a:cs typeface="Times New Roman" charset="0"/>
              </a:rPr>
              <a:t>  under optimum conditions a single individual would produce several billions, a behavior which does not prevail due to the interference of other factors.</a:t>
            </a:r>
            <a:endParaRPr lang="en-US" sz="1600" dirty="0">
              <a:latin typeface="Times New Roman" charset="0"/>
              <a:cs typeface="Times New Roman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43162" y="191072"/>
            <a:ext cx="4622580" cy="5437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b="1" dirty="0" smtClean="0">
                <a:solidFill>
                  <a:srgbClr val="0000FF"/>
                </a:solidFill>
                <a:latin typeface="Times New Roman" charset="0"/>
                <a:cs typeface="Times New Roman" charset="0"/>
              </a:rPr>
              <a:t>Reproduction in Bacteria</a:t>
            </a:r>
            <a:endParaRPr lang="en-US" sz="3200" dirty="0">
              <a:solidFill>
                <a:srgbClr val="0000FF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7017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66688" y="541510"/>
            <a:ext cx="5976937" cy="5384829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itchFamily="34" charset="0"/>
              <a:buNone/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2- Fragmentation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(Conidia formation, exospores)</a:t>
            </a:r>
            <a:endParaRPr lang="en-US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0000" algn="just">
              <a:lnSpc>
                <a:spcPct val="130000"/>
              </a:lnSpc>
              <a:spcBef>
                <a:spcPts val="120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It occurs in members of certain families belonging to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Actionmycetes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e.g. </a:t>
            </a:r>
            <a:r>
              <a:rPr lang="en-US" sz="24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Streptomyces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The ends of the filaments become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septated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forming a chain of conidia similar to those produced by true fungi. These conidia can resist desiccation (similar to endospores) but they cannot resist high temperatures.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onidia form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81" r="48598" b="8597"/>
          <a:stretch>
            <a:fillRect/>
          </a:stretch>
        </p:blipFill>
        <p:spPr bwMode="auto">
          <a:xfrm>
            <a:off x="6325068" y="785813"/>
            <a:ext cx="2571750" cy="492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3148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309" y="1152308"/>
            <a:ext cx="8339594" cy="4656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967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00" y="1308100"/>
            <a:ext cx="8051800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018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01804" y="634057"/>
            <a:ext cx="4572000" cy="40934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u="sng" dirty="0" smtClean="0">
                <a:solidFill>
                  <a:srgbClr val="0000FF"/>
                </a:solidFill>
              </a:rPr>
              <a:t>Interior structure:</a:t>
            </a:r>
          </a:p>
          <a:p>
            <a:endParaRPr lang="en-US" sz="3200" dirty="0" smtClean="0"/>
          </a:p>
          <a:p>
            <a:pPr marL="285750" indent="-285750">
              <a:buFont typeface="Courier New"/>
              <a:buChar char="o"/>
            </a:pPr>
            <a:r>
              <a:rPr lang="en-US" sz="2800" dirty="0" smtClean="0"/>
              <a:t>Cytoplasm (protoplast)</a:t>
            </a:r>
          </a:p>
          <a:p>
            <a:pPr marL="285750" indent="-285750">
              <a:buFont typeface="Courier New"/>
              <a:buChar char="o"/>
            </a:pPr>
            <a:r>
              <a:rPr lang="en-US" sz="2800" dirty="0" smtClean="0"/>
              <a:t>Gas vacuoles</a:t>
            </a:r>
          </a:p>
          <a:p>
            <a:pPr marL="285750" indent="-285750">
              <a:buFont typeface="Courier New"/>
              <a:buChar char="o"/>
            </a:pPr>
            <a:r>
              <a:rPr lang="en-US" sz="2800" dirty="0" smtClean="0"/>
              <a:t>Nutrients and enzymes</a:t>
            </a:r>
          </a:p>
          <a:p>
            <a:pPr marL="285750" indent="-285750">
              <a:buFont typeface="Courier New"/>
              <a:buChar char="o"/>
            </a:pPr>
            <a:r>
              <a:rPr lang="en-US" sz="2800" dirty="0" smtClean="0"/>
              <a:t>DNA </a:t>
            </a:r>
          </a:p>
          <a:p>
            <a:pPr marL="285750" indent="-285750">
              <a:buFont typeface="Courier New"/>
              <a:buChar char="o"/>
            </a:pPr>
            <a:r>
              <a:rPr lang="en-US" sz="2800" dirty="0" smtClean="0"/>
              <a:t>Ribosomes…..  70S</a:t>
            </a:r>
          </a:p>
          <a:p>
            <a:pPr marL="285750" indent="-285750">
              <a:buFont typeface="Courier New"/>
              <a:buChar char="o"/>
            </a:pPr>
            <a:r>
              <a:rPr lang="en-US" sz="2800" dirty="0" err="1" smtClean="0"/>
              <a:t>Mesosomes</a:t>
            </a:r>
            <a:r>
              <a:rPr lang="en-US" sz="2800" dirty="0" smtClean="0"/>
              <a:t> </a:t>
            </a:r>
          </a:p>
          <a:p>
            <a:pPr marL="285750" indent="-285750">
              <a:buFont typeface="Courier New"/>
              <a:buChar char="o"/>
            </a:pPr>
            <a:r>
              <a:rPr lang="en-US" sz="2800" dirty="0" smtClean="0"/>
              <a:t>Endospore (some)</a:t>
            </a:r>
          </a:p>
        </p:txBody>
      </p:sp>
    </p:spTree>
    <p:extLst>
      <p:ext uri="{BB962C8B-B14F-4D97-AF65-F5344CB8AC3E}">
        <p14:creationId xmlns:p14="http://schemas.microsoft.com/office/powerpoint/2010/main" val="792349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4451" y="1608825"/>
            <a:ext cx="7451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None/>
              <a:defRPr/>
            </a:pPr>
            <a:r>
              <a:rPr lang="en-US" sz="2400" dirty="0">
                <a:solidFill>
                  <a:srgbClr val="000000"/>
                </a:solidFill>
              </a:rPr>
              <a:t>Spore formation usually occurs in rod-shaped bacteria (</a:t>
            </a:r>
            <a:r>
              <a:rPr lang="en-US" sz="2400" i="1" dirty="0">
                <a:solidFill>
                  <a:srgbClr val="000000"/>
                </a:solidFill>
              </a:rPr>
              <a:t>Bacillus</a:t>
            </a:r>
            <a:r>
              <a:rPr lang="en-US" sz="2400" dirty="0">
                <a:solidFill>
                  <a:srgbClr val="000000"/>
                </a:solidFill>
              </a:rPr>
              <a:t> and </a:t>
            </a:r>
            <a:r>
              <a:rPr lang="en-US" sz="2400" i="1" dirty="0">
                <a:solidFill>
                  <a:srgbClr val="000000"/>
                </a:solidFill>
              </a:rPr>
              <a:t>Clostridium</a:t>
            </a:r>
            <a:r>
              <a:rPr lang="en-US" sz="2400" dirty="0">
                <a:solidFill>
                  <a:srgbClr val="000000"/>
                </a:solidFill>
              </a:rPr>
              <a:t>). The formed spore may be located </a:t>
            </a:r>
            <a:r>
              <a:rPr lang="en-US" sz="2400" dirty="0" smtClean="0">
                <a:solidFill>
                  <a:srgbClr val="000000"/>
                </a:solidFill>
              </a:rPr>
              <a:t>either:</a:t>
            </a:r>
          </a:p>
          <a:p>
            <a:pPr algn="just">
              <a:buFont typeface="Arial" pitchFamily="34" charset="0"/>
              <a:buNone/>
              <a:defRPr/>
            </a:pPr>
            <a:endParaRPr lang="en-US" sz="2400" dirty="0" smtClean="0">
              <a:solidFill>
                <a:srgbClr val="000000"/>
              </a:solidFill>
            </a:endParaRPr>
          </a:p>
          <a:p>
            <a:pPr algn="just">
              <a:buFont typeface="Arial" pitchFamily="34" charset="0"/>
              <a:buNone/>
              <a:defRPr/>
            </a:pPr>
            <a:r>
              <a:rPr lang="en-US" sz="2400" b="1" dirty="0" smtClean="0">
                <a:solidFill>
                  <a:srgbClr val="000000"/>
                </a:solidFill>
              </a:rPr>
              <a:t> </a:t>
            </a:r>
            <a:r>
              <a:rPr lang="en-US" sz="2400" b="1" dirty="0">
                <a:solidFill>
                  <a:srgbClr val="000000"/>
                </a:solidFill>
              </a:rPr>
              <a:t>a) centrally</a:t>
            </a:r>
            <a:r>
              <a:rPr lang="en-US" sz="2400" dirty="0">
                <a:solidFill>
                  <a:srgbClr val="000000"/>
                </a:solidFill>
              </a:rPr>
              <a:t> , </a:t>
            </a:r>
            <a:r>
              <a:rPr lang="en-US" sz="2400" dirty="0" smtClean="0">
                <a:solidFill>
                  <a:srgbClr val="000000"/>
                </a:solidFill>
              </a:rPr>
              <a:t>		</a:t>
            </a:r>
            <a:r>
              <a:rPr lang="en-US" sz="2400" b="1" dirty="0" smtClean="0">
                <a:solidFill>
                  <a:srgbClr val="000000"/>
                </a:solidFill>
              </a:rPr>
              <a:t>b</a:t>
            </a:r>
            <a:r>
              <a:rPr lang="en-US" sz="2400" b="1" dirty="0">
                <a:solidFill>
                  <a:srgbClr val="000000"/>
                </a:solidFill>
              </a:rPr>
              <a:t>) terminally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smtClean="0">
                <a:solidFill>
                  <a:srgbClr val="000000"/>
                </a:solidFill>
              </a:rPr>
              <a:t>		</a:t>
            </a:r>
            <a:r>
              <a:rPr lang="en-US" sz="2400" b="1" dirty="0" smtClean="0">
                <a:solidFill>
                  <a:srgbClr val="000000"/>
                </a:solidFill>
              </a:rPr>
              <a:t>c</a:t>
            </a:r>
            <a:r>
              <a:rPr lang="en-US" sz="2400" b="1" dirty="0">
                <a:solidFill>
                  <a:srgbClr val="000000"/>
                </a:solidFill>
              </a:rPr>
              <a:t>) sub-</a:t>
            </a:r>
            <a:r>
              <a:rPr lang="en-US" sz="2400" b="1" dirty="0" smtClean="0">
                <a:solidFill>
                  <a:srgbClr val="000000"/>
                </a:solidFill>
              </a:rPr>
              <a:t>terminally</a:t>
            </a:r>
            <a:r>
              <a:rPr lang="en-US" sz="2400" dirty="0" smtClean="0">
                <a:solidFill>
                  <a:srgbClr val="000000"/>
                </a:solidFill>
              </a:rPr>
              <a:t>. 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4451" y="884950"/>
            <a:ext cx="24574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Endospore </a:t>
            </a:r>
            <a:endParaRPr lang="en-US" sz="4000" b="1" dirty="0"/>
          </a:p>
        </p:txBody>
      </p:sp>
      <p:sp>
        <p:nvSpPr>
          <p:cNvPr id="8" name="Rectangle 7"/>
          <p:cNvSpPr/>
          <p:nvPr/>
        </p:nvSpPr>
        <p:spPr>
          <a:xfrm>
            <a:off x="2482563" y="215007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b="1" u="sng" dirty="0" smtClean="0">
                <a:solidFill>
                  <a:srgbClr val="0000FF"/>
                </a:solidFill>
                <a:latin typeface="Times New Roman" charset="0"/>
                <a:ea typeface="Times New Roman" charset="0"/>
                <a:cs typeface="Arial" charset="0"/>
              </a:rPr>
              <a:t>Bacteria survival</a:t>
            </a:r>
            <a:r>
              <a:rPr lang="en-US" sz="4000" dirty="0" smtClean="0">
                <a:solidFill>
                  <a:srgbClr val="0000FF"/>
                </a:solidFill>
                <a:latin typeface="Calibri" charset="0"/>
                <a:ea typeface="Times New Roman" charset="0"/>
                <a:cs typeface="Arial" charset="0"/>
              </a:rPr>
              <a:t/>
            </a:r>
            <a:br>
              <a:rPr lang="en-US" sz="4000" dirty="0" smtClean="0">
                <a:solidFill>
                  <a:srgbClr val="0000FF"/>
                </a:solidFill>
                <a:latin typeface="Calibri" charset="0"/>
                <a:ea typeface="Times New Roman" charset="0"/>
                <a:cs typeface="Arial" charset="0"/>
              </a:rPr>
            </a:br>
            <a:endParaRPr lang="ar-sa" sz="4000" dirty="0">
              <a:solidFill>
                <a:srgbClr val="0000FF"/>
              </a:solidFill>
              <a:ea typeface="Tunga" charset="0"/>
              <a:cs typeface="Tung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602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968063" y="2341378"/>
            <a:ext cx="7286625" cy="657225"/>
            <a:chOff x="1977" y="5778"/>
            <a:chExt cx="8820" cy="360"/>
          </a:xfrm>
        </p:grpSpPr>
        <p:sp>
          <p:nvSpPr>
            <p:cNvPr id="3" name="Oval 2"/>
            <p:cNvSpPr>
              <a:spLocks noChangeArrowheads="1"/>
            </p:cNvSpPr>
            <p:nvPr/>
          </p:nvSpPr>
          <p:spPr bwMode="auto">
            <a:xfrm>
              <a:off x="1977" y="5778"/>
              <a:ext cx="2520" cy="3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 rtl="0"/>
              <a:endParaRPr lang="ar-IQ">
                <a:latin typeface="Calibri" charset="0"/>
              </a:endParaRPr>
            </a:p>
          </p:txBody>
        </p:sp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4857" y="5778"/>
              <a:ext cx="2520" cy="3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 rtl="0"/>
              <a:endParaRPr lang="ar-IQ">
                <a:latin typeface="Calibri" charset="0"/>
              </a:endParaRPr>
            </a:p>
          </p:txBody>
        </p:sp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8277" y="5778"/>
              <a:ext cx="2520" cy="3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 rtl="0"/>
              <a:endParaRPr lang="ar-IQ">
                <a:latin typeface="Calibri" charset="0"/>
              </a:endParaRPr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3166" y="5778"/>
              <a:ext cx="297" cy="360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 rtl="0"/>
              <a:endParaRPr lang="ar-IQ">
                <a:latin typeface="Calibri" charset="0"/>
              </a:endParaRP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4851" y="5864"/>
              <a:ext cx="297" cy="157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 rtl="0"/>
              <a:endParaRPr lang="ar-IQ">
                <a:latin typeface="Calibri" charset="0"/>
              </a:endParaRPr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8637" y="5817"/>
              <a:ext cx="277" cy="282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l" rtl="0"/>
              <a:endParaRPr lang="ar-IQ">
                <a:latin typeface="Calibri" charset="0"/>
              </a:endParaRPr>
            </a:p>
          </p:txBody>
        </p:sp>
      </p:grp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255348" y="3070283"/>
            <a:ext cx="7429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 rtl="0">
              <a:tabLst>
                <a:tab pos="2973388" algn="ctr"/>
              </a:tabLst>
            </a:pPr>
            <a:r>
              <a:rPr lang="en-US" sz="1500" dirty="0">
                <a:cs typeface="Times New Roman" charset="0"/>
              </a:rPr>
              <a:t>           Central                               Terminal                                   </a:t>
            </a:r>
            <a:r>
              <a:rPr lang="en-US" sz="1500" dirty="0" smtClean="0">
                <a:cs typeface="Times New Roman" charset="0"/>
              </a:rPr>
              <a:t>		  </a:t>
            </a:r>
            <a:r>
              <a:rPr lang="en-US" sz="1500" dirty="0">
                <a:cs typeface="Times New Roman" charset="0"/>
              </a:rPr>
              <a:t>Sub-terminal </a:t>
            </a:r>
            <a:endParaRPr lang="en-US" sz="600" dirty="0">
              <a:cs typeface="Times New Roman" charset="0"/>
            </a:endParaRPr>
          </a:p>
          <a:p>
            <a:pPr algn="l" rtl="0" eaLnBrk="0" hangingPunct="0">
              <a:tabLst>
                <a:tab pos="2973388" algn="ctr"/>
              </a:tabLst>
            </a:pPr>
            <a:r>
              <a:rPr lang="en-US" sz="1500" dirty="0">
                <a:cs typeface="Times New Roman" charset="0"/>
              </a:rPr>
              <a:t>        </a:t>
            </a:r>
            <a:r>
              <a:rPr lang="en-US" sz="1500" dirty="0" err="1">
                <a:cs typeface="Times New Roman" charset="0"/>
              </a:rPr>
              <a:t>endo</a:t>
            </a:r>
            <a:r>
              <a:rPr lang="en-US" sz="1500" dirty="0">
                <a:cs typeface="Times New Roman" charset="0"/>
              </a:rPr>
              <a:t>-spore                          </a:t>
            </a:r>
            <a:r>
              <a:rPr lang="en-US" sz="1500" dirty="0" err="1">
                <a:cs typeface="Times New Roman" charset="0"/>
              </a:rPr>
              <a:t>endo</a:t>
            </a:r>
            <a:r>
              <a:rPr lang="en-US" sz="1500" dirty="0">
                <a:cs typeface="Times New Roman" charset="0"/>
              </a:rPr>
              <a:t>-spore                              </a:t>
            </a:r>
            <a:r>
              <a:rPr lang="en-US" sz="1500" dirty="0" smtClean="0">
                <a:cs typeface="Times New Roman" charset="0"/>
              </a:rPr>
              <a:t>	    	  </a:t>
            </a:r>
            <a:r>
              <a:rPr lang="en-US" sz="1500" dirty="0" err="1">
                <a:cs typeface="Times New Roman" charset="0"/>
              </a:rPr>
              <a:t>endo</a:t>
            </a:r>
            <a:r>
              <a:rPr lang="en-US" sz="1500" dirty="0">
                <a:cs typeface="Times New Roman" charset="0"/>
              </a:rPr>
              <a:t>-spore</a:t>
            </a:r>
            <a:endParaRPr lang="en-US" sz="600" dirty="0"/>
          </a:p>
          <a:p>
            <a:pPr algn="l" rtl="0" eaLnBrk="0" hangingPunct="0">
              <a:tabLst>
                <a:tab pos="2973388" algn="ctr"/>
              </a:tabLst>
            </a:pP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9956" y="3900545"/>
            <a:ext cx="2621511" cy="24525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6540" y="3930736"/>
            <a:ext cx="2452588" cy="245258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954" y="3900545"/>
            <a:ext cx="2452588" cy="245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657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81444" y="1241265"/>
            <a:ext cx="8663929" cy="4579248"/>
          </a:xfrm>
          <a:prstGeom prst="rect">
            <a:avLst/>
          </a:prstGeom>
          <a:ln>
            <a:noFill/>
          </a:ln>
        </p:spPr>
        <p:txBody>
          <a:bodyPr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en-US" sz="2800" dirty="0">
                <a:solidFill>
                  <a:srgbClr val="000000"/>
                </a:solidFill>
              </a:rPr>
              <a:t>S</a:t>
            </a:r>
            <a:r>
              <a:rPr lang="en-US" sz="2800" dirty="0" smtClean="0">
                <a:solidFill>
                  <a:srgbClr val="000000"/>
                </a:solidFill>
              </a:rPr>
              <a:t>mall spherical or oval bodies formed within the cell, due to the contraction of the cytoplasm.</a:t>
            </a:r>
          </a:p>
          <a:p>
            <a:pPr marL="0" indent="0" algn="just">
              <a:buNone/>
              <a:defRPr/>
            </a:pPr>
            <a:endParaRPr lang="en-US" sz="2800" dirty="0" smtClean="0">
              <a:solidFill>
                <a:srgbClr val="000000"/>
              </a:solidFill>
            </a:endParaRPr>
          </a:p>
          <a:p>
            <a:pPr algn="just"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It become surrounded by a thick wall and appear as glistening bodies .</a:t>
            </a:r>
          </a:p>
          <a:p>
            <a:pPr marL="0" indent="0" algn="just">
              <a:buNone/>
              <a:defRPr/>
            </a:pPr>
            <a:endParaRPr lang="en-US" sz="2800" dirty="0" smtClean="0">
              <a:solidFill>
                <a:srgbClr val="000000"/>
              </a:solidFill>
            </a:endParaRPr>
          </a:p>
          <a:p>
            <a:pPr algn="just"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It is capable of resisting unfavorable environmental conditions for many years.</a:t>
            </a:r>
          </a:p>
          <a:p>
            <a:pPr marL="0" indent="0" algn="just">
              <a:buNone/>
              <a:defRPr/>
            </a:pPr>
            <a:endParaRPr 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4132" y="95806"/>
            <a:ext cx="82738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buFont typeface="Arial" pitchFamily="34" charset="0"/>
              <a:buNone/>
              <a:defRPr/>
            </a:pPr>
            <a:r>
              <a:rPr lang="en-US" sz="4000" b="1" dirty="0" smtClean="0">
                <a:solidFill>
                  <a:srgbClr val="0000FF"/>
                </a:solidFill>
              </a:rPr>
              <a:t>Features of endospore (</a:t>
            </a:r>
            <a:r>
              <a:rPr lang="en-US" sz="4000" b="1" dirty="0">
                <a:solidFill>
                  <a:srgbClr val="0000FF"/>
                </a:solidFill>
              </a:rPr>
              <a:t>Sporulation</a:t>
            </a:r>
            <a:r>
              <a:rPr lang="en-US" sz="4000" b="1" dirty="0" smtClean="0">
                <a:solidFill>
                  <a:srgbClr val="0000FF"/>
                </a:solidFill>
              </a:rPr>
              <a:t>) 1 </a:t>
            </a:r>
            <a:endParaRPr lang="en-US" sz="4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149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4089" y="1452465"/>
            <a:ext cx="808935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/>
              <a:buChar char="•"/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It can </a:t>
            </a:r>
            <a:r>
              <a:rPr lang="en-US" sz="2800" dirty="0">
                <a:solidFill>
                  <a:srgbClr val="000000"/>
                </a:solidFill>
              </a:rPr>
              <a:t>withstand boiling, desiccation and high concentrations of disinfectants. </a:t>
            </a:r>
          </a:p>
          <a:p>
            <a:pPr algn="just">
              <a:defRPr/>
            </a:pPr>
            <a:endParaRPr lang="en-US" sz="2800" dirty="0">
              <a:solidFill>
                <a:srgbClr val="000000"/>
              </a:solidFill>
            </a:endParaRPr>
          </a:p>
          <a:p>
            <a:pPr marL="342900" indent="-342900" algn="just">
              <a:buFont typeface="Arial"/>
              <a:buChar char="•"/>
              <a:defRPr/>
            </a:pPr>
            <a:r>
              <a:rPr lang="en-US" sz="2800" dirty="0">
                <a:solidFill>
                  <a:srgbClr val="000000"/>
                </a:solidFill>
              </a:rPr>
              <a:t>When conditions become favorable, the spores germinate and are transformed into vegetative cells. </a:t>
            </a:r>
            <a:endParaRPr lang="en-US" sz="2800" dirty="0" smtClean="0">
              <a:solidFill>
                <a:srgbClr val="000000"/>
              </a:solidFill>
            </a:endParaRPr>
          </a:p>
          <a:p>
            <a:pPr marL="342900" indent="-342900" algn="just">
              <a:buFont typeface="Arial"/>
              <a:buChar char="•"/>
              <a:defRPr/>
            </a:pPr>
            <a:endParaRPr lang="en-US" sz="2800" dirty="0">
              <a:solidFill>
                <a:srgbClr val="000000"/>
              </a:solidFill>
            </a:endParaRPr>
          </a:p>
          <a:p>
            <a:pPr marL="342900" indent="-342900" algn="just">
              <a:buFont typeface="Arial"/>
              <a:buChar char="•"/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In </a:t>
            </a:r>
            <a:r>
              <a:rPr lang="en-US" sz="2800" dirty="0">
                <a:solidFill>
                  <a:srgbClr val="000000"/>
                </a:solidFill>
              </a:rPr>
              <a:t>some species the spore diameter is greater than the width of the bacterial cell.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314132" y="95806"/>
            <a:ext cx="82738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buFont typeface="Arial" pitchFamily="34" charset="0"/>
              <a:buNone/>
              <a:defRPr/>
            </a:pPr>
            <a:r>
              <a:rPr lang="en-US" sz="4000" b="1" dirty="0" smtClean="0">
                <a:solidFill>
                  <a:srgbClr val="0000FF"/>
                </a:solidFill>
              </a:rPr>
              <a:t>Features of endospore (</a:t>
            </a:r>
            <a:r>
              <a:rPr lang="en-US" sz="4000" b="1" dirty="0">
                <a:solidFill>
                  <a:srgbClr val="0000FF"/>
                </a:solidFill>
              </a:rPr>
              <a:t>Sporulation</a:t>
            </a:r>
            <a:r>
              <a:rPr lang="en-US" sz="4000" b="1" dirty="0" smtClean="0">
                <a:solidFill>
                  <a:srgbClr val="0000FF"/>
                </a:solidFill>
              </a:rPr>
              <a:t>) 2 </a:t>
            </a:r>
            <a:endParaRPr lang="en-US" sz="4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040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" t="24324" r="42110" b="9116"/>
          <a:stretch>
            <a:fillRect/>
          </a:stretch>
        </p:blipFill>
        <p:spPr bwMode="auto">
          <a:xfrm>
            <a:off x="1446499" y="118674"/>
            <a:ext cx="6567259" cy="5225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 rot="10800000" flipV="1">
            <a:off x="2357438" y="5581979"/>
            <a:ext cx="5072062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rtl="0" eaLnBrk="0" hangingPunct="0"/>
            <a:r>
              <a:rPr lang="en-US" sz="2000" dirty="0">
                <a:solidFill>
                  <a:srgbClr val="292526"/>
                </a:solidFill>
                <a:cs typeface="Calibri" charset="0"/>
              </a:rPr>
              <a:t> </a:t>
            </a:r>
            <a:r>
              <a:rPr lang="en-US" sz="2000" b="1" dirty="0">
                <a:solidFill>
                  <a:srgbClr val="292526"/>
                </a:solidFill>
                <a:cs typeface="Calibri" charset="0"/>
              </a:rPr>
              <a:t>The sporulation cycle of </a:t>
            </a:r>
            <a:r>
              <a:rPr lang="en-US" sz="2000" b="1" i="1" dirty="0">
                <a:solidFill>
                  <a:srgbClr val="292526"/>
                </a:solidFill>
                <a:cs typeface="Calibri" charset="0"/>
              </a:rPr>
              <a:t>Bacillus </a:t>
            </a:r>
            <a:r>
              <a:rPr lang="en-US" sz="2000" b="1" i="1" dirty="0" err="1">
                <a:solidFill>
                  <a:srgbClr val="292526"/>
                </a:solidFill>
                <a:cs typeface="Calibri" charset="0"/>
              </a:rPr>
              <a:t>subtilis</a:t>
            </a:r>
            <a:r>
              <a:rPr lang="en-US" sz="2000" b="1" dirty="0">
                <a:solidFill>
                  <a:srgbClr val="292526"/>
                </a:solidFill>
                <a:cs typeface="Calibri" charset="0"/>
              </a:rPr>
              <a:t>.</a:t>
            </a:r>
          </a:p>
          <a:p>
            <a:pPr algn="ctr" rtl="0" eaLnBrk="0" hangingPunct="0"/>
            <a:r>
              <a:rPr lang="en-US" sz="1400" b="1" dirty="0">
                <a:solidFill>
                  <a:srgbClr val="292526"/>
                </a:solidFill>
                <a:cs typeface="Calibri" charset="0"/>
              </a:rPr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7789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402</Words>
  <Application>Microsoft Macintosh PowerPoint</Application>
  <PresentationFormat>On-screen Show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Ayman Mubarak</dc:creator>
  <cp:lastModifiedBy>Ayman Mubarak</cp:lastModifiedBy>
  <cp:revision>14</cp:revision>
  <dcterms:created xsi:type="dcterms:W3CDTF">2015-09-14T19:33:53Z</dcterms:created>
  <dcterms:modified xsi:type="dcterms:W3CDTF">2016-02-15T20:08:26Z</dcterms:modified>
</cp:coreProperties>
</file>