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5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4691"/>
            <a:ext cx="8596668" cy="1163781"/>
          </a:xfrm>
        </p:spPr>
        <p:txBody>
          <a:bodyPr>
            <a:noAutofit/>
          </a:bodyPr>
          <a:lstStyle/>
          <a:p>
            <a:pPr algn="ctr"/>
            <a:r>
              <a:rPr lang="ar-SA" sz="2800" dirty="0">
                <a:solidFill>
                  <a:srgbClr val="FF0000"/>
                </a:solidFill>
              </a:rPr>
              <a:t/>
            </a:r>
            <a:br>
              <a:rPr lang="ar-SA" sz="2800" dirty="0">
                <a:solidFill>
                  <a:srgbClr val="FF0000"/>
                </a:solidFill>
              </a:rPr>
            </a:br>
            <a:r>
              <a:rPr lang="en-US" sz="2800" dirty="0" smtClean="0">
                <a:solidFill>
                  <a:srgbClr val="FF0000"/>
                </a:solidFill>
              </a:rPr>
              <a:t>Zoo</a:t>
            </a:r>
            <a:r>
              <a:rPr lang="en-US" sz="2800" dirty="0" smtClean="0">
                <a:solidFill>
                  <a:srgbClr val="FF0000"/>
                </a:solidFill>
                <a:latin typeface="Calibri" panose="020F0502020204030204" pitchFamily="34" charset="0"/>
              </a:rPr>
              <a:t>g</a:t>
            </a:r>
            <a:r>
              <a:rPr lang="en-US" sz="2800" dirty="0" smtClean="0">
                <a:solidFill>
                  <a:srgbClr val="FF0000"/>
                </a:solidFill>
                <a:latin typeface="Calibri" panose="020F0502020204030204" pitchFamily="34" charset="0"/>
                <a:ea typeface="Calibri" panose="020F0502020204030204" pitchFamily="34" charset="0"/>
              </a:rPr>
              <a:t>eography </a:t>
            </a:r>
            <a:r>
              <a:rPr lang="ar-SA" sz="2800" dirty="0" smtClean="0">
                <a:solidFill>
                  <a:srgbClr val="FF0000"/>
                </a:solidFill>
              </a:rPr>
              <a:t>التوزيع </a:t>
            </a:r>
            <a:r>
              <a:rPr lang="ar-SA" sz="2800" dirty="0" smtClean="0">
                <a:solidFill>
                  <a:srgbClr val="FF0000"/>
                </a:solidFill>
              </a:rPr>
              <a:t>الجغرافي</a:t>
            </a:r>
            <a:r>
              <a:rPr lang="ar-SA" sz="2800" dirty="0">
                <a:solidFill>
                  <a:srgbClr val="FF0000"/>
                </a:solidFill>
              </a:rPr>
              <a:t> </a:t>
            </a:r>
            <a:r>
              <a:rPr lang="ar-SA" sz="2800" dirty="0" smtClean="0">
                <a:solidFill>
                  <a:srgbClr val="FF0000"/>
                </a:solidFill>
              </a:rPr>
              <a:t>للحيوان </a:t>
            </a:r>
            <a:r>
              <a:rPr lang="ar-SA" sz="2800" dirty="0" smtClean="0">
                <a:solidFill>
                  <a:srgbClr val="FF0000"/>
                </a:solidFill>
              </a:rPr>
              <a:t> </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0" y="1666569"/>
            <a:ext cx="9274002" cy="4374794"/>
          </a:xfrm>
        </p:spPr>
        <p:txBody>
          <a:bodyPr>
            <a:normAutofit/>
          </a:bodyPr>
          <a:lstStyle/>
          <a:p>
            <a:pPr marL="0" indent="0" algn="r">
              <a:buNone/>
            </a:pPr>
            <a:r>
              <a:rPr lang="ar-SA" sz="2200" dirty="0">
                <a:solidFill>
                  <a:schemeClr val="tx1">
                    <a:lumMod val="95000"/>
                    <a:lumOff val="5000"/>
                  </a:schemeClr>
                </a:solidFill>
              </a:rPr>
              <a:t>ان دراسة التوزيع الجغرافي للحيوان تهتم بالاجابة على السؤال : لماذا تعيش الحيوانات في مناطق معينة</a:t>
            </a:r>
            <a:r>
              <a:rPr lang="ar-SA" sz="2200" dirty="0" smtClean="0">
                <a:solidFill>
                  <a:schemeClr val="tx1">
                    <a:lumMod val="95000"/>
                    <a:lumOff val="5000"/>
                  </a:schemeClr>
                </a:solidFill>
              </a:rPr>
              <a:t>؟</a:t>
            </a:r>
          </a:p>
          <a:p>
            <a:pPr marL="0" indent="0" algn="r">
              <a:buNone/>
            </a:pPr>
            <a:r>
              <a:rPr lang="ar-SA" sz="2200" dirty="0" smtClean="0">
                <a:solidFill>
                  <a:schemeClr val="tx1">
                    <a:lumMod val="95000"/>
                    <a:lumOff val="5000"/>
                  </a:schemeClr>
                </a:solidFill>
              </a:rPr>
              <a:t> </a:t>
            </a:r>
            <a:r>
              <a:rPr lang="ar-SA" sz="2200" dirty="0">
                <a:solidFill>
                  <a:schemeClr val="tx1">
                    <a:lumMod val="95000"/>
                    <a:lumOff val="5000"/>
                  </a:schemeClr>
                </a:solidFill>
              </a:rPr>
              <a:t>كما توضح </a:t>
            </a:r>
            <a:r>
              <a:rPr lang="ar-SA" sz="2200" dirty="0" smtClean="0">
                <a:solidFill>
                  <a:schemeClr val="tx1">
                    <a:lumMod val="95000"/>
                    <a:lumOff val="5000"/>
                  </a:schemeClr>
                </a:solidFill>
              </a:rPr>
              <a:t>أيضاً </a:t>
            </a:r>
            <a:r>
              <a:rPr lang="ar-SA" sz="2200" dirty="0">
                <a:solidFill>
                  <a:schemeClr val="tx1">
                    <a:lumMod val="95000"/>
                    <a:lumOff val="5000"/>
                  </a:schemeClr>
                </a:solidFill>
              </a:rPr>
              <a:t>نماذج انتشارها والعوامل المسئولة </a:t>
            </a:r>
            <a:r>
              <a:rPr lang="ar-SA" sz="2200" dirty="0" smtClean="0">
                <a:solidFill>
                  <a:schemeClr val="tx1">
                    <a:lumMod val="95000"/>
                    <a:lumOff val="5000"/>
                  </a:schemeClr>
                </a:solidFill>
              </a:rPr>
              <a:t>عن انتشارها.</a:t>
            </a:r>
          </a:p>
          <a:p>
            <a:pPr marL="0" indent="0" algn="r">
              <a:buNone/>
            </a:pPr>
            <a:r>
              <a:rPr lang="ar-SA" sz="2200" dirty="0" smtClean="0">
                <a:solidFill>
                  <a:schemeClr val="tx1">
                    <a:lumMod val="95000"/>
                    <a:lumOff val="5000"/>
                  </a:schemeClr>
                </a:solidFill>
              </a:rPr>
              <a:t> باستثناء الانسان </a:t>
            </a:r>
            <a:r>
              <a:rPr lang="ar-SA" sz="2200" dirty="0">
                <a:solidFill>
                  <a:schemeClr val="tx1">
                    <a:lumMod val="95000"/>
                    <a:lumOff val="5000"/>
                  </a:schemeClr>
                </a:solidFill>
              </a:rPr>
              <a:t>الذي يستطيع تقريبا أن يعيش في أي مكان على سطح الأرض, وبعض المخلوقات مثل: فأر المنزل والصرصار التي تشارك الانسان </a:t>
            </a:r>
            <a:r>
              <a:rPr lang="ar-SA" sz="2200" dirty="0" smtClean="0">
                <a:solidFill>
                  <a:schemeClr val="tx1">
                    <a:lumMod val="95000"/>
                    <a:lumOff val="5000"/>
                  </a:schemeClr>
                </a:solidFill>
              </a:rPr>
              <a:t>معيشته. </a:t>
            </a:r>
          </a:p>
          <a:p>
            <a:pPr marL="0" indent="0" algn="r">
              <a:buNone/>
            </a:pPr>
            <a:r>
              <a:rPr lang="ar-SA" sz="2200" dirty="0" smtClean="0">
                <a:solidFill>
                  <a:schemeClr val="tx1">
                    <a:lumMod val="95000"/>
                    <a:lumOff val="5000"/>
                  </a:schemeClr>
                </a:solidFill>
              </a:rPr>
              <a:t>لذا فالانواع </a:t>
            </a:r>
            <a:r>
              <a:rPr lang="ar-SA" sz="2200" dirty="0">
                <a:solidFill>
                  <a:schemeClr val="tx1">
                    <a:lumMod val="95000"/>
                    <a:lumOff val="5000"/>
                  </a:schemeClr>
                </a:solidFill>
              </a:rPr>
              <a:t>المختلفة من الحيوانات تقطن بيئات محدودة على سطح الأرض. وليس من السهولة دائما ايضاح السبب في توزيع الحيوانات من حيث توجد وذلك لأن البيئات المتماثلة في قارات مختلفة يمكنها أن تحتل بأنواع مختلفة نسبيا من الحيوانات. ويمكن لأي نوع معين لا يستطيع أن يعيش في منطقة بها حيوانات </a:t>
            </a:r>
            <a:r>
              <a:rPr lang="ar-SA" sz="2200" dirty="0" smtClean="0">
                <a:solidFill>
                  <a:schemeClr val="tx1">
                    <a:lumMod val="95000"/>
                    <a:lumOff val="5000"/>
                  </a:schemeClr>
                </a:solidFill>
              </a:rPr>
              <a:t>متماثلة، </a:t>
            </a:r>
            <a:r>
              <a:rPr lang="ar-SA" sz="2200" dirty="0">
                <a:solidFill>
                  <a:schemeClr val="tx1">
                    <a:lumMod val="95000"/>
                    <a:lumOff val="5000"/>
                  </a:schemeClr>
                </a:solidFill>
              </a:rPr>
              <a:t>وذلك لأحد </a:t>
            </a:r>
            <a:r>
              <a:rPr lang="ar-SA" sz="2200" dirty="0" smtClean="0">
                <a:solidFill>
                  <a:schemeClr val="tx1">
                    <a:lumMod val="95000"/>
                    <a:lumOff val="5000"/>
                  </a:schemeClr>
                </a:solidFill>
              </a:rPr>
              <a:t>الأسباب التالية</a:t>
            </a:r>
            <a:r>
              <a:rPr lang="ar-SA" sz="2200" dirty="0">
                <a:solidFill>
                  <a:schemeClr val="tx1">
                    <a:lumMod val="95000"/>
                    <a:lumOff val="5000"/>
                  </a:schemeClr>
                </a:solidFill>
              </a:rPr>
              <a:t>: </a:t>
            </a:r>
            <a:endParaRPr lang="en-US" sz="2200" dirty="0">
              <a:solidFill>
                <a:schemeClr val="tx1">
                  <a:lumMod val="95000"/>
                  <a:lumOff val="5000"/>
                </a:schemeClr>
              </a:solidFill>
            </a:endParaRPr>
          </a:p>
          <a:p>
            <a:pPr marL="0" indent="0" algn="r">
              <a:buNone/>
            </a:pPr>
            <a:endParaRPr lang="en-US" sz="2200" dirty="0">
              <a:solidFill>
                <a:schemeClr val="tx1">
                  <a:lumMod val="95000"/>
                  <a:lumOff val="5000"/>
                </a:schemeClr>
              </a:solidFill>
            </a:endParaRPr>
          </a:p>
        </p:txBody>
      </p:sp>
    </p:spTree>
    <p:extLst>
      <p:ext uri="{BB962C8B-B14F-4D97-AF65-F5344CB8AC3E}">
        <p14:creationId xmlns:p14="http://schemas.microsoft.com/office/powerpoint/2010/main" val="409922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99768"/>
          </a:xfrm>
        </p:spPr>
        <p:txBody>
          <a:bodyPr>
            <a:noAutofit/>
          </a:bodyPr>
          <a:lstStyle/>
          <a:p>
            <a:pPr algn="ctr"/>
            <a:r>
              <a:rPr lang="ar-SA" sz="2400" b="1" dirty="0"/>
              <a:t>امثلة على التوزيعات الغربية للحيوانات بين </a:t>
            </a:r>
            <a:r>
              <a:rPr lang="ar-SA" sz="2400" b="1" dirty="0" smtClean="0"/>
              <a:t>القارات</a:t>
            </a:r>
            <a:r>
              <a:rPr lang="en-US" sz="2400" dirty="0"/>
              <a:t/>
            </a:r>
            <a:br>
              <a:rPr lang="en-US" sz="2400" dirty="0"/>
            </a:br>
            <a:endParaRPr lang="en-US" sz="2400" dirty="0"/>
          </a:p>
        </p:txBody>
      </p:sp>
      <p:sp>
        <p:nvSpPr>
          <p:cNvPr id="3" name="Content Placeholder 2"/>
          <p:cNvSpPr>
            <a:spLocks noGrp="1"/>
          </p:cNvSpPr>
          <p:nvPr>
            <p:ph idx="1"/>
          </p:nvPr>
        </p:nvSpPr>
        <p:spPr>
          <a:xfrm>
            <a:off x="265471" y="1209369"/>
            <a:ext cx="9542206" cy="4831994"/>
          </a:xfrm>
        </p:spPr>
        <p:txBody>
          <a:bodyPr>
            <a:normAutofit/>
          </a:bodyPr>
          <a:lstStyle/>
          <a:p>
            <a:pPr algn="r" rtl="1"/>
            <a:r>
              <a:rPr lang="ar-SA" sz="2200" dirty="0" smtClean="0"/>
              <a:t>تشابه </a:t>
            </a:r>
            <a:r>
              <a:rPr lang="ar-SA" sz="2200" dirty="0"/>
              <a:t>حفريات اللافقاريات في افريقيا وأمريكا الجنوبية.</a:t>
            </a:r>
            <a:endParaRPr lang="en-US" sz="2200" dirty="0"/>
          </a:p>
          <a:p>
            <a:pPr algn="r" rtl="1"/>
            <a:r>
              <a:rPr lang="ar-SA" sz="2200" dirty="0" smtClean="0"/>
              <a:t>التشابه </a:t>
            </a:r>
            <a:r>
              <a:rPr lang="ar-SA" sz="2200" dirty="0"/>
              <a:t>في حيوانات الوقت الحاضر الموجودة على نفس خط العرض بين القارتين.</a:t>
            </a:r>
            <a:endParaRPr lang="en-US" sz="2200" dirty="0"/>
          </a:p>
          <a:p>
            <a:pPr algn="r" rtl="1"/>
            <a:r>
              <a:rPr lang="ar-SA" sz="2200" dirty="0" smtClean="0"/>
              <a:t>ظهرت </a:t>
            </a:r>
            <a:r>
              <a:rPr lang="ar-SA" sz="2200" dirty="0"/>
              <a:t>الثدييات الكيسية (الكيسيات) قبل حوالي 100 مليون سنة (العصر الطباشيري) في أمريكا الجنوبية التي كانت متصلة باستراليا في ذلك الوقت، وانتشرت الكيسيات عبر القارات الثلاثة وتحركت إلى أمريكا الشمالية، هناك تقابلت مع الثدييات المشيمية فقضت عليها. انشطرت قارة استراليا قبل 50 مليون سنة من القارة القطبية الجنوبية وكونت حاجزاً ضد دخول المشيمات وبذلك ازدهرت وتنوعت الكيسيات في استراليا.</a:t>
            </a:r>
            <a:endParaRPr lang="en-US" sz="2200" dirty="0"/>
          </a:p>
          <a:p>
            <a:pPr algn="r"/>
            <a:endParaRPr lang="en-US" sz="2200" dirty="0"/>
          </a:p>
        </p:txBody>
      </p:sp>
    </p:spTree>
    <p:extLst>
      <p:ext uri="{BB962C8B-B14F-4D97-AF65-F5344CB8AC3E}">
        <p14:creationId xmlns:p14="http://schemas.microsoft.com/office/powerpoint/2010/main" val="122949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6581" y="1014089"/>
            <a:ext cx="8953611" cy="3207032"/>
          </a:xfrm>
          <a:prstGeom prst="rect">
            <a:avLst/>
          </a:prstGeom>
        </p:spPr>
        <p:txBody>
          <a:bodyPr wrap="square">
            <a:spAutoFit/>
          </a:bodyPr>
          <a:lstStyle/>
          <a:p>
            <a:pPr algn="r" rtl="1">
              <a:lnSpc>
                <a:spcPct val="115000"/>
              </a:lnSpc>
            </a:pPr>
            <a:r>
              <a:rPr lang="en-US" sz="2200" dirty="0" smtClean="0">
                <a:solidFill>
                  <a:srgbClr val="000000"/>
                </a:solidFill>
                <a:latin typeface="Calibri" panose="020F0502020204030204" pitchFamily="34" charset="0"/>
                <a:ea typeface="Calibri" panose="020F0502020204030204" pitchFamily="34" charset="0"/>
              </a:rPr>
              <a:t>1</a:t>
            </a:r>
            <a:r>
              <a:rPr lang="ar-SA" sz="2200" dirty="0" smtClean="0">
                <a:solidFill>
                  <a:srgbClr val="000000"/>
                </a:solidFill>
                <a:latin typeface="Calibri" panose="020F0502020204030204" pitchFamily="34" charset="0"/>
                <a:ea typeface="Calibri" panose="020F0502020204030204" pitchFamily="34" charset="0"/>
              </a:rPr>
              <a:t>- </a:t>
            </a:r>
            <a:r>
              <a:rPr lang="ar-SA" sz="2200" dirty="0">
                <a:solidFill>
                  <a:srgbClr val="000000"/>
                </a:solidFill>
                <a:latin typeface="Calibri" panose="020F0502020204030204" pitchFamily="34" charset="0"/>
                <a:ea typeface="Calibri" panose="020F0502020204030204" pitchFamily="34" charset="0"/>
              </a:rPr>
              <a:t>المنطقة الاسترالية</a:t>
            </a:r>
            <a:r>
              <a:rPr lang="ar-SA" sz="2200" dirty="0" smtClean="0">
                <a:solidFill>
                  <a:srgbClr val="000000"/>
                </a:solidFill>
                <a:latin typeface="Calibri" panose="020F0502020204030204" pitchFamily="34" charset="0"/>
                <a:ea typeface="Calibri" panose="020F0502020204030204" pitchFamily="34" charset="0"/>
              </a:rPr>
              <a:t>.</a:t>
            </a:r>
          </a:p>
          <a:p>
            <a:pPr algn="r" rtl="1">
              <a:lnSpc>
                <a:spcPct val="115000"/>
              </a:lnSpc>
            </a:pPr>
            <a:r>
              <a:rPr lang="ar-SA" sz="2200" dirty="0">
                <a:solidFill>
                  <a:srgbClr val="000000"/>
                </a:solidFill>
                <a:latin typeface="Calibri" panose="020F0502020204030204" pitchFamily="34" charset="0"/>
                <a:ea typeface="Calibri" panose="020F0502020204030204" pitchFamily="34" charset="0"/>
              </a:rPr>
              <a:t>2</a:t>
            </a:r>
            <a:r>
              <a:rPr lang="ar-SA" sz="2200" dirty="0" smtClean="0">
                <a:solidFill>
                  <a:srgbClr val="000000"/>
                </a:solidFill>
                <a:latin typeface="Calibri" panose="020F0502020204030204" pitchFamily="34" charset="0"/>
                <a:ea typeface="Calibri" panose="020F0502020204030204" pitchFamily="34" charset="0"/>
              </a:rPr>
              <a:t>- </a:t>
            </a:r>
            <a:r>
              <a:rPr lang="ar-SA" sz="2200" dirty="0">
                <a:solidFill>
                  <a:srgbClr val="000000"/>
                </a:solidFill>
                <a:latin typeface="Calibri" panose="020F0502020204030204" pitchFamily="34" charset="0"/>
                <a:ea typeface="Calibri" panose="020F0502020204030204" pitchFamily="34" charset="0"/>
              </a:rPr>
              <a:t>المنطقة الاثيوبية الجديدة .</a:t>
            </a:r>
            <a:endParaRPr lang="en-US" sz="2200" dirty="0">
              <a:latin typeface="Calibri" panose="020F0502020204030204" pitchFamily="34" charset="0"/>
              <a:ea typeface="Calibri" panose="020F0502020204030204" pitchFamily="34" charset="0"/>
            </a:endParaRPr>
          </a:p>
          <a:p>
            <a:pPr algn="r" rtl="1">
              <a:lnSpc>
                <a:spcPct val="115000"/>
              </a:lnSpc>
            </a:pPr>
            <a:r>
              <a:rPr lang="ar-SA" sz="2200" dirty="0" smtClean="0">
                <a:solidFill>
                  <a:srgbClr val="000000"/>
                </a:solidFill>
                <a:latin typeface="Calibri" panose="020F0502020204030204" pitchFamily="34" charset="0"/>
                <a:ea typeface="Calibri" panose="020F0502020204030204" pitchFamily="34" charset="0"/>
              </a:rPr>
              <a:t>3- </a:t>
            </a:r>
            <a:r>
              <a:rPr lang="ar-SA" sz="2200" dirty="0">
                <a:solidFill>
                  <a:srgbClr val="000000"/>
                </a:solidFill>
                <a:latin typeface="Calibri" panose="020F0502020204030204" pitchFamily="34" charset="0"/>
                <a:ea typeface="Calibri" panose="020F0502020204030204" pitchFamily="34" charset="0"/>
              </a:rPr>
              <a:t>المنطقة الشرقية.    	</a:t>
            </a:r>
            <a:endParaRPr lang="ar-SA" sz="2200" dirty="0" smtClean="0">
              <a:solidFill>
                <a:srgbClr val="000000"/>
              </a:solidFill>
              <a:latin typeface="Calibri" panose="020F0502020204030204" pitchFamily="34" charset="0"/>
              <a:ea typeface="Calibri" panose="020F0502020204030204" pitchFamily="34" charset="0"/>
            </a:endParaRPr>
          </a:p>
          <a:p>
            <a:pPr algn="r" rtl="1">
              <a:lnSpc>
                <a:spcPct val="115000"/>
              </a:lnSpc>
            </a:pPr>
            <a:r>
              <a:rPr lang="ar-SA" sz="2200" dirty="0" smtClean="0">
                <a:solidFill>
                  <a:srgbClr val="000000"/>
                </a:solidFill>
                <a:latin typeface="Calibri" panose="020F0502020204030204" pitchFamily="34" charset="0"/>
                <a:ea typeface="Calibri" panose="020F0502020204030204" pitchFamily="34" charset="0"/>
              </a:rPr>
              <a:t>4- </a:t>
            </a:r>
            <a:r>
              <a:rPr lang="ar-SA" sz="2200" dirty="0">
                <a:solidFill>
                  <a:srgbClr val="000000"/>
                </a:solidFill>
                <a:latin typeface="Calibri" panose="020F0502020204030204" pitchFamily="34" charset="0"/>
                <a:ea typeface="Calibri" panose="020F0502020204030204" pitchFamily="34" charset="0"/>
              </a:rPr>
              <a:t>المنطقة الشمالية</a:t>
            </a:r>
            <a:r>
              <a:rPr lang="ar-SA" sz="2200" dirty="0" smtClean="0">
                <a:solidFill>
                  <a:srgbClr val="000000"/>
                </a:solidFill>
                <a:latin typeface="Calibri" panose="020F0502020204030204" pitchFamily="34" charset="0"/>
                <a:ea typeface="Calibri" panose="020F0502020204030204" pitchFamily="34" charset="0"/>
              </a:rPr>
              <a:t>.</a:t>
            </a:r>
            <a:endParaRPr lang="ar-SA" sz="2200" dirty="0">
              <a:latin typeface="Calibri" panose="020F0502020204030204" pitchFamily="34" charset="0"/>
              <a:ea typeface="Calibri" panose="020F0502020204030204" pitchFamily="34" charset="0"/>
            </a:endParaRPr>
          </a:p>
          <a:p>
            <a:pPr algn="r" rtl="1">
              <a:lnSpc>
                <a:spcPct val="115000"/>
              </a:lnSpc>
            </a:pPr>
            <a:r>
              <a:rPr lang="ar-SA" sz="2200" dirty="0" smtClean="0">
                <a:solidFill>
                  <a:srgbClr val="000000"/>
                </a:solidFill>
                <a:latin typeface="Calibri" panose="020F0502020204030204" pitchFamily="34" charset="0"/>
                <a:ea typeface="Calibri" panose="020F0502020204030204" pitchFamily="34" charset="0"/>
              </a:rPr>
              <a:t>5- </a:t>
            </a:r>
            <a:r>
              <a:rPr lang="ar-SA" sz="2200" dirty="0">
                <a:solidFill>
                  <a:srgbClr val="000000"/>
                </a:solidFill>
                <a:latin typeface="Calibri" panose="020F0502020204030204" pitchFamily="34" charset="0"/>
                <a:ea typeface="Calibri" panose="020F0502020204030204" pitchFamily="34" charset="0"/>
              </a:rPr>
              <a:t>المنطقة الاستوائية </a:t>
            </a:r>
            <a:r>
              <a:rPr lang="ar-SA" sz="2200" dirty="0" smtClean="0">
                <a:solidFill>
                  <a:srgbClr val="000000"/>
                </a:solidFill>
                <a:latin typeface="Calibri" panose="020F0502020204030204" pitchFamily="34" charset="0"/>
                <a:ea typeface="Calibri" panose="020F0502020204030204" pitchFamily="34" charset="0"/>
              </a:rPr>
              <a:t>الجديدة.</a:t>
            </a:r>
          </a:p>
          <a:p>
            <a:pPr marL="914400" marR="0" indent="457200" algn="ctr" rtl="1">
              <a:lnSpc>
                <a:spcPct val="115000"/>
              </a:lnSpc>
              <a:spcBef>
                <a:spcPts val="0"/>
              </a:spcBef>
              <a:spcAft>
                <a:spcPts val="0"/>
              </a:spcAft>
            </a:pPr>
            <a:endParaRPr lang="ar-SA" sz="2200" dirty="0">
              <a:solidFill>
                <a:srgbClr val="000000"/>
              </a:solidFill>
              <a:effectLst/>
              <a:latin typeface="Calibri" panose="020F0502020204030204" pitchFamily="34" charset="0"/>
              <a:ea typeface="Calibri" panose="020F0502020204030204" pitchFamily="34" charset="0"/>
            </a:endParaRPr>
          </a:p>
          <a:p>
            <a:pPr marL="914400" marR="0" indent="457200" algn="r" rtl="1">
              <a:lnSpc>
                <a:spcPct val="115000"/>
              </a:lnSpc>
              <a:spcBef>
                <a:spcPts val="0"/>
              </a:spcBef>
              <a:spcAft>
                <a:spcPts val="0"/>
              </a:spcAft>
            </a:pPr>
            <a:endParaRPr lang="ar-SA" sz="2200" dirty="0" smtClean="0">
              <a:solidFill>
                <a:srgbClr val="000000"/>
              </a:solidFill>
              <a:latin typeface="Calibri" panose="020F0502020204030204" pitchFamily="34" charset="0"/>
              <a:ea typeface="Calibri" panose="020F0502020204030204" pitchFamily="34" charset="0"/>
            </a:endParaRPr>
          </a:p>
          <a:p>
            <a:pPr marL="914400" marR="0" indent="457200" algn="ctr" rtl="1">
              <a:lnSpc>
                <a:spcPct val="115000"/>
              </a:lnSpc>
              <a:spcBef>
                <a:spcPts val="0"/>
              </a:spcBef>
              <a:spcAft>
                <a:spcPts val="0"/>
              </a:spcAft>
            </a:pPr>
            <a:r>
              <a:rPr lang="ar-SA" sz="2200" dirty="0" smtClean="0">
                <a:solidFill>
                  <a:srgbClr val="000000"/>
                </a:solidFill>
                <a:latin typeface="Calibri" panose="020F0502020204030204" pitchFamily="34" charset="0"/>
                <a:ea typeface="Calibri" panose="020F0502020204030204" pitchFamily="34" charset="0"/>
              </a:rPr>
              <a:t>راجع المرفقات </a:t>
            </a:r>
            <a:endParaRPr lang="en-US" sz="2200" dirty="0">
              <a:effectLst/>
              <a:latin typeface="Calibri" panose="020F0502020204030204" pitchFamily="34" charset="0"/>
              <a:ea typeface="Calibri" panose="020F0502020204030204" pitchFamily="34" charset="0"/>
            </a:endParaRPr>
          </a:p>
        </p:txBody>
      </p:sp>
      <p:sp>
        <p:nvSpPr>
          <p:cNvPr id="6" name="Rectangle 5"/>
          <p:cNvSpPr/>
          <p:nvPr/>
        </p:nvSpPr>
        <p:spPr>
          <a:xfrm>
            <a:off x="619432" y="244648"/>
            <a:ext cx="9040761" cy="769441"/>
          </a:xfrm>
          <a:prstGeom prst="rect">
            <a:avLst/>
          </a:prstGeom>
        </p:spPr>
        <p:txBody>
          <a:bodyPr wrap="square">
            <a:spAutoFit/>
          </a:bodyPr>
          <a:lstStyle/>
          <a:p>
            <a:pPr algn="ctr"/>
            <a:r>
              <a:rPr lang="ar-SA" sz="2200" dirty="0" smtClean="0">
                <a:solidFill>
                  <a:srgbClr val="FF0000"/>
                </a:solidFill>
                <a:latin typeface="Calibri" panose="020F0502020204030204" pitchFamily="34" charset="0"/>
                <a:ea typeface="Calibri" panose="020F0502020204030204" pitchFamily="34" charset="0"/>
                <a:cs typeface="+mj-cs"/>
              </a:rPr>
              <a:t>مناطق التوزيع الجغرافي للحيوانات</a:t>
            </a:r>
            <a:r>
              <a:rPr lang="ar-SA" sz="2200" dirty="0">
                <a:solidFill>
                  <a:srgbClr val="FF0000"/>
                </a:solidFill>
                <a:latin typeface="Calibri" panose="020F0502020204030204" pitchFamily="34" charset="0"/>
                <a:ea typeface="Calibri" panose="020F0502020204030204" pitchFamily="34" charset="0"/>
                <a:cs typeface="+mj-cs"/>
              </a:rPr>
              <a:t/>
            </a:r>
            <a:br>
              <a:rPr lang="ar-SA" sz="2200" dirty="0">
                <a:solidFill>
                  <a:srgbClr val="FF0000"/>
                </a:solidFill>
                <a:latin typeface="Calibri" panose="020F0502020204030204" pitchFamily="34" charset="0"/>
                <a:ea typeface="Calibri" panose="020F0502020204030204" pitchFamily="34" charset="0"/>
                <a:cs typeface="+mj-cs"/>
              </a:rPr>
            </a:br>
            <a:r>
              <a:rPr lang="ar-SA" sz="2200" dirty="0">
                <a:solidFill>
                  <a:srgbClr val="FF0000"/>
                </a:solidFill>
                <a:latin typeface="Calibri" panose="020F0502020204030204" pitchFamily="34" charset="0"/>
                <a:ea typeface="Calibri" panose="020F0502020204030204" pitchFamily="34" charset="0"/>
                <a:cs typeface="+mj-cs"/>
              </a:rPr>
              <a:t> </a:t>
            </a:r>
            <a:r>
              <a:rPr lang="en-US" sz="2200" dirty="0">
                <a:solidFill>
                  <a:srgbClr val="FF0000"/>
                </a:solidFill>
                <a:latin typeface="Calibri" panose="020F0502020204030204" pitchFamily="34" charset="0"/>
                <a:ea typeface="Calibri" panose="020F0502020204030204" pitchFamily="34" charset="0"/>
                <a:cs typeface="+mj-cs"/>
              </a:rPr>
              <a:t>Geographical Distribution of Animals Communities</a:t>
            </a:r>
            <a:r>
              <a:rPr lang="ar-SA" sz="2200" dirty="0">
                <a:solidFill>
                  <a:srgbClr val="FF0000"/>
                </a:solidFill>
                <a:latin typeface="Calibri" panose="020F0502020204030204" pitchFamily="34" charset="0"/>
                <a:ea typeface="Calibri" panose="020F0502020204030204" pitchFamily="34" charset="0"/>
                <a:cs typeface="+mj-cs"/>
              </a:rPr>
              <a:t> </a:t>
            </a:r>
            <a:endParaRPr lang="en-US" sz="2200" dirty="0">
              <a:cs typeface="+mj-cs"/>
            </a:endParaRPr>
          </a:p>
        </p:txBody>
      </p:sp>
    </p:spTree>
    <p:extLst>
      <p:ext uri="{BB962C8B-B14F-4D97-AF65-F5344CB8AC3E}">
        <p14:creationId xmlns:p14="http://schemas.microsoft.com/office/powerpoint/2010/main" val="31280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484" y="191729"/>
            <a:ext cx="9763432" cy="5849633"/>
          </a:xfrm>
        </p:spPr>
        <p:txBody>
          <a:bodyPr>
            <a:noAutofit/>
          </a:bodyPr>
          <a:lstStyle/>
          <a:p>
            <a:pPr algn="r" rtl="1"/>
            <a:r>
              <a:rPr lang="ar-SA" sz="2200" dirty="0" smtClean="0">
                <a:solidFill>
                  <a:schemeClr val="tx1">
                    <a:lumMod val="95000"/>
                    <a:lumOff val="5000"/>
                  </a:schemeClr>
                </a:solidFill>
              </a:rPr>
              <a:t>تواجد </a:t>
            </a:r>
            <a:r>
              <a:rPr lang="ar-SA" sz="2200" dirty="0">
                <a:solidFill>
                  <a:schemeClr val="tx1">
                    <a:lumMod val="95000"/>
                    <a:lumOff val="5000"/>
                  </a:schemeClr>
                </a:solidFill>
              </a:rPr>
              <a:t>الحواجز قد تمنعه من الدخول الى المنطقة. </a:t>
            </a:r>
            <a:endParaRPr lang="en-US" sz="2200" dirty="0">
              <a:solidFill>
                <a:schemeClr val="tx1">
                  <a:lumMod val="95000"/>
                  <a:lumOff val="5000"/>
                </a:schemeClr>
              </a:solidFill>
            </a:endParaRPr>
          </a:p>
          <a:p>
            <a:pPr algn="r" rtl="1"/>
            <a:r>
              <a:rPr lang="ar-SA" sz="2200" dirty="0" smtClean="0">
                <a:solidFill>
                  <a:schemeClr val="tx1">
                    <a:lumMod val="95000"/>
                    <a:lumOff val="5000"/>
                  </a:schemeClr>
                </a:solidFill>
              </a:rPr>
              <a:t> </a:t>
            </a:r>
            <a:r>
              <a:rPr lang="ar-SA" sz="2200" dirty="0">
                <a:solidFill>
                  <a:schemeClr val="tx1">
                    <a:lumMod val="95000"/>
                    <a:lumOff val="5000"/>
                  </a:schemeClr>
                </a:solidFill>
              </a:rPr>
              <a:t>اذا مادخل هناك فيمكن أن يكون غير قادر على التكيف مع البيئة </a:t>
            </a:r>
            <a:r>
              <a:rPr lang="ar-SA" sz="2200" dirty="0" smtClean="0">
                <a:solidFill>
                  <a:schemeClr val="tx1">
                    <a:lumMod val="95000"/>
                    <a:lumOff val="5000"/>
                  </a:schemeClr>
                </a:solidFill>
              </a:rPr>
              <a:t>الجديدة</a:t>
            </a:r>
            <a:r>
              <a:rPr lang="ar-SA" sz="2200" dirty="0">
                <a:solidFill>
                  <a:schemeClr val="tx1">
                    <a:lumMod val="95000"/>
                    <a:lumOff val="5000"/>
                  </a:schemeClr>
                </a:solidFill>
              </a:rPr>
              <a:t>،</a:t>
            </a:r>
            <a:r>
              <a:rPr lang="ar-SA" sz="2200" dirty="0" smtClean="0">
                <a:solidFill>
                  <a:schemeClr val="tx1">
                    <a:lumMod val="95000"/>
                    <a:lumOff val="5000"/>
                  </a:schemeClr>
                </a:solidFill>
              </a:rPr>
              <a:t> </a:t>
            </a:r>
            <a:r>
              <a:rPr lang="ar-SA" sz="2200" dirty="0">
                <a:solidFill>
                  <a:schemeClr val="tx1">
                    <a:lumMod val="95000"/>
                    <a:lumOff val="5000"/>
                  </a:schemeClr>
                </a:solidFill>
              </a:rPr>
              <a:t>أو التنافس بنجاح مع الأنواع المتوطنة وفي هذه الحالة يمكن أن يندثر. </a:t>
            </a:r>
            <a:endParaRPr lang="en-US" sz="2200" dirty="0">
              <a:solidFill>
                <a:schemeClr val="tx1">
                  <a:lumMod val="95000"/>
                  <a:lumOff val="5000"/>
                </a:schemeClr>
              </a:solidFill>
            </a:endParaRPr>
          </a:p>
          <a:p>
            <a:pPr algn="r" rtl="1"/>
            <a:r>
              <a:rPr lang="ar-SA" sz="2200" dirty="0" smtClean="0">
                <a:solidFill>
                  <a:schemeClr val="tx1">
                    <a:lumMod val="95000"/>
                    <a:lumOff val="5000"/>
                  </a:schemeClr>
                </a:solidFill>
              </a:rPr>
              <a:t>اذا </a:t>
            </a:r>
            <a:r>
              <a:rPr lang="ar-SA" sz="2200" dirty="0">
                <a:solidFill>
                  <a:schemeClr val="tx1">
                    <a:lumMod val="95000"/>
                    <a:lumOff val="5000"/>
                  </a:schemeClr>
                </a:solidFill>
              </a:rPr>
              <a:t>تم دخوله </a:t>
            </a:r>
            <a:r>
              <a:rPr lang="ar-SA" sz="2200" dirty="0" smtClean="0">
                <a:solidFill>
                  <a:schemeClr val="tx1">
                    <a:lumMod val="95000"/>
                    <a:lumOff val="5000"/>
                  </a:schemeClr>
                </a:solidFill>
              </a:rPr>
              <a:t>وتكيفه، فإنه </a:t>
            </a:r>
            <a:r>
              <a:rPr lang="ar-SA" sz="2200" dirty="0">
                <a:solidFill>
                  <a:schemeClr val="tx1">
                    <a:lumMod val="95000"/>
                    <a:lumOff val="5000"/>
                  </a:schemeClr>
                </a:solidFill>
              </a:rPr>
              <a:t>بالتالي يتكيف </a:t>
            </a:r>
            <a:r>
              <a:rPr lang="ar-SA" sz="2200" dirty="0" smtClean="0">
                <a:solidFill>
                  <a:schemeClr val="tx1">
                    <a:lumMod val="95000"/>
                    <a:lumOff val="5000"/>
                  </a:schemeClr>
                </a:solidFill>
              </a:rPr>
              <a:t>ويتطور إلى نوع مميز.</a:t>
            </a:r>
            <a:endParaRPr lang="en-US" sz="2200" dirty="0">
              <a:solidFill>
                <a:schemeClr val="tx1">
                  <a:lumMod val="95000"/>
                  <a:lumOff val="5000"/>
                </a:schemeClr>
              </a:solidFill>
            </a:endParaRPr>
          </a:p>
          <a:p>
            <a:pPr marL="0" indent="0" algn="r" rtl="1">
              <a:buNone/>
            </a:pPr>
            <a:r>
              <a:rPr lang="ar-SA" sz="2200" dirty="0">
                <a:solidFill>
                  <a:schemeClr val="tx1">
                    <a:lumMod val="95000"/>
                    <a:lumOff val="5000"/>
                  </a:schemeClr>
                </a:solidFill>
              </a:rPr>
              <a:t>يتضح </a:t>
            </a:r>
            <a:r>
              <a:rPr lang="ar-SA" sz="2200" dirty="0" smtClean="0">
                <a:solidFill>
                  <a:schemeClr val="tx1">
                    <a:lumMod val="95000"/>
                    <a:lumOff val="5000"/>
                  </a:schemeClr>
                </a:solidFill>
              </a:rPr>
              <a:t>أن </a:t>
            </a:r>
            <a:r>
              <a:rPr lang="ar-SA" sz="2200" dirty="0">
                <a:solidFill>
                  <a:schemeClr val="tx1">
                    <a:lumMod val="95000"/>
                    <a:lumOff val="5000"/>
                  </a:schemeClr>
                </a:solidFill>
              </a:rPr>
              <a:t>لكل بيئة من البيئات الحيوانية مجموعة خاصة من الحيوانات تعيش فيها وتتلائم معها كما أن لها من الصفات التشريحية والفسيولوجية ما يجعلها تختلف كل الاختلاف عن المجموعات الأخرى. </a:t>
            </a:r>
            <a:endParaRPr lang="en-US" sz="2200" dirty="0">
              <a:solidFill>
                <a:schemeClr val="tx1">
                  <a:lumMod val="95000"/>
                  <a:lumOff val="5000"/>
                </a:schemeClr>
              </a:solidFill>
            </a:endParaRPr>
          </a:p>
          <a:p>
            <a:pPr marL="0" indent="0" algn="r" rtl="1">
              <a:buNone/>
            </a:pPr>
            <a:r>
              <a:rPr lang="ar-SA" sz="2200" dirty="0" smtClean="0">
                <a:solidFill>
                  <a:schemeClr val="tx1">
                    <a:lumMod val="95000"/>
                    <a:lumOff val="5000"/>
                  </a:schemeClr>
                </a:solidFill>
              </a:rPr>
              <a:t>وكثيراً </a:t>
            </a:r>
            <a:r>
              <a:rPr lang="ar-SA" sz="2200" dirty="0">
                <a:solidFill>
                  <a:schemeClr val="tx1">
                    <a:lumMod val="95000"/>
                    <a:lumOff val="5000"/>
                  </a:schemeClr>
                </a:solidFill>
              </a:rPr>
              <a:t>ما تنتقل بعض الحيوانات من بيئة إلى أخرى أو من مكان إلى مكان لتستقر في أحسن الأماكن ملائمة لها وقد يكون الانتقال ميسوراً حيث تستطيع الحيوانات الانتقال بسهولة أو أنه يجد في طريقه بعض العوائق التي يصعب اجتيازها تقف كحجاز طبيعي ضخم يمنع أو يعرقل هذا الانتقال مثل الصحاري المتسعة أو الجبال الشاهقة أو المحيطات الكبيرة التي تمنع أو تحد من إنتشار المجموعات الحيوانية من مكان إلى مكان.</a:t>
            </a:r>
            <a:endParaRPr lang="en-US" sz="2200" dirty="0">
              <a:solidFill>
                <a:schemeClr val="tx1">
                  <a:lumMod val="95000"/>
                  <a:lumOff val="5000"/>
                </a:schemeClr>
              </a:solidFill>
            </a:endParaRPr>
          </a:p>
          <a:p>
            <a:pPr marL="0" indent="0" algn="r" rtl="1">
              <a:buNone/>
            </a:pPr>
            <a:r>
              <a:rPr lang="ar-SA" sz="2200" dirty="0" smtClean="0">
                <a:solidFill>
                  <a:schemeClr val="tx1">
                    <a:lumMod val="95000"/>
                    <a:lumOff val="5000"/>
                  </a:schemeClr>
                </a:solidFill>
              </a:rPr>
              <a:t> </a:t>
            </a:r>
            <a:endParaRPr lang="en-US" sz="2200" dirty="0" smtClean="0">
              <a:solidFill>
                <a:schemeClr val="tx1">
                  <a:lumMod val="95000"/>
                  <a:lumOff val="5000"/>
                </a:schemeClr>
              </a:solidFill>
            </a:endParaRPr>
          </a:p>
          <a:p>
            <a:pPr marL="0" indent="0">
              <a:buNone/>
            </a:pPr>
            <a:endParaRPr lang="en-US" sz="2200" dirty="0">
              <a:solidFill>
                <a:schemeClr val="tx1">
                  <a:lumMod val="95000"/>
                  <a:lumOff val="5000"/>
                </a:schemeClr>
              </a:solidFill>
            </a:endParaRPr>
          </a:p>
        </p:txBody>
      </p:sp>
    </p:spTree>
    <p:extLst>
      <p:ext uri="{BB962C8B-B14F-4D97-AF65-F5344CB8AC3E}">
        <p14:creationId xmlns:p14="http://schemas.microsoft.com/office/powerpoint/2010/main" val="47795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96" y="471950"/>
            <a:ext cx="9601200" cy="5510421"/>
          </a:xfrm>
        </p:spPr>
        <p:txBody>
          <a:bodyPr>
            <a:noAutofit/>
          </a:bodyPr>
          <a:lstStyle/>
          <a:p>
            <a:pPr marL="0" indent="0" algn="r" rtl="1">
              <a:buNone/>
            </a:pPr>
            <a:r>
              <a:rPr lang="ar-SA" sz="2200" dirty="0" smtClean="0">
                <a:solidFill>
                  <a:schemeClr val="tx1">
                    <a:lumMod val="95000"/>
                    <a:lumOff val="5000"/>
                  </a:schemeClr>
                </a:solidFill>
              </a:rPr>
              <a:t>والواقع </a:t>
            </a:r>
            <a:r>
              <a:rPr lang="ar-SA" sz="2200" dirty="0" smtClean="0">
                <a:solidFill>
                  <a:schemeClr val="tx1">
                    <a:lumMod val="95000"/>
                    <a:lumOff val="5000"/>
                  </a:schemeClr>
                </a:solidFill>
              </a:rPr>
              <a:t>أن البحر عند علماء الجغرافيا الحيوانية يعتبر من أعظم الحواجز التي تقف في وجه تقدم الحيوانات الأرضية وذلك لأن مثل هذا الحاجز الكبير لا يسمح إلا بمرور الحيوانات الدقيقة التي تنتقل سلبياً بواسطة الرياح أو الأمواج أو بواسطة حيوان عائل في حالة الطفيليات.</a:t>
            </a:r>
          </a:p>
          <a:p>
            <a:pPr marL="0" indent="0" algn="r" rtl="1">
              <a:buNone/>
            </a:pPr>
            <a:r>
              <a:rPr lang="ar-SA" sz="2200" dirty="0" smtClean="0">
                <a:solidFill>
                  <a:schemeClr val="tx1">
                    <a:lumMod val="95000"/>
                    <a:lumOff val="5000"/>
                  </a:schemeClr>
                </a:solidFill>
              </a:rPr>
              <a:t>أثبتت البحوث الجيولوجية الحديثة أنه قد حدثت تغيرات كبيرة فيما يتعلق بتوزيع الماء واليابسة على سطح الأرض وذلك خلال العصور الجيولوجية القديمة فمثلا كان يوجد اتصال أرضي مباشر بين العالمين القديم والجديد في نصف الكرة الشمالي (أوراسيا – أمريكا الشمالية) وكان هذا الاتصال يقع في منطقة عمقها (91م) هي بحر بيرنج </a:t>
            </a:r>
            <a:r>
              <a:rPr lang="en-US" sz="2200" dirty="0" smtClean="0">
                <a:solidFill>
                  <a:schemeClr val="tx1">
                    <a:lumMod val="95000"/>
                    <a:lumOff val="5000"/>
                  </a:schemeClr>
                </a:solidFill>
              </a:rPr>
              <a:t>Behring strait</a:t>
            </a:r>
            <a:r>
              <a:rPr lang="ar-SA" sz="2200" dirty="0" smtClean="0">
                <a:solidFill>
                  <a:schemeClr val="tx1">
                    <a:lumMod val="95000"/>
                    <a:lumOff val="5000"/>
                  </a:schemeClr>
                </a:solidFill>
              </a:rPr>
              <a:t> وفي تلك العصور كان هذا الاتصال المباشر يسمح بتحرك المجموعات الحيوانية من الشرق إلى الغرب والعكس.</a:t>
            </a:r>
            <a:endParaRPr lang="en-US" sz="2200" dirty="0" smtClean="0">
              <a:solidFill>
                <a:schemeClr val="tx1">
                  <a:lumMod val="95000"/>
                  <a:lumOff val="5000"/>
                </a:schemeClr>
              </a:solidFill>
            </a:endParaRPr>
          </a:p>
          <a:p>
            <a:pPr marL="0" indent="0" algn="r" rtl="1">
              <a:buNone/>
            </a:pPr>
            <a:r>
              <a:rPr lang="ar-SA" sz="2200" dirty="0" smtClean="0">
                <a:solidFill>
                  <a:schemeClr val="tx1">
                    <a:lumMod val="95000"/>
                    <a:lumOff val="5000"/>
                  </a:schemeClr>
                </a:solidFill>
              </a:rPr>
              <a:t>وأيضاً </a:t>
            </a:r>
            <a:r>
              <a:rPr lang="ar-SA" sz="2200" dirty="0" smtClean="0">
                <a:solidFill>
                  <a:schemeClr val="tx1">
                    <a:lumMod val="95000"/>
                    <a:lumOff val="5000"/>
                  </a:schemeClr>
                </a:solidFill>
              </a:rPr>
              <a:t>كان هناك اتصال بين افريقيا وأمريكا الجنوبية ويستدل من تشابه حيوانات هاتين القارتين على وجود هذا الاتصال السابق كما أن هناك أدلة كثيرة توضح هذا الاتصال سابقاً.</a:t>
            </a:r>
            <a:endParaRPr lang="en-US" sz="2200" dirty="0" smtClean="0">
              <a:solidFill>
                <a:schemeClr val="tx1">
                  <a:lumMod val="95000"/>
                  <a:lumOff val="5000"/>
                </a:schemeClr>
              </a:solidFill>
            </a:endParaRPr>
          </a:p>
          <a:p>
            <a:pPr algn="r" rtl="1"/>
            <a:endParaRPr lang="en-US" sz="2200" dirty="0" smtClean="0">
              <a:solidFill>
                <a:schemeClr val="tx1">
                  <a:lumMod val="95000"/>
                  <a:lumOff val="5000"/>
                </a:schemeClr>
              </a:solidFill>
            </a:endParaRPr>
          </a:p>
          <a:p>
            <a:pPr marL="0" indent="0" algn="r" rtl="1">
              <a:buNone/>
            </a:pPr>
            <a:r>
              <a:rPr lang="ar-SA" sz="2200" dirty="0" smtClean="0">
                <a:solidFill>
                  <a:schemeClr val="tx1">
                    <a:lumMod val="95000"/>
                    <a:lumOff val="5000"/>
                  </a:schemeClr>
                </a:solidFill>
              </a:rPr>
              <a:t> </a:t>
            </a:r>
            <a:endParaRPr lang="en-US" sz="2200" dirty="0" smtClean="0">
              <a:solidFill>
                <a:schemeClr val="tx1">
                  <a:lumMod val="95000"/>
                  <a:lumOff val="5000"/>
                </a:schemeClr>
              </a:solidFill>
            </a:endParaRPr>
          </a:p>
          <a:p>
            <a:pPr marL="0" indent="0" algn="r">
              <a:buNone/>
            </a:pPr>
            <a:endParaRPr lang="en-US" sz="2200" dirty="0" smtClean="0">
              <a:solidFill>
                <a:schemeClr val="tx1">
                  <a:lumMod val="95000"/>
                  <a:lumOff val="5000"/>
                </a:schemeClr>
              </a:solidFill>
            </a:endParaRPr>
          </a:p>
          <a:p>
            <a:pPr marL="0" indent="0" algn="r">
              <a:buNone/>
            </a:pPr>
            <a:endParaRPr lang="en-US" sz="2200" dirty="0">
              <a:solidFill>
                <a:schemeClr val="tx1">
                  <a:lumMod val="95000"/>
                  <a:lumOff val="5000"/>
                </a:schemeClr>
              </a:solidFill>
            </a:endParaRPr>
          </a:p>
        </p:txBody>
      </p:sp>
    </p:spTree>
    <p:extLst>
      <p:ext uri="{BB962C8B-B14F-4D97-AF65-F5344CB8AC3E}">
        <p14:creationId xmlns:p14="http://schemas.microsoft.com/office/powerpoint/2010/main" val="427256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52169"/>
            <a:ext cx="8596668" cy="5289194"/>
          </a:xfrm>
        </p:spPr>
        <p:txBody>
          <a:bodyPr/>
          <a:lstStyle/>
          <a:p>
            <a:pPr marL="0" indent="0" algn="r" rtl="1">
              <a:buNone/>
            </a:pPr>
            <a:r>
              <a:rPr lang="ar-SA" sz="2200" dirty="0">
                <a:solidFill>
                  <a:schemeClr val="tx1">
                    <a:lumMod val="95000"/>
                    <a:lumOff val="5000"/>
                  </a:schemeClr>
                </a:solidFill>
              </a:rPr>
              <a:t>لهذه الأسباب فأن علماء البيئية الحيوانية عندما يقوموا بتوزيع الحيوانات على سطح الكرة الأرضية لا يتقيدون بالمفهوم الجغرافي الذي يقسم العالم إلى قسمين قديم وجديد بل أنهم يتخذون من الدراسات البيئية أساساً قوياً لينقسم هذا العالم إلى قسمين أخرين:-</a:t>
            </a:r>
            <a:endParaRPr lang="en-US" sz="2200" dirty="0">
              <a:solidFill>
                <a:schemeClr val="tx1">
                  <a:lumMod val="95000"/>
                  <a:lumOff val="5000"/>
                </a:schemeClr>
              </a:solidFill>
            </a:endParaRPr>
          </a:p>
          <a:p>
            <a:pPr marL="0" indent="0" algn="r" rtl="1">
              <a:buNone/>
            </a:pPr>
            <a:r>
              <a:rPr lang="ar-SA" sz="2200" dirty="0">
                <a:solidFill>
                  <a:schemeClr val="tx1">
                    <a:lumMod val="95000"/>
                    <a:lumOff val="5000"/>
                  </a:schemeClr>
                </a:solidFill>
              </a:rPr>
              <a:t>1</a:t>
            </a:r>
            <a:r>
              <a:rPr lang="ar-SA" sz="2200" dirty="0" smtClean="0">
                <a:solidFill>
                  <a:schemeClr val="tx1">
                    <a:lumMod val="95000"/>
                    <a:lumOff val="5000"/>
                  </a:schemeClr>
                </a:solidFill>
              </a:rPr>
              <a:t>  </a:t>
            </a:r>
            <a:r>
              <a:rPr lang="ar-SA" sz="2200" dirty="0">
                <a:solidFill>
                  <a:schemeClr val="tx1">
                    <a:lumMod val="95000"/>
                    <a:lumOff val="5000"/>
                  </a:schemeClr>
                </a:solidFill>
              </a:rPr>
              <a:t>-	العالم الشمالي (الأرض الشمالية) </a:t>
            </a:r>
            <a:r>
              <a:rPr lang="en-US" sz="2200" dirty="0" err="1">
                <a:solidFill>
                  <a:schemeClr val="tx1">
                    <a:lumMod val="95000"/>
                    <a:lumOff val="5000"/>
                  </a:schemeClr>
                </a:solidFill>
              </a:rPr>
              <a:t>Arctogaea</a:t>
            </a:r>
            <a:endParaRPr lang="en-US" sz="2200" dirty="0">
              <a:solidFill>
                <a:schemeClr val="tx1">
                  <a:lumMod val="95000"/>
                  <a:lumOff val="5000"/>
                </a:schemeClr>
              </a:solidFill>
            </a:endParaRPr>
          </a:p>
          <a:p>
            <a:pPr marL="0" indent="0" algn="r" rtl="1">
              <a:buNone/>
            </a:pPr>
            <a:r>
              <a:rPr lang="ar-SA" sz="2200" dirty="0">
                <a:solidFill>
                  <a:schemeClr val="tx1">
                    <a:lumMod val="95000"/>
                    <a:lumOff val="5000"/>
                  </a:schemeClr>
                </a:solidFill>
              </a:rPr>
              <a:t>2</a:t>
            </a:r>
            <a:r>
              <a:rPr lang="ar-SA" sz="2200" dirty="0" smtClean="0">
                <a:solidFill>
                  <a:schemeClr val="tx1">
                    <a:lumMod val="95000"/>
                    <a:lumOff val="5000"/>
                  </a:schemeClr>
                </a:solidFill>
              </a:rPr>
              <a:t>  </a:t>
            </a:r>
            <a:r>
              <a:rPr lang="ar-SA" sz="2200" dirty="0">
                <a:solidFill>
                  <a:schemeClr val="tx1">
                    <a:lumMod val="95000"/>
                    <a:lumOff val="5000"/>
                  </a:schemeClr>
                </a:solidFill>
              </a:rPr>
              <a:t>-	العالم الجنوبي (الأرض الجنوبية)  </a:t>
            </a:r>
            <a:r>
              <a:rPr lang="en-US" sz="2200" dirty="0">
                <a:solidFill>
                  <a:schemeClr val="tx1">
                    <a:lumMod val="95000"/>
                    <a:lumOff val="5000"/>
                  </a:schemeClr>
                </a:solidFill>
              </a:rPr>
              <a:t>Notogaea</a:t>
            </a:r>
          </a:p>
          <a:p>
            <a:pPr marL="0" indent="0">
              <a:buNone/>
            </a:pPr>
            <a:endParaRPr lang="en-US" dirty="0">
              <a:solidFill>
                <a:schemeClr val="tx1">
                  <a:lumMod val="95000"/>
                  <a:lumOff val="5000"/>
                </a:schemeClr>
              </a:solidFill>
            </a:endParaRPr>
          </a:p>
        </p:txBody>
      </p:sp>
    </p:spTree>
    <p:extLst>
      <p:ext uri="{BB962C8B-B14F-4D97-AF65-F5344CB8AC3E}">
        <p14:creationId xmlns:p14="http://schemas.microsoft.com/office/powerpoint/2010/main" val="262470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3006"/>
          </a:xfrm>
        </p:spPr>
        <p:txBody>
          <a:bodyPr>
            <a:noAutofit/>
          </a:bodyPr>
          <a:lstStyle/>
          <a:p>
            <a:pPr algn="ctr"/>
            <a:r>
              <a:rPr lang="ar-SA" sz="2800" b="1" dirty="0" smtClean="0"/>
              <a:t>عمليات التوزيع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103239" y="1179871"/>
            <a:ext cx="9689690" cy="4861492"/>
          </a:xfrm>
        </p:spPr>
        <p:txBody>
          <a:bodyPr>
            <a:normAutofit/>
          </a:bodyPr>
          <a:lstStyle/>
          <a:p>
            <a:pPr marL="0" indent="0" algn="r">
              <a:buNone/>
            </a:pPr>
            <a:r>
              <a:rPr lang="ar-SA" sz="2200" dirty="0">
                <a:solidFill>
                  <a:schemeClr val="tx1">
                    <a:lumMod val="95000"/>
                    <a:lumOff val="5000"/>
                  </a:schemeClr>
                </a:solidFill>
              </a:rPr>
              <a:t>توجد طريقتان فقط لظهور التوزيع غير المتصل اما ان يتحرك الكائن الحي الى موضع جديد ويعرف ذلك بالانتشار أو يتحرك الموضع نفسه حاملاً الكائن الحي معه بطريقة سلبية ويعرف ذلك بالحمل. </a:t>
            </a:r>
            <a:endParaRPr lang="en-US" sz="2200" dirty="0">
              <a:solidFill>
                <a:schemeClr val="tx1">
                  <a:lumMod val="95000"/>
                  <a:lumOff val="5000"/>
                </a:schemeClr>
              </a:solidFill>
            </a:endParaRPr>
          </a:p>
          <a:p>
            <a:pPr marL="0" indent="0" algn="r" rtl="1">
              <a:buNone/>
            </a:pPr>
            <a:r>
              <a:rPr lang="ar-SA" sz="2200" b="1" dirty="0" smtClean="0">
                <a:solidFill>
                  <a:schemeClr val="tx1">
                    <a:lumMod val="95000"/>
                    <a:lumOff val="5000"/>
                  </a:schemeClr>
                </a:solidFill>
              </a:rPr>
              <a:t>التوزيع </a:t>
            </a:r>
            <a:r>
              <a:rPr lang="ar-SA" sz="2200" b="1" dirty="0">
                <a:solidFill>
                  <a:schemeClr val="tx1">
                    <a:lumMod val="95000"/>
                    <a:lumOff val="5000"/>
                  </a:schemeClr>
                </a:solidFill>
              </a:rPr>
              <a:t>بالانتشار :</a:t>
            </a:r>
            <a:endParaRPr lang="en-US" sz="2200" dirty="0">
              <a:solidFill>
                <a:schemeClr val="tx1">
                  <a:lumMod val="95000"/>
                  <a:lumOff val="5000"/>
                </a:schemeClr>
              </a:solidFill>
            </a:endParaRPr>
          </a:p>
          <a:p>
            <a:pPr algn="r" rtl="1"/>
            <a:r>
              <a:rPr lang="ar-SA" sz="2200" dirty="0">
                <a:solidFill>
                  <a:schemeClr val="tx1">
                    <a:lumMod val="95000"/>
                    <a:lumOff val="5000"/>
                  </a:schemeClr>
                </a:solidFill>
              </a:rPr>
              <a:t>تشمل التحركات الانتشارية الهجرة من اقليم  والمهاجرة الى </a:t>
            </a:r>
            <a:r>
              <a:rPr lang="ar-SA" sz="2200" dirty="0" smtClean="0">
                <a:solidFill>
                  <a:schemeClr val="tx1">
                    <a:lumMod val="95000"/>
                    <a:lumOff val="5000"/>
                  </a:schemeClr>
                </a:solidFill>
              </a:rPr>
              <a:t>أخر</a:t>
            </a:r>
            <a:r>
              <a:rPr lang="ar-SA" sz="2200" dirty="0">
                <a:solidFill>
                  <a:schemeClr val="tx1">
                    <a:lumMod val="95000"/>
                    <a:lumOff val="5000"/>
                  </a:schemeClr>
                </a:solidFill>
              </a:rPr>
              <a:t>،</a:t>
            </a:r>
            <a:r>
              <a:rPr lang="ar-SA" sz="2200" dirty="0" smtClean="0">
                <a:solidFill>
                  <a:schemeClr val="tx1">
                    <a:lumMod val="95000"/>
                    <a:lumOff val="5000"/>
                  </a:schemeClr>
                </a:solidFill>
              </a:rPr>
              <a:t> </a:t>
            </a:r>
            <a:r>
              <a:rPr lang="ar-SA" sz="2200" dirty="0">
                <a:solidFill>
                  <a:schemeClr val="tx1">
                    <a:lumMod val="95000"/>
                    <a:lumOff val="5000"/>
                  </a:schemeClr>
                </a:solidFill>
              </a:rPr>
              <a:t>والانتشار هو تحرك للخارج وفي اتجاه </a:t>
            </a:r>
            <a:r>
              <a:rPr lang="ar-SA" sz="2200" dirty="0" smtClean="0">
                <a:solidFill>
                  <a:schemeClr val="tx1">
                    <a:lumMod val="95000"/>
                    <a:lumOff val="5000"/>
                  </a:schemeClr>
                </a:solidFill>
              </a:rPr>
              <a:t>واحد، </a:t>
            </a:r>
            <a:r>
              <a:rPr lang="ar-SA" sz="2200" dirty="0">
                <a:solidFill>
                  <a:schemeClr val="tx1">
                    <a:lumMod val="95000"/>
                    <a:lumOff val="5000"/>
                  </a:schemeClr>
                </a:solidFill>
              </a:rPr>
              <a:t>ويجب أن يميز عن </a:t>
            </a:r>
            <a:r>
              <a:rPr lang="ar-SA" sz="2200" dirty="0" smtClean="0">
                <a:solidFill>
                  <a:schemeClr val="tx1">
                    <a:lumMod val="95000"/>
                    <a:lumOff val="5000"/>
                  </a:schemeClr>
                </a:solidFill>
              </a:rPr>
              <a:t>الهجرة، </a:t>
            </a:r>
            <a:r>
              <a:rPr lang="ar-SA" sz="2200" dirty="0">
                <a:solidFill>
                  <a:schemeClr val="tx1">
                    <a:lumMod val="95000"/>
                    <a:lumOff val="5000"/>
                  </a:schemeClr>
                </a:solidFill>
              </a:rPr>
              <a:t>وهي تحرك موسمي من والى موقعين مثل الهجرة الموسمية للطيور. ويمكن ان تتحرك الحيوانات المنتشرة ايجابياً بقوتها الذاتية اما أن تكون زاحفة ومتسلقة وعداءه وقافزة (نطاطة) أو طائرة.  أو أنها تنتشر سلبياً متأثرة بالرياح وتيارات الهواء والطفو أو بالتعلق بأي شيء في الأنهار أو البحيرات أو البحر أو تلتصق بحيوانات اخرى. أما الموانع </a:t>
            </a:r>
            <a:r>
              <a:rPr lang="ar-SA" sz="2200" dirty="0" smtClean="0">
                <a:solidFill>
                  <a:schemeClr val="tx1">
                    <a:lumMod val="95000"/>
                    <a:lumOff val="5000"/>
                  </a:schemeClr>
                </a:solidFill>
              </a:rPr>
              <a:t>الرئيسية لانتشار </a:t>
            </a:r>
            <a:r>
              <a:rPr lang="ar-SA" sz="2200" dirty="0">
                <a:solidFill>
                  <a:schemeClr val="tx1">
                    <a:lumMod val="95000"/>
                    <a:lumOff val="5000"/>
                  </a:schemeClr>
                </a:solidFill>
              </a:rPr>
              <a:t>الحيوانات فهي الحواجز مثل: سلاسل الجبال والمنحدرات الصخرية الشاهقة خاصة عند الشاطئ والوديان الضيقة والكثبان الرملية ومقذوفات البراكين والأنهار </a:t>
            </a:r>
            <a:r>
              <a:rPr lang="ar-SA" sz="2200" dirty="0" smtClean="0">
                <a:solidFill>
                  <a:schemeClr val="tx1">
                    <a:lumMod val="95000"/>
                    <a:lumOff val="5000"/>
                  </a:schemeClr>
                </a:solidFill>
              </a:rPr>
              <a:t>والأكثر </a:t>
            </a:r>
            <a:r>
              <a:rPr lang="ar-SA" sz="2200" dirty="0">
                <a:solidFill>
                  <a:schemeClr val="tx1">
                    <a:lumMod val="95000"/>
                    <a:lumOff val="5000"/>
                  </a:schemeClr>
                </a:solidFill>
              </a:rPr>
              <a:t>تأثيراً هي المحيطات.</a:t>
            </a:r>
            <a:endParaRPr lang="en-US" sz="2200" dirty="0">
              <a:solidFill>
                <a:schemeClr val="tx1">
                  <a:lumMod val="95000"/>
                  <a:lumOff val="5000"/>
                </a:schemeClr>
              </a:solidFill>
            </a:endParaRPr>
          </a:p>
          <a:p>
            <a:pPr marL="0" indent="0" algn="r">
              <a:buNone/>
            </a:pPr>
            <a:endParaRPr lang="en-US" sz="2200" dirty="0">
              <a:solidFill>
                <a:schemeClr val="tx1">
                  <a:lumMod val="95000"/>
                  <a:lumOff val="5000"/>
                </a:schemeClr>
              </a:solidFill>
            </a:endParaRPr>
          </a:p>
        </p:txBody>
      </p:sp>
    </p:spTree>
    <p:extLst>
      <p:ext uri="{BB962C8B-B14F-4D97-AF65-F5344CB8AC3E}">
        <p14:creationId xmlns:p14="http://schemas.microsoft.com/office/powerpoint/2010/main" val="412726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239" y="589935"/>
            <a:ext cx="9170763" cy="5451427"/>
          </a:xfrm>
        </p:spPr>
        <p:txBody>
          <a:bodyPr>
            <a:normAutofit/>
          </a:bodyPr>
          <a:lstStyle/>
          <a:p>
            <a:pPr marL="0" indent="0" algn="r" rtl="1">
              <a:buNone/>
            </a:pPr>
            <a:r>
              <a:rPr lang="ar-SA" sz="2200" dirty="0">
                <a:solidFill>
                  <a:schemeClr val="tx1">
                    <a:lumMod val="95000"/>
                    <a:lumOff val="5000"/>
                  </a:schemeClr>
                </a:solidFill>
              </a:rPr>
              <a:t>والذي يعتبر حاجز لحيوان ما </a:t>
            </a:r>
            <a:r>
              <a:rPr lang="ar-SA" sz="2200" dirty="0" smtClean="0">
                <a:solidFill>
                  <a:schemeClr val="tx1">
                    <a:lumMod val="95000"/>
                    <a:lumOff val="5000"/>
                  </a:schemeClr>
                </a:solidFill>
              </a:rPr>
              <a:t>ويمكن </a:t>
            </a:r>
            <a:r>
              <a:rPr lang="ar-SA" sz="2200" dirty="0">
                <a:solidFill>
                  <a:schemeClr val="tx1">
                    <a:lumMod val="95000"/>
                    <a:lumOff val="5000"/>
                  </a:schemeClr>
                </a:solidFill>
              </a:rPr>
              <a:t>ان يكون سبيلا لانتشار حيوان آخر. فمثلاً .. يمكن أن يمنع نهر ما انتشار السنجاب الرمادي ولكنه يسهل تحرك حيوان القندس. بالإضافة للحواجز الطبيعية المذكورة </a:t>
            </a:r>
            <a:r>
              <a:rPr lang="ar-SA" sz="2200" dirty="0" smtClean="0">
                <a:solidFill>
                  <a:schemeClr val="tx1">
                    <a:lumMod val="95000"/>
                    <a:lumOff val="5000"/>
                  </a:schemeClr>
                </a:solidFill>
              </a:rPr>
              <a:t>توجد </a:t>
            </a:r>
            <a:r>
              <a:rPr lang="ar-SA" sz="2200" dirty="0">
                <a:solidFill>
                  <a:schemeClr val="tx1">
                    <a:lumMod val="95000"/>
                    <a:lumOff val="5000"/>
                  </a:schemeClr>
                </a:solidFill>
              </a:rPr>
              <a:t>الحواجز المناخية مثل الصحراء والحواجز الحيوية مثل التنافس بين الأنواع والحيوانات المفترسة والتغيرات النباتية وفقد الغذاء </a:t>
            </a:r>
            <a:r>
              <a:rPr lang="ar-SA" sz="2200" dirty="0" smtClean="0">
                <a:solidFill>
                  <a:schemeClr val="tx1">
                    <a:lumMod val="95000"/>
                    <a:lumOff val="5000"/>
                  </a:schemeClr>
                </a:solidFill>
              </a:rPr>
              <a:t>المناسب. </a:t>
            </a:r>
            <a:r>
              <a:rPr lang="ar-SA" sz="2200" dirty="0">
                <a:solidFill>
                  <a:schemeClr val="tx1">
                    <a:lumMod val="95000"/>
                    <a:lumOff val="5000"/>
                  </a:schemeClr>
                </a:solidFill>
              </a:rPr>
              <a:t>وتعتبر الصحراء حواجز ذات اهمية خاصة لمعظم الحيوانات وذلك لأن مناخها غير ملائم بيئياً فهو شديد الحرارة وجاف وبالطبع تشكل الصحراء بيئات مختارة لأنواع من الحيوانات تتصف بتكيفها الصحراوي ولمثل هذه الحيوانات </a:t>
            </a:r>
            <a:r>
              <a:rPr lang="ar-SA" sz="2200" dirty="0" smtClean="0">
                <a:solidFill>
                  <a:schemeClr val="tx1">
                    <a:lumMod val="95000"/>
                    <a:lumOff val="5000"/>
                  </a:schemeClr>
                </a:solidFill>
              </a:rPr>
              <a:t>تعتبر </a:t>
            </a:r>
            <a:r>
              <a:rPr lang="ar-SA" sz="2200" dirty="0">
                <a:solidFill>
                  <a:schemeClr val="tx1">
                    <a:lumMod val="95000"/>
                    <a:lumOff val="5000"/>
                  </a:schemeClr>
                </a:solidFill>
              </a:rPr>
              <a:t>البيئات غير الصحراوية حواجز تمنع انتشارها .</a:t>
            </a:r>
            <a:endParaRPr lang="en-US" sz="2200" dirty="0">
              <a:solidFill>
                <a:schemeClr val="tx1">
                  <a:lumMod val="95000"/>
                  <a:lumOff val="5000"/>
                </a:schemeClr>
              </a:solidFill>
            </a:endParaRPr>
          </a:p>
        </p:txBody>
      </p:sp>
    </p:spTree>
    <p:extLst>
      <p:ext uri="{BB962C8B-B14F-4D97-AF65-F5344CB8AC3E}">
        <p14:creationId xmlns:p14="http://schemas.microsoft.com/office/powerpoint/2010/main" val="368705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0219"/>
            <a:ext cx="9274002" cy="5761143"/>
          </a:xfrm>
        </p:spPr>
        <p:txBody>
          <a:bodyPr>
            <a:normAutofit/>
          </a:bodyPr>
          <a:lstStyle/>
          <a:p>
            <a:pPr marL="0" indent="0" algn="r" rtl="1">
              <a:buNone/>
            </a:pPr>
            <a:r>
              <a:rPr lang="ar-SA" sz="2200" b="1" dirty="0" smtClean="0">
                <a:solidFill>
                  <a:srgbClr val="FF0000"/>
                </a:solidFill>
              </a:rPr>
              <a:t>التوزيع بالحمل:</a:t>
            </a:r>
            <a:endParaRPr lang="en-US" sz="2200" dirty="0">
              <a:solidFill>
                <a:srgbClr val="FF0000"/>
              </a:solidFill>
            </a:endParaRPr>
          </a:p>
          <a:p>
            <a:pPr algn="r" rtl="1"/>
            <a:r>
              <a:rPr lang="ar-SA" sz="2200" dirty="0">
                <a:solidFill>
                  <a:schemeClr val="tx1">
                    <a:lumMod val="95000"/>
                    <a:lumOff val="5000"/>
                  </a:schemeClr>
                </a:solidFill>
              </a:rPr>
              <a:t>يمكن أن تنتج التوزيعات غير المتصلة للحيوانات من انقسام اسلاف العشائر بالتغير الجغرافي وانفصال المساحات التي كانت متصلة في يوم </a:t>
            </a:r>
            <a:r>
              <a:rPr lang="ar-SA" sz="2200" dirty="0" smtClean="0">
                <a:solidFill>
                  <a:schemeClr val="tx1">
                    <a:lumMod val="95000"/>
                    <a:lumOff val="5000"/>
                  </a:schemeClr>
                </a:solidFill>
              </a:rPr>
              <a:t>ما، </a:t>
            </a:r>
            <a:r>
              <a:rPr lang="ar-SA" sz="2200" dirty="0">
                <a:solidFill>
                  <a:schemeClr val="tx1">
                    <a:lumMod val="95000"/>
                    <a:lumOff val="5000"/>
                  </a:schemeClr>
                </a:solidFill>
              </a:rPr>
              <a:t>أكثر منها عن طريق </a:t>
            </a:r>
            <a:r>
              <a:rPr lang="ar-SA" sz="2200" dirty="0" smtClean="0">
                <a:solidFill>
                  <a:schemeClr val="tx1">
                    <a:lumMod val="95000"/>
                    <a:lumOff val="5000"/>
                  </a:schemeClr>
                </a:solidFill>
              </a:rPr>
              <a:t>الانتشار. </a:t>
            </a:r>
            <a:r>
              <a:rPr lang="ar-SA" sz="2200" dirty="0">
                <a:solidFill>
                  <a:schemeClr val="tx1">
                    <a:lumMod val="95000"/>
                    <a:lumOff val="5000"/>
                  </a:schemeClr>
                </a:solidFill>
              </a:rPr>
              <a:t>ودراسة تجزئة نباتات منطقة وحيواناتها بهذا الاسلوب تعرف بالجغرافيا الاحلالية. ويحدث التوزيع بالحمل الاحلالي عندما يعزل نوع بحاجر جديد كجبل او صحراء او عندما تصبح كتلة يابسة مجزأة وينتج عنها انفصال حيواناتها ونباتاتها.</a:t>
            </a:r>
            <a:endParaRPr lang="en-US" sz="2200" dirty="0">
              <a:solidFill>
                <a:schemeClr val="tx1">
                  <a:lumMod val="95000"/>
                  <a:lumOff val="5000"/>
                </a:schemeClr>
              </a:solidFill>
            </a:endParaRPr>
          </a:p>
          <a:p>
            <a:pPr algn="r"/>
            <a:endParaRPr lang="en-US" sz="2200" dirty="0"/>
          </a:p>
        </p:txBody>
      </p:sp>
    </p:spTree>
    <p:extLst>
      <p:ext uri="{BB962C8B-B14F-4D97-AF65-F5344CB8AC3E}">
        <p14:creationId xmlns:p14="http://schemas.microsoft.com/office/powerpoint/2010/main" val="285792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0394"/>
            <a:ext cx="8596668" cy="540774"/>
          </a:xfrm>
        </p:spPr>
        <p:txBody>
          <a:bodyPr>
            <a:noAutofit/>
          </a:bodyPr>
          <a:lstStyle/>
          <a:p>
            <a:pPr algn="ctr"/>
            <a:r>
              <a:rPr lang="ar-SA" sz="2400" b="1" dirty="0"/>
              <a:t>نظرية الأنشطار القاري</a:t>
            </a:r>
            <a:r>
              <a:rPr lang="en-US" sz="2400" dirty="0"/>
              <a:t/>
            </a:r>
            <a:br>
              <a:rPr lang="en-US" sz="2400" dirty="0"/>
            </a:br>
            <a:endParaRPr lang="en-US" sz="2400" dirty="0"/>
          </a:p>
        </p:txBody>
      </p:sp>
      <p:sp>
        <p:nvSpPr>
          <p:cNvPr id="3" name="Content Placeholder 2"/>
          <p:cNvSpPr>
            <a:spLocks noGrp="1"/>
          </p:cNvSpPr>
          <p:nvPr>
            <p:ph idx="1"/>
          </p:nvPr>
        </p:nvSpPr>
        <p:spPr>
          <a:xfrm>
            <a:off x="-14753" y="870148"/>
            <a:ext cx="10073147" cy="5737125"/>
          </a:xfrm>
        </p:spPr>
        <p:txBody>
          <a:bodyPr>
            <a:noAutofit/>
          </a:bodyPr>
          <a:lstStyle/>
          <a:p>
            <a:pPr algn="r" rtl="1"/>
            <a:r>
              <a:rPr lang="ar-SA" sz="2200" dirty="0">
                <a:solidFill>
                  <a:schemeClr val="tx1">
                    <a:lumMod val="95000"/>
                    <a:lumOff val="5000"/>
                  </a:schemeClr>
                </a:solidFill>
              </a:rPr>
              <a:t>ليس غريبا أن يتطابق الحماس للحمل الجغرافي الحيوي مع نظرية الانشطار القاري والتي اعترف بها الجيولوجيين حديثاً. وهذه النظرية ليست بجديدة (افترضت عام 1912 بواسطة عالم الارصاد الالماني الفردجينز): </a:t>
            </a:r>
            <a:endParaRPr lang="en-US" sz="2200" dirty="0">
              <a:solidFill>
                <a:schemeClr val="tx1">
                  <a:lumMod val="95000"/>
                  <a:lumOff val="5000"/>
                </a:schemeClr>
              </a:solidFill>
            </a:endParaRPr>
          </a:p>
          <a:p>
            <a:pPr algn="r" rtl="1"/>
            <a:r>
              <a:rPr lang="ar-SA" sz="2200" dirty="0">
                <a:solidFill>
                  <a:schemeClr val="tx1">
                    <a:lumMod val="95000"/>
                    <a:lumOff val="5000"/>
                  </a:schemeClr>
                </a:solidFill>
              </a:rPr>
              <a:t>أن جميع المساحات الأرضية كانت في الأصل تكوّن قارة عظمى واحدة (بانجيا) قبل العصر الميزوري (منذ حوالي 230 مليون سنة). ولكنها بقيت مثيرة للجدل ورفضت عدة مرات حتى جاءت النظرية المقترحة الجديدة (تغيير قشرة الأرض). وأعطت نظاماً لحساب انشطار القارات. وتبعاً لهذه النظرية يتكون سطح الأرض من 6 الى 10 صفائح صخرية سمكها  حوالي 100كم تتحور الى طبقة سفلية أكثر </a:t>
            </a:r>
            <a:r>
              <a:rPr lang="ar-SA" sz="2200" dirty="0" smtClean="0">
                <a:solidFill>
                  <a:schemeClr val="tx1">
                    <a:lumMod val="95000"/>
                    <a:lumOff val="5000"/>
                  </a:schemeClr>
                </a:solidFill>
              </a:rPr>
              <a:t>ليونة. </a:t>
            </a:r>
            <a:r>
              <a:rPr lang="ar-SA" sz="2200" dirty="0">
                <a:solidFill>
                  <a:schemeClr val="tx1">
                    <a:lumMod val="95000"/>
                    <a:lumOff val="5000"/>
                  </a:schemeClr>
                </a:solidFill>
              </a:rPr>
              <a:t>افترض وجينز أن القارات الأرضية تم انشطارها مثل قذف البراكين محطمة كتلة أرضية عظيمة تعرف بالأرض كلها (بانجي) وتبعاً لباحثي هذه الأيام الذين قاموا بمراجعة التاريخ الذي ذكره </a:t>
            </a:r>
            <a:r>
              <a:rPr lang="ar-SA" sz="2200" dirty="0" smtClean="0">
                <a:solidFill>
                  <a:schemeClr val="tx1">
                    <a:lumMod val="95000"/>
                    <a:lumOff val="5000"/>
                  </a:schemeClr>
                </a:solidFill>
              </a:rPr>
              <a:t>وجينز، فان </a:t>
            </a:r>
            <a:r>
              <a:rPr lang="ar-SA" sz="2200" dirty="0">
                <a:solidFill>
                  <a:schemeClr val="tx1">
                    <a:lumMod val="95000"/>
                    <a:lumOff val="5000"/>
                  </a:schemeClr>
                </a:solidFill>
              </a:rPr>
              <a:t>هذا قد وقع منذ 200 مليون سنة مضت. فتكونت قارتين عظيمتين لوراسيا شمالا وجوندوانا جنوباً منفصلتين عن بعضهما البعض ببحر يعرف باسم تشيس. وفي نهاية العصر الجوراسي (الجوري) منذ حوالي 135 مليون سنة بدأت القارات العظيمة تنشطر وتنتقل بعيداً. انشطرت لوراسيا الى امريكا الشمالية ومعظم اوراسيا </a:t>
            </a:r>
            <a:r>
              <a:rPr lang="ar-SA" sz="2200" dirty="0" smtClean="0">
                <a:solidFill>
                  <a:schemeClr val="tx1">
                    <a:lumMod val="95000"/>
                    <a:lumOff val="5000"/>
                  </a:schemeClr>
                </a:solidFill>
              </a:rPr>
              <a:t>وجرينلاند، أما جوندوانا </a:t>
            </a:r>
            <a:r>
              <a:rPr lang="ar-SA" sz="2200" dirty="0">
                <a:solidFill>
                  <a:schemeClr val="tx1">
                    <a:lumMod val="95000"/>
                    <a:lumOff val="5000"/>
                  </a:schemeClr>
                </a:solidFill>
              </a:rPr>
              <a:t>فقد انشطرت الى امريكا </a:t>
            </a:r>
            <a:r>
              <a:rPr lang="ar-SA" sz="2200" dirty="0" smtClean="0">
                <a:solidFill>
                  <a:schemeClr val="tx1">
                    <a:lumMod val="95000"/>
                    <a:lumOff val="5000"/>
                  </a:schemeClr>
                </a:solidFill>
              </a:rPr>
              <a:t>الجنوبية، افريقيا، مدغشقر، </a:t>
            </a:r>
            <a:r>
              <a:rPr lang="ar-SA" sz="2200" dirty="0">
                <a:solidFill>
                  <a:schemeClr val="tx1">
                    <a:lumMod val="95000"/>
                    <a:lumOff val="5000"/>
                  </a:schemeClr>
                </a:solidFill>
              </a:rPr>
              <a:t>البلاد </a:t>
            </a:r>
            <a:r>
              <a:rPr lang="ar-SA" sz="2200" dirty="0" smtClean="0">
                <a:solidFill>
                  <a:schemeClr val="tx1">
                    <a:lumMod val="95000"/>
                    <a:lumOff val="5000"/>
                  </a:schemeClr>
                </a:solidFill>
              </a:rPr>
              <a:t>العربية، الهند، استراليا، </a:t>
            </a:r>
            <a:r>
              <a:rPr lang="ar-SA" sz="2200" dirty="0">
                <a:solidFill>
                  <a:schemeClr val="tx1">
                    <a:lumMod val="95000"/>
                    <a:lumOff val="5000"/>
                  </a:schemeClr>
                </a:solidFill>
              </a:rPr>
              <a:t>وقارة القطب الجنوبي. </a:t>
            </a:r>
            <a:endParaRPr lang="en-US" sz="2200" dirty="0">
              <a:solidFill>
                <a:schemeClr val="tx1">
                  <a:lumMod val="95000"/>
                  <a:lumOff val="5000"/>
                </a:schemeClr>
              </a:solidFill>
            </a:endParaRPr>
          </a:p>
          <a:p>
            <a:pPr algn="r"/>
            <a:endParaRPr lang="en-US" sz="2200" dirty="0">
              <a:solidFill>
                <a:schemeClr val="tx1">
                  <a:lumMod val="95000"/>
                  <a:lumOff val="5000"/>
                </a:schemeClr>
              </a:solidFill>
            </a:endParaRPr>
          </a:p>
        </p:txBody>
      </p:sp>
    </p:spTree>
    <p:extLst>
      <p:ext uri="{BB962C8B-B14F-4D97-AF65-F5344CB8AC3E}">
        <p14:creationId xmlns:p14="http://schemas.microsoft.com/office/powerpoint/2010/main" val="309288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40774"/>
          </a:xfrm>
        </p:spPr>
        <p:txBody>
          <a:bodyPr>
            <a:normAutofit/>
          </a:bodyPr>
          <a:lstStyle/>
          <a:p>
            <a:pPr algn="ctr"/>
            <a:r>
              <a:rPr lang="ar-SA" sz="2400" b="1" dirty="0"/>
              <a:t>دلائل اتصال القارات</a:t>
            </a:r>
            <a:endParaRPr lang="en-US" sz="2400" dirty="0"/>
          </a:p>
        </p:txBody>
      </p:sp>
      <p:sp>
        <p:nvSpPr>
          <p:cNvPr id="3" name="Content Placeholder 2"/>
          <p:cNvSpPr>
            <a:spLocks noGrp="1"/>
          </p:cNvSpPr>
          <p:nvPr>
            <p:ph idx="1"/>
          </p:nvPr>
        </p:nvSpPr>
        <p:spPr>
          <a:xfrm>
            <a:off x="677334" y="943897"/>
            <a:ext cx="8596668" cy="5097465"/>
          </a:xfrm>
        </p:spPr>
        <p:txBody>
          <a:bodyPr>
            <a:normAutofit/>
          </a:bodyPr>
          <a:lstStyle/>
          <a:p>
            <a:pPr algn="r" rtl="1"/>
            <a:r>
              <a:rPr lang="ar-SA" sz="2200" dirty="0" smtClean="0">
                <a:solidFill>
                  <a:schemeClr val="tx1">
                    <a:lumMod val="95000"/>
                    <a:lumOff val="5000"/>
                  </a:schemeClr>
                </a:solidFill>
              </a:rPr>
              <a:t>التطابق </a:t>
            </a:r>
            <a:r>
              <a:rPr lang="ar-SA" sz="2200" dirty="0">
                <a:solidFill>
                  <a:schemeClr val="tx1">
                    <a:lumMod val="95000"/>
                    <a:lumOff val="5000"/>
                  </a:schemeClr>
                </a:solidFill>
              </a:rPr>
              <a:t>الهندسي للحدود القارية تحت سطح الماء على الرصيف القاري.</a:t>
            </a:r>
            <a:endParaRPr lang="en-US" sz="2200" dirty="0">
              <a:solidFill>
                <a:schemeClr val="tx1">
                  <a:lumMod val="95000"/>
                  <a:lumOff val="5000"/>
                </a:schemeClr>
              </a:solidFill>
            </a:endParaRPr>
          </a:p>
          <a:p>
            <a:pPr algn="r" rtl="1"/>
            <a:r>
              <a:rPr lang="ar-SA" sz="2200" dirty="0" smtClean="0">
                <a:solidFill>
                  <a:schemeClr val="tx1">
                    <a:lumMod val="95000"/>
                    <a:lumOff val="5000"/>
                  </a:schemeClr>
                </a:solidFill>
              </a:rPr>
              <a:t>التسجيلات </a:t>
            </a:r>
            <a:r>
              <a:rPr lang="ar-SA" sz="2200" dirty="0">
                <a:solidFill>
                  <a:schemeClr val="tx1">
                    <a:lumMod val="95000"/>
                    <a:lumOff val="5000"/>
                  </a:schemeClr>
                </a:solidFill>
              </a:rPr>
              <a:t>المغناطيسية القديمة.</a:t>
            </a:r>
            <a:endParaRPr lang="en-US" sz="2200" dirty="0">
              <a:solidFill>
                <a:schemeClr val="tx1">
                  <a:lumMod val="95000"/>
                  <a:lumOff val="5000"/>
                </a:schemeClr>
              </a:solidFill>
            </a:endParaRPr>
          </a:p>
          <a:p>
            <a:pPr algn="r" rtl="1"/>
            <a:r>
              <a:rPr lang="ar-SA" sz="2200" dirty="0" smtClean="0">
                <a:solidFill>
                  <a:schemeClr val="tx1">
                    <a:lumMod val="95000"/>
                    <a:lumOff val="5000"/>
                  </a:schemeClr>
                </a:solidFill>
              </a:rPr>
              <a:t>المعلومات </a:t>
            </a:r>
            <a:r>
              <a:rPr lang="ar-SA" sz="2200" dirty="0">
                <a:solidFill>
                  <a:schemeClr val="tx1">
                    <a:lumMod val="95000"/>
                    <a:lumOff val="5000"/>
                  </a:schemeClr>
                </a:solidFill>
              </a:rPr>
              <a:t>الإحيائية الغريزة.</a:t>
            </a:r>
            <a:endParaRPr lang="en-US" sz="2200" dirty="0">
              <a:solidFill>
                <a:schemeClr val="tx1">
                  <a:lumMod val="95000"/>
                  <a:lumOff val="5000"/>
                </a:schemeClr>
              </a:solidFill>
            </a:endParaRPr>
          </a:p>
          <a:p>
            <a:pPr algn="r" rtl="1"/>
            <a:r>
              <a:rPr lang="ar-SA" sz="2200" dirty="0" smtClean="0">
                <a:solidFill>
                  <a:schemeClr val="tx1">
                    <a:lumMod val="95000"/>
                    <a:lumOff val="5000"/>
                  </a:schemeClr>
                </a:solidFill>
              </a:rPr>
              <a:t>وجود </a:t>
            </a:r>
            <a:r>
              <a:rPr lang="ar-SA" sz="2200" dirty="0">
                <a:solidFill>
                  <a:schemeClr val="tx1">
                    <a:lumMod val="95000"/>
                    <a:lumOff val="5000"/>
                  </a:schemeClr>
                </a:solidFill>
              </a:rPr>
              <a:t>حواجز وسط المحيط حيث تُولد التغيرات في القشرة الأرضية.</a:t>
            </a:r>
            <a:endParaRPr lang="en-US" sz="2200" dirty="0">
              <a:solidFill>
                <a:schemeClr val="tx1">
                  <a:lumMod val="95000"/>
                  <a:lumOff val="5000"/>
                </a:schemeClr>
              </a:solidFill>
            </a:endParaRPr>
          </a:p>
          <a:p>
            <a:pPr marL="0" indent="0" algn="r" rtl="1">
              <a:buNone/>
            </a:pPr>
            <a:endParaRPr lang="ar-SA" sz="2200" dirty="0">
              <a:solidFill>
                <a:schemeClr val="tx1">
                  <a:lumMod val="95000"/>
                  <a:lumOff val="5000"/>
                </a:schemeClr>
              </a:solidFill>
            </a:endParaRPr>
          </a:p>
          <a:p>
            <a:pPr marL="0" indent="0" algn="r" rtl="1">
              <a:buNone/>
            </a:pPr>
            <a:r>
              <a:rPr lang="ar-SA" sz="2200" dirty="0" smtClean="0">
                <a:solidFill>
                  <a:schemeClr val="tx1">
                    <a:lumMod val="95000"/>
                    <a:lumOff val="5000"/>
                  </a:schemeClr>
                </a:solidFill>
              </a:rPr>
              <a:t>هناك </a:t>
            </a:r>
            <a:r>
              <a:rPr lang="ar-SA" sz="2200" dirty="0">
                <a:solidFill>
                  <a:schemeClr val="tx1">
                    <a:lumMod val="95000"/>
                    <a:lumOff val="5000"/>
                  </a:schemeClr>
                </a:solidFill>
              </a:rPr>
              <a:t>بعض المعابر الأرضية مثل:</a:t>
            </a:r>
            <a:endParaRPr lang="en-US" sz="2200" dirty="0">
              <a:solidFill>
                <a:schemeClr val="tx1">
                  <a:lumMod val="95000"/>
                  <a:lumOff val="5000"/>
                </a:schemeClr>
              </a:solidFill>
            </a:endParaRPr>
          </a:p>
          <a:p>
            <a:pPr marL="0" indent="0" algn="r" rtl="1">
              <a:buNone/>
            </a:pPr>
            <a:r>
              <a:rPr lang="en-US" sz="2200" dirty="0">
                <a:solidFill>
                  <a:schemeClr val="tx1">
                    <a:lumMod val="95000"/>
                    <a:lumOff val="5000"/>
                  </a:schemeClr>
                </a:solidFill>
                <a:sym typeface="Symbol" panose="05050102010706020507" pitchFamily="18" charset="2"/>
              </a:rPr>
              <a:t></a:t>
            </a:r>
            <a:r>
              <a:rPr lang="ar-SA" sz="2200" dirty="0">
                <a:solidFill>
                  <a:schemeClr val="tx1">
                    <a:lumMod val="95000"/>
                    <a:lumOff val="5000"/>
                  </a:schemeClr>
                </a:solidFill>
              </a:rPr>
              <a:t>	معبر مضيق بيرنج </a:t>
            </a:r>
            <a:r>
              <a:rPr lang="en-US" sz="2200" dirty="0">
                <a:solidFill>
                  <a:schemeClr val="tx1">
                    <a:lumMod val="95000"/>
                    <a:lumOff val="5000"/>
                  </a:schemeClr>
                </a:solidFill>
              </a:rPr>
              <a:t>Bering strait</a:t>
            </a:r>
            <a:r>
              <a:rPr lang="ar-SA" sz="2200" dirty="0">
                <a:solidFill>
                  <a:schemeClr val="tx1">
                    <a:lumMod val="95000"/>
                    <a:lumOff val="5000"/>
                  </a:schemeClr>
                </a:solidFill>
              </a:rPr>
              <a:t> يربط بين آسيا وأمريكا الشمالية تحركت عن طريقه الثدييات المشيمية من آسيا إلى أمريكا الشمالية.</a:t>
            </a:r>
            <a:endParaRPr lang="en-US" sz="2200" dirty="0">
              <a:solidFill>
                <a:schemeClr val="tx1">
                  <a:lumMod val="95000"/>
                  <a:lumOff val="5000"/>
                </a:schemeClr>
              </a:solidFill>
            </a:endParaRPr>
          </a:p>
          <a:p>
            <a:pPr marL="0" indent="0" algn="r" rtl="1">
              <a:buNone/>
            </a:pPr>
            <a:r>
              <a:rPr lang="en-US" sz="2200" dirty="0">
                <a:solidFill>
                  <a:schemeClr val="tx1">
                    <a:lumMod val="95000"/>
                    <a:lumOff val="5000"/>
                  </a:schemeClr>
                </a:solidFill>
                <a:sym typeface="Symbol" panose="05050102010706020507" pitchFamily="18" charset="2"/>
              </a:rPr>
              <a:t> </a:t>
            </a:r>
            <a:r>
              <a:rPr lang="ar-SA" sz="2200" dirty="0" smtClean="0">
                <a:solidFill>
                  <a:schemeClr val="tx1">
                    <a:lumMod val="95000"/>
                    <a:lumOff val="5000"/>
                  </a:schemeClr>
                </a:solidFill>
              </a:rPr>
              <a:t>	قناة </a:t>
            </a:r>
            <a:r>
              <a:rPr lang="ar-SA" sz="2200" dirty="0">
                <a:solidFill>
                  <a:schemeClr val="tx1">
                    <a:lumMod val="95000"/>
                    <a:lumOff val="5000"/>
                  </a:schemeClr>
                </a:solidFill>
              </a:rPr>
              <a:t>(برزخ) بنما: تربط بين الأمريكتين تحرك من خلالها عدد كبير من الثدييات ويوجد اليوم نصف ثدييات أمريكا الجنوبية من سلالات نزحت من أمريكا الشمالية.</a:t>
            </a:r>
            <a:endParaRPr lang="en-US" sz="2200" dirty="0">
              <a:solidFill>
                <a:schemeClr val="tx1">
                  <a:lumMod val="95000"/>
                  <a:lumOff val="5000"/>
                </a:schemeClr>
              </a:solidFill>
            </a:endParaRPr>
          </a:p>
          <a:p>
            <a:pPr algn="r"/>
            <a:endParaRPr lang="en-US" sz="2200" dirty="0">
              <a:solidFill>
                <a:schemeClr val="tx1">
                  <a:lumMod val="95000"/>
                  <a:lumOff val="5000"/>
                </a:schemeClr>
              </a:solidFill>
            </a:endParaRPr>
          </a:p>
        </p:txBody>
      </p:sp>
    </p:spTree>
    <p:extLst>
      <p:ext uri="{BB962C8B-B14F-4D97-AF65-F5344CB8AC3E}">
        <p14:creationId xmlns:p14="http://schemas.microsoft.com/office/powerpoint/2010/main" val="25604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285</TotalTime>
  <Words>1125</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Symbol</vt:lpstr>
      <vt:lpstr>Tahoma</vt:lpstr>
      <vt:lpstr>Trebuchet MS</vt:lpstr>
      <vt:lpstr>Wingdings 3</vt:lpstr>
      <vt:lpstr>Facet</vt:lpstr>
      <vt:lpstr> Zoogeography التوزيع الجغرافي للحيوان   </vt:lpstr>
      <vt:lpstr>PowerPoint Presentation</vt:lpstr>
      <vt:lpstr>PowerPoint Presentation</vt:lpstr>
      <vt:lpstr>PowerPoint Presentation</vt:lpstr>
      <vt:lpstr>عمليات التوزيع  </vt:lpstr>
      <vt:lpstr>PowerPoint Presentation</vt:lpstr>
      <vt:lpstr>PowerPoint Presentation</vt:lpstr>
      <vt:lpstr>نظرية الأنشطار القاري </vt:lpstr>
      <vt:lpstr>دلائل اتصال القارات</vt:lpstr>
      <vt:lpstr>امثلة على التوزيعات الغربية للحيوانات بين القارات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Abdulwahed F. Alrefaei</dc:creator>
  <cp:lastModifiedBy>Abdulwahed F. Alrefaei</cp:lastModifiedBy>
  <cp:revision>17</cp:revision>
  <dcterms:created xsi:type="dcterms:W3CDTF">2019-02-10T08:02:13Z</dcterms:created>
  <dcterms:modified xsi:type="dcterms:W3CDTF">2019-02-11T08:40:11Z</dcterms:modified>
</cp:coreProperties>
</file>