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3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4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activeX/activeX1.xml" ContentType="application/vnd.ms-office.activeX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22"/>
  </p:notesMasterIdLst>
  <p:sldIdLst>
    <p:sldId id="279" r:id="rId2"/>
    <p:sldId id="316" r:id="rId3"/>
    <p:sldId id="317" r:id="rId4"/>
    <p:sldId id="278" r:id="rId5"/>
    <p:sldId id="256" r:id="rId6"/>
    <p:sldId id="299" r:id="rId7"/>
    <p:sldId id="312" r:id="rId8"/>
    <p:sldId id="313" r:id="rId9"/>
    <p:sldId id="302" r:id="rId10"/>
    <p:sldId id="314" r:id="rId11"/>
    <p:sldId id="295" r:id="rId12"/>
    <p:sldId id="281" r:id="rId13"/>
    <p:sldId id="315" r:id="rId14"/>
    <p:sldId id="285" r:id="rId15"/>
    <p:sldId id="286" r:id="rId16"/>
    <p:sldId id="287" r:id="rId17"/>
    <p:sldId id="288" r:id="rId18"/>
    <p:sldId id="297" r:id="rId19"/>
    <p:sldId id="318" r:id="rId20"/>
    <p:sldId id="319" r:id="rId21"/>
  </p:sldIdLst>
  <p:sldSz cx="9144000" cy="6858000" type="screen4x3"/>
  <p:notesSz cx="6858000" cy="9144000"/>
  <p:custDataLst>
    <p:tags r:id="rId23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FFFF00"/>
    <a:srgbClr val="66FF33"/>
    <a:srgbClr val="4D4D4D"/>
    <a:srgbClr val="990099"/>
    <a:srgbClr val="D6009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45" autoAdjust="0"/>
    <p:restoredTop sz="94660"/>
  </p:normalViewPr>
  <p:slideViewPr>
    <p:cSldViewPr>
      <p:cViewPr>
        <p:scale>
          <a:sx n="88" d="100"/>
          <a:sy n="88" d="100"/>
        </p:scale>
        <p:origin x="-1104" y="-12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CBB91D2-927D-4CA8-AF31-9890005CB663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5038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20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GB" altLang="en-US"/>
              <a:t>Click to edit Master title style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GB" altLang="en-US"/>
              <a:t>Click to edit Master subtitle style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86865-AE4B-483C-AF19-DE20B6AE15F5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04518077"/>
      </p:ext>
    </p:extLst>
  </p:cSld>
  <p:clrMapOvr>
    <a:masterClrMapping/>
  </p:clrMapOvr>
  <p:transition spd="med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CB85C-B5CB-44D1-96C4-6D48537CD30B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92289043"/>
      </p:ext>
    </p:extLst>
  </p:cSld>
  <p:clrMapOvr>
    <a:masterClrMapping/>
  </p:clrMapOvr>
  <p:transition spd="med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9D03B5-399A-4F11-BAE8-12AE33A57CCA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45685518"/>
      </p:ext>
    </p:extLst>
  </p:cSld>
  <p:clrMapOvr>
    <a:masterClrMapping/>
  </p:clrMapOvr>
  <p:transition spd="med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95502-5A77-4D65-80E0-8CF2C9D3D5C9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72740592"/>
      </p:ext>
    </p:extLst>
  </p:cSld>
  <p:clrMapOvr>
    <a:masterClrMapping/>
  </p:clrMapOvr>
  <p:transition spd="med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35DC7-C7C1-4A87-AA40-EA4B85A400CB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18609643"/>
      </p:ext>
    </p:extLst>
  </p:cSld>
  <p:clrMapOvr>
    <a:masterClrMapping/>
  </p:clrMapOvr>
  <p:transition spd="med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39F0C-2C7C-4AF8-AF9D-4410FC8AAA23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24288922"/>
      </p:ext>
    </p:extLst>
  </p:cSld>
  <p:clrMapOvr>
    <a:masterClrMapping/>
  </p:clrMapOvr>
  <p:transition spd="med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06797-7830-4FA5-8574-7C5CD18EE180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21487509"/>
      </p:ext>
    </p:extLst>
  </p:cSld>
  <p:clrMapOvr>
    <a:masterClrMapping/>
  </p:clrMapOvr>
  <p:transition spd="med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DE355-3F25-4271-878C-931E44686C6E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66954127"/>
      </p:ext>
    </p:extLst>
  </p:cSld>
  <p:clrMapOvr>
    <a:masterClrMapping/>
  </p:clrMapOvr>
  <p:transition spd="med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88370-8F30-472F-9668-1805792FB37F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19411839"/>
      </p:ext>
    </p:extLst>
  </p:cSld>
  <p:clrMapOvr>
    <a:masterClrMapping/>
  </p:clrMapOvr>
  <p:transition spd="med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1B4B03-FA65-459F-AA8A-1DBD16F914B8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11571534"/>
      </p:ext>
    </p:extLst>
  </p:cSld>
  <p:clrMapOvr>
    <a:masterClrMapping/>
  </p:clrMapOvr>
  <p:transition spd="med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B9DF4-CA67-475A-9D21-1B544A34BCC8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76498333"/>
      </p:ext>
    </p:extLst>
  </p:cSld>
  <p:clrMapOvr>
    <a:masterClrMapping/>
  </p:clrMapOvr>
  <p:transition spd="med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9BE1608-95FD-4F66-A3EF-ACF71B2A37E7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6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6" cy="7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3" cy="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6" cy="7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3" cy="7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6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3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6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3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6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3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6" cy="75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3" cy="75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3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transition spd="med">
    <p:comb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  <a:cs typeface="+mn-cs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  <a:cs typeface="+mn-cs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3.wmf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5.xml"/><Relationship Id="rId6" Type="http://schemas.openxmlformats.org/officeDocument/2006/relationships/image" Target="../media/image5.png"/><Relationship Id="rId5" Type="http://schemas.openxmlformats.org/officeDocument/2006/relationships/image" Target="../media/image13.png"/><Relationship Id="rId4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tags" Target="../tags/tag17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6.png"/><Relationship Id="rId2" Type="http://schemas.openxmlformats.org/officeDocument/2006/relationships/tags" Target="../tags/tag16.xml"/><Relationship Id="rId1" Type="http://schemas.openxmlformats.org/officeDocument/2006/relationships/vmlDrawing" Target="../drawings/vmlDrawing1.vml"/><Relationship Id="rId6" Type="http://schemas.openxmlformats.org/officeDocument/2006/relationships/tags" Target="../tags/tag19.xml"/><Relationship Id="rId11" Type="http://schemas.microsoft.com/office/2007/relationships/hdphoto" Target="../media/hdphoto1.wdp"/><Relationship Id="rId5" Type="http://schemas.openxmlformats.org/officeDocument/2006/relationships/control" Target="../activeX/activeX1.xml"/><Relationship Id="rId10" Type="http://schemas.openxmlformats.org/officeDocument/2006/relationships/image" Target="../media/image6.jpeg"/><Relationship Id="rId4" Type="http://schemas.openxmlformats.org/officeDocument/2006/relationships/tags" Target="../tags/tag18.xml"/><Relationship Id="rId9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tags" Target="../tags/tag26.xml"/><Relationship Id="rId7" Type="http://schemas.openxmlformats.org/officeDocument/2006/relationships/image" Target="../media/image18.pn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17.png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27.xml"/><Relationship Id="rId9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tags" Target="../tags/tag30.xml"/><Relationship Id="rId7" Type="http://schemas.openxmlformats.org/officeDocument/2006/relationships/notesSlide" Target="../notesSlides/notesSlide5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24.png"/><Relationship Id="rId5" Type="http://schemas.openxmlformats.org/officeDocument/2006/relationships/tags" Target="../tags/tag32.xml"/><Relationship Id="rId10" Type="http://schemas.openxmlformats.org/officeDocument/2006/relationships/image" Target="../media/image23.png"/><Relationship Id="rId4" Type="http://schemas.openxmlformats.org/officeDocument/2006/relationships/tags" Target="../tags/tag31.xml"/><Relationship Id="rId9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6400"/>
            <a:ext cx="9144000" cy="517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7"/>
          <p:cNvSpPr>
            <a:spLocks noChangeArrowheads="1"/>
          </p:cNvSpPr>
          <p:nvPr/>
        </p:nvSpPr>
        <p:spPr bwMode="auto">
          <a:xfrm>
            <a:off x="2421147" y="908514"/>
            <a:ext cx="4953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rPr>
              <a:t>A)- Prokaryotes</a:t>
            </a:r>
            <a:endParaRPr lang="en-GB" altLang="en-US" sz="36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</a:endParaRPr>
          </a:p>
        </p:txBody>
      </p:sp>
      <p:grpSp>
        <p:nvGrpSpPr>
          <p:cNvPr id="6" name="Group 5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7" name="Rounded Rectangle 6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8" name="Picture 12" descr="Picture1.bmp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9" descr="C:\Users\mmoustafa\Desktop\amada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1"/>
    </p:custDataLst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676400"/>
            <a:ext cx="8458200" cy="1752600"/>
          </a:xfrm>
          <a:solidFill>
            <a:srgbClr val="FFFF99"/>
          </a:solidFill>
          <a:ln w="2857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Gram +</a:t>
            </a:r>
            <a:r>
              <a:rPr lang="en-GB" altLang="en-US" sz="2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</a:t>
            </a:r>
            <a:r>
              <a:rPr lang="en-GB" alt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bacteria: </a:t>
            </a:r>
            <a:r>
              <a:rPr lang="en-GB" altLang="en-US" sz="2200" b="1" dirty="0" smtClean="0"/>
              <a:t>have Large amount of peptidoglycan that stained </a:t>
            </a:r>
            <a:r>
              <a:rPr lang="en-GB" altLang="en-US" sz="2200" b="1" dirty="0" smtClean="0">
                <a:solidFill>
                  <a:srgbClr val="990099"/>
                </a:solidFill>
              </a:rPr>
              <a:t>violet.</a:t>
            </a:r>
            <a:endParaRPr lang="en-GB" altLang="en-US" sz="2200" b="1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GB" altLang="en-US" sz="1400" b="1" dirty="0" smtClean="0"/>
          </a:p>
          <a:p>
            <a:pPr eaLnBrk="1" hangingPunct="1">
              <a:lnSpc>
                <a:spcPct val="90000"/>
              </a:lnSpc>
            </a:pPr>
            <a:r>
              <a:rPr lang="en-GB" alt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Gram –</a:t>
            </a:r>
            <a:r>
              <a:rPr lang="en-GB" altLang="en-US" sz="2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</a:t>
            </a:r>
            <a:r>
              <a:rPr lang="en-GB" alt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bacteria: </a:t>
            </a:r>
            <a:r>
              <a:rPr lang="en-GB" altLang="en-US" sz="2200" b="1" dirty="0" smtClean="0"/>
              <a:t>Have small amount or no peptidoglycan </a:t>
            </a:r>
            <a:r>
              <a:rPr lang="en-GB" altLang="en-US" sz="2200" b="1" dirty="0" smtClean="0">
                <a:solidFill>
                  <a:srgbClr val="FF0000"/>
                </a:solidFill>
              </a:rPr>
              <a:t>stained</a:t>
            </a:r>
            <a:r>
              <a:rPr lang="en-GB" altLang="en-US" sz="2200" b="1" dirty="0" smtClean="0"/>
              <a:t> </a:t>
            </a:r>
            <a:r>
              <a:rPr lang="en-GB" altLang="en-US" sz="2200" b="1" dirty="0" smtClean="0">
                <a:solidFill>
                  <a:srgbClr val="FF0000"/>
                </a:solidFill>
              </a:rPr>
              <a:t>red</a:t>
            </a:r>
            <a:r>
              <a:rPr lang="en-GB" altLang="en-US" sz="2200" b="1" dirty="0" smtClean="0"/>
              <a:t>.</a:t>
            </a: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228600" y="3941763"/>
            <a:ext cx="84582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tabLst>
                <a:tab pos="2743200" algn="l"/>
              </a:tabLst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tabLst>
                <a:tab pos="2743200" algn="l"/>
              </a:tabLst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tabLst>
                <a:tab pos="2743200" algn="l"/>
              </a:tabLst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339933"/>
              </a:buClr>
            </a:pPr>
            <a:r>
              <a:rPr lang="en-US" altLang="en-US" sz="2000" b="1">
                <a:solidFill>
                  <a:srgbClr val="FF0000"/>
                </a:solidFill>
              </a:rPr>
              <a:t>Most</a:t>
            </a:r>
            <a:r>
              <a:rPr lang="en-US" altLang="en-US" sz="2000" b="1">
                <a:solidFill>
                  <a:srgbClr val="000000"/>
                </a:solidFill>
              </a:rPr>
              <a:t> Gram-negative species are pathogenic (</a:t>
            </a:r>
            <a:r>
              <a:rPr lang="ar-EG" altLang="en-US" sz="1800">
                <a:solidFill>
                  <a:srgbClr val="000000"/>
                </a:solidFill>
              </a:rPr>
              <a:t>ممرضة</a:t>
            </a:r>
            <a:r>
              <a:rPr lang="en-US" altLang="en-US" sz="2000" b="1">
                <a:solidFill>
                  <a:srgbClr val="000000"/>
                </a:solidFill>
              </a:rPr>
              <a:t> ) more threatening </a:t>
            </a:r>
            <a:r>
              <a:rPr lang="en-US" altLang="en-US" sz="2000">
                <a:solidFill>
                  <a:srgbClr val="000000"/>
                </a:solidFill>
              </a:rPr>
              <a:t>(</a:t>
            </a:r>
            <a:r>
              <a:rPr lang="ar-EG" altLang="en-US" sz="1600">
                <a:solidFill>
                  <a:srgbClr val="000000"/>
                </a:solidFill>
              </a:rPr>
              <a:t>أكثر خطورة</a:t>
            </a:r>
            <a:r>
              <a:rPr lang="en-US" altLang="en-US" sz="2000">
                <a:solidFill>
                  <a:srgbClr val="000000"/>
                </a:solidFill>
              </a:rPr>
              <a:t>)</a:t>
            </a:r>
            <a:r>
              <a:rPr lang="en-US" altLang="en-US" sz="2000" b="1">
                <a:solidFill>
                  <a:srgbClr val="000000"/>
                </a:solidFill>
              </a:rPr>
              <a:t> than gram-positive species. </a:t>
            </a:r>
          </a:p>
          <a:p>
            <a:pPr eaLnBrk="1" hangingPunct="1">
              <a:buClr>
                <a:srgbClr val="339933"/>
              </a:buClr>
              <a:buFont typeface="Wingdings" pitchFamily="2" charset="2"/>
              <a:buNone/>
            </a:pPr>
            <a:endParaRPr lang="en-US" altLang="en-US" sz="1000" b="1">
              <a:solidFill>
                <a:srgbClr val="000000"/>
              </a:solidFill>
            </a:endParaRPr>
          </a:p>
          <a:p>
            <a:pPr eaLnBrk="1" hangingPunct="1">
              <a:buClr>
                <a:srgbClr val="339933"/>
              </a:buClr>
            </a:pPr>
            <a:r>
              <a:rPr lang="en-US" altLang="en-US" sz="2000" b="1">
                <a:solidFill>
                  <a:srgbClr val="000000"/>
                </a:solidFill>
              </a:rPr>
              <a:t>Gram-negative bacteria are commonly more resistant (</a:t>
            </a:r>
            <a:r>
              <a:rPr lang="ar-EG" altLang="en-US" sz="1800">
                <a:solidFill>
                  <a:srgbClr val="000000"/>
                </a:solidFill>
              </a:rPr>
              <a:t>أكثر ممانعة</a:t>
            </a:r>
            <a:r>
              <a:rPr lang="en-US" altLang="en-US" sz="2000" b="1">
                <a:solidFill>
                  <a:srgbClr val="000000"/>
                </a:solidFill>
              </a:rPr>
              <a:t>) than gram-positive species to antibiotics </a:t>
            </a:r>
            <a:r>
              <a:rPr lang="ar-EG" altLang="en-US" sz="1800">
                <a:solidFill>
                  <a:srgbClr val="000000"/>
                </a:solidFill>
              </a:rPr>
              <a:t>للمضادات </a:t>
            </a:r>
            <a:r>
              <a:rPr lang="ar-EG" altLang="en-US" sz="1800"/>
              <a:t>الحيوية</a:t>
            </a:r>
            <a:r>
              <a:rPr lang="en-US" altLang="en-US" sz="2000" b="1">
                <a:solidFill>
                  <a:srgbClr val="000000"/>
                </a:solidFill>
              </a:rPr>
              <a:t>.</a:t>
            </a:r>
          </a:p>
          <a:p>
            <a:pPr eaLnBrk="1" hangingPunct="1">
              <a:buClr>
                <a:srgbClr val="339933"/>
              </a:buClr>
              <a:buFont typeface="Wingdings" pitchFamily="2" charset="2"/>
              <a:buNone/>
            </a:pPr>
            <a:endParaRPr lang="en-US" altLang="en-US" sz="1200" b="1">
              <a:solidFill>
                <a:srgbClr val="0000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1600200" y="254655"/>
            <a:ext cx="5943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marL="457200" indent="-457200">
              <a:defRPr/>
            </a:pPr>
            <a:r>
              <a:rPr lang="en-US" sz="2800" b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Summary of </a:t>
            </a:r>
            <a:r>
              <a:rPr lang="en-US" sz="2800" b="1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Gram’s stain: </a:t>
            </a:r>
            <a:r>
              <a:rPr lang="ar-EG" sz="2000" kern="0" dirty="0">
                <a:latin typeface="+mj-lt"/>
                <a:ea typeface="+mj-ea"/>
                <a:cs typeface="+mj-cs"/>
              </a:rPr>
              <a:t>صبغة جرام</a:t>
            </a:r>
            <a:endParaRPr lang="en-US" sz="2800" kern="0" dirty="0">
              <a:latin typeface="+mj-lt"/>
              <a:ea typeface="+mj-ea"/>
              <a:cs typeface="+mj-cs"/>
            </a:endParaRPr>
          </a:p>
        </p:txBody>
      </p:sp>
    </p:spTree>
    <p:custDataLst>
      <p:tags r:id="rId1"/>
    </p:custDataLst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animBg="1"/>
      <p:bldP spid="2151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8839200" cy="4794250"/>
          </a:xfrm>
        </p:spPr>
        <p:txBody>
          <a:bodyPr>
            <a:spAutoFit/>
          </a:bodyPr>
          <a:lstStyle/>
          <a:p>
            <a:pPr marL="571500" indent="-57150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600" b="1" dirty="0" smtClean="0">
                <a:solidFill>
                  <a:srgbClr val="000000"/>
                </a:solidFill>
              </a:rPr>
              <a:t>Many prokaryotes (bacteria)                                                   secrete a sticky                                              protective layer called                                                                  </a:t>
            </a:r>
            <a:r>
              <a:rPr lang="en-US" altLang="en-US" sz="2600" b="1" dirty="0" smtClean="0">
                <a:solidFill>
                  <a:srgbClr val="FF0000"/>
                </a:solidFill>
              </a:rPr>
              <a:t>capsule</a:t>
            </a:r>
            <a:r>
              <a:rPr lang="en-US" altLang="en-US" sz="2600" b="1" dirty="0" smtClean="0">
                <a:solidFill>
                  <a:srgbClr val="000000"/>
                </a:solidFill>
              </a:rPr>
              <a:t> outside                                                           the cell wall.</a:t>
            </a:r>
          </a:p>
          <a:p>
            <a:pPr marL="571500" indent="-57150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600" b="1" dirty="0" smtClean="0">
                <a:solidFill>
                  <a:srgbClr val="000000"/>
                </a:solidFill>
              </a:rPr>
              <a:t> </a:t>
            </a:r>
            <a:r>
              <a:rPr lang="en-US" altLang="en-US" sz="2600" b="1" dirty="0" smtClean="0">
                <a:solidFill>
                  <a:srgbClr val="FF0000"/>
                </a:solidFill>
              </a:rPr>
              <a:t>Capsule</a:t>
            </a:r>
            <a:r>
              <a:rPr lang="en-US" altLang="en-US" sz="2600" b="1" dirty="0" smtClean="0">
                <a:solidFill>
                  <a:srgbClr val="000000"/>
                </a:solidFill>
              </a:rPr>
              <a:t> has the                                                        following functions </a:t>
            </a:r>
            <a:r>
              <a:rPr lang="ar-EG" altLang="en-US" sz="1800" b="1" dirty="0" smtClean="0">
                <a:solidFill>
                  <a:srgbClr val="000000"/>
                </a:solidFill>
              </a:rPr>
              <a:t>وظائف</a:t>
            </a:r>
            <a:r>
              <a:rPr lang="en-US" altLang="en-US" sz="2600" b="1" dirty="0" smtClean="0">
                <a:solidFill>
                  <a:srgbClr val="000000"/>
                </a:solidFill>
              </a:rPr>
              <a:t>:</a:t>
            </a:r>
          </a:p>
          <a:p>
            <a:pPr marL="571500" indent="-571500" eaLnBrk="1" hangingPunct="1">
              <a:buClr>
                <a:srgbClr val="339933"/>
              </a:buClr>
              <a:buFont typeface="Wingdings" pitchFamily="2" charset="2"/>
              <a:buNone/>
              <a:tabLst>
                <a:tab pos="2743200" algn="l"/>
              </a:tabLst>
            </a:pPr>
            <a:endParaRPr lang="en-US" altLang="en-US" sz="2000" b="1" dirty="0" smtClean="0">
              <a:solidFill>
                <a:srgbClr val="000000"/>
              </a:solidFill>
            </a:endParaRPr>
          </a:p>
          <a:p>
            <a:pPr marL="952500" lvl="1" indent="-495300" eaLnBrk="1" hangingPunct="1">
              <a:buClr>
                <a:srgbClr val="0000FF"/>
              </a:buClr>
              <a:buFont typeface="Wingdings" pitchFamily="2" charset="2"/>
              <a:buAutoNum type="arabicPeriod"/>
              <a:tabLst>
                <a:tab pos="2743200" algn="l"/>
              </a:tabLst>
            </a:pPr>
            <a:r>
              <a:rPr lang="en-US" altLang="en-US" sz="2000" b="1" dirty="0" smtClean="0">
                <a:solidFill>
                  <a:srgbClr val="0000FF"/>
                </a:solidFill>
              </a:rPr>
              <a:t>Adhere  </a:t>
            </a:r>
            <a:r>
              <a:rPr lang="ar-EG" altLang="en-US" sz="1800" dirty="0" smtClean="0"/>
              <a:t>تثبيت</a:t>
            </a:r>
            <a:r>
              <a:rPr lang="en-US" altLang="en-US" sz="2000" b="1" dirty="0" smtClean="0">
                <a:solidFill>
                  <a:srgbClr val="0000FF"/>
                </a:solidFill>
              </a:rPr>
              <a:t> bacterial cells to their substratum </a:t>
            </a:r>
            <a:r>
              <a:rPr lang="ar-EG" altLang="en-US" sz="1800" dirty="0" smtClean="0"/>
              <a:t>السطح</a:t>
            </a:r>
            <a:r>
              <a:rPr lang="en-US" altLang="en-US" sz="2000" b="1" dirty="0" smtClean="0">
                <a:solidFill>
                  <a:srgbClr val="0000FF"/>
                </a:solidFill>
              </a:rPr>
              <a:t>.</a:t>
            </a:r>
          </a:p>
          <a:p>
            <a:pPr marL="952500" lvl="1" indent="-495300" eaLnBrk="1" hangingPunct="1">
              <a:buClr>
                <a:srgbClr val="0000FF"/>
              </a:buClr>
              <a:buFont typeface="Wingdings" pitchFamily="2" charset="2"/>
              <a:buAutoNum type="arabicPeriod"/>
              <a:tabLst>
                <a:tab pos="2743200" algn="l"/>
              </a:tabLst>
            </a:pPr>
            <a:r>
              <a:rPr lang="en-US" altLang="en-US" sz="2000" b="1" dirty="0" smtClean="0">
                <a:solidFill>
                  <a:srgbClr val="0000FF"/>
                </a:solidFill>
              </a:rPr>
              <a:t>Increase bacterial resistance </a:t>
            </a:r>
            <a:r>
              <a:rPr lang="ar-EG" altLang="en-US" sz="1800" dirty="0" smtClean="0"/>
              <a:t>المقاومة</a:t>
            </a:r>
            <a:r>
              <a:rPr lang="en-US" altLang="en-US" sz="2000" b="1" dirty="0" smtClean="0">
                <a:solidFill>
                  <a:srgbClr val="0000FF"/>
                </a:solidFill>
              </a:rPr>
              <a:t> to host defenses </a:t>
            </a:r>
            <a:r>
              <a:rPr lang="ar-EG" altLang="en-US" sz="1800" dirty="0" smtClean="0"/>
              <a:t>مناعة</a:t>
            </a:r>
            <a:r>
              <a:rPr lang="ar-EG" altLang="en-US" sz="1800" b="1" dirty="0" smtClean="0"/>
              <a:t> </a:t>
            </a:r>
            <a:r>
              <a:rPr lang="ar-EG" altLang="en-US" sz="1800" dirty="0" smtClean="0"/>
              <a:t>العائل</a:t>
            </a:r>
            <a:r>
              <a:rPr lang="en-US" altLang="en-US" sz="2000" b="1" dirty="0" smtClean="0">
                <a:solidFill>
                  <a:srgbClr val="0000FF"/>
                </a:solidFill>
              </a:rPr>
              <a:t>.</a:t>
            </a:r>
          </a:p>
          <a:p>
            <a:pPr marL="952500" lvl="1" indent="-495300" eaLnBrk="1" hangingPunct="1">
              <a:buClr>
                <a:srgbClr val="0000FF"/>
              </a:buClr>
              <a:buFont typeface="Wingdings" pitchFamily="2" charset="2"/>
              <a:buAutoNum type="arabicPeriod"/>
              <a:tabLst>
                <a:tab pos="2743200" algn="l"/>
              </a:tabLst>
            </a:pPr>
            <a:r>
              <a:rPr lang="en-GB" altLang="en-US" sz="2000" b="1" dirty="0" smtClean="0">
                <a:solidFill>
                  <a:srgbClr val="0000FF"/>
                </a:solidFill>
              </a:rPr>
              <a:t>Stick</a:t>
            </a:r>
            <a:r>
              <a:rPr lang="ar-EG" altLang="en-US" sz="1800" dirty="0" smtClean="0"/>
              <a:t>تلصق</a:t>
            </a:r>
            <a:r>
              <a:rPr lang="ar-EG" altLang="en-US" sz="2000" b="1" dirty="0" smtClean="0">
                <a:solidFill>
                  <a:srgbClr val="0000FF"/>
                </a:solidFill>
              </a:rPr>
              <a:t>)</a:t>
            </a:r>
            <a:r>
              <a:rPr lang="ar-EG" altLang="en-US" sz="2000" dirty="0" smtClean="0">
                <a:solidFill>
                  <a:srgbClr val="0000FF"/>
                </a:solidFill>
              </a:rPr>
              <a:t> </a:t>
            </a:r>
            <a:r>
              <a:rPr lang="en-GB" altLang="en-US" sz="2000" dirty="0" smtClean="0">
                <a:solidFill>
                  <a:srgbClr val="0000FF"/>
                </a:solidFill>
              </a:rPr>
              <a:t>) </a:t>
            </a:r>
            <a:r>
              <a:rPr lang="en-US" altLang="en-US" sz="2000" b="1" dirty="0" smtClean="0">
                <a:solidFill>
                  <a:srgbClr val="0000FF"/>
                </a:solidFill>
              </a:rPr>
              <a:t>bacterial</a:t>
            </a:r>
            <a:r>
              <a:rPr lang="en-US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en-US" sz="2000" b="1" dirty="0" smtClean="0">
                <a:solidFill>
                  <a:srgbClr val="0000FF"/>
                </a:solidFill>
              </a:rPr>
              <a:t>cells </a:t>
            </a:r>
            <a:r>
              <a:rPr lang="en-US" altLang="en-US" sz="1900" b="1" dirty="0" smtClean="0">
                <a:solidFill>
                  <a:srgbClr val="0000FF"/>
                </a:solidFill>
              </a:rPr>
              <a:t>together</a:t>
            </a:r>
            <a:r>
              <a:rPr lang="en-US" altLang="en-US" sz="2100" b="1" dirty="0" smtClean="0">
                <a:solidFill>
                  <a:srgbClr val="0000FF"/>
                </a:solidFill>
              </a:rPr>
              <a:t> </a:t>
            </a:r>
            <a:r>
              <a:rPr lang="en-US" altLang="en-US" sz="2000" b="1" dirty="0" smtClean="0">
                <a:solidFill>
                  <a:srgbClr val="0000FF"/>
                </a:solidFill>
              </a:rPr>
              <a:t>when live in</a:t>
            </a:r>
            <a:r>
              <a:rPr lang="en-US" altLang="en-US" sz="20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2000" b="1" dirty="0" smtClean="0">
                <a:solidFill>
                  <a:srgbClr val="0000FF"/>
                </a:solidFill>
              </a:rPr>
              <a:t>colonies.</a:t>
            </a:r>
          </a:p>
          <a:p>
            <a:pPr marL="952500" lvl="1" indent="-495300" eaLnBrk="1" hangingPunct="1">
              <a:buClr>
                <a:srgbClr val="0000FF"/>
              </a:buClr>
              <a:buFont typeface="Wingdings" pitchFamily="2" charset="2"/>
              <a:buAutoNum type="arabicPeriod"/>
              <a:tabLst>
                <a:tab pos="2743200" algn="l"/>
              </a:tabLst>
            </a:pPr>
            <a:r>
              <a:rPr lang="en-US" altLang="en-US" sz="2000" b="1" dirty="0" smtClean="0">
                <a:solidFill>
                  <a:srgbClr val="0000FF"/>
                </a:solidFill>
              </a:rPr>
              <a:t>Protect </a:t>
            </a:r>
            <a:r>
              <a:rPr lang="ar-EG" altLang="en-US" sz="1800" dirty="0" smtClean="0"/>
              <a:t>تحمى</a:t>
            </a:r>
            <a:r>
              <a:rPr lang="en-US" altLang="en-US" sz="2000" b="1" dirty="0" smtClean="0">
                <a:solidFill>
                  <a:srgbClr val="0000FF"/>
                </a:solidFill>
              </a:rPr>
              <a:t> bacterial cell.</a:t>
            </a:r>
          </a:p>
        </p:txBody>
      </p:sp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090738"/>
            <a:ext cx="4038600" cy="2709862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1905000" y="304800"/>
            <a:ext cx="5715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I - the bacterial capsule</a:t>
            </a:r>
            <a:endParaRPr lang="en-GB" altLang="en-US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anose="0208090404030B020404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229600" cy="4919663"/>
          </a:xfrm>
        </p:spPr>
        <p:txBody>
          <a:bodyPr>
            <a:spAutoFit/>
          </a:bodyPr>
          <a:lstStyle/>
          <a:p>
            <a:pPr marL="400050" indent="-400050" eaLnBrk="1" hangingPunct="1">
              <a:lnSpc>
                <a:spcPct val="13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200" b="1" dirty="0" smtClean="0">
                <a:solidFill>
                  <a:srgbClr val="000000"/>
                </a:solidFill>
              </a:rPr>
              <a:t>In all prokaryotes, the functions of the cell wall are as following:</a:t>
            </a:r>
          </a:p>
          <a:p>
            <a:pPr marL="838200" lvl="1" indent="-381000" eaLnBrk="1" hangingPunct="1">
              <a:lnSpc>
                <a:spcPct val="130000"/>
              </a:lnSpc>
              <a:buClr>
                <a:srgbClr val="0000FF"/>
              </a:buClr>
              <a:buFont typeface="Wingdings" pitchFamily="2" charset="2"/>
              <a:buAutoNum type="arabicPeriod"/>
              <a:tabLst>
                <a:tab pos="2743200" algn="l"/>
              </a:tabLst>
              <a:defRPr/>
            </a:pPr>
            <a:r>
              <a:rPr lang="en-US" sz="2300" b="1" dirty="0" smtClean="0">
                <a:solidFill>
                  <a:srgbClr val="0000FF"/>
                </a:solidFill>
              </a:rPr>
              <a:t>maintains </a:t>
            </a:r>
            <a:r>
              <a:rPr lang="ar-EG" sz="1800" dirty="0" smtClean="0"/>
              <a:t>تحافظ</a:t>
            </a:r>
            <a:r>
              <a:rPr lang="en-US" sz="2300" b="1" dirty="0" smtClean="0">
                <a:solidFill>
                  <a:srgbClr val="0000FF"/>
                </a:solidFill>
              </a:rPr>
              <a:t> the shape of the cell, </a:t>
            </a:r>
          </a:p>
          <a:p>
            <a:pPr marL="838200" lvl="1" indent="-381000" eaLnBrk="1" hangingPunct="1">
              <a:lnSpc>
                <a:spcPct val="130000"/>
              </a:lnSpc>
              <a:buClr>
                <a:srgbClr val="0000FF"/>
              </a:buClr>
              <a:buFont typeface="Wingdings" pitchFamily="2" charset="2"/>
              <a:buAutoNum type="arabicPeriod"/>
              <a:tabLst>
                <a:tab pos="2743200" algn="l"/>
              </a:tabLst>
              <a:defRPr/>
            </a:pPr>
            <a:r>
              <a:rPr lang="en-US" sz="2300" b="1" dirty="0" smtClean="0">
                <a:solidFill>
                  <a:srgbClr val="0000FF"/>
                </a:solidFill>
              </a:rPr>
              <a:t>affords physical protection </a:t>
            </a:r>
            <a:r>
              <a:rPr lang="ar-EG" sz="2300" b="1" dirty="0" smtClean="0">
                <a:solidFill>
                  <a:srgbClr val="0000FF"/>
                </a:solidFill>
              </a:rPr>
              <a:t> </a:t>
            </a:r>
            <a:r>
              <a:rPr lang="ar-EG" sz="1800" dirty="0" smtClean="0"/>
              <a:t>الحماية الطبيعية</a:t>
            </a:r>
            <a:r>
              <a:rPr lang="en-US" sz="2300" dirty="0" smtClean="0">
                <a:solidFill>
                  <a:srgbClr val="0000FF"/>
                </a:solidFill>
              </a:rPr>
              <a:t> </a:t>
            </a:r>
            <a:r>
              <a:rPr lang="ar-EG" sz="1900" dirty="0" smtClean="0"/>
              <a:t>توفر</a:t>
            </a:r>
            <a:r>
              <a:rPr lang="en-US" sz="2300" dirty="0" smtClean="0">
                <a:solidFill>
                  <a:srgbClr val="0000FF"/>
                </a:solidFill>
              </a:rPr>
              <a:t> </a:t>
            </a:r>
          </a:p>
          <a:p>
            <a:pPr marL="838200" lvl="1" indent="-381000" eaLnBrk="1" hangingPunct="1">
              <a:lnSpc>
                <a:spcPct val="130000"/>
              </a:lnSpc>
              <a:buClr>
                <a:srgbClr val="0000FF"/>
              </a:buClr>
              <a:buFont typeface="Wingdings" pitchFamily="2" charset="2"/>
              <a:buAutoNum type="arabicPeriod"/>
              <a:tabLst>
                <a:tab pos="2743200" algn="l"/>
              </a:tabLst>
              <a:defRPr/>
            </a:pPr>
            <a:r>
              <a:rPr lang="en-US" sz="2300" b="1" dirty="0" smtClean="0">
                <a:solidFill>
                  <a:srgbClr val="0000FF"/>
                </a:solidFill>
              </a:rPr>
              <a:t>prevents the cell from bursting </a:t>
            </a:r>
            <a:r>
              <a:rPr lang="en-US" altLang="en-US" sz="23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ar-EG" altLang="en-US" sz="1800" dirty="0" smtClean="0"/>
              <a:t>إنفجار</a:t>
            </a:r>
            <a:r>
              <a:rPr lang="en-US" altLang="en-US" sz="23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  <a:r>
              <a:rPr lang="en-US" sz="2300" b="1" dirty="0" smtClean="0">
                <a:solidFill>
                  <a:srgbClr val="0000FF"/>
                </a:solidFill>
              </a:rPr>
              <a:t>in a hypotonic environment </a:t>
            </a:r>
            <a:r>
              <a:rPr lang="ar-EG" sz="1700" b="1" dirty="0" smtClean="0"/>
              <a:t>البيئة ذات </a:t>
            </a:r>
            <a:r>
              <a:rPr lang="ar-SA" sz="1700" b="1" dirty="0" smtClean="0"/>
              <a:t>التركيز</a:t>
            </a:r>
            <a:r>
              <a:rPr lang="ar-EG" sz="1700" b="1" dirty="0" smtClean="0"/>
              <a:t> الأسموزى المنخفض</a:t>
            </a:r>
            <a:r>
              <a:rPr lang="en-US" sz="2300" b="1" dirty="0" smtClean="0">
                <a:solidFill>
                  <a:srgbClr val="0000FF"/>
                </a:solidFill>
              </a:rPr>
              <a:t>.</a:t>
            </a:r>
          </a:p>
          <a:p>
            <a:pPr marL="400050" indent="-400050" eaLnBrk="1" hangingPunct="1">
              <a:lnSpc>
                <a:spcPct val="130000"/>
              </a:lnSpc>
              <a:buClr>
                <a:srgbClr val="339933"/>
              </a:buClr>
              <a:buFont typeface="Wingdings" pitchFamily="2" charset="2"/>
              <a:buNone/>
              <a:tabLst>
                <a:tab pos="2743200" algn="l"/>
              </a:tabLst>
              <a:defRPr/>
            </a:pPr>
            <a:endParaRPr lang="en-US" sz="900" b="1" dirty="0" smtClean="0">
              <a:solidFill>
                <a:srgbClr val="000000"/>
              </a:solidFill>
            </a:endParaRPr>
          </a:p>
          <a:p>
            <a:pPr marL="400050" indent="-400050" eaLnBrk="1" hangingPunct="1">
              <a:lnSpc>
                <a:spcPct val="13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200" b="1" dirty="0" smtClean="0">
                <a:solidFill>
                  <a:srgbClr val="000000"/>
                </a:solidFill>
              </a:rPr>
              <a:t>Most bacterial cell walls contain </a:t>
            </a:r>
            <a:r>
              <a:rPr lang="en-US" b="1" u="sng" dirty="0" smtClean="0">
                <a:solidFill>
                  <a:srgbClr val="800080"/>
                </a:solidFill>
                <a:latin typeface="Copperplate Gothic Bold" pitchFamily="34" charset="0"/>
              </a:rPr>
              <a:t>peptidoglycan</a:t>
            </a:r>
            <a:r>
              <a:rPr lang="en-US" sz="2200" b="1" dirty="0" smtClean="0">
                <a:solidFill>
                  <a:srgbClr val="000000"/>
                </a:solidFill>
              </a:rPr>
              <a:t>                         (</a:t>
            </a:r>
            <a:r>
              <a:rPr lang="en-US" sz="1800" b="1" dirty="0" smtClean="0">
                <a:solidFill>
                  <a:srgbClr val="000000"/>
                </a:solidFill>
              </a:rPr>
              <a:t>a polymer of modified sugars cross-linked by short polypeptides</a:t>
            </a:r>
            <a:r>
              <a:rPr lang="en-US" sz="2200" b="1" dirty="0" smtClean="0">
                <a:solidFill>
                  <a:srgbClr val="000000"/>
                </a:solidFill>
              </a:rPr>
              <a:t>).</a:t>
            </a:r>
            <a:endParaRPr lang="en-US" sz="1000" b="1" dirty="0" smtClean="0">
              <a:solidFill>
                <a:srgbClr val="000000"/>
              </a:solidFill>
            </a:endParaRPr>
          </a:p>
          <a:p>
            <a:pPr marL="400050" indent="-400050" eaLnBrk="1" hangingPunct="1">
              <a:lnSpc>
                <a:spcPct val="13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The walls of </a:t>
            </a:r>
            <a:r>
              <a:rPr lang="en-US" sz="2400" b="1" dirty="0" err="1" smtClean="0">
                <a:solidFill>
                  <a:srgbClr val="FF0000"/>
                </a:solidFill>
              </a:rPr>
              <a:t>Archaea</a:t>
            </a:r>
            <a:r>
              <a:rPr lang="en-US" sz="2400" b="1" dirty="0" smtClean="0">
                <a:solidFill>
                  <a:srgbClr val="FF0000"/>
                </a:solidFill>
              </a:rPr>
              <a:t> lack 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ar-EG" altLang="en-US" sz="2000" dirty="0" smtClean="0"/>
              <a:t>تـفـتـقـد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  <a:r>
              <a:rPr lang="en-US" sz="2400" b="1" dirty="0" smtClean="0">
                <a:solidFill>
                  <a:srgbClr val="FF0000"/>
                </a:solidFill>
              </a:rPr>
              <a:t>peptidoglycan.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>
          <a:xfrm>
            <a:off x="1600200" y="304800"/>
            <a:ext cx="6400800" cy="579437"/>
          </a:xfrm>
        </p:spPr>
        <p:txBody>
          <a:bodyPr>
            <a:spAutoFit/>
          </a:bodyPr>
          <a:lstStyle/>
          <a:p>
            <a:pPr marL="457200" indent="-457200" algn="ctr" eaLnBrk="1" hangingPunct="1"/>
            <a:r>
              <a:rPr lang="en-US" altLang="en-US" sz="32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II - The bacterial cell wall</a:t>
            </a:r>
          </a:p>
        </p:txBody>
      </p:sp>
      <p:sp>
        <p:nvSpPr>
          <p:cNvPr id="14340" name="Line 6"/>
          <p:cNvSpPr>
            <a:spLocks noChangeShapeType="1"/>
          </p:cNvSpPr>
          <p:nvPr/>
        </p:nvSpPr>
        <p:spPr bwMode="auto">
          <a:xfrm>
            <a:off x="381000" y="1114425"/>
            <a:ext cx="83058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4341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88" t="8064" r="4047"/>
          <a:stretch>
            <a:fillRect/>
          </a:stretch>
        </p:blipFill>
        <p:spPr bwMode="auto">
          <a:xfrm>
            <a:off x="76200" y="76200"/>
            <a:ext cx="9715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4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42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42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42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42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010400" cy="609600"/>
          </a:xfrm>
        </p:spPr>
        <p:txBody>
          <a:bodyPr/>
          <a:lstStyle/>
          <a:p>
            <a:pPr algn="ctr"/>
            <a:r>
              <a:rPr lang="en-US" altLang="en-US" sz="2400" dirty="0" smtClean="0">
                <a:solidFill>
                  <a:srgbClr val="0000FF"/>
                </a:solidFill>
              </a:rPr>
              <a:t>Structural Characteristics of a Bacterial Cell</a:t>
            </a:r>
          </a:p>
        </p:txBody>
      </p:sp>
      <p:sp>
        <p:nvSpPr>
          <p:cNvPr id="15363" name="Rectangle 3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5913438" y="6324600"/>
            <a:ext cx="6397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15364" name="Rectangle 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24800" y="6324600"/>
            <a:ext cx="6397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15365" name="Rectangle 5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5080000" y="6311900"/>
            <a:ext cx="6397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15366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781800" y="6311900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pic>
        <p:nvPicPr>
          <p:cNvPr id="15367" name="Picture 7" descr="p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81125"/>
            <a:ext cx="8839200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2" name="Picture 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152400" y="1219200"/>
            <a:ext cx="82296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tabLst>
                <a:tab pos="2743200" algn="l"/>
              </a:tabLst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tabLst>
                <a:tab pos="2743200" algn="l"/>
              </a:tabLst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tabLst>
                <a:tab pos="2743200" algn="l"/>
              </a:tabLst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339933"/>
              </a:buClr>
            </a:pPr>
            <a:r>
              <a:rPr lang="en-US" altLang="en-US" sz="2000" b="1" dirty="0">
                <a:solidFill>
                  <a:srgbClr val="000000"/>
                </a:solidFill>
              </a:rPr>
              <a:t>Prokaryotes reproduce </a:t>
            </a:r>
            <a:r>
              <a:rPr lang="en-US" altLang="en-US" sz="1800" b="1" dirty="0">
                <a:solidFill>
                  <a:srgbClr val="000000"/>
                </a:solidFill>
              </a:rPr>
              <a:t>(</a:t>
            </a:r>
            <a:r>
              <a:rPr lang="ar-EG" altLang="en-US" sz="1400" b="1" dirty="0">
                <a:solidFill>
                  <a:srgbClr val="000000"/>
                </a:solidFill>
              </a:rPr>
              <a:t>تـتـكاثر</a:t>
            </a:r>
            <a:r>
              <a:rPr lang="en-US" altLang="en-US" sz="1800" b="1" dirty="0">
                <a:solidFill>
                  <a:srgbClr val="000000"/>
                </a:solidFill>
              </a:rPr>
              <a:t>) </a:t>
            </a:r>
            <a:r>
              <a:rPr lang="en-US" altLang="en-US" sz="2000" b="1" dirty="0">
                <a:solidFill>
                  <a:srgbClr val="000000"/>
                </a:solidFill>
              </a:rPr>
              <a:t>only </a:t>
            </a:r>
            <a:r>
              <a:rPr lang="en-US" altLang="en-US" sz="2000" b="1" dirty="0">
                <a:solidFill>
                  <a:srgbClr val="FF0000"/>
                </a:solidFill>
              </a:rPr>
              <a:t>asexually</a:t>
            </a:r>
            <a:r>
              <a:rPr lang="en-US" altLang="en-US" sz="2000" b="1" dirty="0">
                <a:solidFill>
                  <a:srgbClr val="000000"/>
                </a:solidFill>
              </a:rPr>
              <a:t> </a:t>
            </a:r>
            <a:r>
              <a:rPr lang="en-US" altLang="en-US" sz="1800" b="1" dirty="0">
                <a:solidFill>
                  <a:srgbClr val="000000"/>
                </a:solidFill>
              </a:rPr>
              <a:t>(</a:t>
            </a:r>
            <a:r>
              <a:rPr lang="ar-EG" altLang="en-US" sz="1400" b="1" dirty="0">
                <a:solidFill>
                  <a:srgbClr val="000000"/>
                </a:solidFill>
              </a:rPr>
              <a:t>لا</a:t>
            </a:r>
            <a:r>
              <a:rPr lang="ar-EG" altLang="en-US" sz="1400" dirty="0">
                <a:solidFill>
                  <a:srgbClr val="000000"/>
                </a:solidFill>
              </a:rPr>
              <a:t> </a:t>
            </a:r>
            <a:r>
              <a:rPr lang="ar-EG" altLang="en-US" sz="1400" b="1" dirty="0">
                <a:solidFill>
                  <a:srgbClr val="000000"/>
                </a:solidFill>
              </a:rPr>
              <a:t>جنسيا</a:t>
            </a:r>
            <a:r>
              <a:rPr lang="en-US" altLang="en-US" sz="1800" b="1" dirty="0">
                <a:solidFill>
                  <a:srgbClr val="000000"/>
                </a:solidFill>
              </a:rPr>
              <a:t>) </a:t>
            </a:r>
            <a:r>
              <a:rPr lang="en-US" altLang="en-US" sz="2000" b="1" dirty="0">
                <a:solidFill>
                  <a:srgbClr val="000000"/>
                </a:solidFill>
              </a:rPr>
              <a:t>by </a:t>
            </a:r>
            <a:r>
              <a:rPr lang="en-US" altLang="en-US" sz="2000" b="1" dirty="0">
                <a:solidFill>
                  <a:srgbClr val="FF0000"/>
                </a:solidFill>
              </a:rPr>
              <a:t>binary fission</a:t>
            </a:r>
            <a:r>
              <a:rPr lang="en-US" altLang="en-US" sz="2000" b="1" dirty="0">
                <a:solidFill>
                  <a:srgbClr val="000000"/>
                </a:solidFill>
              </a:rPr>
              <a:t> </a:t>
            </a:r>
            <a:r>
              <a:rPr lang="en-US" altLang="en-US" sz="1800" b="1" dirty="0">
                <a:solidFill>
                  <a:srgbClr val="000000"/>
                </a:solidFill>
              </a:rPr>
              <a:t>(</a:t>
            </a:r>
            <a:r>
              <a:rPr lang="ar-EG" altLang="en-US" sz="1400" b="1" dirty="0">
                <a:solidFill>
                  <a:srgbClr val="000000"/>
                </a:solidFill>
              </a:rPr>
              <a:t>الإنقسـام الثـنائ</a:t>
            </a:r>
            <a:r>
              <a:rPr lang="ar-SA" altLang="en-US" sz="1400" b="1" dirty="0">
                <a:solidFill>
                  <a:srgbClr val="000000"/>
                </a:solidFill>
              </a:rPr>
              <a:t>ي</a:t>
            </a:r>
            <a:r>
              <a:rPr lang="ar-EG" altLang="en-US" sz="1400" b="1" dirty="0">
                <a:solidFill>
                  <a:srgbClr val="000000"/>
                </a:solidFill>
              </a:rPr>
              <a:t> البسيط</a:t>
            </a:r>
            <a:r>
              <a:rPr lang="en-US" altLang="en-US" sz="1800" b="1" dirty="0">
                <a:solidFill>
                  <a:srgbClr val="000000"/>
                </a:solidFill>
              </a:rPr>
              <a:t>)</a:t>
            </a:r>
            <a:r>
              <a:rPr lang="en-US" altLang="en-US" sz="2000" b="1" dirty="0">
                <a:solidFill>
                  <a:srgbClr val="000000"/>
                </a:solidFill>
              </a:rPr>
              <a:t>. </a:t>
            </a:r>
          </a:p>
          <a:p>
            <a:pPr eaLnBrk="1" hangingPunct="1">
              <a:buClr>
                <a:srgbClr val="339933"/>
              </a:buClr>
            </a:pPr>
            <a:r>
              <a:rPr lang="en-US" altLang="en-US" sz="2000" b="1" dirty="0">
                <a:solidFill>
                  <a:srgbClr val="000000"/>
                </a:solidFill>
              </a:rPr>
              <a:t>A single cell </a:t>
            </a:r>
            <a:r>
              <a:rPr lang="en-US" altLang="en-US" sz="2000" b="1" dirty="0" smtClean="0">
                <a:solidFill>
                  <a:srgbClr val="000000"/>
                </a:solidFill>
              </a:rPr>
              <a:t>produce</a:t>
            </a:r>
            <a:r>
              <a:rPr lang="en-US" altLang="en-US" sz="2000" b="1" dirty="0" smtClean="0"/>
              <a:t>s</a:t>
            </a:r>
            <a:r>
              <a:rPr lang="en-US" altLang="en-US" sz="2000" b="1" dirty="0" smtClean="0">
                <a:solidFill>
                  <a:srgbClr val="000000"/>
                </a:solidFill>
              </a:rPr>
              <a:t> </a:t>
            </a:r>
            <a:r>
              <a:rPr lang="en-US" altLang="en-US" sz="2000" b="1" dirty="0">
                <a:solidFill>
                  <a:srgbClr val="000000"/>
                </a:solidFill>
              </a:rPr>
              <a:t>a colony of offspring.</a:t>
            </a:r>
          </a:p>
        </p:txBody>
      </p:sp>
      <p:pic>
        <p:nvPicPr>
          <p:cNvPr id="59397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5894" y="2590800"/>
            <a:ext cx="4211906" cy="3124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Rectangle 9"/>
          <p:cNvSpPr>
            <a:spLocks noChangeArrowheads="1"/>
          </p:cNvSpPr>
          <p:nvPr/>
        </p:nvSpPr>
        <p:spPr bwMode="auto">
          <a:xfrm>
            <a:off x="2514600" y="76200"/>
            <a:ext cx="4191000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GB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Reproduction of </a:t>
            </a:r>
            <a:r>
              <a:rPr lang="en-GB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Bacteria</a:t>
            </a:r>
            <a:endParaRPr lang="en-GB" altLang="en-US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2743200" y="563563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 smtClean="0">
                <a:solidFill>
                  <a:srgbClr val="0000FF"/>
                </a:solidFill>
              </a:rPr>
              <a:t>التكاثر في البكتريا</a:t>
            </a:r>
            <a:endParaRPr lang="en-US" sz="2800" b="1" dirty="0">
              <a:solidFill>
                <a:srgbClr val="0000FF"/>
              </a:solidFill>
            </a:endParaRPr>
          </a:p>
        </p:txBody>
      </p:sp>
    </p:spTree>
    <p:custDataLst>
      <p:tags r:id="rId2"/>
    </p:custDataLst>
    <p:controls>
      <mc:AlternateContent xmlns:mc="http://schemas.openxmlformats.org/markup-compatibility/2006">
        <mc:Choice xmlns:v="urn:schemas-microsoft-com:vml" Requires="v">
          <p:control spid="1026" name="s7ad5f02c2a24cef84fdc27e42f3f8b0" r:id="rId5" imgW="4343776" imgH="3159230"/>
        </mc:Choice>
        <mc:Fallback>
          <p:control name="s7ad5f02c2a24cef84fdc27e42f3f8b0" r:id="rId5" imgW="4343776" imgH="3159230">
            <p:pic>
              <p:nvPicPr>
                <p:cNvPr id="0" name="s7ad5f02c2a24cef84fdc27e42f3f8b0"/>
                <p:cNvPicPr preferRelativeResize="0">
                  <a:picLocks noChangeAspect="1" noChangeArrowheads="1" noChangeShapeType="1"/>
                </p:cNvPicPr>
                <p:nvPr>
                  <p:custDataLst>
                    <p:tags r:id="rId6"/>
                  </p:custDataLst>
                </p:nvPr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4800" y="2590800"/>
                  <a:ext cx="4343400" cy="315912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2057400" y="76200"/>
            <a:ext cx="457200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charset="0"/>
              </a:rPr>
              <a:t>Nutrition of Prokaryotes </a:t>
            </a:r>
            <a:r>
              <a:rPr lang="ar-EG" alt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charset="0"/>
                <a:cs typeface="Al-Mothnna" pitchFamily="2" charset="-78"/>
              </a:rPr>
              <a:t>التغذية ف</a:t>
            </a:r>
            <a:r>
              <a:rPr lang="ar-SA" alt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charset="0"/>
                <a:cs typeface="Al-Mothnna" pitchFamily="2" charset="-78"/>
              </a:rPr>
              <a:t>ي</a:t>
            </a:r>
            <a:r>
              <a:rPr lang="ar-EG" alt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charset="0"/>
                <a:cs typeface="Al-Mothnna" pitchFamily="2" charset="-78"/>
              </a:rPr>
              <a:t> بدائيات النواة</a:t>
            </a:r>
            <a:endParaRPr lang="en-US" altLang="en-US" sz="32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charset="0"/>
              <a:cs typeface="Al-Mothnna" pitchFamily="2" charset="-78"/>
            </a:endParaRPr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304800" y="3810000"/>
            <a:ext cx="7772400" cy="15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tabLst>
                <a:tab pos="342900" algn="l"/>
              </a:tabLst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tabLst>
                <a:tab pos="342900" algn="l"/>
              </a:tabLst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tabLst>
                <a:tab pos="342900" algn="l"/>
              </a:tabLst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tabLst>
                <a:tab pos="3429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3429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3429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3429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3429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3429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125000"/>
              </a:lnSpc>
              <a:spcBef>
                <a:spcPct val="0"/>
              </a:spcBef>
              <a:buClrTx/>
              <a:buSzTx/>
              <a:buFontTx/>
              <a:buChar char="•"/>
            </a:pPr>
            <a:r>
              <a:rPr lang="en-US" altLang="en-US" sz="2600" b="1" dirty="0"/>
              <a:t>Prokaryotes are grouped (</a:t>
            </a:r>
            <a:r>
              <a:rPr lang="ar-EG" altLang="en-US" sz="2600" dirty="0"/>
              <a:t>صُنٍفـَت</a:t>
            </a:r>
            <a:r>
              <a:rPr lang="en-US" altLang="en-US" sz="2600" b="1" dirty="0"/>
              <a:t>)</a:t>
            </a:r>
            <a:r>
              <a:rPr lang="en-US" altLang="en-US" sz="2600" dirty="0"/>
              <a:t> </a:t>
            </a:r>
            <a:r>
              <a:rPr lang="en-US" altLang="en-US" sz="2600" b="1" dirty="0"/>
              <a:t>into four categories (</a:t>
            </a:r>
            <a:r>
              <a:rPr lang="ar-EG" altLang="en-US" sz="2600" dirty="0"/>
              <a:t>أنواع</a:t>
            </a:r>
            <a:r>
              <a:rPr lang="en-US" altLang="en-US" sz="2600" b="1" dirty="0"/>
              <a:t>)</a:t>
            </a:r>
            <a:r>
              <a:rPr lang="en-US" altLang="en-US" sz="2600" dirty="0"/>
              <a:t> </a:t>
            </a:r>
            <a:r>
              <a:rPr lang="en-US" altLang="en-US" sz="2600" b="1" dirty="0"/>
              <a:t>according to how they obtain energy and carbon</a:t>
            </a:r>
          </a:p>
        </p:txBody>
      </p:sp>
      <p:sp>
        <p:nvSpPr>
          <p:cNvPr id="60424" name="Rectangle 8"/>
          <p:cNvSpPr>
            <a:spLocks noChangeArrowheads="1"/>
          </p:cNvSpPr>
          <p:nvPr/>
        </p:nvSpPr>
        <p:spPr bwMode="auto">
          <a:xfrm>
            <a:off x="304800" y="1981200"/>
            <a:ext cx="8534400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tabLst>
                <a:tab pos="2743200" algn="l"/>
              </a:tabLst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tabLst>
                <a:tab pos="2743200" algn="l"/>
              </a:tabLst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tabLst>
                <a:tab pos="2743200" algn="l"/>
              </a:tabLst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339933"/>
              </a:buClr>
            </a:pPr>
            <a:r>
              <a:rPr lang="en-US" altLang="en-US" sz="2600" b="1" dirty="0">
                <a:solidFill>
                  <a:srgbClr val="000000"/>
                </a:solidFill>
              </a:rPr>
              <a:t>Nutrition refers to how an organism obtains energy and a carbon source from the environment to build the organic molecules of its cells.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1" grpId="0"/>
      <p:bldP spid="604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76200" y="1905000"/>
            <a:ext cx="8991600" cy="393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tabLst>
                <a:tab pos="2743200" algn="l"/>
              </a:tabLst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tabLst>
                <a:tab pos="2743200" algn="l"/>
              </a:tabLst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tabLst>
                <a:tab pos="2743200" algn="l"/>
              </a:tabLst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eaLnBrk="1" hangingPunct="1">
              <a:lnSpc>
                <a:spcPct val="150000"/>
              </a:lnSpc>
              <a:buClr>
                <a:srgbClr val="339933"/>
              </a:buClr>
              <a:defRPr/>
            </a:pPr>
            <a:r>
              <a:rPr lang="en-US" altLang="en-US" b="1" i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Phototrophs</a:t>
            </a:r>
            <a:r>
              <a:rPr lang="en-US" altLang="en-US" sz="22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b="1" dirty="0" smtClean="0"/>
              <a:t>(</a:t>
            </a:r>
            <a:r>
              <a:rPr lang="ar-EG" altLang="en-US" sz="1800" b="1" dirty="0" smtClean="0"/>
              <a:t>ضوئية التغذية</a:t>
            </a:r>
            <a:r>
              <a:rPr lang="en-US" altLang="en-US" b="1" dirty="0" smtClean="0"/>
              <a:t>):</a:t>
            </a:r>
            <a:r>
              <a:rPr lang="en-US" altLang="en-US" sz="3000" dirty="0" smtClean="0"/>
              <a:t> </a:t>
            </a:r>
            <a:r>
              <a:rPr lang="en-US" altLang="en-US" sz="1800" b="1" dirty="0" smtClean="0">
                <a:solidFill>
                  <a:srgbClr val="000000"/>
                </a:solidFill>
              </a:rPr>
              <a:t>Organisms that obtain energy from light.</a:t>
            </a:r>
          </a:p>
          <a:p>
            <a:pPr lvl="1" eaLnBrk="1" hangingPunct="1">
              <a:lnSpc>
                <a:spcPct val="150000"/>
              </a:lnSpc>
              <a:buClr>
                <a:srgbClr val="339933"/>
              </a:buClr>
              <a:defRPr/>
            </a:pPr>
            <a:r>
              <a:rPr lang="en-US" altLang="en-US" b="1" i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Chemotrophs</a:t>
            </a:r>
            <a:r>
              <a:rPr lang="en-US" altLang="en-US" sz="22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b="1" dirty="0" smtClean="0"/>
              <a:t>(</a:t>
            </a:r>
            <a:r>
              <a:rPr lang="ar-EG" altLang="en-US" sz="1800" b="1" dirty="0" smtClean="0"/>
              <a:t>كيميائية التغذية</a:t>
            </a:r>
            <a:r>
              <a:rPr lang="en-US" altLang="en-US" b="1" dirty="0" smtClean="0"/>
              <a:t>):</a:t>
            </a:r>
            <a:r>
              <a:rPr lang="en-US" altLang="en-US" sz="3000" dirty="0" smtClean="0"/>
              <a:t> </a:t>
            </a:r>
            <a:r>
              <a:rPr lang="en-US" altLang="en-US" sz="1800" b="1" dirty="0" smtClean="0">
                <a:solidFill>
                  <a:srgbClr val="000000"/>
                </a:solidFill>
              </a:rPr>
              <a:t>Organisms that obtain energy from chemicals in their environment.</a:t>
            </a:r>
          </a:p>
          <a:p>
            <a:pPr lvl="1" eaLnBrk="1" hangingPunct="1">
              <a:lnSpc>
                <a:spcPct val="150000"/>
              </a:lnSpc>
              <a:buClr>
                <a:srgbClr val="339933"/>
              </a:buClr>
              <a:defRPr/>
            </a:pPr>
            <a:r>
              <a:rPr lang="en-US" altLang="en-US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Autotrophs</a:t>
            </a:r>
            <a:r>
              <a:rPr lang="en-US" altLang="en-US" sz="22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b="1" dirty="0" smtClean="0"/>
              <a:t>(</a:t>
            </a:r>
            <a:r>
              <a:rPr lang="ar-EG" altLang="en-US" sz="1800" b="1" dirty="0" smtClean="0"/>
              <a:t>ذاتية التغذية</a:t>
            </a:r>
            <a:r>
              <a:rPr lang="en-US" altLang="en-US" b="1" dirty="0" smtClean="0"/>
              <a:t>):</a:t>
            </a:r>
            <a:r>
              <a:rPr lang="en-US" altLang="en-US" sz="3000" dirty="0" smtClean="0"/>
              <a:t> </a:t>
            </a:r>
            <a:r>
              <a:rPr lang="en-US" altLang="en-US" sz="1800" b="1" dirty="0" smtClean="0">
                <a:solidFill>
                  <a:srgbClr val="000000"/>
                </a:solidFill>
              </a:rPr>
              <a:t>Organisms that use CO</a:t>
            </a:r>
            <a:r>
              <a:rPr lang="en-US" altLang="en-US" sz="1800" b="1" baseline="-25000" dirty="0" smtClean="0">
                <a:solidFill>
                  <a:srgbClr val="000000"/>
                </a:solidFill>
              </a:rPr>
              <a:t>2</a:t>
            </a:r>
            <a:r>
              <a:rPr lang="en-US" altLang="en-US" sz="1800" b="1" dirty="0" smtClean="0">
                <a:solidFill>
                  <a:srgbClr val="000000"/>
                </a:solidFill>
              </a:rPr>
              <a:t> as a carbon source.</a:t>
            </a:r>
          </a:p>
          <a:p>
            <a:pPr lvl="1" eaLnBrk="1" hangingPunct="1">
              <a:lnSpc>
                <a:spcPct val="150000"/>
              </a:lnSpc>
              <a:buClr>
                <a:srgbClr val="339933"/>
              </a:buClr>
              <a:defRPr/>
            </a:pPr>
            <a:r>
              <a:rPr lang="en-US" altLang="en-US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Heterotrophs</a:t>
            </a:r>
            <a:r>
              <a:rPr lang="en-US" altLang="en-US" sz="22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b="1" dirty="0" smtClean="0"/>
              <a:t>(</a:t>
            </a:r>
            <a:r>
              <a:rPr lang="ar-EG" altLang="en-US" sz="1800" b="1" dirty="0" smtClean="0"/>
              <a:t>متعدد التغذية</a:t>
            </a:r>
            <a:r>
              <a:rPr lang="en-US" altLang="en-US" b="1" dirty="0" smtClean="0"/>
              <a:t>):</a:t>
            </a:r>
            <a:r>
              <a:rPr lang="en-US" altLang="en-US" sz="3000" dirty="0" smtClean="0"/>
              <a:t> </a:t>
            </a:r>
            <a:r>
              <a:rPr lang="en-US" altLang="en-US" sz="1800" b="1" dirty="0" smtClean="0">
                <a:solidFill>
                  <a:srgbClr val="000000"/>
                </a:solidFill>
              </a:rPr>
              <a:t>Organisms that use organic nutrients as a carbon source.</a:t>
            </a:r>
          </a:p>
        </p:txBody>
      </p:sp>
      <p:sp>
        <p:nvSpPr>
          <p:cNvPr id="18435" name="Text Box 8"/>
          <p:cNvSpPr txBox="1">
            <a:spLocks noChangeArrowheads="1"/>
          </p:cNvSpPr>
          <p:nvPr/>
        </p:nvSpPr>
        <p:spPr bwMode="auto">
          <a:xfrm>
            <a:off x="2590800" y="76200"/>
            <a:ext cx="43434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charset="0"/>
              </a:rPr>
              <a:t>Nutrition of Prokaryotes </a:t>
            </a:r>
            <a:r>
              <a:rPr lang="ar-EG" alt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charset="0"/>
                <a:cs typeface="Al-Mothnna" pitchFamily="2" charset="-78"/>
              </a:rPr>
              <a:t>التغذية فى بدائيات النواة</a:t>
            </a:r>
            <a:endParaRPr lang="en-US" altLang="en-US" sz="32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charset="0"/>
              <a:cs typeface="Al-Mothnna" pitchFamily="2" charset="-78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828800"/>
            <a:ext cx="8839200" cy="4213225"/>
          </a:xfrm>
        </p:spPr>
        <p:txBody>
          <a:bodyPr>
            <a:spAutoFit/>
          </a:bodyPr>
          <a:lstStyle/>
          <a:p>
            <a:pPr marL="571500" indent="-571500" eaLnBrk="1" hangingPunct="1">
              <a:lnSpc>
                <a:spcPct val="90000"/>
              </a:lnSpc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sz="31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Photoautotrophs</a:t>
            </a:r>
            <a:r>
              <a:rPr lang="en-US" altLang="en-US" sz="3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3100" b="1" dirty="0" smtClean="0"/>
              <a:t>(</a:t>
            </a:r>
            <a:r>
              <a:rPr lang="ar-EG" altLang="en-US" sz="3100" dirty="0" smtClean="0"/>
              <a:t>ذاتية التغذية الضوئية</a:t>
            </a:r>
            <a:r>
              <a:rPr lang="en-US" altLang="en-US" sz="3100" b="1" dirty="0" smtClean="0"/>
              <a:t>):                  </a:t>
            </a:r>
            <a:r>
              <a:rPr lang="en-US" altLang="en-US" sz="1700" b="1" dirty="0" smtClean="0">
                <a:solidFill>
                  <a:srgbClr val="000000"/>
                </a:solidFill>
              </a:rPr>
              <a:t>use </a:t>
            </a:r>
            <a:r>
              <a:rPr lang="en-US" altLang="en-US" sz="1700" b="1" u="sng" dirty="0" smtClean="0">
                <a:solidFill>
                  <a:srgbClr val="FF0000"/>
                </a:solidFill>
              </a:rPr>
              <a:t>light energy</a:t>
            </a:r>
            <a:r>
              <a:rPr lang="en-US" altLang="en-US" sz="1700" b="1" dirty="0" smtClean="0">
                <a:solidFill>
                  <a:srgbClr val="000000"/>
                </a:solidFill>
              </a:rPr>
              <a:t> as </a:t>
            </a:r>
            <a:r>
              <a:rPr lang="en-US" altLang="en-US" sz="1700" b="1" dirty="0" smtClean="0">
                <a:solidFill>
                  <a:srgbClr val="FF0000"/>
                </a:solidFill>
              </a:rPr>
              <a:t>an </a:t>
            </a:r>
            <a:r>
              <a:rPr lang="en-US" altLang="en-US" sz="1700" b="1" dirty="0" smtClean="0">
                <a:solidFill>
                  <a:srgbClr val="000000"/>
                </a:solidFill>
              </a:rPr>
              <a:t>energy source, and </a:t>
            </a:r>
            <a:r>
              <a:rPr lang="en-US" altLang="en-US" sz="1700" b="1" dirty="0" smtClean="0">
                <a:solidFill>
                  <a:srgbClr val="FF0000"/>
                </a:solidFill>
              </a:rPr>
              <a:t>CO</a:t>
            </a:r>
            <a:r>
              <a:rPr lang="en-US" altLang="en-US" sz="1700" b="1" baseline="-25000" dirty="0" smtClean="0">
                <a:solidFill>
                  <a:srgbClr val="FF0000"/>
                </a:solidFill>
              </a:rPr>
              <a:t>2 </a:t>
            </a:r>
            <a:r>
              <a:rPr lang="en-US" altLang="en-US" sz="1700" b="1" dirty="0" smtClean="0"/>
              <a:t>as a carbon source</a:t>
            </a:r>
            <a:r>
              <a:rPr lang="en-US" altLang="en-US" sz="1700" b="1" dirty="0" smtClean="0">
                <a:solidFill>
                  <a:srgbClr val="000000"/>
                </a:solidFill>
              </a:rPr>
              <a:t> to </a:t>
            </a:r>
            <a:r>
              <a:rPr lang="en-US" altLang="en-US" sz="1700" b="1" dirty="0" smtClean="0"/>
              <a:t>synthesize</a:t>
            </a:r>
            <a:r>
              <a:rPr lang="en-US" altLang="en-US" sz="1700" b="1" dirty="0" smtClean="0">
                <a:solidFill>
                  <a:srgbClr val="000000"/>
                </a:solidFill>
              </a:rPr>
              <a:t> (</a:t>
            </a:r>
            <a:r>
              <a:rPr lang="ar-EG" altLang="en-US" sz="1700" b="1" dirty="0" smtClean="0">
                <a:solidFill>
                  <a:srgbClr val="000000"/>
                </a:solidFill>
              </a:rPr>
              <a:t>تخلق</a:t>
            </a:r>
            <a:r>
              <a:rPr lang="en-US" altLang="en-US" sz="1700" b="1" dirty="0" smtClean="0">
                <a:solidFill>
                  <a:srgbClr val="000000"/>
                </a:solidFill>
              </a:rPr>
              <a:t>) organic compounds.</a:t>
            </a:r>
          </a:p>
          <a:p>
            <a:pPr marL="571500" indent="-571500" eaLnBrk="1" hangingPunct="1">
              <a:lnSpc>
                <a:spcPct val="50000"/>
              </a:lnSpc>
              <a:buClr>
                <a:srgbClr val="0000FF"/>
              </a:buClr>
              <a:buFont typeface="Wingdings" pitchFamily="2" charset="2"/>
              <a:buNone/>
              <a:tabLst>
                <a:tab pos="2743200" algn="l"/>
              </a:tabLst>
              <a:defRPr/>
            </a:pPr>
            <a:endParaRPr lang="en-US" altLang="en-US" sz="1700" b="1" dirty="0" smtClean="0">
              <a:solidFill>
                <a:srgbClr val="000000"/>
              </a:solidFill>
            </a:endParaRPr>
          </a:p>
          <a:p>
            <a:pPr marL="571500" indent="-571500" eaLnBrk="1" hangingPunct="1">
              <a:lnSpc>
                <a:spcPct val="90000"/>
              </a:lnSpc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sz="31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Chemoautotrophs</a:t>
            </a:r>
            <a:r>
              <a:rPr lang="en-US" altLang="en-US" sz="31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EG" altLang="en-US" sz="3100" dirty="0" smtClean="0"/>
              <a:t>ذاتية التغذية الكيميائية)</a:t>
            </a:r>
            <a:r>
              <a:rPr lang="en-US" altLang="en-US" sz="3100" b="1" dirty="0" smtClean="0"/>
              <a:t>):</a:t>
            </a:r>
            <a:r>
              <a:rPr lang="en-US" altLang="en-US" sz="3500" dirty="0" smtClean="0">
                <a:solidFill>
                  <a:srgbClr val="000000"/>
                </a:solidFill>
              </a:rPr>
              <a:t>              </a:t>
            </a:r>
            <a:r>
              <a:rPr lang="en-US" altLang="en-US" sz="1700" b="1" dirty="0" smtClean="0"/>
              <a:t>use</a:t>
            </a:r>
            <a:r>
              <a:rPr lang="en-US" altLang="en-US" sz="17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1700" b="1" dirty="0" smtClean="0">
                <a:solidFill>
                  <a:srgbClr val="000000"/>
                </a:solidFill>
              </a:rPr>
              <a:t>chemical </a:t>
            </a:r>
            <a:r>
              <a:rPr lang="en-US" altLang="en-US" sz="1700" b="1" u="sng" dirty="0" smtClean="0">
                <a:solidFill>
                  <a:srgbClr val="FF0000"/>
                </a:solidFill>
              </a:rPr>
              <a:t>inorganic substances</a:t>
            </a:r>
            <a:r>
              <a:rPr lang="en-US" altLang="en-US" sz="1700" b="1" dirty="0" smtClean="0">
                <a:solidFill>
                  <a:srgbClr val="000000"/>
                </a:solidFill>
              </a:rPr>
              <a:t> as </a:t>
            </a:r>
            <a:r>
              <a:rPr lang="en-US" altLang="en-US" sz="1700" b="1" dirty="0" smtClean="0"/>
              <a:t>an </a:t>
            </a:r>
            <a:r>
              <a:rPr lang="en-US" altLang="en-US" sz="1700" b="1" dirty="0" smtClean="0">
                <a:solidFill>
                  <a:srgbClr val="000000"/>
                </a:solidFill>
              </a:rPr>
              <a:t>energy source, and</a:t>
            </a:r>
            <a:r>
              <a:rPr lang="en-US" altLang="en-US" sz="1700" b="1" dirty="0" smtClean="0">
                <a:solidFill>
                  <a:srgbClr val="FF0000"/>
                </a:solidFill>
              </a:rPr>
              <a:t> CO</a:t>
            </a:r>
            <a:r>
              <a:rPr lang="en-US" altLang="en-US" sz="1700" b="1" baseline="-25000" dirty="0" smtClean="0">
                <a:solidFill>
                  <a:srgbClr val="FF0000"/>
                </a:solidFill>
              </a:rPr>
              <a:t>2</a:t>
            </a:r>
            <a:r>
              <a:rPr lang="en-US" altLang="en-US" sz="1700" b="1" dirty="0" smtClean="0">
                <a:solidFill>
                  <a:srgbClr val="000000"/>
                </a:solidFill>
              </a:rPr>
              <a:t> as a carbon source.</a:t>
            </a:r>
          </a:p>
          <a:p>
            <a:pPr marL="571500" indent="-571500" eaLnBrk="1" hangingPunct="1">
              <a:lnSpc>
                <a:spcPct val="50000"/>
              </a:lnSpc>
              <a:buClr>
                <a:srgbClr val="0000FF"/>
              </a:buClr>
              <a:buFont typeface="Wingdings" pitchFamily="2" charset="2"/>
              <a:buNone/>
              <a:tabLst>
                <a:tab pos="2743200" algn="l"/>
              </a:tabLst>
              <a:defRPr/>
            </a:pPr>
            <a:endParaRPr lang="en-US" altLang="en-US" sz="1700" b="1" dirty="0" smtClean="0">
              <a:solidFill>
                <a:srgbClr val="000000"/>
              </a:solidFill>
            </a:endParaRPr>
          </a:p>
          <a:p>
            <a:pPr marL="571500" indent="-571500" eaLnBrk="1" hangingPunct="1">
              <a:lnSpc>
                <a:spcPct val="90000"/>
              </a:lnSpc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sz="31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Photoheterotrophs</a:t>
            </a:r>
            <a:r>
              <a:rPr lang="en-US" altLang="en-US" sz="31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3100" b="1" dirty="0" smtClean="0">
                <a:solidFill>
                  <a:srgbClr val="000000"/>
                </a:solidFill>
              </a:rPr>
              <a:t>(</a:t>
            </a:r>
            <a:r>
              <a:rPr lang="ar-EG" altLang="en-US" sz="3100" dirty="0" smtClean="0"/>
              <a:t>متعدد التغذية الضوئية</a:t>
            </a:r>
            <a:r>
              <a:rPr lang="en-US" altLang="en-US" sz="3100" b="1" dirty="0" smtClean="0"/>
              <a:t>):</a:t>
            </a:r>
            <a:r>
              <a:rPr lang="en-US" altLang="en-US" sz="3500" dirty="0" smtClean="0">
                <a:solidFill>
                  <a:srgbClr val="000000"/>
                </a:solidFill>
              </a:rPr>
              <a:t>          </a:t>
            </a:r>
            <a:r>
              <a:rPr lang="en-US" altLang="en-US" sz="1700" b="1" dirty="0" smtClean="0"/>
              <a:t>use </a:t>
            </a:r>
            <a:r>
              <a:rPr lang="en-US" altLang="en-US" sz="1700" b="1" u="sng" dirty="0" smtClean="0">
                <a:solidFill>
                  <a:srgbClr val="FF0000"/>
                </a:solidFill>
              </a:rPr>
              <a:t>light</a:t>
            </a:r>
            <a:r>
              <a:rPr lang="en-US" altLang="en-US" sz="1700" b="1" dirty="0" smtClean="0">
                <a:solidFill>
                  <a:srgbClr val="000000"/>
                </a:solidFill>
              </a:rPr>
              <a:t> </a:t>
            </a:r>
            <a:r>
              <a:rPr lang="en-US" altLang="en-US" sz="1700" b="1" dirty="0" smtClean="0"/>
              <a:t>as an </a:t>
            </a:r>
            <a:r>
              <a:rPr lang="en-US" altLang="en-US" sz="1700" b="1" dirty="0" smtClean="0">
                <a:solidFill>
                  <a:srgbClr val="000000"/>
                </a:solidFill>
              </a:rPr>
              <a:t>energy source, and </a:t>
            </a:r>
            <a:r>
              <a:rPr lang="en-US" altLang="en-US" sz="1700" b="1" u="sng" dirty="0" smtClean="0">
                <a:solidFill>
                  <a:srgbClr val="FF0000"/>
                </a:solidFill>
              </a:rPr>
              <a:t>organic substances</a:t>
            </a:r>
            <a:r>
              <a:rPr lang="en-US" altLang="en-US" sz="1700" b="1" dirty="0" smtClean="0">
                <a:solidFill>
                  <a:srgbClr val="000000"/>
                </a:solidFill>
              </a:rPr>
              <a:t> as carbon sources</a:t>
            </a:r>
            <a:r>
              <a:rPr lang="en-US" altLang="en-US" sz="1700" dirty="0" smtClean="0">
                <a:solidFill>
                  <a:srgbClr val="000000"/>
                </a:solidFill>
              </a:rPr>
              <a:t>.</a:t>
            </a:r>
          </a:p>
          <a:p>
            <a:pPr marL="571500" indent="-571500" eaLnBrk="1" hangingPunct="1">
              <a:lnSpc>
                <a:spcPct val="50000"/>
              </a:lnSpc>
              <a:buClr>
                <a:srgbClr val="0000FF"/>
              </a:buClr>
              <a:buFont typeface="Wingdings" pitchFamily="2" charset="2"/>
              <a:buNone/>
              <a:tabLst>
                <a:tab pos="2743200" algn="l"/>
              </a:tabLst>
              <a:defRPr/>
            </a:pPr>
            <a:endParaRPr lang="en-US" altLang="en-US" sz="1700" dirty="0" smtClean="0">
              <a:solidFill>
                <a:srgbClr val="000000"/>
              </a:solidFill>
            </a:endParaRPr>
          </a:p>
          <a:p>
            <a:pPr marL="571500" indent="-571500" eaLnBrk="1" hangingPunct="1">
              <a:lnSpc>
                <a:spcPct val="60000"/>
              </a:lnSpc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sz="31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Chemoheterotrophs</a:t>
            </a:r>
            <a:r>
              <a:rPr lang="en-US" altLang="en-US" sz="35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3100" b="1" dirty="0" smtClean="0">
                <a:solidFill>
                  <a:srgbClr val="000000"/>
                </a:solidFill>
              </a:rPr>
              <a:t>(</a:t>
            </a:r>
            <a:r>
              <a:rPr lang="ar-EG" altLang="en-US" sz="3100" dirty="0" smtClean="0"/>
              <a:t>متعدد التغذية الكيميائية</a:t>
            </a:r>
            <a:r>
              <a:rPr lang="en-US" altLang="en-US" sz="3100" b="1" dirty="0" smtClean="0"/>
              <a:t>):</a:t>
            </a:r>
            <a:r>
              <a:rPr lang="en-US" altLang="en-US" sz="3500" dirty="0" smtClean="0">
                <a:solidFill>
                  <a:srgbClr val="000000"/>
                </a:solidFill>
              </a:rPr>
              <a:t> </a:t>
            </a:r>
          </a:p>
          <a:p>
            <a:pPr marL="571500" indent="-571500" eaLnBrk="1" hangingPunct="1">
              <a:lnSpc>
                <a:spcPct val="60000"/>
              </a:lnSpc>
              <a:buClr>
                <a:srgbClr val="0000FF"/>
              </a:buClr>
              <a:buFont typeface="Wingdings" pitchFamily="2" charset="2"/>
              <a:buNone/>
              <a:tabLst>
                <a:tab pos="2743200" algn="l"/>
              </a:tabLst>
              <a:defRPr/>
            </a:pPr>
            <a:r>
              <a:rPr lang="en-US" altLang="en-US" sz="2700" dirty="0" smtClean="0">
                <a:solidFill>
                  <a:srgbClr val="000000"/>
                </a:solidFill>
              </a:rPr>
              <a:t>       </a:t>
            </a:r>
            <a:r>
              <a:rPr lang="en-US" altLang="en-US" sz="1700" b="1" dirty="0" smtClean="0">
                <a:solidFill>
                  <a:srgbClr val="000000"/>
                </a:solidFill>
              </a:rPr>
              <a:t>use </a:t>
            </a:r>
            <a:r>
              <a:rPr lang="en-US" altLang="en-US" sz="1700" b="1" u="sng" dirty="0" smtClean="0">
                <a:solidFill>
                  <a:srgbClr val="FF0000"/>
                </a:solidFill>
              </a:rPr>
              <a:t>organic substances</a:t>
            </a:r>
            <a:r>
              <a:rPr lang="en-US" altLang="en-US" sz="1700" b="1" dirty="0" smtClean="0">
                <a:solidFill>
                  <a:srgbClr val="000000"/>
                </a:solidFill>
              </a:rPr>
              <a:t> as a source for both energy and carbon</a:t>
            </a:r>
            <a:r>
              <a:rPr lang="en-US" altLang="en-US" sz="1900" b="1" dirty="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19459" name="Text Box 7"/>
          <p:cNvSpPr txBox="1">
            <a:spLocks noChangeArrowheads="1"/>
          </p:cNvSpPr>
          <p:nvPr/>
        </p:nvSpPr>
        <p:spPr bwMode="auto">
          <a:xfrm>
            <a:off x="1981200" y="15818"/>
            <a:ext cx="51816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are four major modes of nutrition</a:t>
            </a:r>
            <a:endParaRPr lang="en-GB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4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24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24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24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676400" y="90488"/>
            <a:ext cx="55626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GB" altLang="en-US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Prokaryotic modes of nutrition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304800" y="609600"/>
            <a:ext cx="792480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800" b="1"/>
              <a:t>Based on </a:t>
            </a:r>
            <a:r>
              <a:rPr lang="en-GB" altLang="en-US" sz="2000" b="1" u="sng">
                <a:solidFill>
                  <a:srgbClr val="FF3300"/>
                </a:solidFill>
              </a:rPr>
              <a:t>Carbon source</a:t>
            </a:r>
            <a:r>
              <a:rPr lang="en-GB" altLang="en-US" sz="1800" b="1">
                <a:solidFill>
                  <a:srgbClr val="FF3300"/>
                </a:solidFill>
              </a:rPr>
              <a:t> </a:t>
            </a:r>
            <a:r>
              <a:rPr lang="en-GB" altLang="en-US" sz="1800" b="1"/>
              <a:t>and </a:t>
            </a:r>
            <a:r>
              <a:rPr lang="en-GB" altLang="en-US" sz="2000" b="1" u="sng">
                <a:solidFill>
                  <a:srgbClr val="FF3300"/>
                </a:solidFill>
              </a:rPr>
              <a:t>Energy source</a:t>
            </a:r>
            <a:r>
              <a:rPr lang="en-GB" altLang="en-US" sz="1800" b="1"/>
              <a:t> that can be used       by a prokaryotic organism to synthesize organic compounds. 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667000" y="1676400"/>
            <a:ext cx="3657600" cy="1066800"/>
            <a:chOff x="1680" y="1056"/>
            <a:chExt cx="2304" cy="672"/>
          </a:xfrm>
        </p:grpSpPr>
        <p:sp>
          <p:nvSpPr>
            <p:cNvPr id="20509" name="Line 6"/>
            <p:cNvSpPr>
              <a:spLocks noChangeShapeType="1"/>
            </p:cNvSpPr>
            <p:nvPr/>
          </p:nvSpPr>
          <p:spPr bwMode="auto">
            <a:xfrm>
              <a:off x="2928" y="1056"/>
              <a:ext cx="0" cy="43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10" name="Line 7"/>
            <p:cNvSpPr>
              <a:spLocks noChangeShapeType="1"/>
            </p:cNvSpPr>
            <p:nvPr/>
          </p:nvSpPr>
          <p:spPr bwMode="auto">
            <a:xfrm>
              <a:off x="1680" y="1488"/>
              <a:ext cx="230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11" name="Line 8"/>
            <p:cNvSpPr>
              <a:spLocks noChangeShapeType="1"/>
            </p:cNvSpPr>
            <p:nvPr/>
          </p:nvSpPr>
          <p:spPr bwMode="auto">
            <a:xfrm>
              <a:off x="1680" y="1488"/>
              <a:ext cx="0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12" name="Line 9"/>
            <p:cNvSpPr>
              <a:spLocks noChangeShapeType="1"/>
            </p:cNvSpPr>
            <p:nvPr/>
          </p:nvSpPr>
          <p:spPr bwMode="auto">
            <a:xfrm>
              <a:off x="3984" y="1488"/>
              <a:ext cx="0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1143000" y="3733800"/>
            <a:ext cx="2362200" cy="685800"/>
            <a:chOff x="720" y="2352"/>
            <a:chExt cx="1488" cy="432"/>
          </a:xfrm>
        </p:grpSpPr>
        <p:sp>
          <p:nvSpPr>
            <p:cNvPr id="20505" name="Line 11"/>
            <p:cNvSpPr>
              <a:spLocks noChangeShapeType="1"/>
            </p:cNvSpPr>
            <p:nvPr/>
          </p:nvSpPr>
          <p:spPr bwMode="auto">
            <a:xfrm>
              <a:off x="1536" y="2352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6" name="Line 12"/>
            <p:cNvSpPr>
              <a:spLocks noChangeShapeType="1"/>
            </p:cNvSpPr>
            <p:nvPr/>
          </p:nvSpPr>
          <p:spPr bwMode="auto">
            <a:xfrm>
              <a:off x="720" y="2544"/>
              <a:ext cx="14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7" name="Line 13"/>
            <p:cNvSpPr>
              <a:spLocks noChangeShapeType="1"/>
            </p:cNvSpPr>
            <p:nvPr/>
          </p:nvSpPr>
          <p:spPr bwMode="auto">
            <a:xfrm>
              <a:off x="720" y="2544"/>
              <a:ext cx="0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8" name="Line 14"/>
            <p:cNvSpPr>
              <a:spLocks noChangeShapeType="1"/>
            </p:cNvSpPr>
            <p:nvPr/>
          </p:nvSpPr>
          <p:spPr bwMode="auto">
            <a:xfrm>
              <a:off x="2208" y="2544"/>
              <a:ext cx="0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5486400" y="3733800"/>
            <a:ext cx="2438400" cy="685800"/>
            <a:chOff x="3456" y="2352"/>
            <a:chExt cx="1536" cy="432"/>
          </a:xfrm>
        </p:grpSpPr>
        <p:sp>
          <p:nvSpPr>
            <p:cNvPr id="20501" name="Line 16"/>
            <p:cNvSpPr>
              <a:spLocks noChangeShapeType="1"/>
            </p:cNvSpPr>
            <p:nvPr/>
          </p:nvSpPr>
          <p:spPr bwMode="auto">
            <a:xfrm>
              <a:off x="4176" y="2352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2" name="Line 17"/>
            <p:cNvSpPr>
              <a:spLocks noChangeShapeType="1"/>
            </p:cNvSpPr>
            <p:nvPr/>
          </p:nvSpPr>
          <p:spPr bwMode="auto">
            <a:xfrm>
              <a:off x="3456" y="2544"/>
              <a:ext cx="15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3" name="Line 18"/>
            <p:cNvSpPr>
              <a:spLocks noChangeShapeType="1"/>
            </p:cNvSpPr>
            <p:nvPr/>
          </p:nvSpPr>
          <p:spPr bwMode="auto">
            <a:xfrm>
              <a:off x="3456" y="2544"/>
              <a:ext cx="0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4" name="Line 19"/>
            <p:cNvSpPr>
              <a:spLocks noChangeShapeType="1"/>
            </p:cNvSpPr>
            <p:nvPr/>
          </p:nvSpPr>
          <p:spPr bwMode="auto">
            <a:xfrm>
              <a:off x="4992" y="2544"/>
              <a:ext cx="0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572" name="Text Box 20"/>
          <p:cNvSpPr txBox="1">
            <a:spLocks noChangeArrowheads="1"/>
          </p:cNvSpPr>
          <p:nvPr/>
        </p:nvSpPr>
        <p:spPr bwMode="auto">
          <a:xfrm>
            <a:off x="1600200" y="2667000"/>
            <a:ext cx="2209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800" b="1">
                <a:solidFill>
                  <a:srgbClr val="0000FF"/>
                </a:solidFill>
              </a:rPr>
              <a:t>Autotrophs</a:t>
            </a:r>
          </a:p>
        </p:txBody>
      </p:sp>
      <p:sp>
        <p:nvSpPr>
          <p:cNvPr id="23573" name="Text Box 21"/>
          <p:cNvSpPr txBox="1">
            <a:spLocks noChangeArrowheads="1"/>
          </p:cNvSpPr>
          <p:nvPr/>
        </p:nvSpPr>
        <p:spPr bwMode="auto">
          <a:xfrm>
            <a:off x="5257800" y="2667000"/>
            <a:ext cx="2438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800" b="1">
                <a:solidFill>
                  <a:srgbClr val="0000FF"/>
                </a:solidFill>
              </a:rPr>
              <a:t>Heterotrophs</a:t>
            </a:r>
          </a:p>
        </p:txBody>
      </p:sp>
      <p:sp>
        <p:nvSpPr>
          <p:cNvPr id="23574" name="Text Box 22"/>
          <p:cNvSpPr txBox="1">
            <a:spLocks noChangeArrowheads="1"/>
          </p:cNvSpPr>
          <p:nvPr/>
        </p:nvSpPr>
        <p:spPr bwMode="auto">
          <a:xfrm>
            <a:off x="511175" y="4419600"/>
            <a:ext cx="1295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800" b="1"/>
              <a:t>Photo-autotroph</a:t>
            </a:r>
          </a:p>
        </p:txBody>
      </p:sp>
      <p:sp>
        <p:nvSpPr>
          <p:cNvPr id="23575" name="Text Box 23"/>
          <p:cNvSpPr txBox="1">
            <a:spLocks noChangeArrowheads="1"/>
          </p:cNvSpPr>
          <p:nvPr/>
        </p:nvSpPr>
        <p:spPr bwMode="auto">
          <a:xfrm>
            <a:off x="2797175" y="4419600"/>
            <a:ext cx="1371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800" b="1"/>
              <a:t>Chemo-autotroph</a:t>
            </a:r>
          </a:p>
        </p:txBody>
      </p:sp>
      <p:sp>
        <p:nvSpPr>
          <p:cNvPr id="23576" name="Text Box 24"/>
          <p:cNvSpPr txBox="1">
            <a:spLocks noChangeArrowheads="1"/>
          </p:cNvSpPr>
          <p:nvPr/>
        </p:nvSpPr>
        <p:spPr bwMode="auto">
          <a:xfrm>
            <a:off x="7162800" y="4445000"/>
            <a:ext cx="1524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800" b="1"/>
              <a:t>Chemo-Heterotroph</a:t>
            </a:r>
          </a:p>
        </p:txBody>
      </p:sp>
      <p:sp>
        <p:nvSpPr>
          <p:cNvPr id="23577" name="Text Box 25"/>
          <p:cNvSpPr txBox="1">
            <a:spLocks noChangeArrowheads="1"/>
          </p:cNvSpPr>
          <p:nvPr/>
        </p:nvSpPr>
        <p:spPr bwMode="auto">
          <a:xfrm>
            <a:off x="4778375" y="4419600"/>
            <a:ext cx="1524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800" b="1"/>
              <a:t>Photo-Heterotroph</a:t>
            </a:r>
          </a:p>
        </p:txBody>
      </p: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1143000" y="3092450"/>
            <a:ext cx="6705600" cy="641350"/>
            <a:chOff x="864" y="1948"/>
            <a:chExt cx="4080" cy="404"/>
          </a:xfrm>
        </p:grpSpPr>
        <p:sp>
          <p:nvSpPr>
            <p:cNvPr id="20499" name="Text Box 27"/>
            <p:cNvSpPr txBox="1">
              <a:spLocks noChangeArrowheads="1"/>
            </p:cNvSpPr>
            <p:nvPr/>
          </p:nvSpPr>
          <p:spPr bwMode="auto">
            <a:xfrm>
              <a:off x="864" y="2025"/>
              <a:ext cx="168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1800" b="1">
                  <a:solidFill>
                    <a:srgbClr val="CC0099"/>
                  </a:solidFill>
                </a:rPr>
                <a:t>CO</a:t>
              </a:r>
              <a:r>
                <a:rPr lang="en-GB" altLang="en-US" sz="2000" b="1" baseline="-25000">
                  <a:solidFill>
                    <a:srgbClr val="CC0099"/>
                  </a:solidFill>
                </a:rPr>
                <a:t>2</a:t>
              </a:r>
              <a:r>
                <a:rPr lang="en-GB" altLang="en-US" sz="1800" b="1">
                  <a:solidFill>
                    <a:srgbClr val="CC0099"/>
                  </a:solidFill>
                </a:rPr>
                <a:t> as Carbon Source</a:t>
              </a:r>
            </a:p>
          </p:txBody>
        </p:sp>
        <p:sp>
          <p:nvSpPr>
            <p:cNvPr id="20500" name="Text Box 28"/>
            <p:cNvSpPr txBox="1">
              <a:spLocks noChangeArrowheads="1"/>
            </p:cNvSpPr>
            <p:nvPr/>
          </p:nvSpPr>
          <p:spPr bwMode="auto">
            <a:xfrm>
              <a:off x="3264" y="1948"/>
              <a:ext cx="168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1800" b="1">
                  <a:solidFill>
                    <a:srgbClr val="CC0099"/>
                  </a:solidFill>
                </a:rPr>
                <a:t>Organic compounds as Carbon Source</a:t>
              </a:r>
            </a:p>
          </p:txBody>
        </p:sp>
      </p:grpSp>
      <p:sp>
        <p:nvSpPr>
          <p:cNvPr id="23581" name="Text Box 29"/>
          <p:cNvSpPr txBox="1">
            <a:spLocks noChangeArrowheads="1"/>
          </p:cNvSpPr>
          <p:nvPr/>
        </p:nvSpPr>
        <p:spPr bwMode="auto">
          <a:xfrm>
            <a:off x="228600" y="5181600"/>
            <a:ext cx="1905000" cy="9572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600" b="1"/>
              <a:t>- Light as energy </a:t>
            </a:r>
            <a:r>
              <a:rPr lang="en-GB" altLang="en-US" sz="1600" b="1">
                <a:solidFill>
                  <a:srgbClr val="FF00FF"/>
                </a:solidFill>
              </a:rPr>
              <a:t/>
            </a:r>
            <a:br>
              <a:rPr lang="en-GB" altLang="en-US" sz="1600" b="1">
                <a:solidFill>
                  <a:srgbClr val="FF00FF"/>
                </a:solidFill>
              </a:rPr>
            </a:br>
            <a:r>
              <a:rPr lang="en-GB" altLang="en-US" sz="1600" b="1"/>
              <a:t>  source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600" b="1"/>
              <a:t>-CO</a:t>
            </a:r>
            <a:r>
              <a:rPr lang="en-GB" altLang="en-US" sz="1600" b="1" baseline="-25000"/>
              <a:t>2</a:t>
            </a:r>
            <a:r>
              <a:rPr lang="en-GB" altLang="en-US" sz="1600" b="1"/>
              <a:t> as C source</a:t>
            </a:r>
          </a:p>
        </p:txBody>
      </p:sp>
      <p:sp>
        <p:nvSpPr>
          <p:cNvPr id="23582" name="Text Box 30"/>
          <p:cNvSpPr txBox="1">
            <a:spLocks noChangeArrowheads="1"/>
          </p:cNvSpPr>
          <p:nvPr/>
        </p:nvSpPr>
        <p:spPr bwMode="auto">
          <a:xfrm>
            <a:off x="2667000" y="5181600"/>
            <a:ext cx="1905000" cy="9572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600" b="1"/>
              <a:t>- Chemicals as</a:t>
            </a:r>
            <a:r>
              <a:rPr lang="en-GB" altLang="en-US" sz="1600" b="1">
                <a:solidFill>
                  <a:srgbClr val="FF00FF"/>
                </a:solidFill>
              </a:rPr>
              <a:t/>
            </a:r>
            <a:br>
              <a:rPr lang="en-GB" altLang="en-US" sz="1600" b="1">
                <a:solidFill>
                  <a:srgbClr val="FF00FF"/>
                </a:solidFill>
              </a:rPr>
            </a:br>
            <a:r>
              <a:rPr lang="en-GB" altLang="en-US" sz="1600" b="1"/>
              <a:t>  energy source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600" b="1"/>
              <a:t>-CO</a:t>
            </a:r>
            <a:r>
              <a:rPr lang="en-GB" altLang="en-US" sz="1600" b="1" baseline="-25000"/>
              <a:t>2 </a:t>
            </a:r>
            <a:r>
              <a:rPr lang="en-GB" altLang="en-US" sz="1600" b="1"/>
              <a:t>as C source</a:t>
            </a:r>
          </a:p>
        </p:txBody>
      </p:sp>
      <p:sp>
        <p:nvSpPr>
          <p:cNvPr id="23583" name="Text Box 31"/>
          <p:cNvSpPr txBox="1">
            <a:spLocks noChangeArrowheads="1"/>
          </p:cNvSpPr>
          <p:nvPr/>
        </p:nvSpPr>
        <p:spPr bwMode="auto">
          <a:xfrm>
            <a:off x="4876800" y="5257800"/>
            <a:ext cx="1752600" cy="144621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600" b="1"/>
              <a:t>- Light as</a:t>
            </a:r>
            <a:r>
              <a:rPr lang="en-GB" altLang="en-US" sz="1600" b="1">
                <a:solidFill>
                  <a:srgbClr val="FF00FF"/>
                </a:solidFill>
              </a:rPr>
              <a:t/>
            </a:r>
            <a:br>
              <a:rPr lang="en-GB" altLang="en-US" sz="1600" b="1">
                <a:solidFill>
                  <a:srgbClr val="FF00FF"/>
                </a:solidFill>
              </a:rPr>
            </a:br>
            <a:r>
              <a:rPr lang="en-GB" altLang="en-US" sz="1600" b="1"/>
              <a:t>  energy source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600" b="1"/>
              <a:t>-Organic compounds as C source</a:t>
            </a:r>
          </a:p>
        </p:txBody>
      </p:sp>
      <p:sp>
        <p:nvSpPr>
          <p:cNvPr id="23584" name="Text Box 32"/>
          <p:cNvSpPr txBox="1">
            <a:spLocks noChangeArrowheads="1"/>
          </p:cNvSpPr>
          <p:nvPr/>
        </p:nvSpPr>
        <p:spPr bwMode="auto">
          <a:xfrm>
            <a:off x="7010400" y="5257800"/>
            <a:ext cx="1905000" cy="144621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600" b="1"/>
              <a:t>- Chemicals as</a:t>
            </a:r>
            <a:r>
              <a:rPr lang="en-GB" altLang="en-US" sz="1600" b="1">
                <a:solidFill>
                  <a:srgbClr val="FF00FF"/>
                </a:solidFill>
              </a:rPr>
              <a:t/>
            </a:r>
            <a:br>
              <a:rPr lang="en-GB" altLang="en-US" sz="1600" b="1">
                <a:solidFill>
                  <a:srgbClr val="FF00FF"/>
                </a:solidFill>
              </a:rPr>
            </a:br>
            <a:r>
              <a:rPr lang="en-GB" altLang="en-US" sz="1600" b="1"/>
              <a:t>   energy source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600" b="1"/>
              <a:t>- Organic compounds as C source</a:t>
            </a:r>
          </a:p>
        </p:txBody>
      </p:sp>
      <p:sp>
        <p:nvSpPr>
          <p:cNvPr id="23585" name="Text Box 33"/>
          <p:cNvSpPr txBox="1">
            <a:spLocks noChangeArrowheads="1"/>
          </p:cNvSpPr>
          <p:nvPr/>
        </p:nvSpPr>
        <p:spPr bwMode="auto">
          <a:xfrm>
            <a:off x="3352800" y="1143000"/>
            <a:ext cx="2590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3200" b="1">
                <a:solidFill>
                  <a:srgbClr val="0000FF"/>
                </a:solidFill>
              </a:rPr>
              <a:t>Prokaryotes</a:t>
            </a:r>
          </a:p>
        </p:txBody>
      </p:sp>
    </p:spTree>
    <p:custDataLst>
      <p:tags r:id="rId1"/>
    </p:custDataLst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35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3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3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23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3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3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3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6" grpId="0"/>
      <p:bldP spid="23572" grpId="0"/>
      <p:bldP spid="23573" grpId="0"/>
      <p:bldP spid="23574" grpId="0"/>
      <p:bldP spid="23575" grpId="0"/>
      <p:bldP spid="23576" grpId="0"/>
      <p:bldP spid="23577" grpId="0"/>
      <p:bldP spid="23581" grpId="0" animBg="1"/>
      <p:bldP spid="23582" grpId="0" animBg="1"/>
      <p:bldP spid="23583" grpId="0" animBg="1"/>
      <p:bldP spid="23584" grpId="0" animBg="1"/>
      <p:bldP spid="2358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Quiz1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7DE355-3F25-4271-878C-931E44686C6E}" type="slidenum">
              <a:rPr lang="ar-SA" altLang="en-US" smtClean="0"/>
              <a:pPr>
                <a:defRPr/>
              </a:pPr>
              <a:t>19</a:t>
            </a:fld>
            <a:endParaRPr lang="en-GB" altLang="en-US"/>
          </a:p>
        </p:txBody>
      </p:sp>
      <p:pic>
        <p:nvPicPr>
          <p:cNvPr id="25" name="Picture 24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26" name="Picture 25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27" name="Picture 26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1762332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304800"/>
            <a:ext cx="4648200" cy="609600"/>
          </a:xfrm>
        </p:spPr>
        <p:txBody>
          <a:bodyPr anchor="ctr"/>
          <a:lstStyle/>
          <a:p>
            <a:pPr algn="ctr"/>
            <a:r>
              <a:rPr lang="en-US" altLang="en-US" sz="3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are Prokaryotes?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229600" cy="45720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SzTx/>
              <a:defRPr/>
            </a:pPr>
            <a:r>
              <a:rPr lang="en-US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includes two Major Domains: </a:t>
            </a:r>
            <a:r>
              <a:rPr lang="en-US" alt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Archaea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Bacteria</a:t>
            </a:r>
          </a:p>
          <a:p>
            <a:pPr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SzTx/>
              <a:buFont typeface="Wingdings" pitchFamily="2" charset="2"/>
              <a:buNone/>
              <a:defRPr/>
            </a:pPr>
            <a:endParaRPr lang="en-US" alt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SzTx/>
              <a:defRPr/>
            </a:pPr>
            <a:r>
              <a:rPr lang="en-US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Prokaryotes are single-celled organisms that do not have a membrane-bound nucleus, and can live in nearly every environment on Earth.</a:t>
            </a:r>
          </a:p>
          <a:p>
            <a:pPr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SzTx/>
              <a:buFont typeface="Wingdings" pitchFamily="2" charset="2"/>
              <a:buNone/>
              <a:defRPr/>
            </a:pPr>
            <a:endParaRPr lang="en-US" alt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SzTx/>
              <a:defRPr/>
            </a:pPr>
            <a:r>
              <a:rPr lang="en-US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Although tiny, prokaryotes differ greatly in their genetic traits, their modes of nutrition</a:t>
            </a:r>
            <a:r>
              <a:rPr lang="en-US" altLang="en-US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however,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their habitats are similar.</a:t>
            </a:r>
          </a:p>
          <a:p>
            <a:pPr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SzTx/>
              <a:buFont typeface="Wingdings" pitchFamily="2" charset="2"/>
              <a:buNone/>
              <a:defRPr/>
            </a:pPr>
            <a:endParaRPr lang="en-US" alt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SzTx/>
              <a:defRPr/>
            </a:pPr>
            <a:r>
              <a:rPr lang="en-US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Based on genetic differences, prokaryotes are grouped in two domains: Domain </a:t>
            </a:r>
            <a:r>
              <a:rPr lang="en-US" alt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Archaea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Domain Bacteria.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8" cstate="print"/>
            <a:srcRect t="2674" b="17106"/>
            <a:stretch>
              <a:fillRect/>
            </a:stretch>
          </p:blipFill>
          <p:spPr>
            <a:xfrm>
              <a:off x="4975676" y="2492896"/>
              <a:ext cx="3052708" cy="326953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0" name="TextBox 16"/>
            <p:cNvSpPr txBox="1">
              <a:spLocks noChangeArrowheads="1"/>
            </p:cNvSpPr>
            <p:nvPr/>
          </p:nvSpPr>
          <p:spPr bwMode="auto">
            <a:xfrm>
              <a:off x="4788024" y="5862935"/>
              <a:ext cx="367810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400" b="1" i="1"/>
                <a:t>Prof. Ashraf M. Ahmed</a:t>
              </a:r>
            </a:p>
          </p:txBody>
        </p:sp>
        <p:sp>
          <p:nvSpPr>
            <p:cNvPr id="18441" name="TextBox 17"/>
            <p:cNvSpPr txBox="1">
              <a:spLocks noChangeArrowheads="1"/>
            </p:cNvSpPr>
            <p:nvPr/>
          </p:nvSpPr>
          <p:spPr bwMode="auto">
            <a:xfrm>
              <a:off x="5429256" y="6345816"/>
              <a:ext cx="242889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000" b="1">
                  <a:solidFill>
                    <a:srgbClr val="0000FF"/>
                  </a:solidFill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3" name="TextBox 12"/>
            <p:cNvSpPr txBox="1">
              <a:spLocks noChangeArrowheads="1"/>
            </p:cNvSpPr>
            <p:nvPr/>
          </p:nvSpPr>
          <p:spPr bwMode="auto">
            <a:xfrm>
              <a:off x="5364088" y="1188041"/>
              <a:ext cx="244827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1600" b="1" dirty="0" smtClean="0"/>
                <a:t>College </a:t>
              </a:r>
              <a:r>
                <a:rPr lang="en-US" altLang="en-US" sz="1600" b="1" dirty="0"/>
                <a:t>of Science, </a:t>
              </a:r>
            </a:p>
            <a:p>
              <a:pPr algn="ctr" eaLnBrk="1" hangingPunct="1"/>
              <a:r>
                <a:rPr lang="en-US" altLang="en-US" sz="1600" b="1" dirty="0"/>
                <a:t>Zoology Department</a:t>
              </a:r>
              <a:endParaRPr lang="ar-SA" altLang="en-US" sz="1600" b="1" dirty="0"/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114800" y="1981200"/>
            <a:ext cx="47244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dirty="0" smtClean="0">
                <a:solidFill>
                  <a:srgbClr val="0000FF"/>
                </a:solidFill>
                <a:latin typeface="Impact" pitchFamily="34" charset="0"/>
              </a:rPr>
              <a:t>General Animal Biology (Zoo-145)</a:t>
            </a:r>
          </a:p>
        </p:txBody>
      </p:sp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55039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667000" y="152400"/>
            <a:ext cx="3810000" cy="633413"/>
          </a:xfrm>
        </p:spPr>
        <p:txBody>
          <a:bodyPr anchor="ctr"/>
          <a:lstStyle/>
          <a:p>
            <a:pPr>
              <a:defRPr/>
            </a:pPr>
            <a:r>
              <a:rPr lang="en-US" altLang="en-US" sz="2800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Domain: </a:t>
            </a:r>
            <a:r>
              <a:rPr lang="en-GB" altLang="en-US" sz="2800" u="sng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Archaea</a:t>
            </a:r>
            <a:endParaRPr lang="en-GB" altLang="en-US" sz="2800" u="sng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497013"/>
            <a:ext cx="4824413" cy="45227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1900" b="1" smtClean="0">
                <a:solidFill>
                  <a:srgbClr val="000000"/>
                </a:solidFill>
              </a:rPr>
              <a:t>Archaea are </a:t>
            </a:r>
            <a:r>
              <a:rPr lang="en-US" altLang="en-US" sz="1900" b="1" smtClean="0">
                <a:solidFill>
                  <a:srgbClr val="FF0000"/>
                </a:solidFill>
              </a:rPr>
              <a:t>extremophiles</a:t>
            </a:r>
            <a:r>
              <a:rPr lang="en-US" altLang="en-US" sz="1900" b="1" smtClean="0">
                <a:solidFill>
                  <a:srgbClr val="000000"/>
                </a:solidFill>
              </a:rPr>
              <a:t>, “</a:t>
            </a:r>
            <a:r>
              <a:rPr lang="ar-SA" altLang="en-US" sz="1700" smtClean="0">
                <a:solidFill>
                  <a:srgbClr val="000000"/>
                </a:solidFill>
              </a:rPr>
              <a:t>مُحب للظروف القاسية</a:t>
            </a:r>
            <a:r>
              <a:rPr lang="en-US" altLang="en-US" sz="1900" b="1" smtClean="0">
                <a:solidFill>
                  <a:srgbClr val="000000"/>
                </a:solidFill>
              </a:rPr>
              <a:t>” of extreme environments</a:t>
            </a:r>
            <a:r>
              <a:rPr lang="en-GB" altLang="en-US" sz="1900" b="1" smtClean="0"/>
              <a:t> and can be classified into: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altLang="en-US" sz="1900" b="1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GB" altLang="en-US" sz="1900" b="1" smtClean="0"/>
              <a:t>a)- </a:t>
            </a:r>
            <a:r>
              <a:rPr lang="en-GB" altLang="en-US" sz="1900" b="1" u="sng" smtClean="0">
                <a:solidFill>
                  <a:srgbClr val="FF0000"/>
                </a:solidFill>
              </a:rPr>
              <a:t>Extreme halophiles</a:t>
            </a:r>
            <a:r>
              <a:rPr lang="ar-SA" altLang="en-US" sz="1700" smtClean="0"/>
              <a:t>مُحب للملوحة</a:t>
            </a:r>
            <a:r>
              <a:rPr lang="ar-SA" altLang="en-US" sz="1900" b="1" smtClean="0"/>
              <a:t> </a:t>
            </a:r>
            <a:r>
              <a:rPr lang="en-GB" altLang="en-US" sz="1900" b="1" smtClean="0"/>
              <a:t>:</a:t>
            </a:r>
          </a:p>
          <a:p>
            <a:pPr>
              <a:lnSpc>
                <a:spcPct val="80000"/>
              </a:lnSpc>
              <a:buClr>
                <a:srgbClr val="339933"/>
              </a:buClr>
            </a:pPr>
            <a:r>
              <a:rPr lang="en-US" altLang="en-US" sz="1900" b="1" smtClean="0">
                <a:solidFill>
                  <a:srgbClr val="000000"/>
                </a:solidFill>
              </a:rPr>
              <a:t>live in such saline places as the Great Salt Lake and the Dead Sea.</a:t>
            </a:r>
          </a:p>
          <a:p>
            <a:pPr>
              <a:lnSpc>
                <a:spcPct val="80000"/>
              </a:lnSpc>
              <a:buClr>
                <a:srgbClr val="339933"/>
              </a:buClr>
              <a:buFont typeface="Wingdings" pitchFamily="2" charset="2"/>
              <a:buNone/>
            </a:pPr>
            <a:endParaRPr lang="en-US" altLang="en-US" sz="1900" b="1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buClr>
                <a:srgbClr val="339933"/>
              </a:buClr>
            </a:pPr>
            <a:r>
              <a:rPr lang="en-US" altLang="en-US" sz="1900" b="1" smtClean="0">
                <a:solidFill>
                  <a:srgbClr val="000000"/>
                </a:solidFill>
              </a:rPr>
              <a:t>Some species require an extremely salty</a:t>
            </a:r>
            <a:r>
              <a:rPr lang="ar-SA" altLang="en-US" sz="1700" smtClean="0">
                <a:solidFill>
                  <a:srgbClr val="000000"/>
                </a:solidFill>
              </a:rPr>
              <a:t>شديدة الملوحة </a:t>
            </a:r>
            <a:r>
              <a:rPr lang="en-US" altLang="en-US" sz="1900" b="1" smtClean="0">
                <a:solidFill>
                  <a:srgbClr val="000000"/>
                </a:solidFill>
              </a:rPr>
              <a:t> environment to grow.</a:t>
            </a:r>
          </a:p>
          <a:p>
            <a:pPr>
              <a:lnSpc>
                <a:spcPct val="80000"/>
              </a:lnSpc>
              <a:buClr>
                <a:srgbClr val="339933"/>
              </a:buClr>
              <a:buFont typeface="Wingdings" pitchFamily="2" charset="2"/>
              <a:buNone/>
            </a:pPr>
            <a:endParaRPr lang="en-US" altLang="en-US" sz="1900" b="1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buClr>
                <a:srgbClr val="339933"/>
              </a:buClr>
              <a:buFont typeface="Wingdings" pitchFamily="2" charset="2"/>
              <a:buNone/>
            </a:pPr>
            <a:r>
              <a:rPr lang="en-GB" altLang="en-US" sz="1900" b="1" smtClean="0"/>
              <a:t>b)- </a:t>
            </a:r>
            <a:r>
              <a:rPr lang="en-GB" altLang="en-US" sz="1900" b="1" u="sng" smtClean="0">
                <a:solidFill>
                  <a:srgbClr val="FF0000"/>
                </a:solidFill>
              </a:rPr>
              <a:t>Extreme thermophiles</a:t>
            </a:r>
            <a:r>
              <a:rPr lang="ar-SA" altLang="en-US" sz="1700" smtClean="0"/>
              <a:t>مُحب للحرارة </a:t>
            </a:r>
            <a:r>
              <a:rPr lang="en-GB" altLang="en-US" sz="1900" b="1" smtClean="0"/>
              <a:t> live in hot environments.</a:t>
            </a:r>
          </a:p>
          <a:p>
            <a:pPr>
              <a:lnSpc>
                <a:spcPct val="80000"/>
              </a:lnSpc>
              <a:buClr>
                <a:srgbClr val="339933"/>
              </a:buClr>
              <a:buFont typeface="Wingdings" pitchFamily="2" charset="2"/>
              <a:buNone/>
            </a:pPr>
            <a:endParaRPr lang="en-GB" altLang="en-US" sz="1900" b="1" smtClean="0"/>
          </a:p>
          <a:p>
            <a:pPr>
              <a:lnSpc>
                <a:spcPct val="80000"/>
              </a:lnSpc>
              <a:buClr>
                <a:srgbClr val="339933"/>
              </a:buClr>
            </a:pPr>
            <a:r>
              <a:rPr lang="en-GB" altLang="en-US" sz="1900" b="1" smtClean="0"/>
              <a:t>The optimum temperatures for most thermophiles are 60 - 80</a:t>
            </a:r>
            <a:r>
              <a:rPr lang="en-US" altLang="en-US" sz="1900" b="1" smtClean="0"/>
              <a:t>°</a:t>
            </a:r>
            <a:r>
              <a:rPr lang="en-GB" altLang="en-US" sz="1900" b="1" smtClean="0"/>
              <a:t>C. 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568450"/>
            <a:ext cx="3900487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15"/>
          <p:cNvGrpSpPr>
            <a:grpSpLocks/>
          </p:cNvGrpSpPr>
          <p:nvPr/>
        </p:nvGrpSpPr>
        <p:grpSpPr bwMode="auto">
          <a:xfrm>
            <a:off x="685800" y="2212975"/>
            <a:ext cx="7696200" cy="4416425"/>
            <a:chOff x="528" y="720"/>
            <a:chExt cx="4848" cy="2782"/>
          </a:xfrm>
        </p:grpSpPr>
        <p:pic>
          <p:nvPicPr>
            <p:cNvPr id="6152" name="Picture 3"/>
            <p:cNvPicPr>
              <a:picLocks noChangeAspect="1" noChangeArrowheads="1"/>
            </p:cNvPicPr>
            <p:nvPr/>
          </p:nvPicPr>
          <p:blipFill>
            <a:blip r:embed="rId3">
              <a:lum bright="-12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784"/>
            <a:stretch>
              <a:fillRect/>
            </a:stretch>
          </p:blipFill>
          <p:spPr bwMode="auto">
            <a:xfrm>
              <a:off x="528" y="720"/>
              <a:ext cx="4848" cy="27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182" name="Text Box 6"/>
            <p:cNvSpPr txBox="1">
              <a:spLocks noChangeArrowheads="1"/>
            </p:cNvSpPr>
            <p:nvPr/>
          </p:nvSpPr>
          <p:spPr bwMode="auto">
            <a:xfrm>
              <a:off x="2640" y="1882"/>
              <a:ext cx="91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 rtl="1">
                <a:spcBef>
                  <a:spcPct val="50000"/>
                </a:spcBef>
                <a:defRPr/>
              </a:pPr>
              <a:r>
                <a:rPr lang="ar-EG" sz="16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غشاء بلازمى</a:t>
              </a:r>
              <a:endParaRPr lang="en-GB" sz="1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50183" name="Text Box 7"/>
            <p:cNvSpPr txBox="1">
              <a:spLocks noChangeArrowheads="1"/>
            </p:cNvSpPr>
            <p:nvPr/>
          </p:nvSpPr>
          <p:spPr bwMode="auto">
            <a:xfrm>
              <a:off x="2688" y="2160"/>
              <a:ext cx="96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 rtl="1">
                <a:spcBef>
                  <a:spcPct val="50000"/>
                </a:spcBef>
                <a:defRPr/>
              </a:pPr>
              <a:r>
                <a:rPr lang="ar-EG" sz="16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الجدار الخلوى</a:t>
              </a:r>
              <a:endParaRPr lang="en-GB" sz="1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50184" name="Text Box 8"/>
            <p:cNvSpPr txBox="1">
              <a:spLocks noChangeArrowheads="1"/>
            </p:cNvSpPr>
            <p:nvPr/>
          </p:nvSpPr>
          <p:spPr bwMode="auto">
            <a:xfrm>
              <a:off x="2508" y="1351"/>
              <a:ext cx="52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1">
                <a:spcBef>
                  <a:spcPct val="50000"/>
                </a:spcBef>
                <a:defRPr/>
              </a:pPr>
              <a:r>
                <a:rPr lang="ar-EG" altLang="en-US" sz="16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شبه نواة</a:t>
              </a:r>
              <a:endParaRPr lang="en-GB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50185" name="Text Box 9"/>
            <p:cNvSpPr txBox="1">
              <a:spLocks noChangeArrowheads="1"/>
            </p:cNvSpPr>
            <p:nvPr/>
          </p:nvSpPr>
          <p:spPr bwMode="auto">
            <a:xfrm>
              <a:off x="2544" y="1610"/>
              <a:ext cx="89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1">
                <a:spcBef>
                  <a:spcPct val="50000"/>
                </a:spcBef>
                <a:defRPr/>
              </a:pPr>
              <a:r>
                <a:rPr lang="ar-EG" altLang="en-US" sz="16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الريبوزومات</a:t>
              </a:r>
              <a:endParaRPr lang="en-GB" sz="1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50186" name="Text Box 10"/>
            <p:cNvSpPr txBox="1">
              <a:spLocks noChangeArrowheads="1"/>
            </p:cNvSpPr>
            <p:nvPr/>
          </p:nvSpPr>
          <p:spPr bwMode="auto">
            <a:xfrm>
              <a:off x="3154" y="2448"/>
              <a:ext cx="52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1">
                <a:spcBef>
                  <a:spcPct val="50000"/>
                </a:spcBef>
                <a:defRPr/>
              </a:pPr>
              <a:r>
                <a:rPr lang="ar-EG" altLang="en-US" sz="16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الكبسولة</a:t>
              </a:r>
              <a:endParaRPr lang="en-GB" sz="1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50189" name="Text Box 13"/>
            <p:cNvSpPr txBox="1">
              <a:spLocks noChangeArrowheads="1"/>
            </p:cNvSpPr>
            <p:nvPr/>
          </p:nvSpPr>
          <p:spPr bwMode="auto">
            <a:xfrm>
              <a:off x="932" y="2649"/>
              <a:ext cx="52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1">
                <a:spcBef>
                  <a:spcPct val="50000"/>
                </a:spcBef>
                <a:defRPr/>
              </a:pPr>
              <a:r>
                <a:rPr lang="ar-EG" altLang="en-US" sz="16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الأسواط</a:t>
              </a:r>
              <a:endParaRPr lang="en-GB" sz="1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6147" name="Text Box 14"/>
          <p:cNvSpPr txBox="1">
            <a:spLocks noChangeArrowheads="1"/>
          </p:cNvSpPr>
          <p:nvPr/>
        </p:nvSpPr>
        <p:spPr bwMode="auto">
          <a:xfrm>
            <a:off x="228600" y="1343025"/>
            <a:ext cx="85455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Bacteria occur in many shapes and sizes. Bacteria of four shapes: rod-shaped, sphere-shaped, spiral-shaped, or filamentous-shaped.</a:t>
            </a:r>
          </a:p>
        </p:txBody>
      </p:sp>
      <p:sp>
        <p:nvSpPr>
          <p:cNvPr id="4112" name="Rectangle 16"/>
          <p:cNvSpPr>
            <a:spLocks noChangeArrowheads="1"/>
          </p:cNvSpPr>
          <p:nvPr/>
        </p:nvSpPr>
        <p:spPr bwMode="auto">
          <a:xfrm>
            <a:off x="3048000" y="152400"/>
            <a:ext cx="4038600" cy="7254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>
              <a:defRPr/>
            </a:pPr>
            <a:r>
              <a:rPr lang="en-US" sz="28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2. Domain: Bacteria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3048000" y="2179638"/>
            <a:ext cx="8334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ar-EG" altLang="en-US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الأهداب</a:t>
            </a:r>
            <a:endParaRPr lang="en-GB" sz="16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8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1574800" y="2774950"/>
            <a:ext cx="5867400" cy="2057400"/>
          </a:xfrm>
          <a:prstGeom prst="flowChartTerminator">
            <a:avLst/>
          </a:prstGeom>
          <a:gradFill rotWithShape="1">
            <a:gsLst>
              <a:gs pos="0">
                <a:srgbClr val="150015"/>
              </a:gs>
              <a:gs pos="50000">
                <a:srgbClr val="CC00CC"/>
              </a:gs>
              <a:gs pos="100000">
                <a:srgbClr val="150015"/>
              </a:gs>
            </a:gsLst>
            <a:lin ang="5400000" scaled="1"/>
          </a:gra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524000" y="2711450"/>
            <a:ext cx="5943600" cy="2133600"/>
            <a:chOff x="1104" y="1632"/>
            <a:chExt cx="3744" cy="1344"/>
          </a:xfrm>
        </p:grpSpPr>
        <p:sp>
          <p:nvSpPr>
            <p:cNvPr id="7213" name="AutoShape 7"/>
            <p:cNvSpPr>
              <a:spLocks noChangeArrowheads="1"/>
            </p:cNvSpPr>
            <p:nvPr/>
          </p:nvSpPr>
          <p:spPr bwMode="auto">
            <a:xfrm>
              <a:off x="1152" y="1632"/>
              <a:ext cx="3696" cy="1296"/>
            </a:xfrm>
            <a:prstGeom prst="flowChartTerminator">
              <a:avLst/>
            </a:prstGeom>
            <a:solidFill>
              <a:srgbClr val="CC00CC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7214" name="AutoShape 5"/>
            <p:cNvSpPr>
              <a:spLocks noChangeArrowheads="1"/>
            </p:cNvSpPr>
            <p:nvPr/>
          </p:nvSpPr>
          <p:spPr bwMode="auto">
            <a:xfrm>
              <a:off x="1104" y="1776"/>
              <a:ext cx="3648" cy="1200"/>
            </a:xfrm>
            <a:prstGeom prst="flowChartTerminator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590800" y="253425"/>
            <a:ext cx="3810000" cy="584775"/>
          </a:xfrm>
          <a:prstGeom prst="rect">
            <a:avLst/>
          </a:prstGeom>
          <a:solidFill>
            <a:srgbClr val="FFFF00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Prokaryotic Cell</a:t>
            </a: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1638300" y="3041650"/>
            <a:ext cx="5562600" cy="1676400"/>
          </a:xfrm>
          <a:prstGeom prst="flowChartTerminator">
            <a:avLst/>
          </a:prstGeom>
          <a:noFill/>
          <a:ln w="7620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1739900" y="3130550"/>
            <a:ext cx="5359400" cy="1498600"/>
          </a:xfrm>
          <a:prstGeom prst="flowChartTerminator">
            <a:avLst/>
          </a:prstGeom>
          <a:solidFill>
            <a:schemeClr val="bg1"/>
          </a:solidFill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1816100" y="3206750"/>
            <a:ext cx="5207000" cy="1346200"/>
          </a:xfrm>
          <a:prstGeom prst="flowChartTerminator">
            <a:avLst/>
          </a:prstGeom>
          <a:solidFill>
            <a:srgbClr val="66FF33"/>
          </a:solidFill>
          <a:ln w="28575">
            <a:solidFill>
              <a:srgbClr val="66FF33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2059" name="AutoShape 11" descr="Zig zag"/>
          <p:cNvSpPr>
            <a:spLocks noChangeArrowheads="1"/>
          </p:cNvSpPr>
          <p:nvPr/>
        </p:nvSpPr>
        <p:spPr bwMode="auto">
          <a:xfrm>
            <a:off x="2806700" y="3444875"/>
            <a:ext cx="3517900" cy="776288"/>
          </a:xfrm>
          <a:prstGeom prst="cloudCallout">
            <a:avLst>
              <a:gd name="adj1" fmla="val -34565"/>
              <a:gd name="adj2" fmla="val -8690"/>
            </a:avLst>
          </a:prstGeom>
          <a:pattFill prst="zigZag">
            <a:fgClr>
              <a:schemeClr val="tx1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6934200" y="1339850"/>
            <a:ext cx="1752600" cy="1524000"/>
            <a:chOff x="4512" y="768"/>
            <a:chExt cx="1104" cy="960"/>
          </a:xfrm>
        </p:grpSpPr>
        <p:sp>
          <p:nvSpPr>
            <p:cNvPr id="7211" name="Line 15"/>
            <p:cNvSpPr>
              <a:spLocks noChangeShapeType="1"/>
            </p:cNvSpPr>
            <p:nvPr/>
          </p:nvSpPr>
          <p:spPr bwMode="auto">
            <a:xfrm flipV="1">
              <a:off x="4512" y="1152"/>
              <a:ext cx="480" cy="576"/>
            </a:xfrm>
            <a:prstGeom prst="line">
              <a:avLst/>
            </a:prstGeom>
            <a:noFill/>
            <a:ln w="38100">
              <a:solidFill>
                <a:srgbClr val="CC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4" name="Text Box 16"/>
            <p:cNvSpPr txBox="1">
              <a:spLocks noChangeArrowheads="1"/>
            </p:cNvSpPr>
            <p:nvPr/>
          </p:nvSpPr>
          <p:spPr bwMode="auto">
            <a:xfrm>
              <a:off x="4560" y="768"/>
              <a:ext cx="105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800" b="1">
                  <a:solidFill>
                    <a:srgbClr val="CC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Capsule</a:t>
              </a:r>
            </a:p>
          </p:txBody>
        </p:sp>
      </p:grp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4953000" y="1339850"/>
            <a:ext cx="1676400" cy="1676400"/>
            <a:chOff x="3264" y="768"/>
            <a:chExt cx="1056" cy="1056"/>
          </a:xfrm>
        </p:grpSpPr>
        <p:sp>
          <p:nvSpPr>
            <p:cNvPr id="7209" name="Line 20"/>
            <p:cNvSpPr>
              <a:spLocks noChangeShapeType="1"/>
            </p:cNvSpPr>
            <p:nvPr/>
          </p:nvSpPr>
          <p:spPr bwMode="auto">
            <a:xfrm flipV="1">
              <a:off x="3264" y="1152"/>
              <a:ext cx="432" cy="67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9" name="Text Box 21"/>
            <p:cNvSpPr txBox="1">
              <a:spLocks noChangeArrowheads="1"/>
            </p:cNvSpPr>
            <p:nvPr/>
          </p:nvSpPr>
          <p:spPr bwMode="auto">
            <a:xfrm>
              <a:off x="3264" y="768"/>
              <a:ext cx="105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800" b="1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Cell Wall</a:t>
              </a:r>
            </a:p>
          </p:txBody>
        </p:sp>
      </p:grp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2438400" y="1339850"/>
            <a:ext cx="2057400" cy="1790700"/>
            <a:chOff x="1680" y="768"/>
            <a:chExt cx="1296" cy="1128"/>
          </a:xfrm>
        </p:grpSpPr>
        <p:sp>
          <p:nvSpPr>
            <p:cNvPr id="7207" name="Line 23"/>
            <p:cNvSpPr>
              <a:spLocks noChangeShapeType="1"/>
            </p:cNvSpPr>
            <p:nvPr/>
          </p:nvSpPr>
          <p:spPr bwMode="auto">
            <a:xfrm flipV="1">
              <a:off x="1920" y="1176"/>
              <a:ext cx="288" cy="72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2" name="Text Box 24"/>
            <p:cNvSpPr txBox="1">
              <a:spLocks noChangeArrowheads="1"/>
            </p:cNvSpPr>
            <p:nvPr/>
          </p:nvSpPr>
          <p:spPr bwMode="auto">
            <a:xfrm>
              <a:off x="1680" y="768"/>
              <a:ext cx="1296" cy="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  <a:spcBef>
                  <a:spcPct val="50000"/>
                </a:spcBef>
                <a:defRPr/>
              </a:pPr>
              <a:r>
                <a:rPr lang="en-GB" sz="28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Plasma membrane</a:t>
              </a:r>
            </a:p>
          </p:txBody>
        </p:sp>
      </p:grp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4876800" y="4311650"/>
            <a:ext cx="2057400" cy="2012950"/>
            <a:chOff x="3216" y="2640"/>
            <a:chExt cx="1296" cy="1268"/>
          </a:xfrm>
        </p:grpSpPr>
        <p:sp>
          <p:nvSpPr>
            <p:cNvPr id="7205" name="Line 26"/>
            <p:cNvSpPr>
              <a:spLocks noChangeShapeType="1"/>
            </p:cNvSpPr>
            <p:nvPr/>
          </p:nvSpPr>
          <p:spPr bwMode="auto">
            <a:xfrm flipH="1">
              <a:off x="3792" y="2640"/>
              <a:ext cx="192" cy="720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5" name="Text Box 27"/>
            <p:cNvSpPr txBox="1">
              <a:spLocks noChangeArrowheads="1"/>
            </p:cNvSpPr>
            <p:nvPr/>
          </p:nvSpPr>
          <p:spPr bwMode="auto">
            <a:xfrm>
              <a:off x="3216" y="3312"/>
              <a:ext cx="1296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800" b="1">
                  <a:solidFill>
                    <a:srgbClr val="0099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Cytoplasm (</a:t>
              </a:r>
              <a:r>
                <a:rPr lang="en-GB" sz="24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Cytosol</a:t>
              </a:r>
              <a:r>
                <a:rPr lang="en-GB" sz="2800" b="1">
                  <a:solidFill>
                    <a:srgbClr val="0099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)</a:t>
              </a:r>
            </a:p>
          </p:txBody>
        </p:sp>
      </p:grpSp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2895600" y="3854450"/>
            <a:ext cx="2057400" cy="2043113"/>
            <a:chOff x="1632" y="2304"/>
            <a:chExt cx="1296" cy="1287"/>
          </a:xfrm>
        </p:grpSpPr>
        <p:sp>
          <p:nvSpPr>
            <p:cNvPr id="7203" name="Line 30"/>
            <p:cNvSpPr>
              <a:spLocks noChangeShapeType="1"/>
            </p:cNvSpPr>
            <p:nvPr/>
          </p:nvSpPr>
          <p:spPr bwMode="auto">
            <a:xfrm flipH="1">
              <a:off x="2208" y="2304"/>
              <a:ext cx="432" cy="10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9" name="Text Box 31"/>
            <p:cNvSpPr txBox="1">
              <a:spLocks noChangeArrowheads="1"/>
            </p:cNvSpPr>
            <p:nvPr/>
          </p:nvSpPr>
          <p:spPr bwMode="auto">
            <a:xfrm>
              <a:off x="1632" y="3264"/>
              <a:ext cx="129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8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Nucleoid</a:t>
              </a:r>
            </a:p>
          </p:txBody>
        </p:sp>
      </p:grpSp>
      <p:grpSp>
        <p:nvGrpSpPr>
          <p:cNvPr id="8" name="Group 53"/>
          <p:cNvGrpSpPr>
            <a:grpSpLocks/>
          </p:cNvGrpSpPr>
          <p:nvPr/>
        </p:nvGrpSpPr>
        <p:grpSpPr bwMode="auto">
          <a:xfrm>
            <a:off x="2133600" y="3306763"/>
            <a:ext cx="4495800" cy="1219200"/>
            <a:chOff x="1248" y="1872"/>
            <a:chExt cx="2832" cy="768"/>
          </a:xfrm>
        </p:grpSpPr>
        <p:sp>
          <p:nvSpPr>
            <p:cNvPr id="7189" name="Oval 39"/>
            <p:cNvSpPr>
              <a:spLocks noChangeArrowheads="1"/>
            </p:cNvSpPr>
            <p:nvPr/>
          </p:nvSpPr>
          <p:spPr bwMode="auto">
            <a:xfrm>
              <a:off x="1248" y="1968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FF"/>
                </a:solidFill>
              </a:endParaRPr>
            </a:p>
          </p:txBody>
        </p:sp>
        <p:sp>
          <p:nvSpPr>
            <p:cNvPr id="7190" name="Oval 40"/>
            <p:cNvSpPr>
              <a:spLocks noChangeArrowheads="1"/>
            </p:cNvSpPr>
            <p:nvPr/>
          </p:nvSpPr>
          <p:spPr bwMode="auto">
            <a:xfrm>
              <a:off x="1440" y="2400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FF"/>
                </a:solidFill>
              </a:endParaRPr>
            </a:p>
          </p:txBody>
        </p:sp>
        <p:sp>
          <p:nvSpPr>
            <p:cNvPr id="7191" name="Oval 41"/>
            <p:cNvSpPr>
              <a:spLocks noChangeArrowheads="1"/>
            </p:cNvSpPr>
            <p:nvPr/>
          </p:nvSpPr>
          <p:spPr bwMode="auto">
            <a:xfrm>
              <a:off x="1296" y="2208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FF"/>
                </a:solidFill>
              </a:endParaRPr>
            </a:p>
          </p:txBody>
        </p:sp>
        <p:sp>
          <p:nvSpPr>
            <p:cNvPr id="7192" name="Oval 42"/>
            <p:cNvSpPr>
              <a:spLocks noChangeArrowheads="1"/>
            </p:cNvSpPr>
            <p:nvPr/>
          </p:nvSpPr>
          <p:spPr bwMode="auto">
            <a:xfrm>
              <a:off x="3024" y="2592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FF"/>
                </a:solidFill>
              </a:endParaRPr>
            </a:p>
          </p:txBody>
        </p:sp>
        <p:sp>
          <p:nvSpPr>
            <p:cNvPr id="7193" name="Oval 43"/>
            <p:cNvSpPr>
              <a:spLocks noChangeArrowheads="1"/>
            </p:cNvSpPr>
            <p:nvPr/>
          </p:nvSpPr>
          <p:spPr bwMode="auto">
            <a:xfrm>
              <a:off x="2208" y="2496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FF"/>
                </a:solidFill>
              </a:endParaRPr>
            </a:p>
          </p:txBody>
        </p:sp>
        <p:sp>
          <p:nvSpPr>
            <p:cNvPr id="7194" name="Oval 44"/>
            <p:cNvSpPr>
              <a:spLocks noChangeArrowheads="1"/>
            </p:cNvSpPr>
            <p:nvPr/>
          </p:nvSpPr>
          <p:spPr bwMode="auto">
            <a:xfrm>
              <a:off x="1824" y="2544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FF"/>
                </a:solidFill>
              </a:endParaRPr>
            </a:p>
          </p:txBody>
        </p:sp>
        <p:sp>
          <p:nvSpPr>
            <p:cNvPr id="7195" name="Oval 45"/>
            <p:cNvSpPr>
              <a:spLocks noChangeArrowheads="1"/>
            </p:cNvSpPr>
            <p:nvPr/>
          </p:nvSpPr>
          <p:spPr bwMode="auto">
            <a:xfrm>
              <a:off x="1632" y="1872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FF"/>
                </a:solidFill>
              </a:endParaRPr>
            </a:p>
          </p:txBody>
        </p:sp>
        <p:sp>
          <p:nvSpPr>
            <p:cNvPr id="7196" name="Oval 46"/>
            <p:cNvSpPr>
              <a:spLocks noChangeArrowheads="1"/>
            </p:cNvSpPr>
            <p:nvPr/>
          </p:nvSpPr>
          <p:spPr bwMode="auto">
            <a:xfrm>
              <a:off x="3168" y="1872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FF"/>
                </a:solidFill>
              </a:endParaRPr>
            </a:p>
          </p:txBody>
        </p:sp>
        <p:sp>
          <p:nvSpPr>
            <p:cNvPr id="7197" name="Oval 47"/>
            <p:cNvSpPr>
              <a:spLocks noChangeArrowheads="1"/>
            </p:cNvSpPr>
            <p:nvPr/>
          </p:nvSpPr>
          <p:spPr bwMode="auto">
            <a:xfrm>
              <a:off x="2688" y="1872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FF"/>
                </a:solidFill>
              </a:endParaRPr>
            </a:p>
          </p:txBody>
        </p:sp>
        <p:sp>
          <p:nvSpPr>
            <p:cNvPr id="7198" name="Oval 48"/>
            <p:cNvSpPr>
              <a:spLocks noChangeArrowheads="1"/>
            </p:cNvSpPr>
            <p:nvPr/>
          </p:nvSpPr>
          <p:spPr bwMode="auto">
            <a:xfrm>
              <a:off x="2160" y="1872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FF"/>
                </a:solidFill>
              </a:endParaRPr>
            </a:p>
          </p:txBody>
        </p:sp>
        <p:sp>
          <p:nvSpPr>
            <p:cNvPr id="7199" name="Oval 49"/>
            <p:cNvSpPr>
              <a:spLocks noChangeArrowheads="1"/>
            </p:cNvSpPr>
            <p:nvPr/>
          </p:nvSpPr>
          <p:spPr bwMode="auto">
            <a:xfrm>
              <a:off x="3984" y="2304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FF"/>
                </a:solidFill>
              </a:endParaRPr>
            </a:p>
          </p:txBody>
        </p:sp>
        <p:sp>
          <p:nvSpPr>
            <p:cNvPr id="7200" name="Oval 50"/>
            <p:cNvSpPr>
              <a:spLocks noChangeArrowheads="1"/>
            </p:cNvSpPr>
            <p:nvPr/>
          </p:nvSpPr>
          <p:spPr bwMode="auto">
            <a:xfrm>
              <a:off x="3984" y="2064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FF"/>
                </a:solidFill>
              </a:endParaRPr>
            </a:p>
          </p:txBody>
        </p:sp>
        <p:sp>
          <p:nvSpPr>
            <p:cNvPr id="7201" name="Oval 51"/>
            <p:cNvSpPr>
              <a:spLocks noChangeArrowheads="1"/>
            </p:cNvSpPr>
            <p:nvPr/>
          </p:nvSpPr>
          <p:spPr bwMode="auto">
            <a:xfrm>
              <a:off x="3408" y="2496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FF"/>
                </a:solidFill>
              </a:endParaRPr>
            </a:p>
          </p:txBody>
        </p:sp>
        <p:sp>
          <p:nvSpPr>
            <p:cNvPr id="7202" name="Oval 52"/>
            <p:cNvSpPr>
              <a:spLocks noChangeArrowheads="1"/>
            </p:cNvSpPr>
            <p:nvPr/>
          </p:nvSpPr>
          <p:spPr bwMode="auto">
            <a:xfrm>
              <a:off x="3696" y="1872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FF"/>
                </a:solidFill>
              </a:endParaRPr>
            </a:p>
          </p:txBody>
        </p:sp>
      </p:grpSp>
      <p:grpSp>
        <p:nvGrpSpPr>
          <p:cNvPr id="9" name="Group 58"/>
          <p:cNvGrpSpPr>
            <a:grpSpLocks/>
          </p:cNvGrpSpPr>
          <p:nvPr/>
        </p:nvGrpSpPr>
        <p:grpSpPr bwMode="auto">
          <a:xfrm>
            <a:off x="304800" y="3916363"/>
            <a:ext cx="2146300" cy="1814512"/>
            <a:chOff x="96" y="2256"/>
            <a:chExt cx="1352" cy="1143"/>
          </a:xfrm>
        </p:grpSpPr>
        <p:sp>
          <p:nvSpPr>
            <p:cNvPr id="2102" name="Text Box 54"/>
            <p:cNvSpPr txBox="1">
              <a:spLocks noChangeArrowheads="1"/>
            </p:cNvSpPr>
            <p:nvPr/>
          </p:nvSpPr>
          <p:spPr bwMode="auto">
            <a:xfrm>
              <a:off x="96" y="3072"/>
              <a:ext cx="134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8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Ribosomes</a:t>
              </a:r>
              <a:endParaRPr lang="en-GB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7187" name="Line 55"/>
            <p:cNvSpPr>
              <a:spLocks noChangeShapeType="1"/>
            </p:cNvSpPr>
            <p:nvPr/>
          </p:nvSpPr>
          <p:spPr bwMode="auto">
            <a:xfrm flipV="1">
              <a:off x="776" y="2440"/>
              <a:ext cx="672" cy="72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88" name="Line 57"/>
            <p:cNvSpPr>
              <a:spLocks noChangeShapeType="1"/>
            </p:cNvSpPr>
            <p:nvPr/>
          </p:nvSpPr>
          <p:spPr bwMode="auto">
            <a:xfrm flipV="1">
              <a:off x="768" y="2256"/>
              <a:ext cx="528" cy="91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4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9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1" grpId="0" animBg="1"/>
      <p:bldP spid="2054" grpId="0" animBg="1"/>
      <p:bldP spid="2057" grpId="0" animBg="1"/>
      <p:bldP spid="2058" grpId="0" animBg="1"/>
      <p:bldP spid="205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763000" cy="2743200"/>
          </a:xfrm>
        </p:spPr>
        <p:txBody>
          <a:bodyPr/>
          <a:lstStyle/>
          <a:p>
            <a:pPr marL="287338" indent="-287338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0000FF"/>
              </a:buClr>
              <a:buSzTx/>
            </a:pPr>
            <a:r>
              <a:rPr lang="en-US" altLang="en-US" sz="2000" b="1" dirty="0" smtClean="0"/>
              <a:t>Bacteria occur in many shapes and sizes. Most bacteria have one of three basic shapes: rod-shaped, sphere-shaped, or spiral-shaped.</a:t>
            </a:r>
            <a:endParaRPr lang="en-US" altLang="en-US" sz="1000" b="1" dirty="0" smtClean="0"/>
          </a:p>
          <a:p>
            <a:pPr marL="287338" indent="-287338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0000FF"/>
              </a:buClr>
              <a:buSzTx/>
            </a:pPr>
            <a:r>
              <a:rPr lang="en-US" altLang="en-US" sz="2000" b="1" u="sng" dirty="0" smtClean="0"/>
              <a:t>Spiral shaped</a:t>
            </a:r>
            <a:r>
              <a:rPr lang="en-US" altLang="en-US" sz="2000" b="1" dirty="0" smtClean="0"/>
              <a:t> bacteria in the form of </a:t>
            </a:r>
            <a:r>
              <a:rPr lang="en-US" altLang="en-US" sz="2000" b="1" dirty="0" err="1" smtClean="0">
                <a:solidFill>
                  <a:srgbClr val="FF0000"/>
                </a:solidFill>
              </a:rPr>
              <a:t>spirilla</a:t>
            </a:r>
            <a:r>
              <a:rPr lang="en-US" altLang="en-US" sz="20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2000" b="1" dirty="0" smtClean="0"/>
              <a:t>(singular, </a:t>
            </a:r>
            <a:r>
              <a:rPr lang="en-US" altLang="en-US" sz="2000" b="1" dirty="0" err="1" smtClean="0"/>
              <a:t>spirillum</a:t>
            </a:r>
            <a:r>
              <a:rPr lang="en-US" altLang="en-US" sz="2000" b="1" dirty="0" smtClean="0"/>
              <a:t>) or vibrio (comma like).</a:t>
            </a:r>
            <a:endParaRPr lang="en-US" altLang="en-US" sz="1000" b="1" dirty="0" smtClean="0"/>
          </a:p>
          <a:p>
            <a:pPr marL="287338" indent="-287338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0000FF"/>
              </a:buClr>
              <a:buSzTx/>
            </a:pPr>
            <a:r>
              <a:rPr lang="en-US" altLang="en-US" sz="2000" b="1" u="sng" dirty="0" smtClean="0"/>
              <a:t>Sphere-shaped</a:t>
            </a:r>
            <a:r>
              <a:rPr lang="en-US" altLang="en-US" sz="2000" b="1" dirty="0" smtClean="0"/>
              <a:t> bacteria are called </a:t>
            </a:r>
            <a:r>
              <a:rPr lang="en-US" altLang="en-US" sz="2000" b="1" dirty="0" err="1" smtClean="0">
                <a:solidFill>
                  <a:srgbClr val="FF0000"/>
                </a:solidFill>
              </a:rPr>
              <a:t>cocci</a:t>
            </a:r>
            <a:r>
              <a:rPr lang="en-US" altLang="en-US" sz="20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2000" b="1" dirty="0" smtClean="0"/>
              <a:t>(singular, </a:t>
            </a:r>
            <a:r>
              <a:rPr lang="en-US" altLang="en-US" sz="2000" b="1" dirty="0" err="1" smtClean="0"/>
              <a:t>coccus</a:t>
            </a:r>
            <a:r>
              <a:rPr lang="en-US" altLang="en-US" sz="2000" b="1" dirty="0" smtClean="0"/>
              <a:t>). An example of </a:t>
            </a:r>
            <a:r>
              <a:rPr lang="en-US" altLang="en-US" sz="2000" b="1" dirty="0" err="1" smtClean="0"/>
              <a:t>cocci</a:t>
            </a:r>
            <a:r>
              <a:rPr lang="en-US" altLang="en-US" sz="2000" b="1" dirty="0" smtClean="0"/>
              <a:t> is </a:t>
            </a:r>
            <a:r>
              <a:rPr lang="en-US" altLang="en-US" sz="2000" b="1" i="1" dirty="0" smtClean="0"/>
              <a:t>Micrococcus </a:t>
            </a:r>
            <a:r>
              <a:rPr lang="en-US" altLang="en-US" sz="2000" b="1" i="1" dirty="0" err="1" smtClean="0"/>
              <a:t>luteus</a:t>
            </a:r>
            <a:r>
              <a:rPr lang="en-US" altLang="en-US" sz="2000" b="1" dirty="0" smtClean="0"/>
              <a:t>. </a:t>
            </a:r>
            <a:r>
              <a:rPr lang="en-US" altLang="en-US" sz="2000" b="1" u="sng" dirty="0" err="1" smtClean="0"/>
              <a:t>Cocci</a:t>
            </a:r>
            <a:r>
              <a:rPr lang="en-US" altLang="en-US" sz="2000" b="1" dirty="0" smtClean="0"/>
              <a:t> are single or aggregate cells in different shapes.</a:t>
            </a:r>
            <a:endParaRPr lang="en-US" altLang="en-US" sz="1000" b="1" dirty="0" smtClean="0"/>
          </a:p>
          <a:p>
            <a:pPr marL="287338" indent="-287338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0000FF"/>
              </a:buClr>
              <a:buSzTx/>
            </a:pPr>
            <a:r>
              <a:rPr lang="en-US" altLang="en-US" sz="2000" b="1" u="sng" dirty="0" smtClean="0"/>
              <a:t>Rod-shaped</a:t>
            </a:r>
            <a:r>
              <a:rPr lang="en-US" altLang="en-US" sz="2000" b="1" dirty="0" smtClean="0"/>
              <a:t> bacteria are called </a:t>
            </a:r>
            <a:r>
              <a:rPr lang="en-US" altLang="en-US" sz="2000" b="1" dirty="0" smtClean="0">
                <a:solidFill>
                  <a:srgbClr val="FF0000"/>
                </a:solidFill>
              </a:rPr>
              <a:t>bacilli </a:t>
            </a:r>
            <a:r>
              <a:rPr lang="en-US" altLang="en-US" sz="2000" b="1" dirty="0" smtClean="0"/>
              <a:t>(singular, bacillus). An example of bacilli is </a:t>
            </a:r>
            <a:r>
              <a:rPr lang="en-US" altLang="en-US" sz="2000" b="1" i="1" dirty="0" smtClean="0"/>
              <a:t>Escherichia coli</a:t>
            </a:r>
            <a:r>
              <a:rPr lang="en-US" altLang="en-US" sz="2000" b="1" dirty="0" smtClean="0"/>
              <a:t>. </a:t>
            </a:r>
            <a:r>
              <a:rPr lang="en-US" altLang="en-US" sz="2000" b="1" u="sng" dirty="0" smtClean="0"/>
              <a:t>Bacilli </a:t>
            </a:r>
            <a:r>
              <a:rPr lang="en-US" altLang="en-US" sz="2000" b="1" dirty="0" smtClean="0"/>
              <a:t>are single or aggregate cells in different shapes also.</a:t>
            </a:r>
          </a:p>
          <a:p>
            <a:pPr marL="287338" indent="-287338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0000FF"/>
              </a:buClr>
              <a:buSzTx/>
              <a:buFont typeface="Wingdings" pitchFamily="2" charset="2"/>
              <a:buNone/>
            </a:pPr>
            <a:endParaRPr lang="en-US" altLang="en-US" sz="1000" b="1" dirty="0" smtClean="0"/>
          </a:p>
        </p:txBody>
      </p:sp>
      <p:sp>
        <p:nvSpPr>
          <p:cNvPr id="32776" name="Rectangle 8"/>
          <p:cNvSpPr>
            <a:spLocks noGrp="1" noChangeArrowheads="1"/>
          </p:cNvSpPr>
          <p:nvPr>
            <p:ph type="title"/>
          </p:nvPr>
        </p:nvSpPr>
        <p:spPr>
          <a:xfrm>
            <a:off x="2362200" y="198438"/>
            <a:ext cx="3962400" cy="639762"/>
          </a:xfrm>
        </p:spPr>
        <p:txBody>
          <a:bodyPr/>
          <a:lstStyle/>
          <a:p>
            <a:pPr algn="ctr">
              <a:defRPr/>
            </a:pPr>
            <a:r>
              <a:rPr lang="en-US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Shapes of Bacteria</a:t>
            </a:r>
          </a:p>
        </p:txBody>
      </p:sp>
      <p:pic>
        <p:nvPicPr>
          <p:cNvPr id="8196" name="Picture 9" descr="p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178300"/>
            <a:ext cx="8610600" cy="255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7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676400"/>
            <a:ext cx="8229600" cy="2178050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GB" altLang="en-US" sz="2000" b="1" smtClean="0">
                <a:solidFill>
                  <a:srgbClr val="000000"/>
                </a:solidFill>
              </a:rPr>
              <a:t>It </a:t>
            </a:r>
            <a:r>
              <a:rPr lang="en-US" altLang="en-US" sz="2000" b="1" smtClean="0">
                <a:solidFill>
                  <a:srgbClr val="000000"/>
                </a:solidFill>
              </a:rPr>
              <a:t>is a tool for identifying </a:t>
            </a:r>
            <a:r>
              <a:rPr lang="ar-EG" altLang="en-US" sz="1600" smtClean="0">
                <a:solidFill>
                  <a:srgbClr val="000000"/>
                </a:solidFill>
              </a:rPr>
              <a:t>تعريف</a:t>
            </a:r>
            <a:r>
              <a:rPr lang="en-US" altLang="en-US" sz="2000" b="1" smtClean="0">
                <a:solidFill>
                  <a:srgbClr val="000000"/>
                </a:solidFill>
              </a:rPr>
              <a:t> bacteria, based on differences in their cell walls.</a:t>
            </a:r>
          </a:p>
          <a:p>
            <a:pPr eaLnBrk="1" hangingPunct="1">
              <a:buClr>
                <a:srgbClr val="339933"/>
              </a:buClr>
              <a:buFont typeface="Wingdings" pitchFamily="2" charset="2"/>
              <a:buNone/>
              <a:tabLst>
                <a:tab pos="2743200" algn="l"/>
              </a:tabLst>
            </a:pPr>
            <a:endParaRPr lang="en-US" altLang="en-US" sz="1000" b="1" smtClean="0">
              <a:solidFill>
                <a:srgbClr val="000000"/>
              </a:solidFill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800" b="1" smtClean="0">
                <a:solidFill>
                  <a:srgbClr val="0000FF"/>
                </a:solidFill>
              </a:rPr>
              <a:t>A)- Gram-positive (</a:t>
            </a:r>
            <a:r>
              <a:rPr lang="en-US" altLang="en-US" sz="2000" b="1" smtClean="0">
                <a:solidFill>
                  <a:srgbClr val="0000FF"/>
                </a:solidFill>
              </a:rPr>
              <a:t>Gram +ve</a:t>
            </a:r>
            <a:r>
              <a:rPr lang="en-US" altLang="en-US" sz="2800" b="1" smtClean="0">
                <a:solidFill>
                  <a:srgbClr val="0000FF"/>
                </a:solidFill>
              </a:rPr>
              <a:t>) bacteria:</a:t>
            </a:r>
            <a:r>
              <a:rPr lang="en-US" altLang="en-US" sz="2000" b="1" smtClean="0">
                <a:solidFill>
                  <a:srgbClr val="000000"/>
                </a:solidFill>
              </a:rPr>
              <a:t> 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000" b="1" smtClean="0">
                <a:solidFill>
                  <a:srgbClr val="000000"/>
                </a:solidFill>
              </a:rPr>
              <a:t>Their cell walls have </a:t>
            </a:r>
            <a:r>
              <a:rPr lang="en-US" altLang="en-US" sz="2000" b="1" u="sng" smtClean="0">
                <a:solidFill>
                  <a:srgbClr val="FF0000"/>
                </a:solidFill>
              </a:rPr>
              <a:t>large amounts</a:t>
            </a:r>
            <a:r>
              <a:rPr lang="en-US" altLang="en-US" sz="2600" b="1" u="sng" smtClean="0">
                <a:solidFill>
                  <a:srgbClr val="FF0000"/>
                </a:solidFill>
              </a:rPr>
              <a:t> </a:t>
            </a:r>
            <a:r>
              <a:rPr lang="ar-EG" altLang="en-US" sz="1600" u="sng" smtClean="0"/>
              <a:t>كمية كبيرة</a:t>
            </a:r>
            <a:r>
              <a:rPr lang="en-US" altLang="en-US" sz="2600" b="1" u="sng" smtClean="0">
                <a:solidFill>
                  <a:srgbClr val="FF0000"/>
                </a:solidFill>
              </a:rPr>
              <a:t> </a:t>
            </a:r>
            <a:r>
              <a:rPr lang="en-US" altLang="en-US" sz="2000" b="1" u="sng" smtClean="0">
                <a:solidFill>
                  <a:srgbClr val="FF0000"/>
                </a:solidFill>
              </a:rPr>
              <a:t>of peptidoglycans </a:t>
            </a:r>
            <a:r>
              <a:rPr lang="en-US" altLang="en-US" sz="2000" b="1" smtClean="0"/>
              <a:t>that react with </a:t>
            </a:r>
            <a:r>
              <a:rPr lang="en-US" altLang="en-US" sz="1800" b="1" smtClean="0"/>
              <a:t>Gram’s stain (appear </a:t>
            </a:r>
            <a:r>
              <a:rPr lang="en-GB" altLang="en-US" sz="2000" b="1" smtClean="0">
                <a:solidFill>
                  <a:srgbClr val="990099"/>
                </a:solidFill>
              </a:rPr>
              <a:t>violet-</a:t>
            </a:r>
            <a:r>
              <a:rPr lang="en-US" altLang="en-US" sz="1800" b="1" smtClean="0"/>
              <a:t>stained </a:t>
            </a:r>
            <a:r>
              <a:rPr lang="ar-EG" altLang="en-US" sz="1600" smtClean="0"/>
              <a:t>تـُصبغ بنفسجيا</a:t>
            </a:r>
            <a:r>
              <a:rPr lang="en-US" altLang="en-US" sz="1800" b="1" smtClean="0"/>
              <a:t>).</a:t>
            </a:r>
          </a:p>
        </p:txBody>
      </p:sp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3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999"/>
          <a:stretch>
            <a:fillRect/>
          </a:stretch>
        </p:blipFill>
        <p:spPr bwMode="auto">
          <a:xfrm>
            <a:off x="1143000" y="4014788"/>
            <a:ext cx="6858000" cy="269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1828800" y="285175"/>
            <a:ext cx="5181600" cy="584775"/>
          </a:xfrm>
        </p:spPr>
        <p:txBody>
          <a:bodyPr wrap="square">
            <a:spAutoFit/>
          </a:bodyPr>
          <a:lstStyle/>
          <a:p>
            <a:pPr marL="457200" indent="-457200" algn="ctr" eaLnBrk="1" hangingPunct="1"/>
            <a:r>
              <a:rPr lang="en-US" altLang="en-US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Gram’s stain: </a:t>
            </a:r>
            <a:r>
              <a:rPr lang="ar-EG" altLang="en-US" sz="24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صبغة جرام</a:t>
            </a:r>
            <a:endParaRPr lang="en-US" altLang="en-US" sz="2400" b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52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52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447800"/>
            <a:ext cx="8229600" cy="1900237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b="1" dirty="0" smtClean="0">
                <a:solidFill>
                  <a:srgbClr val="0000FF"/>
                </a:solidFill>
              </a:rPr>
              <a:t>B)- Gram-negative</a:t>
            </a:r>
            <a:r>
              <a:rPr lang="en-US" altLang="en-US" sz="2200" b="1" dirty="0" smtClean="0">
                <a:solidFill>
                  <a:srgbClr val="000000"/>
                </a:solidFill>
              </a:rPr>
              <a:t> </a:t>
            </a:r>
            <a:r>
              <a:rPr lang="en-US" altLang="en-US" sz="2000" b="1" dirty="0" smtClean="0">
                <a:solidFill>
                  <a:srgbClr val="000000"/>
                </a:solidFill>
              </a:rPr>
              <a:t>(</a:t>
            </a:r>
            <a:r>
              <a:rPr lang="en-US" altLang="en-US" sz="1600" b="1" dirty="0" smtClean="0">
                <a:solidFill>
                  <a:srgbClr val="000000"/>
                </a:solidFill>
              </a:rPr>
              <a:t>Gram -</a:t>
            </a:r>
            <a:r>
              <a:rPr lang="en-US" altLang="en-US" sz="1600" b="1" dirty="0" err="1" smtClean="0">
                <a:solidFill>
                  <a:srgbClr val="000000"/>
                </a:solidFill>
              </a:rPr>
              <a:t>ve</a:t>
            </a:r>
            <a:r>
              <a:rPr lang="en-US" altLang="en-US" sz="2000" b="1" dirty="0" smtClean="0">
                <a:solidFill>
                  <a:srgbClr val="000000"/>
                </a:solidFill>
              </a:rPr>
              <a:t>) </a:t>
            </a:r>
            <a:r>
              <a:rPr lang="en-US" altLang="en-US" sz="2200" b="1" dirty="0" smtClean="0">
                <a:solidFill>
                  <a:srgbClr val="000000"/>
                </a:solidFill>
              </a:rPr>
              <a:t>bacteria: </a:t>
            </a:r>
          </a:p>
          <a:p>
            <a:pPr eaLnBrk="1" hangingPunct="1">
              <a:buClr>
                <a:srgbClr val="339933"/>
              </a:buClr>
              <a:buFont typeface="Wingdings" pitchFamily="2" charset="2"/>
              <a:buNone/>
              <a:tabLst>
                <a:tab pos="2743200" algn="l"/>
              </a:tabLst>
            </a:pPr>
            <a:endParaRPr lang="en-US" altLang="en-US" sz="1600" b="1" dirty="0" smtClean="0">
              <a:solidFill>
                <a:srgbClr val="000000"/>
              </a:solidFill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200" b="1" dirty="0" smtClean="0">
                <a:solidFill>
                  <a:srgbClr val="000000"/>
                </a:solidFill>
              </a:rPr>
              <a:t>their cell walls have </a:t>
            </a:r>
            <a:r>
              <a:rPr lang="en-US" altLang="en-US" sz="2200" b="1" dirty="0" smtClean="0">
                <a:solidFill>
                  <a:srgbClr val="FF0000"/>
                </a:solidFill>
              </a:rPr>
              <a:t>no</a:t>
            </a:r>
            <a:r>
              <a:rPr lang="en-US" altLang="en-US" sz="2200" b="1" dirty="0" smtClean="0">
                <a:solidFill>
                  <a:srgbClr val="000000"/>
                </a:solidFill>
              </a:rPr>
              <a:t> or </a:t>
            </a:r>
            <a:r>
              <a:rPr lang="en-US" altLang="en-US" sz="2200" b="1" dirty="0" smtClean="0">
                <a:solidFill>
                  <a:srgbClr val="FF0000"/>
                </a:solidFill>
              </a:rPr>
              <a:t>small amount </a:t>
            </a:r>
            <a:r>
              <a:rPr lang="en-US" altLang="en-US" sz="2200" b="1" dirty="0" smtClean="0"/>
              <a:t>of  </a:t>
            </a:r>
            <a:r>
              <a:rPr lang="en-US" altLang="en-US" sz="2200" b="1" u="sng" dirty="0" smtClean="0">
                <a:solidFill>
                  <a:srgbClr val="0000FF"/>
                </a:solidFill>
              </a:rPr>
              <a:t>peptidoglycan</a:t>
            </a:r>
            <a:r>
              <a:rPr lang="en-US" altLang="en-US" sz="2200" b="1" dirty="0" smtClean="0">
                <a:solidFill>
                  <a:srgbClr val="000000"/>
                </a:solidFill>
              </a:rPr>
              <a:t>. </a:t>
            </a:r>
            <a:r>
              <a:rPr lang="en-US" altLang="en-US" sz="1900" b="1" dirty="0" smtClean="0"/>
              <a:t>So, do not react or very weakly react with</a:t>
            </a:r>
            <a:r>
              <a:rPr lang="en-US" altLang="en-US" sz="2300" b="1" dirty="0" smtClean="0"/>
              <a:t> </a:t>
            </a:r>
            <a:r>
              <a:rPr lang="en-US" altLang="en-US" sz="2000" b="1" dirty="0" smtClean="0"/>
              <a:t>Gram’s stain (appear </a:t>
            </a:r>
            <a:r>
              <a:rPr lang="en-US" altLang="en-US" sz="2000" b="1" dirty="0" smtClean="0">
                <a:solidFill>
                  <a:srgbClr val="FF0000"/>
                </a:solidFill>
              </a:rPr>
              <a:t>red-</a:t>
            </a:r>
            <a:r>
              <a:rPr lang="en-US" altLang="en-US" sz="2000" b="1" dirty="0" smtClean="0"/>
              <a:t>stained </a:t>
            </a:r>
            <a:r>
              <a:rPr lang="ar-EG" altLang="en-US" sz="1400" b="1" dirty="0" smtClean="0"/>
              <a:t>تصبغ بالأحمر</a:t>
            </a:r>
            <a:r>
              <a:rPr lang="en-US" altLang="en-US" sz="2000" b="1" dirty="0" smtClean="0"/>
              <a:t>)</a:t>
            </a:r>
            <a:endParaRPr lang="en-US" altLang="en-US" sz="2200" b="1" dirty="0" smtClean="0">
              <a:solidFill>
                <a:srgbClr val="000000"/>
              </a:solidFill>
            </a:endParaRPr>
          </a:p>
        </p:txBody>
      </p:sp>
      <p:pic>
        <p:nvPicPr>
          <p:cNvPr id="10243" name="Picture 4"/>
          <p:cNvPicPr>
            <a:picLocks noChangeAspect="1" noChangeArrowheads="1"/>
          </p:cNvPicPr>
          <p:nvPr/>
        </p:nvPicPr>
        <p:blipFill>
          <a:blip r:embed="rId3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07" b="3186"/>
          <a:stretch>
            <a:fillRect/>
          </a:stretch>
        </p:blipFill>
        <p:spPr bwMode="auto">
          <a:xfrm>
            <a:off x="609600" y="3694113"/>
            <a:ext cx="7772400" cy="301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31" name="Rectangle 11"/>
          <p:cNvSpPr>
            <a:spLocks noGrp="1" noChangeArrowheads="1"/>
          </p:cNvSpPr>
          <p:nvPr>
            <p:ph type="title" idx="4294967295"/>
          </p:nvPr>
        </p:nvSpPr>
        <p:spPr>
          <a:xfrm>
            <a:off x="1905000" y="228600"/>
            <a:ext cx="5105400" cy="584775"/>
          </a:xfrm>
        </p:spPr>
        <p:txBody>
          <a:bodyPr wrap="square">
            <a:spAutoFit/>
          </a:bodyPr>
          <a:lstStyle/>
          <a:p>
            <a:pPr marL="457200" indent="-457200" eaLnBrk="1" hangingPunct="1">
              <a:defRPr/>
            </a:pPr>
            <a:r>
              <a:rPr lang="en-US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Gram’s stain: </a:t>
            </a:r>
            <a:r>
              <a:rPr lang="ar-EG" sz="24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صبغة جرام</a:t>
            </a:r>
            <a:endParaRPr lang="en-US" sz="3200" b="0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763000" cy="48768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SzTx/>
            </a:pPr>
            <a:r>
              <a:rPr lang="en-US" alt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Gram Stain</a:t>
            </a:r>
          </a:p>
          <a:p>
            <a:pPr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SzTx/>
              <a:buFont typeface="Wingdings" pitchFamily="2" charset="2"/>
              <a:buNone/>
            </a:pPr>
            <a:endParaRPr lang="en-US" altLang="en-US" sz="2400" dirty="0" smtClean="0"/>
          </a:p>
          <a:p>
            <a:pPr lvl="1"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SzTx/>
            </a:pPr>
            <a:r>
              <a:rPr lang="en-US" altLang="en-US" sz="2400" dirty="0" smtClean="0"/>
              <a:t>Most species of bacteria are classified into two categories based on the structure of their cell walls as determined by a technique called the </a:t>
            </a:r>
            <a:r>
              <a:rPr lang="en-US" altLang="en-US" sz="2400" b="1" dirty="0" smtClean="0">
                <a:solidFill>
                  <a:srgbClr val="FF0000"/>
                </a:solidFill>
              </a:rPr>
              <a:t>Gram stain</a:t>
            </a:r>
            <a:r>
              <a:rPr lang="en-US" altLang="en-US" sz="2400" b="1" dirty="0" smtClean="0"/>
              <a:t>.</a:t>
            </a:r>
            <a:endParaRPr lang="en-US" altLang="en-US" sz="2400" dirty="0" smtClean="0"/>
          </a:p>
          <a:p>
            <a:pPr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SzTx/>
              <a:buFont typeface="Wingdings" pitchFamily="2" charset="2"/>
              <a:buNone/>
            </a:pPr>
            <a:r>
              <a:rPr lang="en-US" altLang="en-US" sz="2400" dirty="0" smtClean="0"/>
              <a:t> 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SzTx/>
            </a:pP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Gram-positive bacteria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2400" dirty="0" smtClean="0"/>
              <a:t>have a thick layer of peptidoglycan in their cell wall,  and they appear </a:t>
            </a:r>
            <a:r>
              <a:rPr lang="en-US" altLang="en-US" sz="2400" dirty="0" smtClean="0">
                <a:solidFill>
                  <a:srgbClr val="FF0000"/>
                </a:solidFill>
              </a:rPr>
              <a:t>violet</a:t>
            </a:r>
            <a:r>
              <a:rPr lang="en-US" altLang="en-US" sz="2400" dirty="0" smtClean="0"/>
              <a:t> under a microscope after the Gram-staining procedure.</a:t>
            </a:r>
          </a:p>
          <a:p>
            <a:pPr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SzTx/>
            </a:pPr>
            <a:endParaRPr lang="en-US" altLang="en-US" sz="2400" dirty="0" smtClean="0"/>
          </a:p>
          <a:p>
            <a:pPr lvl="1"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SzTx/>
            </a:pP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Gram-negative bacteria</a:t>
            </a:r>
            <a:r>
              <a:rPr lang="en-US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2400" dirty="0" smtClean="0"/>
              <a:t>have a thin layer of peptidoglycan in their cell wall, and they appear reddish-pink under a microscope after the Gram-staining procedure. </a:t>
            </a:r>
          </a:p>
        </p:txBody>
      </p:sp>
      <p:sp>
        <p:nvSpPr>
          <p:cNvPr id="56331" name="Rectangle 11"/>
          <p:cNvSpPr>
            <a:spLocks noChangeArrowheads="1"/>
          </p:cNvSpPr>
          <p:nvPr/>
        </p:nvSpPr>
        <p:spPr bwMode="auto">
          <a:xfrm>
            <a:off x="1600200" y="254655"/>
            <a:ext cx="5943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marL="457200" indent="-457200">
              <a:defRPr/>
            </a:pPr>
            <a:r>
              <a:rPr lang="en-US" sz="2800" b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Summary of </a:t>
            </a:r>
            <a:r>
              <a:rPr lang="en-US" sz="2800" b="1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Gram’s stain: </a:t>
            </a:r>
            <a:r>
              <a:rPr lang="ar-EG" sz="2000" kern="0" dirty="0">
                <a:latin typeface="+mj-lt"/>
                <a:ea typeface="+mj-ea"/>
                <a:cs typeface="+mj-cs"/>
              </a:rPr>
              <a:t>صبغة جرام</a:t>
            </a:r>
            <a:endParaRPr lang="en-US" sz="2800" kern="0" dirty="0">
              <a:latin typeface="+mj-lt"/>
              <a:ea typeface="+mj-ea"/>
              <a:cs typeface="+mj-cs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9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89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9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8" grpId="0" build="p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ATION_ID" val="1150"/>
  <p:tag name="ARTICULATE_SLIDE_COUNT" val="20"/>
  <p:tag name="ARTICULATE_PROJECT_OPEN" val="1"/>
  <p:tag name="ARTICULATE_USED_PAGE_ORIENTATION" val="1"/>
  <p:tag name="ARTICULATE_USED_PAGE_SIZE" val="1"/>
  <p:tag name="TAG_BACKING_FORM_KEY" val="1509966-c:\ashraf\d\ashraf 2\lectures\saudia\145-zoo\gamal-lectures\new-articulate\lectures\lecture-5 prokaryotes\lecture 5.pptx"/>
  <p:tag name="ARTICULATE_PRESENTER_VERSION" val="7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13"/>
  <p:tag name="ARTICULATE_USED_LAYOUT" val="7"/>
  <p:tag name="ARTICULATE_NAV_LEVEL" val="1"/>
  <p:tag name="ARTICULATE_SLIDE_PRESENTER_GUID" val="09d6ebe8-a2ca-42f0-bab6-45dd04d34a80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02"/>
  <p:tag name="ARTICULATE_USED_LAYOUT" val="2"/>
  <p:tag name="ARTICULATE_NAV_LEVEL" val="1"/>
  <p:tag name="ARTICULATE_SLIDE_PRESENTER_GUID" val="09d6ebe8-a2ca-42f0-bab6-45dd04d34a80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14"/>
  <p:tag name="ARTICULATE_USED_LAYOUT" val="7"/>
  <p:tag name="ARTICULATE_NAV_LEVEL" val="1"/>
  <p:tag name="ARTICULATE_SLIDE_PRESENTER_GUID" val="09d6ebe8-a2ca-42f0-bab6-45dd04d34a80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5"/>
  <p:tag name="ARTICULATE_USED_LAYOUT" val="2"/>
  <p:tag name="ARTICULATE_NAV_LEVEL" val="1"/>
  <p:tag name="ARTICULATE_SLIDE_PRESENTER_GUID" val="09d6ebe8-a2ca-42f0-bab6-45dd04d34a80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1"/>
  <p:tag name="ARTICULATE_USED_LAYOUT" val="2"/>
  <p:tag name="ARTICULATE_NAV_LEVEL" val="1"/>
  <p:tag name="ARTICULATE_SLIDE_PRESENTER_GUID" val="09d6ebe8-a2ca-42f0-bab6-45dd04d34a80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UDIO_ID" val="315"/>
  <p:tag name="ARTICULATE_USED_LAYOUT" val="6"/>
  <p:tag name="ARTICULATE_NAV_LEVEL" val="1"/>
  <p:tag name="ARTICULATE_SLIDE_PRESENTER_GUID" val="09d6ebe8-a2ca-42f0-bab6-45dd04d34a80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5"/>
  <p:tag name="ARTICULATE_USED_LAYOUT" val="7"/>
  <p:tag name="ARTICULATE_SLIDE_THUMBNAIL_REFRESH" val="1"/>
  <p:tag name="ARTICULATE_NAV_LEVEL" val="1"/>
  <p:tag name="ARTICULATE_SLIDE_PRESENTER_GUID" val="09d6ebe8-a2ca-42f0-bab6-45dd04d34a80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69a26873d5040aea82767a7d713463b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edffb2dc407461480df446c2355b92a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DEO_ID" val="3bfc34b2-76fe-4349-be09-6456e27fe0f2"/>
  <p:tag name="VIDEO_SOURCE_TYPE" val="local"/>
  <p:tag name="VIDEO_TITLE" val="micro_bacterial_growth.swf"/>
  <p:tag name="OVERRIDE_SWF" val="YES"/>
  <p:tag name="THUMBNAIL_IS_PLACEHOLDER" val="False"/>
  <p:tag name="SWF_MOVIE_PATH" val="micro_bacterial_growth.swf"/>
  <p:tag name="SWF_MOVIE_PATH_ORIGINAL" val="micro_bacterial_growth.swf"/>
  <p:tag name="SWF_MOVIE_PATH_SOURCE" val="C:\Ashraf\D\Ashraf 2\Lectures\Saudia\145-Zoo\Gamal-Lectures\New-Articulate\Lectures\Lecture-5 Prokaryotes\micro_bacterial_growth.swf"/>
  <p:tag name="CONTAINER" val="inplayer"/>
  <p:tag name="ART_PLAYER" val="YES"/>
  <p:tag name="VIDEO_SHOW_CONTROLS" val="False"/>
  <p:tag name="WINDOW_SIZE_WIDTH" val="550"/>
  <p:tag name="WINDOW_SIZE_HEIGHT" val="400"/>
  <p:tag name="ARTICULATE_LAYER_TIMING" val="0.00"/>
  <p:tag name="VIDEO_MODE" val="swf"/>
  <p:tag name="SWF_MOVIE_DURATION" val="36000"/>
  <p:tag name="VIDEO_KEY" val="150cee3e-f7ed-46d1-ab8c-88e5c55ece5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9"/>
  <p:tag name="ARTICULATE_USED_LAYOUT" val="7"/>
  <p:tag name="ARTICULATE_NAV_LEVEL" val="1"/>
  <p:tag name="ARTICULATE_SLIDE_PRESENTER_GUID" val="09d6ebe8-a2ca-42f0-bab6-45dd04d34a80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UDIO_ID" val="286"/>
  <p:tag name="ARTICULATE_USED_LAYOUT" val="7"/>
  <p:tag name="ARTICULATE_NAV_LEVEL" val="1"/>
  <p:tag name="ARTICULATE_SLIDE_PRESENTER_GUID" val="09d6ebe8-a2ca-42f0-bab6-45dd04d34a80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7"/>
  <p:tag name="ARTICULATE_USED_LAYOUT" val="7"/>
  <p:tag name="ARTICULATE_NAV_LEVEL" val="1"/>
  <p:tag name="ARTICULATE_SLIDE_PRESENTER_GUID" val="09d6ebe8-a2ca-42f0-bab6-45dd04d34a80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8"/>
  <p:tag name="ARTICULATE_USED_LAYOUT" val="2"/>
  <p:tag name="ARTICULATE_NAV_LEVEL" val="1"/>
  <p:tag name="ARTICULATE_SLIDE_PRESENTER_GUID" val="09d6ebe8-a2ca-42f0-bab6-45dd04d34a80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7"/>
  <p:tag name="ARTICULATE_USED_LAYOUT" val="7"/>
  <p:tag name="ARTICULATE_NAV_LEVEL" val="1"/>
  <p:tag name="ARTICULATE_SLIDE_PRESENTER_GUID" val="09d6ebe8-a2ca-42f0-bab6-45dd04d34a80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2 Lecture-Prokaryotes\Quiz1.quiz"/>
  <p:tag name="QUIZMAKER_QUIZ_SLIDE_ID" val="318"/>
  <p:tag name="OVERRIDE" val="QUIZMAKER_QUIZ_SLIDE"/>
  <p:tag name="QUIZMAKER_QUIZ_TITLE" val="Quiz1"/>
  <p:tag name="ARTICULATE_DESCRIPTION" val="Quiz - 4 questions"/>
  <p:tag name="AQP_PASS_SCORE" val="80"/>
  <p:tag name="QUIZMAKER_LAST_MODIFY_DATE" val="41578.6088310185"/>
  <p:tag name="EMBEDDEDCONTENT_LASTWRITETIMEUTC" val="2013-10-31 11:36:43Z"/>
  <p:tag name="ELAPSEDTIME" val="5"/>
  <p:tag name="AQP_PASS_ACTION" val="2"/>
  <p:tag name="AQP_FAIL_ACTION" val="2"/>
  <p:tag name="ARTICULATE_SHOW_IN_MENU" val="multipleitems"/>
  <p:tag name="AUDIO_ID" val="318"/>
  <p:tag name="ARTICULATE_USED_LAYOUT" val="6"/>
  <p:tag name="ARTICULATE_LOCK_SLIDE_OLD" val="0"/>
  <p:tag name="ARTICULATE_NAV_LEVEL" val="1"/>
  <p:tag name="ARTICULATE_SLIDE_PRESENTER_GUID" val="09d6ebe8-a2ca-42f0-bab6-45dd04d34a80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UDIO_ID" val="319"/>
  <p:tag name="ARTICULATE_USED_LAYOUT" val="1"/>
  <p:tag name="ARTICULATE_NAV_LEVEL" val="1"/>
  <p:tag name="ARTICULATE_SLIDE_PRESENTER_GUID" val="09d6ebe8-a2ca-42f0-bab6-45dd04d34a80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6d7afbce09946128653d101d6d5370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16"/>
  <p:tag name="ARTICULATE_USED_LAYOUT" val="2"/>
  <p:tag name="ARTICULATE_NAV_LEVEL" val="1"/>
  <p:tag name="ARTICULATE_SLIDE_PRESENTER_GUID" val="09d6ebe8-a2ca-42f0-bab6-45dd04d34a80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17"/>
  <p:tag name="ARTICULATE_USED_LAYOUT" val="7"/>
  <p:tag name="ARTICULATE_NAV_LEVEL" val="1"/>
  <p:tag name="ARTICULATE_SLIDE_PRESENTER_GUID" val="09d6ebe8-a2ca-42f0-bab6-45dd04d34a80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8"/>
  <p:tag name="ARTICULATE_USED_LAYOUT" val="2"/>
  <p:tag name="ARTICULATE_NAV_LEVEL" val="1"/>
  <p:tag name="ARTICULATE_SLIDE_PRESENTER_GUID" val="09d6ebe8-a2ca-42f0-bab6-45dd04d34a80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6"/>
  <p:tag name="ARTICULATE_USED_LAYOUT" val="7"/>
  <p:tag name="ARTICULATE_NAV_LEVEL" val="1"/>
  <p:tag name="ARTICULATE_SLIDE_PRESENTER_GUID" val="09d6ebe8-a2ca-42f0-bab6-45dd04d34a80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9"/>
  <p:tag name="ARTICULATE_USED_LAYOUT" val="2"/>
  <p:tag name="ARTICULATE_NAV_LEVEL" val="1"/>
  <p:tag name="ARTICULATE_SLIDE_PRESENTER_GUID" val="09d6ebe8-a2ca-42f0-bab6-45dd04d34a80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12"/>
  <p:tag name="ARTICULATE_USED_LAYOUT" val="7"/>
  <p:tag name="ARTICULATE_NAV_LEVEL" val="1"/>
  <p:tag name="ARTICULATE_SLIDE_PRESENTER_GUID" val="09d6ebe8-a2ca-42f0-bab6-45dd04d34a80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3500</TotalTime>
  <Words>1043</Words>
  <Application>Microsoft Office PowerPoint</Application>
  <PresentationFormat>On-screen Show (4:3)</PresentationFormat>
  <Paragraphs>130</Paragraphs>
  <Slides>20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Network</vt:lpstr>
      <vt:lpstr>PowerPoint Presentation</vt:lpstr>
      <vt:lpstr>What are Prokaryotes?</vt:lpstr>
      <vt:lpstr>1. Domain: Archaea</vt:lpstr>
      <vt:lpstr>PowerPoint Presentation</vt:lpstr>
      <vt:lpstr>PowerPoint Presentation</vt:lpstr>
      <vt:lpstr>Shapes of Bacteria</vt:lpstr>
      <vt:lpstr>The Gram’s stain: صبغة جرام</vt:lpstr>
      <vt:lpstr>The Gram’s stain: صبغة جرام</vt:lpstr>
      <vt:lpstr>PowerPoint Presentation</vt:lpstr>
      <vt:lpstr>PowerPoint Presentation</vt:lpstr>
      <vt:lpstr>PowerPoint Presentation</vt:lpstr>
      <vt:lpstr>II - The bacterial cell wall</vt:lpstr>
      <vt:lpstr>Structural Characteristics of a Bacterial Cell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Quiz1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Ash Ahm</dc:creator>
  <cp:lastModifiedBy>HP</cp:lastModifiedBy>
  <cp:revision>498</cp:revision>
  <dcterms:created xsi:type="dcterms:W3CDTF">2005-10-01T18:57:57Z</dcterms:created>
  <dcterms:modified xsi:type="dcterms:W3CDTF">2014-01-16T17:14:52Z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5C03D313-4C65-4F53-AF3D-EFEC985F8540</vt:lpwstr>
  </property>
  <property fmtid="{D5CDD505-2E9C-101B-9397-08002B2CF9AE}" pid="3" name="ArticulatePath">
    <vt:lpwstr>Lecture 5</vt:lpwstr>
  </property>
  <property fmtid="{D5CDD505-2E9C-101B-9397-08002B2CF9AE}" pid="4" name="ArticulateUseProject">
    <vt:lpwstr>1</vt:lpwstr>
  </property>
  <property fmtid="{D5CDD505-2E9C-101B-9397-08002B2CF9AE}" pid="5" name="ArticulateProjectVersion">
    <vt:lpwstr>7</vt:lpwstr>
  </property>
  <property fmtid="{D5CDD505-2E9C-101B-9397-08002B2CF9AE}" pid="6" name="ArticulateProjectFull">
    <vt:lpwstr>C:\Ashraf\D\Ashraf 2\Lectures\Saudia\145-Zoo\Gamal-Lectures\New-Articulate\Lectures\Lecture-5 Prokaryotes\Lecture 5.ppta</vt:lpwstr>
  </property>
</Properties>
</file>