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4.xml" ContentType="application/vnd.openxmlformats-officedocument.themeOverride+xml"/>
  <Override PartName="/ppt/notesSlides/notesSlide4.xml" ContentType="application/vnd.openxmlformats-officedocument.presentationml.notesSl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notesSlides/notesSlide5.xml" ContentType="application/vnd.openxmlformats-officedocument.presentationml.notesSl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ppt/notesSlides/notesSlide6.xml" ContentType="application/vnd.openxmlformats-officedocument.presentationml.notesSlide+xml"/>
  <Override PartName="/ppt/theme/themeOverride11.xml" ContentType="application/vnd.openxmlformats-officedocument.themeOverride+xml"/>
  <Override PartName="/ppt/notesSlides/notesSlide7.xml" ContentType="application/vnd.openxmlformats-officedocument.presentationml.notesSlide+xml"/>
  <Override PartName="/ppt/theme/themeOverride12.xml" ContentType="application/vnd.openxmlformats-officedocument.themeOverride+xml"/>
  <Override PartName="/ppt/notesSlides/notesSlide8.xml" ContentType="application/vnd.openxmlformats-officedocument.presentationml.notesSlide+xml"/>
  <Override PartName="/ppt/theme/themeOverride13.xml" ContentType="application/vnd.openxmlformats-officedocument.themeOverride+xml"/>
  <Override PartName="/ppt/notesSlides/notesSlide9.xml" ContentType="application/vnd.openxmlformats-officedocument.presentationml.notesSlide+xml"/>
  <Override PartName="/ppt/theme/themeOverride14.xml" ContentType="application/vnd.openxmlformats-officedocument.themeOverride+xml"/>
  <Override PartName="/ppt/notesSlides/notesSlide10.xml" ContentType="application/vnd.openxmlformats-officedocument.presentationml.notesSlide+xml"/>
  <Override PartName="/ppt/theme/themeOverride15.xml" ContentType="application/vnd.openxmlformats-officedocument.themeOverride+xml"/>
  <Override PartName="/ppt/notesSlides/notesSlide11.xml" ContentType="application/vnd.openxmlformats-officedocument.presentationml.notesSlide+xml"/>
  <Override PartName="/ppt/theme/themeOverride16.xml" ContentType="application/vnd.openxmlformats-officedocument.themeOverride+xml"/>
  <Override PartName="/ppt/theme/themeOverride17.xml" ContentType="application/vnd.openxmlformats-officedocument.themeOverride+xml"/>
  <Override PartName="/ppt/notesSlides/notesSlide12.xml" ContentType="application/vnd.openxmlformats-officedocument.presentationml.notesSlide+xml"/>
  <Override PartName="/ppt/theme/themeOverride18.xml" ContentType="application/vnd.openxmlformats-officedocument.themeOverride+xml"/>
  <Override PartName="/ppt/notesSlides/notesSlide13.xml" ContentType="application/vnd.openxmlformats-officedocument.presentationml.notesSlide+xml"/>
  <Override PartName="/ppt/theme/themeOverride19.xml" ContentType="application/vnd.openxmlformats-officedocument.themeOverride+xml"/>
  <Override PartName="/ppt/notesSlides/notesSlide14.xml" ContentType="application/vnd.openxmlformats-officedocument.presentationml.notesSlide+xml"/>
  <Override PartName="/ppt/theme/themeOverride20.xml" ContentType="application/vnd.openxmlformats-officedocument.themeOverr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1" r:id="rId1"/>
    <p:sldMasterId id="2147483657" r:id="rId2"/>
  </p:sldMasterIdLst>
  <p:notesMasterIdLst>
    <p:notesMasterId r:id="rId23"/>
  </p:notesMasterIdLst>
  <p:handoutMasterIdLst>
    <p:handoutMasterId r:id="rId24"/>
  </p:handoutMasterIdLst>
  <p:sldIdLst>
    <p:sldId id="256" r:id="rId3"/>
    <p:sldId id="257" r:id="rId4"/>
    <p:sldId id="365" r:id="rId5"/>
    <p:sldId id="366" r:id="rId6"/>
    <p:sldId id="367" r:id="rId7"/>
    <p:sldId id="362" r:id="rId8"/>
    <p:sldId id="262" r:id="rId9"/>
    <p:sldId id="360" r:id="rId10"/>
    <p:sldId id="364" r:id="rId11"/>
    <p:sldId id="264" r:id="rId12"/>
    <p:sldId id="265" r:id="rId13"/>
    <p:sldId id="267" r:id="rId14"/>
    <p:sldId id="269" r:id="rId15"/>
    <p:sldId id="270" r:id="rId16"/>
    <p:sldId id="271" r:id="rId17"/>
    <p:sldId id="352" r:id="rId18"/>
    <p:sldId id="294" r:id="rId19"/>
    <p:sldId id="295" r:id="rId20"/>
    <p:sldId id="296" r:id="rId21"/>
    <p:sldId id="297" r:id="rId22"/>
  </p:sldIdLst>
  <p:sldSz cx="9144000" cy="6858000" type="screen4x3"/>
  <p:notesSz cx="6858000" cy="9774238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GB"/>
    </a:defPPr>
    <a:lvl1pPr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314" autoAdjust="0"/>
    <p:restoredTop sz="94872" autoAdjust="0"/>
  </p:normalViewPr>
  <p:slideViewPr>
    <p:cSldViewPr>
      <p:cViewPr>
        <p:scale>
          <a:sx n="66" d="100"/>
          <a:sy n="66" d="100"/>
        </p:scale>
        <p:origin x="-1722" y="-1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38" d="100"/>
          <a:sy n="38" d="100"/>
        </p:scale>
        <p:origin x="-1350" y="-78"/>
      </p:cViewPr>
      <p:guideLst>
        <p:guide orient="horz" pos="3078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97915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448115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50938" y="857250"/>
            <a:ext cx="4556125" cy="34163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7738" y="4633913"/>
            <a:ext cx="4975225" cy="4117975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8" tIns="44450" rIns="90488" bIns="44450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50938" y="857250"/>
            <a:ext cx="4556125" cy="34163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7738" y="4633913"/>
            <a:ext cx="4975225" cy="4117975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8" tIns="44450" rIns="90488" bIns="44450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50938" y="857250"/>
            <a:ext cx="4556125" cy="34163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7738" y="4633913"/>
            <a:ext cx="4975225" cy="4117975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8" tIns="44450" rIns="90488" bIns="44450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50938" y="857250"/>
            <a:ext cx="4556125" cy="34163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7738" y="4633913"/>
            <a:ext cx="4975225" cy="4117975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8" tIns="44450" rIns="90488" bIns="44450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50938" y="857250"/>
            <a:ext cx="4556125" cy="34163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7738" y="4633913"/>
            <a:ext cx="4975225" cy="4117975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8" tIns="44450" rIns="90488" bIns="44450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50938" y="857250"/>
            <a:ext cx="4556125" cy="34163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7738" y="4633913"/>
            <a:ext cx="4975225" cy="4117975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8" tIns="44450" rIns="90488" bIns="44450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50938" y="857250"/>
            <a:ext cx="4556125" cy="34163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7738" y="4633913"/>
            <a:ext cx="4975225" cy="4117975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8" tIns="44450" rIns="90488" bIns="44450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50938" y="857250"/>
            <a:ext cx="4556125" cy="34163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7738" y="4633913"/>
            <a:ext cx="4975225" cy="4117975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8" tIns="44450" rIns="90488" bIns="44450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50938" y="857250"/>
            <a:ext cx="4556125" cy="34163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7738" y="4633913"/>
            <a:ext cx="4975225" cy="4117975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8" tIns="44450" rIns="90488" bIns="44450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50938" y="857250"/>
            <a:ext cx="4556125" cy="34163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7738" y="4633913"/>
            <a:ext cx="4975225" cy="4117975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8" tIns="44450" rIns="90488" bIns="44450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50938" y="857250"/>
            <a:ext cx="4556125" cy="34163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7738" y="4633913"/>
            <a:ext cx="4975225" cy="4117975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8" tIns="44450" rIns="90488" bIns="44450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50938" y="857250"/>
            <a:ext cx="4556125" cy="34163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7738" y="4633913"/>
            <a:ext cx="4975225" cy="4117975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8" tIns="44450" rIns="90488" bIns="44450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50938" y="857250"/>
            <a:ext cx="4556125" cy="34163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7738" y="4633913"/>
            <a:ext cx="4975225" cy="4117975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8" tIns="44450" rIns="90488" bIns="44450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50938" y="857250"/>
            <a:ext cx="4556125" cy="34163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7738" y="4633913"/>
            <a:ext cx="4975225" cy="4117975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8" tIns="44450" rIns="90488" bIns="44450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50938" y="857250"/>
            <a:ext cx="4556125" cy="34163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7738" y="4633913"/>
            <a:ext cx="4975225" cy="4117975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8" tIns="44450" rIns="90488" bIns="44450"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0" y="3429000"/>
            <a:ext cx="80264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96611" name="Rectangle 3"/>
          <p:cNvSpPr>
            <a:spLocks noGrp="1" noChangeArrowheads="1"/>
          </p:cNvSpPr>
          <p:nvPr>
            <p:ph type="ctrTitle" sz="quarter"/>
          </p:nvPr>
        </p:nvSpPr>
        <p:spPr>
          <a:xfrm>
            <a:off x="3810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smtClean="0"/>
              <a:t>Click to edit Master title style</a:t>
            </a:r>
          </a:p>
        </p:txBody>
      </p:sp>
      <p:sp>
        <p:nvSpPr>
          <p:cNvPr id="196612" name="Rectangle 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Monotype Sorts" pitchFamily="2" charset="2"/>
              <a:buNone/>
              <a:defRPr/>
            </a:lvl1pPr>
          </a:lstStyle>
          <a:p>
            <a:pPr lvl="0"/>
            <a:r>
              <a:rPr lang="en-GB" noProof="0" smtClean="0"/>
              <a:t>Click to edit Master subtitle style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249054-0A7D-4CBF-8088-1DDF611FE45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05114E-C755-4164-8F86-28B46D47A4C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266700"/>
            <a:ext cx="2095500" cy="5524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266700"/>
            <a:ext cx="6134100" cy="5524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E3FD99-FDC3-4F5C-A5FC-D6BD91C43E0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0" y="3429000"/>
            <a:ext cx="80264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02755" name="Rectangle 3"/>
          <p:cNvSpPr>
            <a:spLocks noGrp="1" noChangeArrowheads="1"/>
          </p:cNvSpPr>
          <p:nvPr>
            <p:ph type="ctrTitle" sz="quarter"/>
          </p:nvPr>
        </p:nvSpPr>
        <p:spPr>
          <a:xfrm>
            <a:off x="3810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smtClean="0"/>
              <a:t>Click to edit Master title style</a:t>
            </a:r>
          </a:p>
        </p:txBody>
      </p:sp>
      <p:sp>
        <p:nvSpPr>
          <p:cNvPr id="202756" name="Rectangle 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Monotype Sorts" pitchFamily="2" charset="2"/>
              <a:buNone/>
              <a:defRPr/>
            </a:lvl1pPr>
          </a:lstStyle>
          <a:p>
            <a:pPr lvl="0"/>
            <a:r>
              <a:rPr lang="en-GB" noProof="0" smtClean="0"/>
              <a:t>Click to edit Master subtitle style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DE58AA-6157-480B-8C78-E96F8B27D5B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AB005B-850E-44F3-BEA2-DF4720F39E5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4FD4E7-C6DB-46B2-A48E-C8D09650D17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5050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225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547C51-05F7-42F7-A53C-D589C0315F5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7D03BF-2792-4692-852D-039E9B805F1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B8C09E-B7F7-4D75-97AE-8F1FDBCB6A5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7AF3F9-0A8C-4C7B-99E2-2B94B583707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6D448D-DD36-4BFC-A3EB-0C368AEABE6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EDBAA2-CD18-49E4-AA45-BD01EF2C239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31CA56-828F-42E2-BD64-4A02AC57958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C9D5EC-E152-4A69-8EB7-B73BB5E15B5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266700"/>
            <a:ext cx="2095500" cy="5524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266700"/>
            <a:ext cx="6134100" cy="5524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370AA2-A471-4A9C-B990-C799E185B54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66700"/>
            <a:ext cx="7772400" cy="11049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035050" y="1676400"/>
            <a:ext cx="772795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3593E4-E289-4B65-BE75-913E18D5D76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F536BB-D8B7-4886-B6A4-029F150B933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5050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225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A68210-FBBB-4A68-86D7-A3A9BFF84DB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E2DF41-4ABF-4075-BC15-8E9826711E0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2FE614-B828-40DB-B6B0-8BCFAD7D538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FADC6D-7A35-4786-8C7D-82CE84383FE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AE55E7-247B-4268-87F1-C36FF77F5BE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4B551B-3BE7-4249-AE14-303D3F08569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2"/>
          <p:cNvSpPr>
            <a:spLocks noChangeShapeType="1"/>
          </p:cNvSpPr>
          <p:nvPr/>
        </p:nvSpPr>
        <p:spPr bwMode="auto">
          <a:xfrm>
            <a:off x="0" y="1371600"/>
            <a:ext cx="80264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66700"/>
            <a:ext cx="77724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35050" y="1676400"/>
            <a:ext cx="772795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95589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1722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66194152-9B45-41C8-9079-059358BAD7E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53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Monotype Sorts" pitchFamily="2" charset="2"/>
        <a:buChar char="u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»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Monotype Sorts" pitchFamily="2" charset="2"/>
        <a:buChar char="u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Line 2"/>
          <p:cNvSpPr>
            <a:spLocks noChangeShapeType="1"/>
          </p:cNvSpPr>
          <p:nvPr/>
        </p:nvSpPr>
        <p:spPr bwMode="auto">
          <a:xfrm>
            <a:off x="0" y="1371600"/>
            <a:ext cx="80264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66700"/>
            <a:ext cx="77724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35050" y="1676400"/>
            <a:ext cx="772795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201733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1722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35D924E3-7487-4B86-944D-7121FD37A2E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  <p:sldLayoutId id="2147483752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Monotype Sorts" pitchFamily="2" charset="2"/>
        <a:buChar char="u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»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Monotype Sorts" pitchFamily="2" charset="2"/>
        <a:buChar char="u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7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rgbClr val="6C6C6C"/>
            </a:gs>
            <a:gs pos="50000">
              <a:schemeClr val="bg1"/>
            </a:gs>
            <a:gs pos="100000">
              <a:srgbClr val="6C6C6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Line 2"/>
          <p:cNvSpPr>
            <a:spLocks noChangeShapeType="1"/>
          </p:cNvSpPr>
          <p:nvPr/>
        </p:nvSpPr>
        <p:spPr bwMode="auto">
          <a:xfrm>
            <a:off x="26988" y="3429000"/>
            <a:ext cx="7974012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ctr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b="1" smtClean="0"/>
              <a:t>Chapter 4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b="1" smtClean="0"/>
              <a:t>The Relational Model</a:t>
            </a: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 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10695DB-4A92-487A-ADFF-AFBD886AC259}" type="slidenum">
              <a:rPr lang="en-GB" smtClean="0"/>
              <a:pPr/>
              <a:t>10</a:t>
            </a:fld>
            <a:endParaRPr lang="en-GB" smtClean="0"/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b="1" smtClean="0"/>
              <a:t>Properties of Relations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557338"/>
            <a:ext cx="8108950" cy="4114800"/>
          </a:xfrm>
          <a:noFill/>
        </p:spPr>
        <p:txBody>
          <a:bodyPr lIns="90488" tIns="44450" rIns="90488" bIns="44450"/>
          <a:lstStyle/>
          <a:p>
            <a:r>
              <a:rPr lang="en-GB" b="1" smtClean="0"/>
              <a:t>Each tuple is distinct; there are no duplicate tuples.</a:t>
            </a:r>
          </a:p>
          <a:p>
            <a:pPr>
              <a:lnSpc>
                <a:spcPct val="70000"/>
              </a:lnSpc>
            </a:pPr>
            <a:endParaRPr lang="en-GB" b="1" smtClean="0"/>
          </a:p>
          <a:p>
            <a:r>
              <a:rPr lang="en-GB" b="1" smtClean="0"/>
              <a:t>Order of attributes has no significance.</a:t>
            </a:r>
          </a:p>
          <a:p>
            <a:pPr>
              <a:lnSpc>
                <a:spcPct val="70000"/>
              </a:lnSpc>
            </a:pPr>
            <a:endParaRPr lang="en-GB" b="1" smtClean="0"/>
          </a:p>
          <a:p>
            <a:r>
              <a:rPr lang="en-GB" b="1" smtClean="0"/>
              <a:t>Order of tuples has no significance, theoretically.</a:t>
            </a:r>
          </a:p>
        </p:txBody>
      </p:sp>
      <p:sp>
        <p:nvSpPr>
          <p:cNvPr id="14341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1200"/>
              <a:t> 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B023185-DD36-4ADD-8289-057990953620}" type="slidenum">
              <a:rPr lang="en-GB" smtClean="0"/>
              <a:pPr/>
              <a:t>11</a:t>
            </a:fld>
            <a:endParaRPr lang="en-GB" smtClean="0"/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b="1" smtClean="0"/>
              <a:t>Relational Keys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57338"/>
            <a:ext cx="8153400" cy="4535487"/>
          </a:xfrm>
          <a:noFill/>
        </p:spPr>
        <p:txBody>
          <a:bodyPr lIns="90488" tIns="44450" rIns="90488" bIns="44450"/>
          <a:lstStyle/>
          <a:p>
            <a:pPr lvl="1">
              <a:lnSpc>
                <a:spcPct val="60000"/>
              </a:lnSpc>
            </a:pPr>
            <a:endParaRPr lang="en-GB" sz="2400" b="1" smtClean="0"/>
          </a:p>
          <a:p>
            <a:pPr>
              <a:lnSpc>
                <a:spcPct val="90000"/>
              </a:lnSpc>
            </a:pPr>
            <a:r>
              <a:rPr lang="en-GB" b="1" smtClean="0"/>
              <a:t>Candidate Key</a:t>
            </a:r>
          </a:p>
          <a:p>
            <a:pPr lvl="1">
              <a:lnSpc>
                <a:spcPct val="90000"/>
              </a:lnSpc>
            </a:pPr>
            <a:r>
              <a:rPr lang="en-GB" sz="2400" b="1" smtClean="0"/>
              <a:t>An attribute, or set of attributes, that uniquely identifies a tuple within a relation.</a:t>
            </a:r>
          </a:p>
          <a:p>
            <a:pPr lvl="1">
              <a:lnSpc>
                <a:spcPct val="90000"/>
              </a:lnSpc>
            </a:pPr>
            <a:r>
              <a:rPr lang="en-GB" sz="2400" b="1" smtClean="0"/>
              <a:t>In each tuple of R, values of K uniquely identify that tuple (uniqueness).</a:t>
            </a:r>
          </a:p>
          <a:p>
            <a:pPr lvl="1">
              <a:lnSpc>
                <a:spcPct val="90000"/>
              </a:lnSpc>
            </a:pPr>
            <a:r>
              <a:rPr lang="en-GB" sz="2400" b="1" smtClean="0"/>
              <a:t>No proper subset of K has the uniqueness property (irreducibility).</a:t>
            </a:r>
          </a:p>
        </p:txBody>
      </p:sp>
      <p:sp>
        <p:nvSpPr>
          <p:cNvPr id="15365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1200"/>
              <a:t> 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EC4E296-019E-4B9D-8EC9-823CF370D3CF}" type="slidenum">
              <a:rPr lang="en-GB" smtClean="0"/>
              <a:pPr/>
              <a:t>12</a:t>
            </a:fld>
            <a:endParaRPr lang="en-GB" smtClean="0"/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b="1" smtClean="0"/>
              <a:t>Relational Keys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447800"/>
            <a:ext cx="7727950" cy="4724400"/>
          </a:xfrm>
          <a:noFill/>
        </p:spPr>
        <p:txBody>
          <a:bodyPr lIns="90488" tIns="44450" rIns="90488" bIns="44450"/>
          <a:lstStyle/>
          <a:p>
            <a:pPr>
              <a:lnSpc>
                <a:spcPct val="90000"/>
              </a:lnSpc>
            </a:pPr>
            <a:r>
              <a:rPr lang="en-GB" b="1" smtClean="0"/>
              <a:t>Primary Key</a:t>
            </a:r>
          </a:p>
          <a:p>
            <a:pPr lvl="1">
              <a:lnSpc>
                <a:spcPct val="90000"/>
              </a:lnSpc>
            </a:pPr>
            <a:r>
              <a:rPr lang="en-GB" sz="2400" b="1" smtClean="0"/>
              <a:t>Candidate key selected to identify tuples uniquely within  relation.</a:t>
            </a:r>
          </a:p>
          <a:p>
            <a:pPr lvl="1">
              <a:lnSpc>
                <a:spcPct val="40000"/>
              </a:lnSpc>
            </a:pPr>
            <a:endParaRPr lang="en-GB" sz="2400" b="1" smtClean="0"/>
          </a:p>
          <a:p>
            <a:pPr>
              <a:lnSpc>
                <a:spcPct val="90000"/>
              </a:lnSpc>
            </a:pPr>
            <a:r>
              <a:rPr lang="en-GB" b="1" smtClean="0"/>
              <a:t>Alternate Keys</a:t>
            </a:r>
          </a:p>
          <a:p>
            <a:pPr lvl="1">
              <a:lnSpc>
                <a:spcPct val="90000"/>
              </a:lnSpc>
            </a:pPr>
            <a:r>
              <a:rPr lang="en-GB" sz="2400" b="1" smtClean="0"/>
              <a:t>Candidate keys that are not selected to be primary key. </a:t>
            </a:r>
          </a:p>
          <a:p>
            <a:pPr lvl="1">
              <a:lnSpc>
                <a:spcPct val="40000"/>
              </a:lnSpc>
            </a:pPr>
            <a:endParaRPr lang="en-GB" sz="2400" b="1" smtClean="0"/>
          </a:p>
          <a:p>
            <a:pPr>
              <a:lnSpc>
                <a:spcPct val="90000"/>
              </a:lnSpc>
            </a:pPr>
            <a:r>
              <a:rPr lang="en-GB" b="1" smtClean="0"/>
              <a:t>Foreign Key</a:t>
            </a:r>
          </a:p>
          <a:p>
            <a:pPr lvl="1">
              <a:lnSpc>
                <a:spcPct val="90000"/>
              </a:lnSpc>
            </a:pPr>
            <a:r>
              <a:rPr lang="en-GB" sz="2400" b="1" smtClean="0"/>
              <a:t>Attribute, or set of attributes, within one relation that matches candidate key of some (possibly same) relation.</a:t>
            </a:r>
          </a:p>
        </p:txBody>
      </p:sp>
      <p:sp>
        <p:nvSpPr>
          <p:cNvPr id="16389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1200"/>
              <a:t> 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5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56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2098E1C-EEEB-4D3C-ADF2-66DCECDEB35F}" type="slidenum">
              <a:rPr lang="en-GB" smtClean="0"/>
              <a:pPr/>
              <a:t>13</a:t>
            </a:fld>
            <a:endParaRPr lang="en-GB" smtClean="0"/>
          </a:p>
        </p:txBody>
      </p:sp>
      <p:sp>
        <p:nvSpPr>
          <p:cNvPr id="17411" name="Rectangle 2050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b="1" smtClean="0"/>
              <a:t>Integrity Constraints</a:t>
            </a:r>
          </a:p>
        </p:txBody>
      </p:sp>
      <p:sp>
        <p:nvSpPr>
          <p:cNvPr id="17412" name="Rectangle 2051"/>
          <p:cNvSpPr>
            <a:spLocks noGrp="1" noChangeArrowheads="1"/>
          </p:cNvSpPr>
          <p:nvPr>
            <p:ph type="body" idx="1"/>
          </p:nvPr>
        </p:nvSpPr>
        <p:spPr>
          <a:xfrm>
            <a:off x="533400" y="1484313"/>
            <a:ext cx="7727950" cy="4114800"/>
          </a:xfrm>
          <a:noFill/>
        </p:spPr>
        <p:txBody>
          <a:bodyPr lIns="90488" tIns="44450" rIns="90488" bIns="44450"/>
          <a:lstStyle/>
          <a:p>
            <a:r>
              <a:rPr lang="en-GB" b="1" smtClean="0"/>
              <a:t>Null</a:t>
            </a:r>
          </a:p>
          <a:p>
            <a:pPr lvl="1"/>
            <a:r>
              <a:rPr lang="en-GB" sz="2600" b="1" smtClean="0"/>
              <a:t>Represents value for an attribute that is currently unknown or not applicable for tuple.</a:t>
            </a:r>
          </a:p>
          <a:p>
            <a:pPr lvl="1"/>
            <a:r>
              <a:rPr lang="en-GB" sz="2600" b="1" smtClean="0"/>
              <a:t>Deals with incomplete or exceptional data.</a:t>
            </a:r>
          </a:p>
          <a:p>
            <a:pPr lvl="1"/>
            <a:r>
              <a:rPr lang="en-GB" sz="2600" b="1" smtClean="0"/>
              <a:t>Represents the absence of a value and is not the same as zero or spaces, which are values.</a:t>
            </a:r>
          </a:p>
        </p:txBody>
      </p:sp>
      <p:sp>
        <p:nvSpPr>
          <p:cNvPr id="17413" name="Text Box 2052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1200"/>
              <a:t> 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B693786-5956-4DB6-AF3E-F71BAE95F384}" type="slidenum">
              <a:rPr lang="en-GB" smtClean="0"/>
              <a:pPr/>
              <a:t>14</a:t>
            </a:fld>
            <a:endParaRPr lang="en-GB" smtClean="0"/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b="1" smtClean="0"/>
              <a:t>Integrity Constraints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57338"/>
            <a:ext cx="7727950" cy="4114800"/>
          </a:xfrm>
          <a:noFill/>
        </p:spPr>
        <p:txBody>
          <a:bodyPr lIns="90488" tIns="44450" rIns="90488" bIns="44450"/>
          <a:lstStyle/>
          <a:p>
            <a:pPr>
              <a:lnSpc>
                <a:spcPct val="90000"/>
              </a:lnSpc>
            </a:pPr>
            <a:r>
              <a:rPr lang="en-GB" b="1" smtClean="0"/>
              <a:t>Entity Integrity</a:t>
            </a:r>
          </a:p>
          <a:p>
            <a:pPr lvl="1">
              <a:lnSpc>
                <a:spcPct val="90000"/>
              </a:lnSpc>
            </a:pPr>
            <a:r>
              <a:rPr lang="en-GB" b="1" smtClean="0"/>
              <a:t>In a base relation, no attribute of a primary key can be null.</a:t>
            </a:r>
          </a:p>
          <a:p>
            <a:pPr>
              <a:lnSpc>
                <a:spcPct val="90000"/>
              </a:lnSpc>
            </a:pPr>
            <a:endParaRPr lang="en-GB" b="1" smtClean="0"/>
          </a:p>
          <a:p>
            <a:pPr>
              <a:lnSpc>
                <a:spcPct val="90000"/>
              </a:lnSpc>
            </a:pPr>
            <a:r>
              <a:rPr lang="en-GB" b="1" smtClean="0"/>
              <a:t>Referential Integrity</a:t>
            </a:r>
          </a:p>
          <a:p>
            <a:pPr lvl="1">
              <a:lnSpc>
                <a:spcPct val="90000"/>
              </a:lnSpc>
            </a:pPr>
            <a:r>
              <a:rPr lang="en-GB" b="1" smtClean="0"/>
              <a:t>If foreign key exists in a relation, either foreign key value must match a candidate key value of some tuple in its home relation or foreign key value must be wholly null.</a:t>
            </a:r>
          </a:p>
        </p:txBody>
      </p:sp>
      <p:sp>
        <p:nvSpPr>
          <p:cNvPr id="18437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1200"/>
              <a:t> 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90CBC74-3726-4AD3-B39B-D788190A9336}" type="slidenum">
              <a:rPr lang="en-GB" smtClean="0"/>
              <a:pPr/>
              <a:t>15</a:t>
            </a:fld>
            <a:endParaRPr lang="en-GB" smtClean="0"/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b="1" smtClean="0"/>
              <a:t>Integrity Constraints</a:t>
            </a:r>
          </a:p>
        </p:txBody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57338"/>
            <a:ext cx="7727950" cy="4114800"/>
          </a:xfrm>
          <a:noFill/>
        </p:spPr>
        <p:txBody>
          <a:bodyPr lIns="90488" tIns="44450" rIns="90488" bIns="44450"/>
          <a:lstStyle/>
          <a:p>
            <a:r>
              <a:rPr lang="en-GB" b="1" smtClean="0"/>
              <a:t>General Constraints</a:t>
            </a:r>
          </a:p>
          <a:p>
            <a:pPr lvl="1"/>
            <a:r>
              <a:rPr lang="en-GB" b="1" smtClean="0"/>
              <a:t>Additional rules specified by users or database administrators that define or constrain some aspect of the enterprise.</a:t>
            </a:r>
          </a:p>
        </p:txBody>
      </p:sp>
      <p:sp>
        <p:nvSpPr>
          <p:cNvPr id="19461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1200"/>
              <a:t> 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BDBCDDC-ADFB-4C21-A8FF-8CAC44EB0EEE}" type="slidenum">
              <a:rPr lang="en-GB" smtClean="0"/>
              <a:pPr/>
              <a:t>16</a:t>
            </a:fld>
            <a:endParaRPr lang="en-GB" smtClean="0"/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b="1" smtClean="0"/>
              <a:t>Views</a:t>
            </a:r>
          </a:p>
        </p:txBody>
      </p:sp>
      <p:sp>
        <p:nvSpPr>
          <p:cNvPr id="147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557338"/>
            <a:ext cx="772795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b="1" smtClean="0"/>
              <a:t>Base Relation</a:t>
            </a:r>
          </a:p>
          <a:p>
            <a:pPr lvl="1">
              <a:lnSpc>
                <a:spcPct val="90000"/>
              </a:lnSpc>
            </a:pPr>
            <a:r>
              <a:rPr lang="en-GB" b="1" smtClean="0"/>
              <a:t>Named relation corresponding to an entity in conceptual schema, whose tuples are physically stored in database.</a:t>
            </a:r>
          </a:p>
          <a:p>
            <a:pPr lvl="1">
              <a:lnSpc>
                <a:spcPct val="90000"/>
              </a:lnSpc>
            </a:pPr>
            <a:endParaRPr lang="en-GB" smtClean="0"/>
          </a:p>
          <a:p>
            <a:pPr>
              <a:lnSpc>
                <a:spcPct val="90000"/>
              </a:lnSpc>
            </a:pPr>
            <a:r>
              <a:rPr lang="en-GB" b="1" smtClean="0"/>
              <a:t>View</a:t>
            </a:r>
          </a:p>
          <a:p>
            <a:pPr lvl="1">
              <a:lnSpc>
                <a:spcPct val="90000"/>
              </a:lnSpc>
            </a:pPr>
            <a:r>
              <a:rPr lang="en-GB" b="1" smtClean="0"/>
              <a:t>Dynamic result of one or more relational operations operating on base relations to produce another relation. </a:t>
            </a:r>
          </a:p>
        </p:txBody>
      </p:sp>
      <p:sp>
        <p:nvSpPr>
          <p:cNvPr id="20485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1200"/>
              <a:t> 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7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47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47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47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7459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56FF760-3303-4F0B-9795-FC91ECE8A75A}" type="slidenum">
              <a:rPr lang="en-GB" smtClean="0"/>
              <a:pPr/>
              <a:t>17</a:t>
            </a:fld>
            <a:endParaRPr lang="en-GB" smtClean="0"/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b="1" smtClean="0"/>
              <a:t>Views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1813" y="1557338"/>
            <a:ext cx="8001000" cy="4114800"/>
          </a:xfrm>
          <a:noFill/>
        </p:spPr>
        <p:txBody>
          <a:bodyPr lIns="90488" tIns="44450" rIns="90488" bIns="44450"/>
          <a:lstStyle/>
          <a:p>
            <a:pPr>
              <a:lnSpc>
                <a:spcPct val="90000"/>
              </a:lnSpc>
            </a:pPr>
            <a:r>
              <a:rPr lang="en-GB" b="1" smtClean="0"/>
              <a:t>A virtual relation that does not necessarily actually exist in the database but is produced upon request, at time of request.</a:t>
            </a:r>
          </a:p>
          <a:p>
            <a:pPr>
              <a:lnSpc>
                <a:spcPct val="90000"/>
              </a:lnSpc>
            </a:pPr>
            <a:endParaRPr lang="en-GB" b="1" smtClean="0"/>
          </a:p>
          <a:p>
            <a:pPr>
              <a:lnSpc>
                <a:spcPct val="90000"/>
              </a:lnSpc>
            </a:pPr>
            <a:r>
              <a:rPr lang="en-GB" b="1" smtClean="0"/>
              <a:t>Contents of a view are defined as a query on one or more base relations. </a:t>
            </a:r>
          </a:p>
          <a:p>
            <a:pPr>
              <a:lnSpc>
                <a:spcPct val="90000"/>
              </a:lnSpc>
            </a:pPr>
            <a:endParaRPr lang="en-GB" b="1" smtClean="0"/>
          </a:p>
          <a:p>
            <a:pPr>
              <a:lnSpc>
                <a:spcPct val="90000"/>
              </a:lnSpc>
            </a:pPr>
            <a:r>
              <a:rPr lang="en-GB" b="1" smtClean="0"/>
              <a:t>Views are dynamic, meaning that changes made to base relations that affect view attributes are immediately reflected in the view. </a:t>
            </a:r>
          </a:p>
        </p:txBody>
      </p:sp>
      <p:sp>
        <p:nvSpPr>
          <p:cNvPr id="21509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1200"/>
              <a:t> 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0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19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2225021-35A2-46DC-9901-245C66E43A3E}" type="slidenum">
              <a:rPr lang="en-GB" smtClean="0"/>
              <a:pPr/>
              <a:t>18</a:t>
            </a:fld>
            <a:endParaRPr lang="en-GB" smtClean="0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b="1" smtClean="0"/>
              <a:t>Purpose of Views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57338"/>
            <a:ext cx="7727950" cy="4114800"/>
          </a:xfrm>
          <a:noFill/>
        </p:spPr>
        <p:txBody>
          <a:bodyPr lIns="90488" tIns="44450" rIns="90488" bIns="44450"/>
          <a:lstStyle/>
          <a:p>
            <a:pPr>
              <a:lnSpc>
                <a:spcPct val="90000"/>
              </a:lnSpc>
            </a:pPr>
            <a:r>
              <a:rPr lang="en-GB" b="1" smtClean="0"/>
              <a:t>Provides powerful and flexible security mechanism by hiding parts of database from certain users. </a:t>
            </a:r>
          </a:p>
          <a:p>
            <a:pPr>
              <a:lnSpc>
                <a:spcPct val="90000"/>
              </a:lnSpc>
            </a:pPr>
            <a:endParaRPr lang="en-GB" b="1" smtClean="0"/>
          </a:p>
          <a:p>
            <a:pPr>
              <a:lnSpc>
                <a:spcPct val="90000"/>
              </a:lnSpc>
            </a:pPr>
            <a:r>
              <a:rPr lang="en-GB" b="1" smtClean="0"/>
              <a:t>Permits users to access data in a customized way, so that same data can be seen by different users in different ways, at same time.</a:t>
            </a:r>
          </a:p>
          <a:p>
            <a:pPr>
              <a:lnSpc>
                <a:spcPct val="90000"/>
              </a:lnSpc>
            </a:pPr>
            <a:endParaRPr lang="en-GB" b="1" smtClean="0"/>
          </a:p>
          <a:p>
            <a:pPr>
              <a:lnSpc>
                <a:spcPct val="90000"/>
              </a:lnSpc>
            </a:pPr>
            <a:r>
              <a:rPr lang="en-GB" b="1" smtClean="0"/>
              <a:t>Can simplify complex operations on base relations. </a:t>
            </a:r>
          </a:p>
        </p:txBody>
      </p:sp>
      <p:sp>
        <p:nvSpPr>
          <p:cNvPr id="22533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1200"/>
              <a:t> 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2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24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7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5A8BFED-6A77-4098-A559-02F70AB2CC5E}" type="slidenum">
              <a:rPr lang="en-GB" smtClean="0"/>
              <a:pPr/>
              <a:t>19</a:t>
            </a:fld>
            <a:endParaRPr lang="en-GB" smtClean="0"/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b="1" smtClean="0"/>
              <a:t>Updating Views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5938" y="1557338"/>
            <a:ext cx="7727950" cy="4114800"/>
          </a:xfrm>
          <a:noFill/>
        </p:spPr>
        <p:txBody>
          <a:bodyPr lIns="90488" tIns="44450" rIns="90488" bIns="44450"/>
          <a:lstStyle/>
          <a:p>
            <a:r>
              <a:rPr lang="en-GB" b="1" smtClean="0"/>
              <a:t>All updates to a base relation should be immediately reflected in all views that reference that base relation. </a:t>
            </a:r>
          </a:p>
          <a:p>
            <a:endParaRPr lang="en-GB" b="1" smtClean="0"/>
          </a:p>
          <a:p>
            <a:r>
              <a:rPr lang="en-GB" b="1" smtClean="0"/>
              <a:t>If view is updated, underlying base relation should reflect change.</a:t>
            </a:r>
          </a:p>
        </p:txBody>
      </p:sp>
      <p:sp>
        <p:nvSpPr>
          <p:cNvPr id="23557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1200"/>
              <a:t> 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4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4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C2D0753-0D26-426F-B33D-F132CCDEBE44}" type="slidenum">
              <a:rPr lang="en-GB" smtClean="0"/>
              <a:pPr/>
              <a:t>2</a:t>
            </a:fld>
            <a:endParaRPr lang="en-GB" smtClean="0"/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b="1" smtClean="0"/>
              <a:t>Chapter 4 - Objectives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76400"/>
            <a:ext cx="7727950" cy="4114800"/>
          </a:xfrm>
          <a:noFill/>
        </p:spPr>
        <p:txBody>
          <a:bodyPr lIns="90488" tIns="44450" rIns="90488" bIns="44450"/>
          <a:lstStyle/>
          <a:p>
            <a:pPr>
              <a:lnSpc>
                <a:spcPct val="90000"/>
              </a:lnSpc>
            </a:pPr>
            <a:r>
              <a:rPr lang="en-GB" b="1" smtClean="0"/>
              <a:t>Terminology of relational model.</a:t>
            </a:r>
          </a:p>
          <a:p>
            <a:pPr>
              <a:lnSpc>
                <a:spcPct val="90000"/>
              </a:lnSpc>
            </a:pPr>
            <a:r>
              <a:rPr lang="en-GB" b="1" smtClean="0"/>
              <a:t>How tables are used to represent data.</a:t>
            </a:r>
          </a:p>
          <a:p>
            <a:pPr>
              <a:lnSpc>
                <a:spcPct val="90000"/>
              </a:lnSpc>
            </a:pPr>
            <a:r>
              <a:rPr lang="en-GB" b="1" smtClean="0"/>
              <a:t>Connection between mathematical relations and relations in the relational model.</a:t>
            </a:r>
          </a:p>
          <a:p>
            <a:pPr>
              <a:lnSpc>
                <a:spcPct val="90000"/>
              </a:lnSpc>
            </a:pPr>
            <a:r>
              <a:rPr lang="en-GB" b="1" smtClean="0"/>
              <a:t>Properties of database relations.</a:t>
            </a:r>
          </a:p>
          <a:p>
            <a:pPr>
              <a:lnSpc>
                <a:spcPct val="90000"/>
              </a:lnSpc>
            </a:pPr>
            <a:r>
              <a:rPr lang="en-GB" b="1" smtClean="0"/>
              <a:t>How to identify CK, PK, and FKs.</a:t>
            </a:r>
          </a:p>
          <a:p>
            <a:pPr>
              <a:lnSpc>
                <a:spcPct val="90000"/>
              </a:lnSpc>
            </a:pPr>
            <a:r>
              <a:rPr lang="en-GB" b="1" smtClean="0"/>
              <a:t>Meaning of entity integrity and referential integrity.</a:t>
            </a:r>
          </a:p>
          <a:p>
            <a:pPr>
              <a:lnSpc>
                <a:spcPct val="90000"/>
              </a:lnSpc>
            </a:pPr>
            <a:r>
              <a:rPr lang="en-GB" b="1" smtClean="0"/>
              <a:t>Purpose and advantages of views.</a:t>
            </a:r>
          </a:p>
        </p:txBody>
      </p:sp>
      <p:sp>
        <p:nvSpPr>
          <p:cNvPr id="6149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1200"/>
              <a:t> 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AA7BFA7-18C8-4E68-958A-74B5E7AE2796}" type="slidenum">
              <a:rPr lang="en-GB" smtClean="0"/>
              <a:pPr/>
              <a:t>20</a:t>
            </a:fld>
            <a:endParaRPr lang="en-GB" smtClean="0"/>
          </a:p>
        </p:txBody>
      </p:sp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b="1" smtClean="0"/>
              <a:t>Updating Views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57338"/>
            <a:ext cx="7727950" cy="4114800"/>
          </a:xfrm>
          <a:noFill/>
        </p:spPr>
        <p:txBody>
          <a:bodyPr lIns="90488" tIns="44450" rIns="90488" bIns="44450"/>
          <a:lstStyle/>
          <a:p>
            <a:r>
              <a:rPr lang="en-GB" b="1" smtClean="0"/>
              <a:t>There are restrictions on types of modifications that can be made through views:</a:t>
            </a:r>
          </a:p>
          <a:p>
            <a:pPr lvl="1"/>
            <a:r>
              <a:rPr lang="en-GB" sz="2600" b="1" smtClean="0"/>
              <a:t>Updates are allowed if query involves a single base relation and contains a candidate key of base relation.</a:t>
            </a:r>
          </a:p>
          <a:p>
            <a:pPr lvl="1"/>
            <a:r>
              <a:rPr lang="en-GB" sz="2600" b="1" smtClean="0"/>
              <a:t>Updates are not allowed involving multiple base relations.</a:t>
            </a:r>
          </a:p>
          <a:p>
            <a:pPr lvl="1"/>
            <a:r>
              <a:rPr lang="en-GB" sz="2600" b="1" smtClean="0"/>
              <a:t>Updates are not allowed involving aggregation or grouping operations.</a:t>
            </a:r>
          </a:p>
          <a:p>
            <a:pPr>
              <a:buClr>
                <a:schemeClr val="tx1"/>
              </a:buClr>
              <a:buFontTx/>
              <a:buChar char="–"/>
            </a:pPr>
            <a:endParaRPr lang="en-GB" sz="2600" b="1" smtClean="0"/>
          </a:p>
        </p:txBody>
      </p:sp>
      <p:sp>
        <p:nvSpPr>
          <p:cNvPr id="24581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1200"/>
              <a:t> 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6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6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665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3935103-1C5E-4095-A67A-E96246EE2A0F}" type="slidenum">
              <a:rPr lang="en-GB" smtClean="0"/>
              <a:pPr/>
              <a:t>3</a:t>
            </a:fld>
            <a:endParaRPr lang="en-GB" smtClean="0"/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b="1" smtClean="0"/>
              <a:t>Relational Model Terminology</a:t>
            </a:r>
          </a:p>
        </p:txBody>
      </p:sp>
      <p:sp>
        <p:nvSpPr>
          <p:cNvPr id="186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19250"/>
            <a:ext cx="7727950" cy="3825875"/>
          </a:xfrm>
          <a:noFill/>
        </p:spPr>
        <p:txBody>
          <a:bodyPr lIns="90488" tIns="44450" rIns="90488" bIns="44450"/>
          <a:lstStyle/>
          <a:p>
            <a:r>
              <a:rPr lang="en-GB" b="1" smtClean="0"/>
              <a:t>A relation is a table with columns and rows.</a:t>
            </a:r>
          </a:p>
          <a:p>
            <a:pPr lvl="1"/>
            <a:r>
              <a:rPr lang="en-GB" sz="2600" b="1" smtClean="0"/>
              <a:t>Only applies to logical structure of the database, not the physical structure.</a:t>
            </a:r>
          </a:p>
          <a:p>
            <a:pPr lvl="1">
              <a:lnSpc>
                <a:spcPct val="70000"/>
              </a:lnSpc>
              <a:buFontTx/>
              <a:buNone/>
            </a:pPr>
            <a:endParaRPr lang="en-GB" sz="2600" b="1" smtClean="0"/>
          </a:p>
          <a:p>
            <a:r>
              <a:rPr lang="en-GB" b="1" smtClean="0"/>
              <a:t>Attribute is a named column of a relation.</a:t>
            </a:r>
          </a:p>
          <a:p>
            <a:pPr>
              <a:lnSpc>
                <a:spcPct val="70000"/>
              </a:lnSpc>
            </a:pPr>
            <a:endParaRPr lang="en-GB" b="1" smtClean="0"/>
          </a:p>
          <a:p>
            <a:r>
              <a:rPr lang="en-GB" b="1" smtClean="0"/>
              <a:t>Domain is the set of allowable values for one or more attributes.</a:t>
            </a:r>
          </a:p>
        </p:txBody>
      </p:sp>
      <p:sp>
        <p:nvSpPr>
          <p:cNvPr id="7173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1200"/>
              <a:t> 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6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86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86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863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6371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5BB1BC3-7157-4D8B-A8D8-45FB0C079FC8}" type="slidenum">
              <a:rPr lang="en-GB" smtClean="0"/>
              <a:pPr/>
              <a:t>4</a:t>
            </a:fld>
            <a:endParaRPr lang="en-GB" smtClean="0"/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b="1" smtClean="0"/>
              <a:t>Relational Model Terminology</a:t>
            </a:r>
          </a:p>
        </p:txBody>
      </p:sp>
      <p:sp>
        <p:nvSpPr>
          <p:cNvPr id="188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28775"/>
            <a:ext cx="8077200" cy="4114800"/>
          </a:xfrm>
          <a:noFill/>
        </p:spPr>
        <p:txBody>
          <a:bodyPr lIns="90488" tIns="44450" rIns="90488" bIns="44450"/>
          <a:lstStyle/>
          <a:p>
            <a:pPr algn="just"/>
            <a:r>
              <a:rPr lang="en-GB" b="1" smtClean="0"/>
              <a:t>Tuple is a row of a relation.</a:t>
            </a:r>
          </a:p>
          <a:p>
            <a:pPr algn="just">
              <a:lnSpc>
                <a:spcPct val="70000"/>
              </a:lnSpc>
            </a:pPr>
            <a:endParaRPr lang="en-GB" b="1" smtClean="0"/>
          </a:p>
          <a:p>
            <a:pPr algn="just"/>
            <a:r>
              <a:rPr lang="en-GB" b="1" smtClean="0"/>
              <a:t>Degree is the number of attributes in a relation.</a:t>
            </a:r>
          </a:p>
          <a:p>
            <a:pPr algn="just">
              <a:lnSpc>
                <a:spcPct val="70000"/>
              </a:lnSpc>
            </a:pPr>
            <a:endParaRPr lang="en-GB" b="1" smtClean="0"/>
          </a:p>
          <a:p>
            <a:pPr algn="just"/>
            <a:r>
              <a:rPr lang="en-GB" b="1" smtClean="0"/>
              <a:t>Cardinality is the number of tuples in a relation.</a:t>
            </a:r>
          </a:p>
          <a:p>
            <a:pPr algn="just">
              <a:lnSpc>
                <a:spcPct val="70000"/>
              </a:lnSpc>
            </a:pPr>
            <a:endParaRPr lang="en-GB" b="1" smtClean="0"/>
          </a:p>
          <a:p>
            <a:r>
              <a:rPr lang="en-GB" b="1" smtClean="0"/>
              <a:t>Relational Database is a collection of normalized relations with distinct relation names.</a:t>
            </a:r>
          </a:p>
        </p:txBody>
      </p:sp>
      <p:sp>
        <p:nvSpPr>
          <p:cNvPr id="8197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1200"/>
              <a:t> 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8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88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88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884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8419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A0D64AB-D538-45A5-A43E-95DD323E8FE8}" type="slidenum">
              <a:rPr lang="en-GB" smtClean="0"/>
              <a:pPr/>
              <a:t>5</a:t>
            </a:fld>
            <a:endParaRPr lang="en-GB" smtClean="0"/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b="1" smtClean="0"/>
              <a:t>Instances of  Branch and Staff Relations</a:t>
            </a:r>
            <a:endParaRPr lang="en-GB" smtClean="0"/>
          </a:p>
        </p:txBody>
      </p:sp>
      <p:pic>
        <p:nvPicPr>
          <p:cNvPr id="9220" name="Picture 4" descr="C03NF01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11188" y="1484313"/>
            <a:ext cx="5761037" cy="5037137"/>
          </a:xfrm>
          <a:noFill/>
        </p:spPr>
      </p:pic>
      <p:sp>
        <p:nvSpPr>
          <p:cNvPr id="9221" name="Text Box 6"/>
          <p:cNvSpPr txBox="1">
            <a:spLocks noChangeArrowheads="1"/>
          </p:cNvSpPr>
          <p:nvPr/>
        </p:nvSpPr>
        <p:spPr bwMode="auto">
          <a:xfrm>
            <a:off x="3124200" y="6583363"/>
            <a:ext cx="3200400" cy="2746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1200"/>
              <a:t> 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9677883-FB6E-43EE-A41C-BCF4A044D11D}" type="slidenum">
              <a:rPr lang="en-GB" smtClean="0"/>
              <a:pPr/>
              <a:t>6</a:t>
            </a:fld>
            <a:endParaRPr lang="en-GB" smtClean="0"/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b="1" smtClean="0"/>
              <a:t>Examples of Attribute Domains</a:t>
            </a:r>
            <a:endParaRPr lang="en-GB" smtClean="0"/>
          </a:p>
        </p:txBody>
      </p:sp>
      <p:pic>
        <p:nvPicPr>
          <p:cNvPr id="10244" name="Picture 5" descr="C03NF0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39750" y="1700213"/>
            <a:ext cx="7727950" cy="3168650"/>
          </a:xfrm>
          <a:noFill/>
        </p:spPr>
      </p:pic>
      <p:sp>
        <p:nvSpPr>
          <p:cNvPr id="10245" name="Text Box 7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1200"/>
              <a:t> 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737C254-FD92-4346-8680-5FF17CD8BF5E}" type="slidenum">
              <a:rPr lang="en-GB" smtClean="0"/>
              <a:pPr/>
              <a:t>7</a:t>
            </a:fld>
            <a:endParaRPr lang="en-GB" smtClean="0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66700"/>
            <a:ext cx="8294688" cy="1104900"/>
          </a:xfrm>
          <a:noFill/>
        </p:spPr>
        <p:txBody>
          <a:bodyPr lIns="90488" tIns="44450" rIns="90488" bIns="44450"/>
          <a:lstStyle/>
          <a:p>
            <a:r>
              <a:rPr lang="en-GB" b="1" smtClean="0"/>
              <a:t>Alternative Terminology for Relational Model</a:t>
            </a:r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0" y="1676400"/>
            <a:ext cx="7727950" cy="411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/>
          <a:lstStyle/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75000"/>
              <a:buFont typeface="Monotype Sorts" pitchFamily="2" charset="2"/>
              <a:buChar char="u"/>
            </a:pPr>
            <a:endParaRPr lang="en-US"/>
          </a:p>
        </p:txBody>
      </p:sp>
      <p:pic>
        <p:nvPicPr>
          <p:cNvPr id="11269" name="Picture 8" descr="C03NT01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539750" y="1916113"/>
            <a:ext cx="7727950" cy="2641600"/>
          </a:xfrm>
          <a:noFill/>
        </p:spPr>
      </p:pic>
      <p:sp>
        <p:nvSpPr>
          <p:cNvPr id="11270" name="Text Box 10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1200"/>
              <a:t> 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D749A46-19E4-4E26-9E74-3BA6F85D37AD}" type="slidenum">
              <a:rPr lang="en-GB" smtClean="0"/>
              <a:pPr/>
              <a:t>8</a:t>
            </a:fld>
            <a:endParaRPr lang="en-GB" smtClean="0"/>
          </a:p>
        </p:txBody>
      </p:sp>
      <p:sp>
        <p:nvSpPr>
          <p:cNvPr id="12291" name="Rectangle 205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b="1" smtClean="0"/>
              <a:t>Database Relations</a:t>
            </a:r>
          </a:p>
        </p:txBody>
      </p:sp>
      <p:sp>
        <p:nvSpPr>
          <p:cNvPr id="163843" name="Rectangle 2051"/>
          <p:cNvSpPr>
            <a:spLocks noGrp="1" noChangeArrowheads="1"/>
          </p:cNvSpPr>
          <p:nvPr>
            <p:ph type="body" idx="1"/>
          </p:nvPr>
        </p:nvSpPr>
        <p:spPr>
          <a:xfrm>
            <a:off x="544513" y="1484313"/>
            <a:ext cx="7772400" cy="4114800"/>
          </a:xfrm>
        </p:spPr>
        <p:txBody>
          <a:bodyPr/>
          <a:lstStyle/>
          <a:p>
            <a:r>
              <a:rPr lang="en-GB" sz="3200" b="1" smtClean="0"/>
              <a:t>Relation schema</a:t>
            </a:r>
          </a:p>
          <a:p>
            <a:pPr lvl="1"/>
            <a:r>
              <a:rPr lang="en-GB" b="1" smtClean="0"/>
              <a:t>Named relation defined by a set of attribute and domain name pairs.</a:t>
            </a:r>
          </a:p>
          <a:p>
            <a:pPr lvl="1" algn="ctr">
              <a:buFontTx/>
              <a:buNone/>
            </a:pPr>
            <a:r>
              <a:rPr lang="en-GB" b="1" smtClean="0"/>
              <a:t>R1(A1,A2,A3,....,An)</a:t>
            </a:r>
          </a:p>
          <a:p>
            <a:pPr lvl="1">
              <a:buFontTx/>
              <a:buNone/>
            </a:pPr>
            <a:endParaRPr lang="en-GB" b="1" smtClean="0"/>
          </a:p>
          <a:p>
            <a:r>
              <a:rPr lang="en-GB" sz="3200" b="1" smtClean="0"/>
              <a:t>Relational database schema</a:t>
            </a:r>
          </a:p>
          <a:p>
            <a:pPr lvl="1"/>
            <a:r>
              <a:rPr lang="en-GB" b="1" smtClean="0"/>
              <a:t>Set of relation schemas, each with a distinct name.</a:t>
            </a:r>
          </a:p>
          <a:p>
            <a:pPr lvl="1" algn="ctr">
              <a:buFontTx/>
              <a:buNone/>
            </a:pPr>
            <a:r>
              <a:rPr lang="en-GB" b="1" smtClean="0"/>
              <a:t>R{R1,R2,R3, ... , Rn)</a:t>
            </a:r>
          </a:p>
          <a:p>
            <a:pPr lvl="1"/>
            <a:endParaRPr lang="en-GB" b="1" smtClean="0"/>
          </a:p>
        </p:txBody>
      </p:sp>
      <p:sp>
        <p:nvSpPr>
          <p:cNvPr id="12293" name="Text Box 2052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1200"/>
              <a:t> 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3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63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63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63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63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638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4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709479F-66ED-48F3-8993-962C075CC79F}" type="slidenum">
              <a:rPr lang="en-GB" smtClean="0"/>
              <a:pPr/>
              <a:t>9</a:t>
            </a:fld>
            <a:endParaRPr lang="en-GB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b="1" smtClean="0"/>
              <a:t>Properties of Relations</a:t>
            </a:r>
          </a:p>
        </p:txBody>
      </p:sp>
      <p:sp>
        <p:nvSpPr>
          <p:cNvPr id="185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557338"/>
            <a:ext cx="78486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b="1" smtClean="0"/>
              <a:t>Relation name is distinct from all other relation names in relational schema.</a:t>
            </a:r>
          </a:p>
          <a:p>
            <a:pPr>
              <a:lnSpc>
                <a:spcPct val="60000"/>
              </a:lnSpc>
            </a:pPr>
            <a:endParaRPr lang="en-GB" b="1" smtClean="0"/>
          </a:p>
          <a:p>
            <a:pPr>
              <a:lnSpc>
                <a:spcPct val="90000"/>
              </a:lnSpc>
            </a:pPr>
            <a:r>
              <a:rPr lang="en-GB" b="1" smtClean="0"/>
              <a:t>Each cell of relation contains exactly one atomic (single) value.</a:t>
            </a:r>
          </a:p>
          <a:p>
            <a:pPr>
              <a:lnSpc>
                <a:spcPct val="60000"/>
              </a:lnSpc>
            </a:pPr>
            <a:endParaRPr lang="en-GB" b="1" smtClean="0"/>
          </a:p>
          <a:p>
            <a:pPr>
              <a:lnSpc>
                <a:spcPct val="90000"/>
              </a:lnSpc>
            </a:pPr>
            <a:r>
              <a:rPr lang="en-GB" b="1" smtClean="0"/>
              <a:t>Each attribute has a distinct name.</a:t>
            </a:r>
          </a:p>
          <a:p>
            <a:pPr>
              <a:lnSpc>
                <a:spcPct val="60000"/>
              </a:lnSpc>
            </a:pPr>
            <a:endParaRPr lang="en-GB" b="1" smtClean="0"/>
          </a:p>
          <a:p>
            <a:pPr>
              <a:lnSpc>
                <a:spcPct val="90000"/>
              </a:lnSpc>
            </a:pPr>
            <a:r>
              <a:rPr lang="en-GB" b="1" smtClean="0"/>
              <a:t>Values of an attribute are all from the same domain.</a:t>
            </a:r>
          </a:p>
        </p:txBody>
      </p:sp>
      <p:sp>
        <p:nvSpPr>
          <p:cNvPr id="13317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1200"/>
              <a:t> 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5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85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853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853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5347" grpId="0" build="p"/>
    </p:bldLst>
  </p:timing>
</p:sld>
</file>

<file path=ppt/theme/theme1.xml><?xml version="1.0" encoding="utf-8"?>
<a:theme xmlns:a="http://schemas.openxmlformats.org/drawingml/2006/main" name="introdbs">
  <a:themeElements>
    <a:clrScheme name="introdbs 1">
      <a:dk1>
        <a:srgbClr val="000099"/>
      </a:dk1>
      <a:lt1>
        <a:srgbClr val="FFFFFF"/>
      </a:lt1>
      <a:dk2>
        <a:srgbClr val="0000FF"/>
      </a:dk2>
      <a:lt2>
        <a:srgbClr val="FFFF00"/>
      </a:lt2>
      <a:accent1>
        <a:srgbClr val="FF6633"/>
      </a:accent1>
      <a:accent2>
        <a:srgbClr val="FF00FF"/>
      </a:accent2>
      <a:accent3>
        <a:srgbClr val="AAAAFF"/>
      </a:accent3>
      <a:accent4>
        <a:srgbClr val="DADADA"/>
      </a:accent4>
      <a:accent5>
        <a:srgbClr val="FFB8AD"/>
      </a:accent5>
      <a:accent6>
        <a:srgbClr val="E700E7"/>
      </a:accent6>
      <a:hlink>
        <a:srgbClr val="FF0000"/>
      </a:hlink>
      <a:folHlink>
        <a:srgbClr val="808080"/>
      </a:folHlink>
    </a:clrScheme>
    <a:fontScheme name="introdb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introdbs 1">
        <a:dk1>
          <a:srgbClr val="000099"/>
        </a:dk1>
        <a:lt1>
          <a:srgbClr val="FFFFFF"/>
        </a:lt1>
        <a:dk2>
          <a:srgbClr val="0000FF"/>
        </a:dk2>
        <a:lt2>
          <a:srgbClr val="FFFF00"/>
        </a:lt2>
        <a:accent1>
          <a:srgbClr val="FF6633"/>
        </a:accent1>
        <a:accent2>
          <a:srgbClr val="FF00FF"/>
        </a:accent2>
        <a:accent3>
          <a:srgbClr val="AAAAFF"/>
        </a:accent3>
        <a:accent4>
          <a:srgbClr val="DADADA"/>
        </a:accent4>
        <a:accent5>
          <a:srgbClr val="FFB8AD"/>
        </a:accent5>
        <a:accent6>
          <a:srgbClr val="E700E7"/>
        </a:accent6>
        <a:hlink>
          <a:srgbClr val="FF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rodbs 2">
        <a:dk1>
          <a:srgbClr val="000066"/>
        </a:dk1>
        <a:lt1>
          <a:srgbClr val="CCECFF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FF"/>
        </a:accent2>
        <a:accent3>
          <a:srgbClr val="E2F4FF"/>
        </a:accent3>
        <a:accent4>
          <a:srgbClr val="000056"/>
        </a:accent4>
        <a:accent5>
          <a:srgbClr val="CAC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dbs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B2B2B2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797979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dbs 4">
        <a:dk1>
          <a:srgbClr val="000000"/>
        </a:dk1>
        <a:lt1>
          <a:srgbClr val="FFFFFF"/>
        </a:lt1>
        <a:dk2>
          <a:srgbClr val="660033"/>
        </a:dk2>
        <a:lt2>
          <a:srgbClr val="FFFF66"/>
        </a:lt2>
        <a:accent1>
          <a:srgbClr val="FF0033"/>
        </a:accent1>
        <a:accent2>
          <a:srgbClr val="CC6600"/>
        </a:accent2>
        <a:accent3>
          <a:srgbClr val="B8AAAD"/>
        </a:accent3>
        <a:accent4>
          <a:srgbClr val="DADADA"/>
        </a:accent4>
        <a:accent5>
          <a:srgbClr val="FFAAAD"/>
        </a:accent5>
        <a:accent6>
          <a:srgbClr val="B95C00"/>
        </a:accent6>
        <a:hlink>
          <a:srgbClr val="999933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introdbs">
  <a:themeElements>
    <a:clrScheme name="3_introdbs 7">
      <a:dk1>
        <a:srgbClr val="000066"/>
      </a:dk1>
      <a:lt1>
        <a:srgbClr val="EAEAEA"/>
      </a:lt1>
      <a:dk2>
        <a:srgbClr val="000080"/>
      </a:dk2>
      <a:lt2>
        <a:srgbClr val="000000"/>
      </a:lt2>
      <a:accent1>
        <a:srgbClr val="9999FF"/>
      </a:accent1>
      <a:accent2>
        <a:srgbClr val="CC0000"/>
      </a:accent2>
      <a:accent3>
        <a:srgbClr val="F3F3F3"/>
      </a:accent3>
      <a:accent4>
        <a:srgbClr val="000056"/>
      </a:accent4>
      <a:accent5>
        <a:srgbClr val="CACAFF"/>
      </a:accent5>
      <a:accent6>
        <a:srgbClr val="B90000"/>
      </a:accent6>
      <a:hlink>
        <a:srgbClr val="00CC99"/>
      </a:hlink>
      <a:folHlink>
        <a:srgbClr val="0099CC"/>
      </a:folHlink>
    </a:clrScheme>
    <a:fontScheme name="3_introdb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3_introdbs 1">
        <a:dk1>
          <a:srgbClr val="000099"/>
        </a:dk1>
        <a:lt1>
          <a:srgbClr val="FFFFFF"/>
        </a:lt1>
        <a:dk2>
          <a:srgbClr val="0000FF"/>
        </a:dk2>
        <a:lt2>
          <a:srgbClr val="FFFF00"/>
        </a:lt2>
        <a:accent1>
          <a:srgbClr val="FF6633"/>
        </a:accent1>
        <a:accent2>
          <a:srgbClr val="FF00FF"/>
        </a:accent2>
        <a:accent3>
          <a:srgbClr val="AAAAFF"/>
        </a:accent3>
        <a:accent4>
          <a:srgbClr val="DADADA"/>
        </a:accent4>
        <a:accent5>
          <a:srgbClr val="FFB8AD"/>
        </a:accent5>
        <a:accent6>
          <a:srgbClr val="E700E7"/>
        </a:accent6>
        <a:hlink>
          <a:srgbClr val="FF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introdbs 2">
        <a:dk1>
          <a:srgbClr val="000066"/>
        </a:dk1>
        <a:lt1>
          <a:srgbClr val="CCECFF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FF"/>
        </a:accent2>
        <a:accent3>
          <a:srgbClr val="E2F4FF"/>
        </a:accent3>
        <a:accent4>
          <a:srgbClr val="000056"/>
        </a:accent4>
        <a:accent5>
          <a:srgbClr val="CAC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introdbs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B2B2B2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797979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introdbs 4">
        <a:dk1>
          <a:srgbClr val="000000"/>
        </a:dk1>
        <a:lt1>
          <a:srgbClr val="FFFFFF"/>
        </a:lt1>
        <a:dk2>
          <a:srgbClr val="660033"/>
        </a:dk2>
        <a:lt2>
          <a:srgbClr val="FFFF66"/>
        </a:lt2>
        <a:accent1>
          <a:srgbClr val="FF0033"/>
        </a:accent1>
        <a:accent2>
          <a:srgbClr val="CC6600"/>
        </a:accent2>
        <a:accent3>
          <a:srgbClr val="B8AAAD"/>
        </a:accent3>
        <a:accent4>
          <a:srgbClr val="DADADA"/>
        </a:accent4>
        <a:accent5>
          <a:srgbClr val="FFAAAD"/>
        </a:accent5>
        <a:accent6>
          <a:srgbClr val="B95C00"/>
        </a:accent6>
        <a:hlink>
          <a:srgbClr val="999933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introdbs 5">
        <a:dk1>
          <a:srgbClr val="000066"/>
        </a:dk1>
        <a:lt1>
          <a:srgbClr val="969696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FF"/>
        </a:accent2>
        <a:accent3>
          <a:srgbClr val="C9C9C9"/>
        </a:accent3>
        <a:accent4>
          <a:srgbClr val="000056"/>
        </a:accent4>
        <a:accent5>
          <a:srgbClr val="CAC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introdbs 6">
        <a:dk1>
          <a:srgbClr val="000066"/>
        </a:dk1>
        <a:lt1>
          <a:srgbClr val="DDDDDD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EBEBEB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introdbs 7">
        <a:dk1>
          <a:srgbClr val="000066"/>
        </a:dk1>
        <a:lt1>
          <a:srgbClr val="EAEAEA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F3F3F3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introdbs 8">
        <a:dk1>
          <a:srgbClr val="000066"/>
        </a:dk1>
        <a:lt1>
          <a:srgbClr val="EAEAEA"/>
        </a:lt1>
        <a:dk2>
          <a:srgbClr val="3A21EF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F3F3F3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000066"/>
    </a:dk1>
    <a:lt1>
      <a:srgbClr val="EAEAEA"/>
    </a:lt1>
    <a:dk2>
      <a:srgbClr val="000080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0.xml><?xml version="1.0" encoding="utf-8"?>
<a:themeOverride xmlns:a="http://schemas.openxmlformats.org/drawingml/2006/main">
  <a:clrScheme name="3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1.xml><?xml version="1.0" encoding="utf-8"?>
<a:themeOverride xmlns:a="http://schemas.openxmlformats.org/drawingml/2006/main">
  <a:clrScheme name="3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2.xml><?xml version="1.0" encoding="utf-8"?>
<a:themeOverride xmlns:a="http://schemas.openxmlformats.org/drawingml/2006/main">
  <a:clrScheme name="3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3.xml><?xml version="1.0" encoding="utf-8"?>
<a:themeOverride xmlns:a="http://schemas.openxmlformats.org/drawingml/2006/main">
  <a:clrScheme name="3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4.xml><?xml version="1.0" encoding="utf-8"?>
<a:themeOverride xmlns:a="http://schemas.openxmlformats.org/drawingml/2006/main">
  <a:clrScheme name="3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5.xml><?xml version="1.0" encoding="utf-8"?>
<a:themeOverride xmlns:a="http://schemas.openxmlformats.org/drawingml/2006/main">
  <a:clrScheme name="3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6.xml><?xml version="1.0" encoding="utf-8"?>
<a:themeOverride xmlns:a="http://schemas.openxmlformats.org/drawingml/2006/main">
  <a:clrScheme name="3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7.xml><?xml version="1.0" encoding="utf-8"?>
<a:themeOverride xmlns:a="http://schemas.openxmlformats.org/drawingml/2006/main">
  <a:clrScheme name="3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8.xml><?xml version="1.0" encoding="utf-8"?>
<a:themeOverride xmlns:a="http://schemas.openxmlformats.org/drawingml/2006/main">
  <a:clrScheme name="3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9.xml><?xml version="1.0" encoding="utf-8"?>
<a:themeOverride xmlns:a="http://schemas.openxmlformats.org/drawingml/2006/main">
  <a:clrScheme name="3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2.xml><?xml version="1.0" encoding="utf-8"?>
<a:themeOverride xmlns:a="http://schemas.openxmlformats.org/drawingml/2006/main">
  <a:clrScheme name="3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20.xml><?xml version="1.0" encoding="utf-8"?>
<a:themeOverride xmlns:a="http://schemas.openxmlformats.org/drawingml/2006/main">
  <a:clrScheme name="3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3.xml><?xml version="1.0" encoding="utf-8"?>
<a:themeOverride xmlns:a="http://schemas.openxmlformats.org/drawingml/2006/main">
  <a:clrScheme name="3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4.xml><?xml version="1.0" encoding="utf-8"?>
<a:themeOverride xmlns:a="http://schemas.openxmlformats.org/drawingml/2006/main">
  <a:clrScheme name="3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5.xml><?xml version="1.0" encoding="utf-8"?>
<a:themeOverride xmlns:a="http://schemas.openxmlformats.org/drawingml/2006/main">
  <a:clrScheme name="3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6.xml><?xml version="1.0" encoding="utf-8"?>
<a:themeOverride xmlns:a="http://schemas.openxmlformats.org/drawingml/2006/main">
  <a:clrScheme name="3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7.xml><?xml version="1.0" encoding="utf-8"?>
<a:themeOverride xmlns:a="http://schemas.openxmlformats.org/drawingml/2006/main">
  <a:clrScheme name="3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8.xml><?xml version="1.0" encoding="utf-8"?>
<a:themeOverride xmlns:a="http://schemas.openxmlformats.org/drawingml/2006/main">
  <a:clrScheme name="3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9.xml><?xml version="1.0" encoding="utf-8"?>
<a:themeOverride xmlns:a="http://schemas.openxmlformats.org/drawingml/2006/main">
  <a:clrScheme name="3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C:\Book2ndEdition\Final\Instructors Guide\PP Slides\TempTRB.pot</Template>
  <TotalTime>9</TotalTime>
  <Pages>61</Pages>
  <Words>871</Words>
  <Application>Microsoft Office PowerPoint</Application>
  <PresentationFormat>On-screen Show (4:3)</PresentationFormat>
  <Paragraphs>145</Paragraphs>
  <Slides>20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2" baseType="lpstr">
      <vt:lpstr>introdbs</vt:lpstr>
      <vt:lpstr>3_introdbs</vt:lpstr>
      <vt:lpstr>Chapter 4</vt:lpstr>
      <vt:lpstr>Chapter 4 - Objectives</vt:lpstr>
      <vt:lpstr>Relational Model Terminology</vt:lpstr>
      <vt:lpstr>Relational Model Terminology</vt:lpstr>
      <vt:lpstr>Instances of  Branch and Staff Relations</vt:lpstr>
      <vt:lpstr>Examples of Attribute Domains</vt:lpstr>
      <vt:lpstr>Alternative Terminology for Relational Model</vt:lpstr>
      <vt:lpstr>Database Relations</vt:lpstr>
      <vt:lpstr>Properties of Relations</vt:lpstr>
      <vt:lpstr>Properties of Relations</vt:lpstr>
      <vt:lpstr>Relational Keys</vt:lpstr>
      <vt:lpstr>Relational Keys</vt:lpstr>
      <vt:lpstr>Integrity Constraints</vt:lpstr>
      <vt:lpstr>Integrity Constraints</vt:lpstr>
      <vt:lpstr>Integrity Constraints</vt:lpstr>
      <vt:lpstr>Views</vt:lpstr>
      <vt:lpstr>Views</vt:lpstr>
      <vt:lpstr>Purpose of Views</vt:lpstr>
      <vt:lpstr>Updating Views</vt:lpstr>
      <vt:lpstr>Updating Views</vt:lpstr>
    </vt:vector>
  </TitlesOfParts>
  <Company>University of Paisley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3</dc:title>
  <dc:subject>Database Systems</dc:subject>
  <dc:creator>Thomas Connolly and Carolyn Begg</dc:creator>
  <dc:description>Transparencies for Chapter 3 of textbook_x000d_
Database Systems: A Practical Approach to Design, Implementation and Management</dc:description>
  <cp:lastModifiedBy>USER</cp:lastModifiedBy>
  <cp:revision>53</cp:revision>
  <cp:lastPrinted>1998-07-28T13:47:34Z</cp:lastPrinted>
  <dcterms:created xsi:type="dcterms:W3CDTF">1996-12-09T10:09:10Z</dcterms:created>
  <dcterms:modified xsi:type="dcterms:W3CDTF">2017-09-17T20:53:10Z</dcterms:modified>
</cp:coreProperties>
</file>