
<file path=[Content_Types].xml><?xml version="1.0" encoding="utf-8"?>
<Types xmlns="http://schemas.openxmlformats.org/package/2006/content-types">
  <Default Extension="png" ContentType="image/png"/>
  <Default Extension="wmf" ContentType="image/x-wmf"/>
  <Default Extension="jpeg" ContentType="image/jpeg"/>
  <Default Extension="rels" ContentType="application/vnd.openxmlformats-package.relationships+xml"/>
  <Default Extension="xml" ContentType="application/xml"/>
  <Default Extension="wav" ContentType="audio/wa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2"/>
  </p:notesMasterIdLst>
  <p:handoutMasterIdLst>
    <p:handoutMasterId r:id="rId43"/>
  </p:handoutMasterIdLst>
  <p:sldIdLst>
    <p:sldId id="256" r:id="rId2"/>
    <p:sldId id="257" r:id="rId3"/>
    <p:sldId id="274" r:id="rId4"/>
    <p:sldId id="258" r:id="rId5"/>
    <p:sldId id="270" r:id="rId6"/>
    <p:sldId id="271" r:id="rId7"/>
    <p:sldId id="272" r:id="rId8"/>
    <p:sldId id="273" r:id="rId9"/>
    <p:sldId id="275" r:id="rId10"/>
    <p:sldId id="259" r:id="rId11"/>
    <p:sldId id="260" r:id="rId12"/>
    <p:sldId id="276" r:id="rId13"/>
    <p:sldId id="277" r:id="rId14"/>
    <p:sldId id="261" r:id="rId15"/>
    <p:sldId id="262" r:id="rId16"/>
    <p:sldId id="278" r:id="rId17"/>
    <p:sldId id="279" r:id="rId18"/>
    <p:sldId id="280" r:id="rId19"/>
    <p:sldId id="283" r:id="rId20"/>
    <p:sldId id="281" r:id="rId21"/>
    <p:sldId id="282" r:id="rId22"/>
    <p:sldId id="284" r:id="rId23"/>
    <p:sldId id="285" r:id="rId24"/>
    <p:sldId id="263" r:id="rId25"/>
    <p:sldId id="264" r:id="rId26"/>
    <p:sldId id="265" r:id="rId27"/>
    <p:sldId id="266" r:id="rId28"/>
    <p:sldId id="286" r:id="rId29"/>
    <p:sldId id="267" r:id="rId30"/>
    <p:sldId id="268" r:id="rId31"/>
    <p:sldId id="287" r:id="rId32"/>
    <p:sldId id="290" r:id="rId33"/>
    <p:sldId id="288" r:id="rId34"/>
    <p:sldId id="289" r:id="rId35"/>
    <p:sldId id="291" r:id="rId36"/>
    <p:sldId id="292" r:id="rId37"/>
    <p:sldId id="269" r:id="rId38"/>
    <p:sldId id="296" r:id="rId39"/>
    <p:sldId id="293" r:id="rId40"/>
    <p:sldId id="295" r:id="rId4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1" d="100"/>
          <a:sy n="101" d="100"/>
        </p:scale>
        <p:origin x="222" y="78"/>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47"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5512817E-0291-47A1-B2F1-E5FF3798D70F}" type="datetimeFigureOut">
              <a:rPr lang="en-US" smtClean="0"/>
              <a:pPr/>
              <a:t>3/8/2017</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06E04F3B-E8F8-4904-A9A4-63451FF4098C}" type="slidenum">
              <a:rPr lang="en-US" smtClean="0"/>
              <a:pPr/>
              <a:t>‹#›</a:t>
            </a:fld>
            <a:endParaRPr lang="en-US"/>
          </a:p>
        </p:txBody>
      </p:sp>
    </p:spTree>
    <p:extLst>
      <p:ext uri="{BB962C8B-B14F-4D97-AF65-F5344CB8AC3E}">
        <p14:creationId xmlns:p14="http://schemas.microsoft.com/office/powerpoint/2010/main" val="395959129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B7408B2-13EB-457F-910B-1C10492A2E59}" type="datetimeFigureOut">
              <a:rPr lang="en-US" smtClean="0"/>
              <a:pPr/>
              <a:t>3/8/2017</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24BE63B-60CF-467B-8117-10BA0D583BED}" type="slidenum">
              <a:rPr lang="en-GB" smtClean="0"/>
              <a:pPr/>
              <a:t>‹#›</a:t>
            </a:fld>
            <a:endParaRPr lang="en-GB"/>
          </a:p>
        </p:txBody>
      </p:sp>
    </p:spTree>
    <p:extLst>
      <p:ext uri="{BB962C8B-B14F-4D97-AF65-F5344CB8AC3E}">
        <p14:creationId xmlns:p14="http://schemas.microsoft.com/office/powerpoint/2010/main" val="121628988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9ECF60A-007B-44CE-8749-F2C77B80D212}" type="slidenum">
              <a:rPr lang="en-US"/>
              <a:pPr/>
              <a:t>5</a:t>
            </a:fld>
            <a:endParaRPr lang="en-US"/>
          </a:p>
        </p:txBody>
      </p:sp>
      <p:sp>
        <p:nvSpPr>
          <p:cNvPr id="92162" name="Rectangle 2"/>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92163"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endParaRPr lang="en-US"/>
          </a:p>
        </p:txBody>
      </p:sp>
    </p:spTree>
    <p:extLst>
      <p:ext uri="{BB962C8B-B14F-4D97-AF65-F5344CB8AC3E}">
        <p14:creationId xmlns:p14="http://schemas.microsoft.com/office/powerpoint/2010/main" val="284337211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375F4B4-32FB-4A12-86D3-34D70EF19D77}" type="slidenum">
              <a:rPr lang="en-US"/>
              <a:pPr/>
              <a:t>6</a:t>
            </a:fld>
            <a:endParaRPr lang="en-US"/>
          </a:p>
        </p:txBody>
      </p:sp>
      <p:sp>
        <p:nvSpPr>
          <p:cNvPr id="112642" name="Rectangle 2"/>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112643"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endParaRPr lang="en-US"/>
          </a:p>
        </p:txBody>
      </p:sp>
    </p:spTree>
    <p:extLst>
      <p:ext uri="{BB962C8B-B14F-4D97-AF65-F5344CB8AC3E}">
        <p14:creationId xmlns:p14="http://schemas.microsoft.com/office/powerpoint/2010/main" val="190986852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A824B0B-AA92-40AD-97A5-F5495179CA66}" type="slidenum">
              <a:rPr lang="en-US"/>
              <a:pPr/>
              <a:t>7</a:t>
            </a:fld>
            <a:endParaRPr lang="en-US"/>
          </a:p>
        </p:txBody>
      </p:sp>
      <p:sp>
        <p:nvSpPr>
          <p:cNvPr id="94210" name="Rectangle 2"/>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94211" name="Rectangle 3"/>
          <p:cNvSpPr>
            <a:spLocks noGrp="1" noChangeArrowheads="1"/>
          </p:cNvSpPr>
          <p:nvPr>
            <p:ph type="body" idx="1"/>
          </p:nvPr>
        </p:nvSpPr>
        <p:spPr bwMode="auto">
          <a:xfrm>
            <a:off x="914400" y="4343400"/>
            <a:ext cx="5029200" cy="4114800"/>
          </a:xfrm>
          <a:prstGeom prst="rect">
            <a:avLst/>
          </a:prstGeom>
          <a:solidFill>
            <a:srgbClr val="FFFFFF"/>
          </a:solidFill>
          <a:ln>
            <a:miter lim="800000"/>
            <a:headEnd/>
            <a:tailEnd/>
          </a:ln>
        </p:spPr>
        <p:txBody>
          <a:bodyPr/>
          <a:lstStyle/>
          <a:p>
            <a:pPr>
              <a:buClr>
                <a:srgbClr val="339933"/>
              </a:buClr>
            </a:pPr>
            <a:r>
              <a:rPr lang="en-US" sz="800">
                <a:solidFill>
                  <a:srgbClr val="000000"/>
                </a:solidFill>
              </a:rPr>
              <a:t>About every 20 seconds, the stomach contents are mixed by the churning action of smooth muscles.</a:t>
            </a:r>
          </a:p>
          <a:p>
            <a:pPr marL="280988" lvl="1">
              <a:buClr>
                <a:srgbClr val="339933"/>
              </a:buClr>
            </a:pPr>
            <a:r>
              <a:rPr lang="en-US" sz="800">
                <a:solidFill>
                  <a:srgbClr val="000000"/>
                </a:solidFill>
              </a:rPr>
              <a:t>As a result of mixing and enzyme action, what begins in the stomach as a recently swallowed meal becomes a nutrient-rich broth known as </a:t>
            </a:r>
            <a:r>
              <a:rPr lang="en-US" sz="800" b="1">
                <a:solidFill>
                  <a:srgbClr val="000000"/>
                </a:solidFill>
              </a:rPr>
              <a:t>acid chyme</a:t>
            </a:r>
            <a:r>
              <a:rPr lang="en-US" sz="800">
                <a:solidFill>
                  <a:srgbClr val="000000"/>
                </a:solidFill>
              </a:rPr>
              <a:t>.</a:t>
            </a:r>
          </a:p>
          <a:p>
            <a:pPr>
              <a:buClr>
                <a:srgbClr val="339933"/>
              </a:buClr>
            </a:pPr>
            <a:r>
              <a:rPr lang="en-US" sz="800">
                <a:solidFill>
                  <a:srgbClr val="000000"/>
                </a:solidFill>
              </a:rPr>
              <a:t>At the opening from the stomach to the small intestine is the </a:t>
            </a:r>
            <a:r>
              <a:rPr lang="en-US" sz="800" b="1">
                <a:solidFill>
                  <a:srgbClr val="000000"/>
                </a:solidFill>
              </a:rPr>
              <a:t>pyloric sphincter</a:t>
            </a:r>
            <a:r>
              <a:rPr lang="en-US" sz="800">
                <a:solidFill>
                  <a:srgbClr val="000000"/>
                </a:solidFill>
              </a:rPr>
              <a:t>, which helps regulate the passage of chyme into the intestine.</a:t>
            </a:r>
          </a:p>
          <a:p>
            <a:pPr marL="280988" lvl="1">
              <a:buClr>
                <a:srgbClr val="339933"/>
              </a:buClr>
            </a:pPr>
            <a:r>
              <a:rPr lang="en-US" sz="800">
                <a:solidFill>
                  <a:srgbClr val="000000"/>
                </a:solidFill>
              </a:rPr>
              <a:t>A squirt at a time, it takes about 2 to 6 hours after a meal for the stomach to empty.</a:t>
            </a:r>
            <a:endParaRPr lang="en-US" sz="800"/>
          </a:p>
        </p:txBody>
      </p:sp>
    </p:spTree>
    <p:extLst>
      <p:ext uri="{BB962C8B-B14F-4D97-AF65-F5344CB8AC3E}">
        <p14:creationId xmlns:p14="http://schemas.microsoft.com/office/powerpoint/2010/main" val="401941421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46762D7-A46F-4EF0-949B-A1F8BF8840A2}" type="slidenum">
              <a:rPr lang="en-US"/>
              <a:pPr/>
              <a:t>8</a:t>
            </a:fld>
            <a:endParaRPr lang="en-US"/>
          </a:p>
        </p:txBody>
      </p:sp>
      <p:sp>
        <p:nvSpPr>
          <p:cNvPr id="110594" name="Rectangle 1026"/>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110595" name="Rectangle 1027"/>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endParaRPr lang="en-US"/>
          </a:p>
        </p:txBody>
      </p:sp>
    </p:spTree>
    <p:extLst>
      <p:ext uri="{BB962C8B-B14F-4D97-AF65-F5344CB8AC3E}">
        <p14:creationId xmlns:p14="http://schemas.microsoft.com/office/powerpoint/2010/main" val="213974936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CE4F0F6-1908-46F7-B367-27095C2E9BBF}" type="datetime1">
              <a:rPr lang="en-US" smtClean="0"/>
              <a:pPr/>
              <a:t>3/8/2017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93EDDEE-9DC2-45E8-A91B-9725D31218B8}" type="datetime1">
              <a:rPr lang="en-US" smtClean="0"/>
              <a:pPr/>
              <a:t>3/8/2017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FEB3BF9-F638-4585-AEDB-05E2288CA71D}" type="datetime1">
              <a:rPr lang="en-US" smtClean="0"/>
              <a:pPr/>
              <a:t>3/8/2017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624CE7D-5B40-4BE1-BC04-DC266A93A8C3}" type="datetime1">
              <a:rPr lang="en-US" smtClean="0"/>
              <a:pPr/>
              <a:t>3/8/2017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F148198-BE99-4842-9081-3E295B835D6D}" type="datetime1">
              <a:rPr lang="en-US" smtClean="0"/>
              <a:pPr/>
              <a:t>3/8/2017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61C1CBB-2BFD-48A8-AB0A-AA9F240036E5}" type="datetime1">
              <a:rPr lang="en-US" smtClean="0"/>
              <a:pPr/>
              <a:t>3/8/2017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F47C8107-13E3-41EC-9EF5-0B4305A2F8E5}" type="datetime1">
              <a:rPr lang="en-US" smtClean="0"/>
              <a:pPr/>
              <a:t>3/8/2017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B1A364A-C79B-4CBB-91B8-90E8C5E0A13B}" type="datetime1">
              <a:rPr lang="en-US" smtClean="0"/>
              <a:pPr/>
              <a:t>3/8/2017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58D4922-B51C-4E26-8062-398CADF9AF7C}" type="datetime1">
              <a:rPr lang="en-US" smtClean="0"/>
              <a:pPr/>
              <a:t>3/8/2017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4D40B51-A64F-4C94-A77E-D082869126AD}" type="datetime1">
              <a:rPr lang="en-US" smtClean="0"/>
              <a:pPr/>
              <a:t>3/8/2017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FD7B786-627E-4A7B-B1AD-8F95B2AC1503}" type="datetime1">
              <a:rPr lang="en-US" smtClean="0"/>
              <a:pPr/>
              <a:t>3/8/2017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EA666BB-562E-447E-99B1-6E1EC6264608}" type="datetime1">
              <a:rPr lang="en-US" smtClean="0"/>
              <a:pPr/>
              <a:t>3/8/2017</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5.wmf"/><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8.wmf"/><Relationship Id="rId2" Type="http://schemas.openxmlformats.org/officeDocument/2006/relationships/image" Target="../media/image7.wmf"/><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hyperlink" Target="http://www.youtube.com/watch?v=vyP1A9-odEs" TargetMode="External"/><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19.wmf"/><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hyperlink" Target="http://emedicine.medscape.com/article/1892517-overview" TargetMode="Externa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hyperlink" Target="http://www.naspghan.org/user-assets/Documents/pdf/PositionPapers/GERD.pdf"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audio" Target="../media/audio2.wav"/></Relationships>
</file>

<file path=ppt/slides/_rels/slide7.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3.wmf"/></Relationships>
</file>

<file path=ppt/slides/_rels/slide8.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4.wmf"/></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1600200"/>
            <a:ext cx="9144000" cy="1470025"/>
          </a:xfrm>
        </p:spPr>
        <p:style>
          <a:lnRef idx="1">
            <a:schemeClr val="accent2"/>
          </a:lnRef>
          <a:fillRef idx="2">
            <a:schemeClr val="accent2"/>
          </a:fillRef>
          <a:effectRef idx="1">
            <a:schemeClr val="accent2"/>
          </a:effectRef>
          <a:fontRef idx="minor">
            <a:schemeClr val="dk1"/>
          </a:fontRef>
        </p:style>
        <p:txBody>
          <a:bodyPr/>
          <a:lstStyle/>
          <a:p>
            <a:r>
              <a:rPr lang="en-GB" b="1" dirty="0" smtClean="0"/>
              <a:t>Alteration in Gastrointestinal Function </a:t>
            </a:r>
            <a:endParaRPr lang="en-GB" b="1" dirty="0"/>
          </a:p>
        </p:txBody>
      </p:sp>
      <p:sp>
        <p:nvSpPr>
          <p:cNvPr id="3" name="Subtitle 2"/>
          <p:cNvSpPr>
            <a:spLocks noGrp="1"/>
          </p:cNvSpPr>
          <p:nvPr>
            <p:ph type="subTitle" idx="1"/>
          </p:nvPr>
        </p:nvSpPr>
        <p:spPr>
          <a:xfrm>
            <a:off x="0" y="3810000"/>
            <a:ext cx="2667000" cy="609600"/>
          </a:xfrm>
        </p:spPr>
        <p:style>
          <a:lnRef idx="1">
            <a:schemeClr val="accent1"/>
          </a:lnRef>
          <a:fillRef idx="2">
            <a:schemeClr val="accent1"/>
          </a:fillRef>
          <a:effectRef idx="1">
            <a:schemeClr val="accent1"/>
          </a:effectRef>
          <a:fontRef idx="minor">
            <a:schemeClr val="dk1"/>
          </a:fontRef>
        </p:style>
        <p:txBody>
          <a:bodyPr/>
          <a:lstStyle/>
          <a:p>
            <a:pPr algn="l"/>
            <a:r>
              <a:rPr lang="en-GB" b="1" dirty="0" smtClean="0">
                <a:solidFill>
                  <a:srgbClr val="FF0000"/>
                </a:solidFill>
              </a:rPr>
              <a:t>Lecture </a:t>
            </a:r>
            <a:r>
              <a:rPr lang="en-GB" b="1" dirty="0" smtClean="0">
                <a:solidFill>
                  <a:srgbClr val="FF0000"/>
                </a:solidFill>
              </a:rPr>
              <a:t>5</a:t>
            </a:r>
            <a:endParaRPr lang="en-GB" b="1" dirty="0">
              <a:solidFill>
                <a:srgbClr val="FF0000"/>
              </a:solidFill>
            </a:endParaRPr>
          </a:p>
        </p:txBody>
      </p:sp>
      <p:sp>
        <p:nvSpPr>
          <p:cNvPr id="4" name="Subtitle 2"/>
          <p:cNvSpPr txBox="1">
            <a:spLocks/>
          </p:cNvSpPr>
          <p:nvPr/>
        </p:nvSpPr>
        <p:spPr>
          <a:xfrm>
            <a:off x="0" y="4953000"/>
            <a:ext cx="2667000" cy="609600"/>
          </a:xfrm>
          <a:prstGeom prst="rect">
            <a:avLst/>
          </a:prstGeom>
        </p:spPr>
        <p:style>
          <a:lnRef idx="1">
            <a:schemeClr val="accent6"/>
          </a:lnRef>
          <a:fillRef idx="2">
            <a:schemeClr val="accent6"/>
          </a:fillRef>
          <a:effectRef idx="1">
            <a:schemeClr val="accent6"/>
          </a:effectRef>
          <a:fontRef idx="minor">
            <a:schemeClr val="dk1"/>
          </a:fontRef>
        </p:style>
        <p:txBody>
          <a:bodyPr vert="horz" lIns="91440" tIns="45720" rIns="91440" bIns="45720" rtlCol="0">
            <a:normAutofit/>
          </a:body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lang="en-GB" sz="3200" b="1" dirty="0" smtClean="0">
                <a:solidFill>
                  <a:srgbClr val="002060"/>
                </a:solidFill>
              </a:rPr>
              <a:t>Part One </a:t>
            </a:r>
            <a:endParaRPr kumimoji="0" lang="en-GB" sz="3200" b="1" i="0" u="none" strike="noStrike" kern="1200" cap="none" spc="0" normalizeH="0" baseline="0" noProof="0" dirty="0">
              <a:ln>
                <a:noFill/>
              </a:ln>
              <a:solidFill>
                <a:srgbClr val="002060"/>
              </a:solidFill>
              <a:effectLst/>
              <a:uLnTx/>
              <a:uFillTx/>
              <a:latin typeface="+mn-lt"/>
              <a:ea typeface="+mn-ea"/>
              <a:cs typeface="+mn-cs"/>
            </a:endParaRPr>
          </a:p>
        </p:txBody>
      </p:sp>
      <p:sp>
        <p:nvSpPr>
          <p:cNvPr id="5" name="Slide Number Placeholder 4"/>
          <p:cNvSpPr>
            <a:spLocks noGrp="1"/>
          </p:cNvSpPr>
          <p:nvPr>
            <p:ph type="sldNum" sz="quarter" idx="12"/>
          </p:nvPr>
        </p:nvSpPr>
        <p:spPr/>
        <p:txBody>
          <a:bodyPr/>
          <a:lstStyle/>
          <a:p>
            <a:fld id="{B6F15528-21DE-4FAA-801E-634DDDAF4B2B}" type="slidenum">
              <a:rPr lang="en-US" smtClean="0"/>
              <a:pPr/>
              <a:t>1</a:t>
            </a:fld>
            <a:endParaRPr lang="en-US"/>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sp>
        <p:nvSpPr>
          <p:cNvPr id="3" name="Content Placeholder 2"/>
          <p:cNvSpPr>
            <a:spLocks noGrp="1"/>
          </p:cNvSpPr>
          <p:nvPr>
            <p:ph idx="1"/>
          </p:nvPr>
        </p:nvSpPr>
        <p:spPr/>
        <p:txBody>
          <a:bodyPr/>
          <a:lstStyle/>
          <a:p>
            <a:pPr>
              <a:lnSpc>
                <a:spcPct val="90000"/>
              </a:lnSpc>
              <a:buNone/>
            </a:pPr>
            <a:r>
              <a:rPr lang="en-GB" dirty="0" smtClean="0">
                <a:solidFill>
                  <a:srgbClr val="0070C0"/>
                </a:solidFill>
              </a:rPr>
              <a:t>6. Lower esophageal sphincter has a poor development of mucous membrane and muscular layer, its </a:t>
            </a:r>
            <a:r>
              <a:rPr lang="ru-RU" dirty="0" smtClean="0">
                <a:solidFill>
                  <a:srgbClr val="0070C0"/>
                </a:solidFill>
              </a:rPr>
              <a:t>tone is decreased or relaxed.</a:t>
            </a:r>
            <a:endParaRPr lang="en-GB" dirty="0" smtClean="0">
              <a:solidFill>
                <a:srgbClr val="0070C0"/>
              </a:solidFill>
            </a:endParaRPr>
          </a:p>
          <a:p>
            <a:pPr>
              <a:lnSpc>
                <a:spcPct val="90000"/>
              </a:lnSpc>
              <a:buNone/>
            </a:pPr>
            <a:r>
              <a:rPr lang="en-GB" dirty="0" smtClean="0"/>
              <a:t>7. Pyloric sphincter is developed well.</a:t>
            </a:r>
          </a:p>
          <a:p>
            <a:pPr>
              <a:lnSpc>
                <a:spcPct val="90000"/>
              </a:lnSpc>
            </a:pPr>
            <a:r>
              <a:rPr lang="en-GB" dirty="0" smtClean="0"/>
              <a:t>The </a:t>
            </a:r>
            <a:r>
              <a:rPr lang="en-GB" dirty="0" err="1" smtClean="0"/>
              <a:t>fundus</a:t>
            </a:r>
            <a:r>
              <a:rPr lang="en-GB" dirty="0" smtClean="0"/>
              <a:t> of stomach is under the left dome of diaphragm.</a:t>
            </a:r>
            <a:endParaRPr lang="ru-RU" dirty="0" smtClean="0"/>
          </a:p>
          <a:p>
            <a:pPr>
              <a:lnSpc>
                <a:spcPct val="90000"/>
              </a:lnSpc>
              <a:buNone/>
            </a:pPr>
            <a:r>
              <a:rPr lang="en-GB" dirty="0" smtClean="0"/>
              <a:t>8. </a:t>
            </a:r>
            <a:r>
              <a:rPr lang="en-GB" dirty="0" err="1" smtClean="0">
                <a:solidFill>
                  <a:srgbClr val="FF0000"/>
                </a:solidFill>
              </a:rPr>
              <a:t>Gastroesophageal</a:t>
            </a:r>
            <a:r>
              <a:rPr lang="en-GB" dirty="0" smtClean="0">
                <a:solidFill>
                  <a:srgbClr val="FF0000"/>
                </a:solidFill>
              </a:rPr>
              <a:t> reflux and </a:t>
            </a:r>
            <a:r>
              <a:rPr lang="ru-RU" dirty="0" smtClean="0">
                <a:solidFill>
                  <a:srgbClr val="FF0000"/>
                </a:solidFill>
              </a:rPr>
              <a:t>regurgitation</a:t>
            </a:r>
            <a:r>
              <a:rPr lang="en-GB" dirty="0" smtClean="0">
                <a:solidFill>
                  <a:srgbClr val="FF0000"/>
                </a:solidFill>
              </a:rPr>
              <a:t> is frequent in infants.</a:t>
            </a:r>
          </a:p>
          <a:p>
            <a:endParaRPr lang="en-GB"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10</a:t>
            </a:fld>
            <a:endParaRPr lang="en-US"/>
          </a:p>
        </p:txBody>
      </p:sp>
      <p:sp>
        <p:nvSpPr>
          <p:cNvPr id="5" name="Rectangle 2"/>
          <p:cNvSpPr txBox="1">
            <a:spLocks noChangeArrowheads="1"/>
          </p:cNvSpPr>
          <p:nvPr/>
        </p:nvSpPr>
        <p:spPr>
          <a:xfrm>
            <a:off x="304800" y="228600"/>
            <a:ext cx="8382000" cy="914400"/>
          </a:xfrm>
          <a:prstGeom prst="rect">
            <a:avLst/>
          </a:prstGeom>
        </p:spPr>
        <p:style>
          <a:lnRef idx="1">
            <a:schemeClr val="accent4"/>
          </a:lnRef>
          <a:fillRef idx="2">
            <a:schemeClr val="accent4"/>
          </a:fillRef>
          <a:effectRef idx="1">
            <a:schemeClr val="accent4"/>
          </a:effectRef>
          <a:fontRef idx="minor">
            <a:schemeClr val="dk1"/>
          </a:fontRef>
        </p:style>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GB" sz="3600" b="1" i="0" u="none" strike="noStrike" kern="1200" cap="none" spc="0" normalizeH="0" baseline="0" noProof="0" dirty="0" smtClean="0">
                <a:ln>
                  <a:noFill/>
                </a:ln>
                <a:solidFill>
                  <a:schemeClr val="tx2">
                    <a:lumMod val="75000"/>
                  </a:schemeClr>
                </a:solidFill>
                <a:effectLst/>
                <a:uLnTx/>
                <a:uFillTx/>
                <a:latin typeface="Calibri" pitchFamily="34" charset="0"/>
                <a:ea typeface="+mn-ea"/>
                <a:cs typeface="+mn-cs"/>
              </a:rPr>
              <a:t>Pediatric Differences </a:t>
            </a:r>
            <a:endParaRPr kumimoji="0" lang="ru-RU" sz="3600" b="1" i="0" u="none" strike="noStrike" kern="1200" cap="none" spc="0" normalizeH="0" baseline="0" noProof="0" dirty="0">
              <a:ln>
                <a:noFill/>
              </a:ln>
              <a:solidFill>
                <a:schemeClr val="tx2">
                  <a:lumMod val="75000"/>
                </a:schemeClr>
              </a:solidFill>
              <a:effectLst/>
              <a:uLnTx/>
              <a:uFillTx/>
              <a:latin typeface="Calibri" pitchFamily="34" charset="0"/>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lnSpcReduction="10000"/>
          </a:bodyPr>
          <a:lstStyle/>
          <a:p>
            <a:pPr>
              <a:lnSpc>
                <a:spcPct val="80000"/>
              </a:lnSpc>
              <a:buNone/>
            </a:pPr>
            <a:r>
              <a:rPr lang="en-US" sz="2400" dirty="0" smtClean="0"/>
              <a:t>9. </a:t>
            </a:r>
            <a:r>
              <a:rPr lang="ru-RU" sz="2400" dirty="0" smtClean="0">
                <a:solidFill>
                  <a:srgbClr val="00B050"/>
                </a:solidFill>
              </a:rPr>
              <a:t>Gastric acid secretionis deficient in several digestive enzymes that</a:t>
            </a:r>
            <a:r>
              <a:rPr lang="en-US" sz="2400" dirty="0" smtClean="0">
                <a:solidFill>
                  <a:srgbClr val="00B050"/>
                </a:solidFill>
              </a:rPr>
              <a:t> </a:t>
            </a:r>
            <a:r>
              <a:rPr lang="ru-RU" sz="2400" dirty="0" smtClean="0">
                <a:solidFill>
                  <a:srgbClr val="00B050"/>
                </a:solidFill>
              </a:rPr>
              <a:t>are usually not sufficient until 4-6 months of age.</a:t>
            </a:r>
            <a:endParaRPr lang="en-US" sz="2400" dirty="0" smtClean="0">
              <a:solidFill>
                <a:srgbClr val="00B050"/>
              </a:solidFill>
            </a:endParaRPr>
          </a:p>
          <a:p>
            <a:pPr>
              <a:lnSpc>
                <a:spcPct val="80000"/>
              </a:lnSpc>
            </a:pPr>
            <a:r>
              <a:rPr lang="en-US" sz="2400" dirty="0" smtClean="0"/>
              <a:t>Stomach pH is 5, comparing to 2 in adults.</a:t>
            </a:r>
          </a:p>
          <a:p>
            <a:pPr>
              <a:lnSpc>
                <a:spcPct val="80000"/>
              </a:lnSpc>
            </a:pPr>
            <a:endParaRPr lang="en-GB" sz="2400" dirty="0" smtClean="0"/>
          </a:p>
          <a:p>
            <a:pPr>
              <a:lnSpc>
                <a:spcPct val="80000"/>
              </a:lnSpc>
            </a:pPr>
            <a:r>
              <a:rPr lang="ru-RU" sz="2400" dirty="0" smtClean="0">
                <a:solidFill>
                  <a:srgbClr val="0070C0"/>
                </a:solidFill>
              </a:rPr>
              <a:t>↓ pancreatic enzyme activity</a:t>
            </a:r>
            <a:r>
              <a:rPr lang="en-US" sz="2400" dirty="0" smtClean="0">
                <a:solidFill>
                  <a:srgbClr val="0070C0"/>
                </a:solidFill>
              </a:rPr>
              <a:t>:</a:t>
            </a:r>
          </a:p>
          <a:p>
            <a:pPr>
              <a:lnSpc>
                <a:spcPct val="80000"/>
              </a:lnSpc>
              <a:buNone/>
            </a:pPr>
            <a:endParaRPr lang="en-US" sz="2400" dirty="0" smtClean="0"/>
          </a:p>
          <a:p>
            <a:pPr lvl="1">
              <a:lnSpc>
                <a:spcPct val="80000"/>
              </a:lnSpc>
            </a:pPr>
            <a:r>
              <a:rPr lang="ru-RU" sz="2000" dirty="0" smtClean="0"/>
              <a:t>↓ </a:t>
            </a:r>
            <a:r>
              <a:rPr lang="ru-RU" sz="2000" b="1" i="1" dirty="0" smtClean="0"/>
              <a:t>amylase, </a:t>
            </a:r>
            <a:r>
              <a:rPr lang="ru-RU" sz="2000" dirty="0" smtClean="0"/>
              <a:t>responsible for the initial digestion</a:t>
            </a:r>
            <a:r>
              <a:rPr lang="en-US" sz="2000" dirty="0" smtClean="0"/>
              <a:t> </a:t>
            </a:r>
            <a:r>
              <a:rPr lang="ru-RU" sz="2000" dirty="0" smtClean="0"/>
              <a:t>of carbohydrates, is insufficient resulting in an intolerance of</a:t>
            </a:r>
            <a:r>
              <a:rPr lang="en-US" sz="2000" dirty="0" smtClean="0"/>
              <a:t> </a:t>
            </a:r>
            <a:r>
              <a:rPr lang="ru-RU" sz="2000" dirty="0" smtClean="0"/>
              <a:t>starches. </a:t>
            </a:r>
            <a:endParaRPr lang="en-US" sz="2000" dirty="0" smtClean="0"/>
          </a:p>
          <a:p>
            <a:pPr lvl="1">
              <a:lnSpc>
                <a:spcPct val="80000"/>
              </a:lnSpc>
            </a:pPr>
            <a:r>
              <a:rPr lang="ru-RU" sz="2000" dirty="0" smtClean="0"/>
              <a:t>If cereals are given before 4-6 months, the infant</a:t>
            </a:r>
            <a:r>
              <a:rPr lang="en-US" sz="2000" dirty="0" smtClean="0"/>
              <a:t> </a:t>
            </a:r>
            <a:r>
              <a:rPr lang="ru-RU" sz="2000" dirty="0" smtClean="0"/>
              <a:t>may develop gas and diarrhea. </a:t>
            </a:r>
            <a:endParaRPr lang="en-US" sz="2000" dirty="0" smtClean="0"/>
          </a:p>
          <a:p>
            <a:pPr lvl="1">
              <a:lnSpc>
                <a:spcPct val="80000"/>
              </a:lnSpc>
            </a:pPr>
            <a:r>
              <a:rPr lang="ru-RU" sz="2000" b="1" i="1" dirty="0" smtClean="0"/>
              <a:t>lactase</a:t>
            </a:r>
            <a:r>
              <a:rPr lang="ru-RU" sz="2000" i="1" dirty="0" smtClean="0"/>
              <a:t> </a:t>
            </a:r>
            <a:r>
              <a:rPr lang="ru-RU" sz="2000" dirty="0" smtClean="0"/>
              <a:t>breaks</a:t>
            </a:r>
            <a:r>
              <a:rPr lang="en-US" sz="2000" dirty="0" smtClean="0"/>
              <a:t> </a:t>
            </a:r>
            <a:r>
              <a:rPr lang="ru-RU" sz="2000" dirty="0" smtClean="0"/>
              <a:t>down or hydrolyzes lactose. </a:t>
            </a:r>
            <a:r>
              <a:rPr lang="en-US" sz="2000" dirty="0" smtClean="0"/>
              <a:t> </a:t>
            </a:r>
            <a:r>
              <a:rPr lang="ru-RU" sz="2000" dirty="0" smtClean="0"/>
              <a:t>↓ </a:t>
            </a:r>
            <a:r>
              <a:rPr lang="ru-RU" sz="2000" b="1" i="1" dirty="0" smtClean="0"/>
              <a:t>lactase</a:t>
            </a:r>
            <a:r>
              <a:rPr lang="ru-RU" sz="2000" dirty="0" smtClean="0"/>
              <a:t> level results in</a:t>
            </a:r>
            <a:r>
              <a:rPr lang="en-US" sz="2000" dirty="0" smtClean="0"/>
              <a:t> </a:t>
            </a:r>
            <a:r>
              <a:rPr lang="ru-RU" sz="2000" dirty="0" smtClean="0"/>
              <a:t>incomplete absorption of lactose, which can cause gas,</a:t>
            </a:r>
            <a:r>
              <a:rPr lang="en-US" sz="2000" dirty="0" smtClean="0"/>
              <a:t> </a:t>
            </a:r>
            <a:r>
              <a:rPr lang="ru-RU" sz="2000" dirty="0" smtClean="0"/>
              <a:t>abdominal distention, and diarrhea. </a:t>
            </a:r>
            <a:endParaRPr lang="en-US" sz="2000" dirty="0" smtClean="0"/>
          </a:p>
          <a:p>
            <a:pPr lvl="1">
              <a:lnSpc>
                <a:spcPct val="80000"/>
              </a:lnSpc>
            </a:pPr>
            <a:r>
              <a:rPr lang="ru-RU" sz="2000" dirty="0" smtClean="0"/>
              <a:t>↓ </a:t>
            </a:r>
            <a:r>
              <a:rPr lang="ru-RU" sz="2000" b="1" i="1" dirty="0" smtClean="0"/>
              <a:t>lipase</a:t>
            </a:r>
            <a:r>
              <a:rPr lang="en-US" sz="2000" b="1" i="1" dirty="0" smtClean="0"/>
              <a:t>,</a:t>
            </a:r>
            <a:r>
              <a:rPr lang="ru-RU" sz="2000" b="1" i="1" dirty="0" smtClean="0"/>
              <a:t> </a:t>
            </a:r>
            <a:r>
              <a:rPr lang="ru-RU" sz="2000" dirty="0" smtClean="0"/>
              <a:t>responsible for digestion and absorption</a:t>
            </a:r>
            <a:r>
              <a:rPr lang="en-US" sz="2000" dirty="0" smtClean="0"/>
              <a:t> </a:t>
            </a:r>
            <a:r>
              <a:rPr lang="ru-RU" sz="2000" dirty="0" smtClean="0"/>
              <a:t>of fats</a:t>
            </a:r>
            <a:r>
              <a:rPr lang="en-US" sz="2000" dirty="0" smtClean="0"/>
              <a:t>.</a:t>
            </a:r>
            <a:r>
              <a:rPr lang="ru-RU" sz="2000" dirty="0" smtClean="0"/>
              <a:t> Fat in breast milk is absorbed more readily than in</a:t>
            </a:r>
            <a:r>
              <a:rPr lang="en-US" sz="2000" dirty="0" smtClean="0"/>
              <a:t> </a:t>
            </a:r>
            <a:r>
              <a:rPr lang="ru-RU" sz="2000" dirty="0" smtClean="0"/>
              <a:t>formula because human milk contains lipase.</a:t>
            </a:r>
          </a:p>
          <a:p>
            <a:endParaRPr lang="en-GB"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11</a:t>
            </a:fld>
            <a:endParaRPr lang="en-US" dirty="0"/>
          </a:p>
        </p:txBody>
      </p:sp>
      <p:sp>
        <p:nvSpPr>
          <p:cNvPr id="5" name="Rectangle 2"/>
          <p:cNvSpPr>
            <a:spLocks noGrp="1" noChangeArrowheads="1"/>
          </p:cNvSpPr>
          <p:nvPr>
            <p:ph type="title"/>
          </p:nvPr>
        </p:nvSpPr>
        <p:spPr>
          <a:xfrm>
            <a:off x="381001" y="228600"/>
            <a:ext cx="8382000" cy="914400"/>
          </a:xfrm>
        </p:spPr>
        <p:style>
          <a:lnRef idx="1">
            <a:schemeClr val="accent4"/>
          </a:lnRef>
          <a:fillRef idx="2">
            <a:schemeClr val="accent4"/>
          </a:fillRef>
          <a:effectRef idx="1">
            <a:schemeClr val="accent4"/>
          </a:effectRef>
          <a:fontRef idx="minor">
            <a:schemeClr val="dk1"/>
          </a:fontRef>
        </p:style>
        <p:txBody>
          <a:bodyPr/>
          <a:lstStyle/>
          <a:p>
            <a:r>
              <a:rPr lang="en-GB" sz="3600" dirty="0" smtClean="0">
                <a:latin typeface="Calibri" pitchFamily="34" charset="0"/>
              </a:rPr>
              <a:t>Pediatric Differences </a:t>
            </a:r>
            <a:endParaRPr lang="ru-RU" sz="3600" dirty="0">
              <a:latin typeface="Calibri"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9" name="Rectangle 3"/>
          <p:cNvSpPr>
            <a:spLocks noGrp="1" noChangeArrowheads="1"/>
          </p:cNvSpPr>
          <p:nvPr>
            <p:ph type="body" idx="1"/>
          </p:nvPr>
        </p:nvSpPr>
        <p:spPr>
          <a:xfrm>
            <a:off x="990600" y="1219200"/>
            <a:ext cx="7954963" cy="5638800"/>
          </a:xfrm>
        </p:spPr>
        <p:txBody>
          <a:bodyPr/>
          <a:lstStyle/>
          <a:p>
            <a:pPr>
              <a:lnSpc>
                <a:spcPct val="90000"/>
              </a:lnSpc>
            </a:pPr>
            <a:r>
              <a:rPr lang="en-GB" sz="2000" dirty="0"/>
              <a:t>The infant's first stool is </a:t>
            </a:r>
            <a:r>
              <a:rPr lang="en-GB" sz="2000" b="1" i="1" u="sng" dirty="0" err="1">
                <a:solidFill>
                  <a:schemeClr val="accent2"/>
                </a:solidFill>
              </a:rPr>
              <a:t>meconium</a:t>
            </a:r>
            <a:endParaRPr lang="en-GB" sz="2000" b="1" i="1" u="sng" dirty="0">
              <a:solidFill>
                <a:schemeClr val="accent2"/>
              </a:solidFill>
            </a:endParaRPr>
          </a:p>
          <a:p>
            <a:pPr lvl="1">
              <a:lnSpc>
                <a:spcPct val="90000"/>
              </a:lnSpc>
            </a:pPr>
            <a:r>
              <a:rPr lang="en-GB" sz="1800" dirty="0"/>
              <a:t>sticky and greenish black. </a:t>
            </a:r>
          </a:p>
          <a:p>
            <a:pPr lvl="1">
              <a:lnSpc>
                <a:spcPct val="90000"/>
              </a:lnSpc>
            </a:pPr>
            <a:r>
              <a:rPr lang="en-GB" sz="1800" dirty="0"/>
              <a:t>composed of intrauterine debris, such as bile pigments, epithelial cells, fatty acids, mucus, blood, and amniotic fluid. </a:t>
            </a:r>
          </a:p>
          <a:p>
            <a:pPr lvl="1">
              <a:lnSpc>
                <a:spcPct val="90000"/>
              </a:lnSpc>
            </a:pPr>
            <a:r>
              <a:rPr lang="en-GB" sz="1800" dirty="0"/>
              <a:t>Passage of </a:t>
            </a:r>
            <a:r>
              <a:rPr lang="en-GB" sz="1800" dirty="0" err="1"/>
              <a:t>meconium</a:t>
            </a:r>
            <a:r>
              <a:rPr lang="en-GB" sz="1800" dirty="0"/>
              <a:t> should </a:t>
            </a:r>
            <a:r>
              <a:rPr lang="en-GB" sz="1800" dirty="0">
                <a:solidFill>
                  <a:srgbClr val="0070C0"/>
                </a:solidFill>
              </a:rPr>
              <a:t>occur within the first 24 hours.</a:t>
            </a:r>
          </a:p>
          <a:p>
            <a:pPr>
              <a:lnSpc>
                <a:spcPct val="90000"/>
              </a:lnSpc>
            </a:pPr>
            <a:r>
              <a:rPr lang="en-GB" sz="2000" b="1" i="1" u="sng" dirty="0" smtClean="0">
                <a:solidFill>
                  <a:schemeClr val="accent2"/>
                </a:solidFill>
              </a:rPr>
              <a:t>Transitional </a:t>
            </a:r>
            <a:r>
              <a:rPr lang="en-GB" sz="2000" b="1" i="1" u="sng" dirty="0">
                <a:solidFill>
                  <a:schemeClr val="accent2"/>
                </a:solidFill>
              </a:rPr>
              <a:t>stools</a:t>
            </a:r>
            <a:r>
              <a:rPr lang="en-GB" sz="2000" dirty="0"/>
              <a:t>:</a:t>
            </a:r>
          </a:p>
          <a:p>
            <a:pPr lvl="1">
              <a:lnSpc>
                <a:spcPct val="90000"/>
              </a:lnSpc>
            </a:pPr>
            <a:r>
              <a:rPr lang="en-GB" sz="1800" dirty="0"/>
              <a:t>appear by the third day after the initiation of feedings. </a:t>
            </a:r>
          </a:p>
          <a:p>
            <a:pPr lvl="1">
              <a:lnSpc>
                <a:spcPct val="90000"/>
              </a:lnSpc>
            </a:pPr>
            <a:r>
              <a:rPr lang="en-GB" sz="1800" dirty="0"/>
              <a:t>greenish brown to yellowish brown in </a:t>
            </a:r>
            <a:r>
              <a:rPr lang="en-GB" sz="1800" dirty="0" err="1"/>
              <a:t>color</a:t>
            </a:r>
            <a:r>
              <a:rPr lang="en-GB" sz="1800" dirty="0"/>
              <a:t>, less sticky than </a:t>
            </a:r>
            <a:r>
              <a:rPr lang="en-GB" sz="1800" dirty="0" err="1"/>
              <a:t>meconium</a:t>
            </a:r>
            <a:r>
              <a:rPr lang="en-GB" sz="1800" dirty="0"/>
              <a:t>, and may contain some milk curds. </a:t>
            </a:r>
          </a:p>
          <a:p>
            <a:pPr>
              <a:lnSpc>
                <a:spcPct val="90000"/>
              </a:lnSpc>
            </a:pPr>
            <a:r>
              <a:rPr lang="en-GB" sz="2000" dirty="0"/>
              <a:t>T</a:t>
            </a:r>
            <a:r>
              <a:rPr lang="en-GB" sz="2000" dirty="0" smtClean="0"/>
              <a:t>ypical </a:t>
            </a:r>
            <a:r>
              <a:rPr lang="en-GB" sz="2000" b="1" i="1" u="sng" dirty="0">
                <a:solidFill>
                  <a:schemeClr val="accent2"/>
                </a:solidFill>
              </a:rPr>
              <a:t>milk stool</a:t>
            </a:r>
            <a:r>
              <a:rPr lang="en-GB" sz="2000" dirty="0"/>
              <a:t>:</a:t>
            </a:r>
          </a:p>
          <a:p>
            <a:pPr lvl="1">
              <a:lnSpc>
                <a:spcPct val="90000"/>
              </a:lnSpc>
            </a:pPr>
            <a:r>
              <a:rPr lang="en-GB" sz="1800" dirty="0"/>
              <a:t>is passed by the fourth day. </a:t>
            </a:r>
          </a:p>
          <a:p>
            <a:pPr lvl="1">
              <a:lnSpc>
                <a:spcPct val="90000"/>
              </a:lnSpc>
            </a:pPr>
            <a:r>
              <a:rPr lang="en-GB" sz="1800" dirty="0"/>
              <a:t>In breast-fed infants the stools </a:t>
            </a:r>
            <a:r>
              <a:rPr lang="en-GB" sz="1800" dirty="0">
                <a:solidFill>
                  <a:srgbClr val="0070C0"/>
                </a:solidFill>
              </a:rPr>
              <a:t>are yellow to golden </a:t>
            </a:r>
            <a:r>
              <a:rPr lang="en-GB" sz="1800" dirty="0"/>
              <a:t>in </a:t>
            </a:r>
            <a:r>
              <a:rPr lang="en-GB" sz="1800" dirty="0" err="1"/>
              <a:t>color</a:t>
            </a:r>
            <a:r>
              <a:rPr lang="en-GB" sz="1800" dirty="0"/>
              <a:t> and pasty in consistency, with </a:t>
            </a:r>
            <a:r>
              <a:rPr lang="en-GB" sz="1800" dirty="0" err="1"/>
              <a:t>odor</a:t>
            </a:r>
            <a:r>
              <a:rPr lang="en-GB" sz="1800" dirty="0"/>
              <a:t>, similar to that of sour milk. </a:t>
            </a:r>
          </a:p>
          <a:p>
            <a:pPr lvl="1">
              <a:lnSpc>
                <a:spcPct val="90000"/>
              </a:lnSpc>
            </a:pPr>
            <a:r>
              <a:rPr lang="en-GB" sz="1800" dirty="0"/>
              <a:t>In infants fed cow's milk formula, the </a:t>
            </a:r>
            <a:r>
              <a:rPr lang="en-GB" sz="1800" dirty="0">
                <a:solidFill>
                  <a:srgbClr val="0070C0"/>
                </a:solidFill>
              </a:rPr>
              <a:t>stools are pale yellow to light brown</a:t>
            </a:r>
            <a:r>
              <a:rPr lang="en-GB" sz="1800" dirty="0"/>
              <a:t>, are firmer in consistency, and have a more offensive </a:t>
            </a:r>
            <a:r>
              <a:rPr lang="en-GB" sz="1800" dirty="0" err="1"/>
              <a:t>odor</a:t>
            </a:r>
            <a:r>
              <a:rPr lang="en-GB" sz="1800" dirty="0"/>
              <a:t>.</a:t>
            </a:r>
          </a:p>
          <a:p>
            <a:pPr>
              <a:lnSpc>
                <a:spcPct val="90000"/>
              </a:lnSpc>
            </a:pPr>
            <a:r>
              <a:rPr lang="en-GB" sz="2000" dirty="0"/>
              <a:t>Breast-fed infants usually have more stools than do bottle-fed infants. The stool pattern can vary widely; six stools a day may be normal for one infant, whereas a stool every other day may be normal for another.</a:t>
            </a:r>
            <a:endParaRPr lang="ru-RU" sz="2000" dirty="0"/>
          </a:p>
        </p:txBody>
      </p:sp>
      <p:sp>
        <p:nvSpPr>
          <p:cNvPr id="5" name="Rectangle 2"/>
          <p:cNvSpPr txBox="1">
            <a:spLocks noChangeArrowheads="1"/>
          </p:cNvSpPr>
          <p:nvPr/>
        </p:nvSpPr>
        <p:spPr>
          <a:xfrm>
            <a:off x="381001" y="228600"/>
            <a:ext cx="8382000" cy="914400"/>
          </a:xfrm>
          <a:prstGeom prst="rect">
            <a:avLst/>
          </a:prstGeom>
        </p:spPr>
        <p:style>
          <a:lnRef idx="1">
            <a:schemeClr val="accent4"/>
          </a:lnRef>
          <a:fillRef idx="2">
            <a:schemeClr val="accent4"/>
          </a:fillRef>
          <a:effectRef idx="1">
            <a:schemeClr val="accent4"/>
          </a:effectRef>
          <a:fontRef idx="minor">
            <a:schemeClr val="dk1"/>
          </a:fontRef>
        </p:style>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GB" sz="3600" b="1" i="0" u="none" strike="noStrike" kern="1200" cap="none" spc="0" normalizeH="0" baseline="0" noProof="0" dirty="0" smtClean="0">
                <a:ln>
                  <a:noFill/>
                </a:ln>
                <a:solidFill>
                  <a:schemeClr val="dk1"/>
                </a:solidFill>
                <a:effectLst/>
                <a:uLnTx/>
                <a:uFillTx/>
                <a:latin typeface="Calibri" pitchFamily="34" charset="0"/>
                <a:ea typeface="+mn-ea"/>
                <a:cs typeface="+mn-cs"/>
              </a:rPr>
              <a:t>Pediatric Differences </a:t>
            </a:r>
            <a:endParaRPr kumimoji="0" lang="ru-RU" sz="3600" b="1" i="0" u="none" strike="noStrike" kern="1200" cap="none" spc="0" normalizeH="0" baseline="0" noProof="0" dirty="0">
              <a:ln>
                <a:noFill/>
              </a:ln>
              <a:solidFill>
                <a:schemeClr val="dk1"/>
              </a:solidFill>
              <a:effectLst/>
              <a:uLnTx/>
              <a:uFillTx/>
              <a:latin typeface="Calibri" pitchFamily="34" charset="0"/>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0419">
                                            <p:txEl>
                                              <p:pRg st="4" end="4"/>
                                            </p:txEl>
                                          </p:spTgt>
                                        </p:tgtEl>
                                        <p:attrNameLst>
                                          <p:attrName>style.visibility</p:attrName>
                                        </p:attrNameLst>
                                      </p:cBhvr>
                                      <p:to>
                                        <p:strVal val="visible"/>
                                      </p:to>
                                    </p:set>
                                    <p:anim calcmode="lin" valueType="num">
                                      <p:cBhvr additive="base">
                                        <p:cTn id="7" dur="500" fill="hold"/>
                                        <p:tgtEl>
                                          <p:spTgt spid="60419">
                                            <p:txEl>
                                              <p:pRg st="4" end="4"/>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0419">
                                            <p:txEl>
                                              <p:pRg st="4" end="4"/>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60419">
                                            <p:txEl>
                                              <p:pRg st="5" end="5"/>
                                            </p:txEl>
                                          </p:spTgt>
                                        </p:tgtEl>
                                        <p:attrNameLst>
                                          <p:attrName>style.visibility</p:attrName>
                                        </p:attrNameLst>
                                      </p:cBhvr>
                                      <p:to>
                                        <p:strVal val="visible"/>
                                      </p:to>
                                    </p:set>
                                    <p:anim calcmode="lin" valueType="num">
                                      <p:cBhvr additive="base">
                                        <p:cTn id="11" dur="500" fill="hold"/>
                                        <p:tgtEl>
                                          <p:spTgt spid="60419">
                                            <p:txEl>
                                              <p:pRg st="5" end="5"/>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60419">
                                            <p:txEl>
                                              <p:pRg st="5" end="5"/>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60419">
                                            <p:txEl>
                                              <p:pRg st="6" end="6"/>
                                            </p:txEl>
                                          </p:spTgt>
                                        </p:tgtEl>
                                        <p:attrNameLst>
                                          <p:attrName>style.visibility</p:attrName>
                                        </p:attrNameLst>
                                      </p:cBhvr>
                                      <p:to>
                                        <p:strVal val="visible"/>
                                      </p:to>
                                    </p:set>
                                    <p:anim calcmode="lin" valueType="num">
                                      <p:cBhvr additive="base">
                                        <p:cTn id="15" dur="500" fill="hold"/>
                                        <p:tgtEl>
                                          <p:spTgt spid="60419">
                                            <p:txEl>
                                              <p:pRg st="6" end="6"/>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60419">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nodeType="clickEffect">
                                  <p:stCondLst>
                                    <p:cond delay="0"/>
                                  </p:stCondLst>
                                  <p:childTnLst>
                                    <p:set>
                                      <p:cBhvr>
                                        <p:cTn id="20" dur="1" fill="hold">
                                          <p:stCondLst>
                                            <p:cond delay="0"/>
                                          </p:stCondLst>
                                        </p:cTn>
                                        <p:tgtEl>
                                          <p:spTgt spid="60419">
                                            <p:txEl>
                                              <p:pRg st="7" end="7"/>
                                            </p:txEl>
                                          </p:spTgt>
                                        </p:tgtEl>
                                        <p:attrNameLst>
                                          <p:attrName>style.visibility</p:attrName>
                                        </p:attrNameLst>
                                      </p:cBhvr>
                                      <p:to>
                                        <p:strVal val="visible"/>
                                      </p:to>
                                    </p:set>
                                    <p:anim calcmode="lin" valueType="num">
                                      <p:cBhvr additive="base">
                                        <p:cTn id="21" dur="500" fill="hold"/>
                                        <p:tgtEl>
                                          <p:spTgt spid="60419">
                                            <p:txEl>
                                              <p:pRg st="7" end="7"/>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60419">
                                            <p:txEl>
                                              <p:pRg st="7" end="7"/>
                                            </p:txEl>
                                          </p:spTgt>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60419">
                                            <p:txEl>
                                              <p:pRg st="8" end="8"/>
                                            </p:txEl>
                                          </p:spTgt>
                                        </p:tgtEl>
                                        <p:attrNameLst>
                                          <p:attrName>style.visibility</p:attrName>
                                        </p:attrNameLst>
                                      </p:cBhvr>
                                      <p:to>
                                        <p:strVal val="visible"/>
                                      </p:to>
                                    </p:set>
                                    <p:anim calcmode="lin" valueType="num">
                                      <p:cBhvr additive="base">
                                        <p:cTn id="25" dur="500" fill="hold"/>
                                        <p:tgtEl>
                                          <p:spTgt spid="60419">
                                            <p:txEl>
                                              <p:pRg st="8" end="8"/>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60419">
                                            <p:txEl>
                                              <p:pRg st="8" end="8"/>
                                            </p:txEl>
                                          </p:spTgt>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60419">
                                            <p:txEl>
                                              <p:pRg st="9" end="9"/>
                                            </p:txEl>
                                          </p:spTgt>
                                        </p:tgtEl>
                                        <p:attrNameLst>
                                          <p:attrName>style.visibility</p:attrName>
                                        </p:attrNameLst>
                                      </p:cBhvr>
                                      <p:to>
                                        <p:strVal val="visible"/>
                                      </p:to>
                                    </p:set>
                                    <p:anim calcmode="lin" valueType="num">
                                      <p:cBhvr additive="base">
                                        <p:cTn id="29" dur="500" fill="hold"/>
                                        <p:tgtEl>
                                          <p:spTgt spid="60419">
                                            <p:txEl>
                                              <p:pRg st="9" end="9"/>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60419">
                                            <p:txEl>
                                              <p:pRg st="9" end="9"/>
                                            </p:txEl>
                                          </p:spTgt>
                                        </p:tgtEl>
                                        <p:attrNameLst>
                                          <p:attrName>ppt_y</p:attrName>
                                        </p:attrNameLst>
                                      </p:cBhvr>
                                      <p:tavLst>
                                        <p:tav tm="0">
                                          <p:val>
                                            <p:strVal val="1+#ppt_h/2"/>
                                          </p:val>
                                        </p:tav>
                                        <p:tav tm="100000">
                                          <p:val>
                                            <p:strVal val="#ppt_y"/>
                                          </p:val>
                                        </p:tav>
                                      </p:tavLst>
                                    </p:anim>
                                  </p:childTnLst>
                                </p:cTn>
                              </p:par>
                              <p:par>
                                <p:cTn id="31" presetID="2" presetClass="entr" presetSubtype="4" fill="hold" nodeType="withEffect">
                                  <p:stCondLst>
                                    <p:cond delay="0"/>
                                  </p:stCondLst>
                                  <p:childTnLst>
                                    <p:set>
                                      <p:cBhvr>
                                        <p:cTn id="32" dur="1" fill="hold">
                                          <p:stCondLst>
                                            <p:cond delay="0"/>
                                          </p:stCondLst>
                                        </p:cTn>
                                        <p:tgtEl>
                                          <p:spTgt spid="60419">
                                            <p:txEl>
                                              <p:pRg st="10" end="10"/>
                                            </p:txEl>
                                          </p:spTgt>
                                        </p:tgtEl>
                                        <p:attrNameLst>
                                          <p:attrName>style.visibility</p:attrName>
                                        </p:attrNameLst>
                                      </p:cBhvr>
                                      <p:to>
                                        <p:strVal val="visible"/>
                                      </p:to>
                                    </p:set>
                                    <p:anim calcmode="lin" valueType="num">
                                      <p:cBhvr additive="base">
                                        <p:cTn id="33" dur="500" fill="hold"/>
                                        <p:tgtEl>
                                          <p:spTgt spid="60419">
                                            <p:txEl>
                                              <p:pRg st="10" end="10"/>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60419">
                                            <p:txEl>
                                              <p:pRg st="10" end="10"/>
                                            </p:txEl>
                                          </p:spTgt>
                                        </p:tgtEl>
                                        <p:attrNameLst>
                                          <p:attrName>ppt_y</p:attrName>
                                        </p:attrNameLst>
                                      </p:cBhvr>
                                      <p:tavLst>
                                        <p:tav tm="0">
                                          <p:val>
                                            <p:strVal val="1+#ppt_h/2"/>
                                          </p:val>
                                        </p:tav>
                                        <p:tav tm="100000">
                                          <p:val>
                                            <p:strVal val="#ppt_y"/>
                                          </p:val>
                                        </p:tav>
                                      </p:tavLst>
                                    </p:anim>
                                  </p:childTnLst>
                                </p:cTn>
                              </p:par>
                              <p:par>
                                <p:cTn id="35" presetID="2" presetClass="entr" presetSubtype="4" fill="hold" nodeType="withEffect">
                                  <p:stCondLst>
                                    <p:cond delay="0"/>
                                  </p:stCondLst>
                                  <p:childTnLst>
                                    <p:set>
                                      <p:cBhvr>
                                        <p:cTn id="36" dur="1" fill="hold">
                                          <p:stCondLst>
                                            <p:cond delay="0"/>
                                          </p:stCondLst>
                                        </p:cTn>
                                        <p:tgtEl>
                                          <p:spTgt spid="60419">
                                            <p:txEl>
                                              <p:pRg st="11" end="11"/>
                                            </p:txEl>
                                          </p:spTgt>
                                        </p:tgtEl>
                                        <p:attrNameLst>
                                          <p:attrName>style.visibility</p:attrName>
                                        </p:attrNameLst>
                                      </p:cBhvr>
                                      <p:to>
                                        <p:strVal val="visible"/>
                                      </p:to>
                                    </p:set>
                                    <p:anim calcmode="lin" valueType="num">
                                      <p:cBhvr additive="base">
                                        <p:cTn id="37" dur="500" fill="hold"/>
                                        <p:tgtEl>
                                          <p:spTgt spid="60419">
                                            <p:txEl>
                                              <p:pRg st="11" end="11"/>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60419">
                                            <p:txEl>
                                              <p:pRg st="11" end="11"/>
                                            </p:txEl>
                                          </p:spTgt>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5"/>
                                        </p:tgtEl>
                                        <p:attrNameLst>
                                          <p:attrName>style.visibility</p:attrName>
                                        </p:attrNameLst>
                                      </p:cBhvr>
                                      <p:to>
                                        <p:strVal val="visible"/>
                                      </p:to>
                                    </p:set>
                                    <p:anim calcmode="lin" valueType="num">
                                      <p:cBhvr additive="base">
                                        <p:cTn id="41" dur="500" fill="hold"/>
                                        <p:tgtEl>
                                          <p:spTgt spid="5"/>
                                        </p:tgtEl>
                                        <p:attrNameLst>
                                          <p:attrName>ppt_x</p:attrName>
                                        </p:attrNameLst>
                                      </p:cBhvr>
                                      <p:tavLst>
                                        <p:tav tm="0">
                                          <p:val>
                                            <p:strVal val="#ppt_x"/>
                                          </p:val>
                                        </p:tav>
                                        <p:tav tm="100000">
                                          <p:val>
                                            <p:strVal val="#ppt_x"/>
                                          </p:val>
                                        </p:tav>
                                      </p:tavLst>
                                    </p:anim>
                                    <p:anim calcmode="lin" valueType="num">
                                      <p:cBhvr additive="base">
                                        <p:cTn id="4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Grp="1" noChangeArrowheads="1"/>
          </p:cNvSpPr>
          <p:nvPr>
            <p:ph type="title"/>
          </p:nvPr>
        </p:nvSpPr>
        <p:spPr/>
        <p:txBody>
          <a:bodyPr/>
          <a:lstStyle/>
          <a:p>
            <a:endParaRPr lang="en-US"/>
          </a:p>
        </p:txBody>
      </p:sp>
      <p:sp>
        <p:nvSpPr>
          <p:cNvPr id="63491" name="Rectangle 3"/>
          <p:cNvSpPr>
            <a:spLocks noGrp="1" noChangeArrowheads="1"/>
          </p:cNvSpPr>
          <p:nvPr>
            <p:ph type="body" idx="1"/>
          </p:nvPr>
        </p:nvSpPr>
        <p:spPr/>
        <p:txBody>
          <a:bodyPr/>
          <a:lstStyle/>
          <a:p>
            <a:endParaRPr lang="en-US"/>
          </a:p>
        </p:txBody>
      </p:sp>
      <p:pic>
        <p:nvPicPr>
          <p:cNvPr id="63492" name="Picture 4"/>
          <p:cNvPicPr>
            <a:picLocks noChangeAspect="1" noChangeArrowheads="1"/>
          </p:cNvPicPr>
          <p:nvPr/>
        </p:nvPicPr>
        <p:blipFill>
          <a:blip r:embed="rId2" cstate="print"/>
          <a:srcRect/>
          <a:stretch>
            <a:fillRect/>
          </a:stretch>
        </p:blipFill>
        <p:spPr bwMode="auto">
          <a:xfrm>
            <a:off x="457200" y="381000"/>
            <a:ext cx="8305800" cy="609282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GB" dirty="0" smtClean="0"/>
              <a:t>The liver is also immature after the first few weeks of the life the liver is able to conjugate bilirubin and excrete bile.</a:t>
            </a:r>
          </a:p>
          <a:p>
            <a:r>
              <a:rPr lang="en-GB" dirty="0" smtClean="0"/>
              <a:t>The process of gluconeogenesis and plasma </a:t>
            </a:r>
            <a:r>
              <a:rPr lang="en-GB" dirty="0" err="1" smtClean="0"/>
              <a:t>protien</a:t>
            </a:r>
            <a:r>
              <a:rPr lang="en-GB" dirty="0" smtClean="0"/>
              <a:t> and </a:t>
            </a:r>
            <a:r>
              <a:rPr lang="en-GB" dirty="0" err="1" smtClean="0"/>
              <a:t>ketone</a:t>
            </a:r>
            <a:r>
              <a:rPr lang="en-GB" dirty="0" smtClean="0"/>
              <a:t> formation remain immature during the first year of life.</a:t>
            </a:r>
            <a:endParaRPr lang="en-GB"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14</a:t>
            </a:fld>
            <a:endParaRPr lang="en-US"/>
          </a:p>
        </p:txBody>
      </p:sp>
      <p:sp>
        <p:nvSpPr>
          <p:cNvPr id="5" name="Rectangle 2"/>
          <p:cNvSpPr txBox="1">
            <a:spLocks noChangeArrowheads="1"/>
          </p:cNvSpPr>
          <p:nvPr/>
        </p:nvSpPr>
        <p:spPr>
          <a:xfrm>
            <a:off x="381001" y="228600"/>
            <a:ext cx="8382000" cy="914400"/>
          </a:xfrm>
          <a:prstGeom prst="rect">
            <a:avLst/>
          </a:prstGeom>
        </p:spPr>
        <p:style>
          <a:lnRef idx="1">
            <a:schemeClr val="accent4"/>
          </a:lnRef>
          <a:fillRef idx="2">
            <a:schemeClr val="accent4"/>
          </a:fillRef>
          <a:effectRef idx="1">
            <a:schemeClr val="accent4"/>
          </a:effectRef>
          <a:fontRef idx="minor">
            <a:schemeClr val="dk1"/>
          </a:fontRef>
        </p:style>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GB" sz="3600" b="0" i="0" u="none" strike="noStrike" kern="1200" cap="none" spc="0" normalizeH="0" baseline="0" noProof="0" smtClean="0">
                <a:ln>
                  <a:noFill/>
                </a:ln>
                <a:solidFill>
                  <a:schemeClr val="dk1"/>
                </a:solidFill>
                <a:effectLst/>
                <a:uLnTx/>
                <a:uFillTx/>
                <a:latin typeface="Calibri" pitchFamily="34" charset="0"/>
                <a:ea typeface="+mn-ea"/>
                <a:cs typeface="+mn-cs"/>
              </a:rPr>
              <a:t>Pediatric Differences </a:t>
            </a:r>
            <a:endParaRPr kumimoji="0" lang="ru-RU" sz="3600" b="0" i="0" u="none" strike="noStrike" kern="1200" cap="none" spc="0" normalizeH="0" baseline="0" noProof="0" dirty="0">
              <a:ln>
                <a:noFill/>
              </a:ln>
              <a:solidFill>
                <a:schemeClr val="dk1"/>
              </a:solidFill>
              <a:effectLst/>
              <a:uLnTx/>
              <a:uFillTx/>
              <a:latin typeface="Calibri" pitchFamily="34" charset="0"/>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68362"/>
          </a:xfrm>
        </p:spPr>
        <p:style>
          <a:lnRef idx="2">
            <a:schemeClr val="accent6">
              <a:shade val="50000"/>
            </a:schemeClr>
          </a:lnRef>
          <a:fillRef idx="1">
            <a:schemeClr val="accent6"/>
          </a:fillRef>
          <a:effectRef idx="0">
            <a:schemeClr val="accent6"/>
          </a:effectRef>
          <a:fontRef idx="minor">
            <a:schemeClr val="lt1"/>
          </a:fontRef>
        </p:style>
        <p:txBody>
          <a:bodyPr/>
          <a:lstStyle/>
          <a:p>
            <a:r>
              <a:rPr lang="en-GB" dirty="0" smtClean="0"/>
              <a:t>Diagnostic Test </a:t>
            </a:r>
            <a:endParaRPr lang="en-GB" dirty="0"/>
          </a:p>
        </p:txBody>
      </p:sp>
      <p:graphicFrame>
        <p:nvGraphicFramePr>
          <p:cNvPr id="5" name="Content Placeholder 4"/>
          <p:cNvGraphicFramePr>
            <a:graphicFrameLocks noGrp="1"/>
          </p:cNvGraphicFramePr>
          <p:nvPr>
            <p:ph idx="1"/>
          </p:nvPr>
        </p:nvGraphicFramePr>
        <p:xfrm>
          <a:off x="381000" y="1295398"/>
          <a:ext cx="8305800" cy="5181601"/>
        </p:xfrm>
        <a:graphic>
          <a:graphicData uri="http://schemas.openxmlformats.org/drawingml/2006/table">
            <a:tbl>
              <a:tblPr firstRow="1" bandRow="1">
                <a:tableStyleId>{BC89EF96-8CEA-46FF-86C4-4CE0E7609802}</a:tableStyleId>
              </a:tblPr>
              <a:tblGrid>
                <a:gridCol w="3306939"/>
                <a:gridCol w="4998861"/>
              </a:tblGrid>
              <a:tr h="684669">
                <a:tc>
                  <a:txBody>
                    <a:bodyPr/>
                    <a:lstStyle/>
                    <a:p>
                      <a:pPr marL="342900" indent="-342900" algn="ctr">
                        <a:buFont typeface="+mj-lt"/>
                        <a:buNone/>
                      </a:pPr>
                      <a:r>
                        <a:rPr lang="en-GB" sz="1400" b="1" dirty="0"/>
                        <a:t>Abdominal computed tomography (CT scan) </a:t>
                      </a:r>
                      <a:endParaRPr lang="en-GB" sz="1400" b="1" dirty="0">
                        <a:latin typeface="Arial"/>
                      </a:endParaRPr>
                    </a:p>
                  </a:txBody>
                  <a:tcPr marL="19050" marR="19050" marT="19050" marB="19050" anchor="ctr"/>
                </a:tc>
                <a:tc>
                  <a:txBody>
                    <a:bodyPr/>
                    <a:lstStyle/>
                    <a:p>
                      <a:pPr algn="l"/>
                      <a:r>
                        <a:rPr lang="en-GB" sz="1400" b="1" dirty="0"/>
                        <a:t>A series of cross-sectional x-ray images that show abdominal organs </a:t>
                      </a:r>
                      <a:endParaRPr lang="en-GB" sz="1400" b="1" dirty="0">
                        <a:latin typeface="Arial"/>
                      </a:endParaRPr>
                    </a:p>
                  </a:txBody>
                  <a:tcPr marL="19050" marR="19050" marT="19050" marB="19050" anchor="ctr"/>
                </a:tc>
              </a:tr>
              <a:tr h="998945">
                <a:tc>
                  <a:txBody>
                    <a:bodyPr/>
                    <a:lstStyle/>
                    <a:p>
                      <a:pPr marL="342900" indent="-342900" algn="ctr">
                        <a:buFont typeface="+mj-lt"/>
                        <a:buNone/>
                      </a:pPr>
                      <a:r>
                        <a:rPr lang="en-GB" sz="1400" b="1" dirty="0"/>
                        <a:t>Abdominal magnetic resonance imaging (MRI) </a:t>
                      </a:r>
                      <a:endParaRPr lang="en-GB" sz="1400" b="1" dirty="0">
                        <a:latin typeface="Arial"/>
                      </a:endParaRPr>
                    </a:p>
                  </a:txBody>
                  <a:tcPr marL="19050" marR="19050" marT="19050" marB="19050" anchor="ctr"/>
                </a:tc>
                <a:tc>
                  <a:txBody>
                    <a:bodyPr/>
                    <a:lstStyle/>
                    <a:p>
                      <a:pPr algn="l"/>
                      <a:r>
                        <a:rPr lang="en-GB" sz="1400" b="1" dirty="0"/>
                        <a:t>Magnetic and radio waves create images of abdominal organs and tissues in all </a:t>
                      </a:r>
                      <a:r>
                        <a:rPr lang="en-GB" sz="1400" b="1" dirty="0" err="1"/>
                        <a:t>thre</a:t>
                      </a:r>
                      <a:r>
                        <a:rPr lang="en-GB" sz="1400" b="1" dirty="0"/>
                        <a:t> planes of the body </a:t>
                      </a:r>
                      <a:endParaRPr lang="en-GB" sz="1400" b="1" dirty="0">
                        <a:latin typeface="Arial"/>
                      </a:endParaRPr>
                    </a:p>
                  </a:txBody>
                  <a:tcPr marL="19050" marR="19050" marT="19050" marB="19050" anchor="ctr"/>
                </a:tc>
              </a:tr>
              <a:tr h="998945">
                <a:tc>
                  <a:txBody>
                    <a:bodyPr/>
                    <a:lstStyle/>
                    <a:p>
                      <a:pPr marL="342900" indent="-342900" algn="ctr">
                        <a:buFont typeface="+mj-lt"/>
                        <a:buNone/>
                      </a:pPr>
                      <a:r>
                        <a:rPr lang="en-GB" sz="1400" b="1" dirty="0" smtClean="0"/>
                        <a:t>Abdomenal </a:t>
                      </a:r>
                      <a:r>
                        <a:rPr lang="en-GB" sz="1400" b="1" dirty="0"/>
                        <a:t>ultrasound </a:t>
                      </a:r>
                      <a:endParaRPr lang="en-GB" sz="1400" b="1" dirty="0">
                        <a:latin typeface="Arial"/>
                      </a:endParaRPr>
                    </a:p>
                  </a:txBody>
                  <a:tcPr marL="19050" marR="19050" marT="19050" marB="19050" anchor="ctr"/>
                </a:tc>
                <a:tc>
                  <a:txBody>
                    <a:bodyPr/>
                    <a:lstStyle/>
                    <a:p>
                      <a:pPr algn="l"/>
                      <a:r>
                        <a:rPr lang="en-GB" sz="1400" b="1" dirty="0"/>
                        <a:t>Process of beaming sound waves into the abdomen to </a:t>
                      </a:r>
                      <a:r>
                        <a:rPr lang="en-GB" sz="1400" b="1" dirty="0" err="1"/>
                        <a:t>producec</a:t>
                      </a:r>
                      <a:r>
                        <a:rPr lang="en-GB" sz="1400" b="1" dirty="0"/>
                        <a:t> images of </a:t>
                      </a:r>
                      <a:r>
                        <a:rPr lang="en-GB" sz="1400" b="1" dirty="0" err="1"/>
                        <a:t>orans</a:t>
                      </a:r>
                      <a:r>
                        <a:rPr lang="en-GB" sz="1400" b="1" dirty="0"/>
                        <a:t> such as the gallbladder </a:t>
                      </a:r>
                      <a:endParaRPr lang="en-GB" sz="1400" b="1" dirty="0">
                        <a:latin typeface="Arial"/>
                      </a:endParaRPr>
                    </a:p>
                  </a:txBody>
                  <a:tcPr marL="19050" marR="19050" marT="19050" marB="19050" anchor="ctr"/>
                </a:tc>
              </a:tr>
              <a:tr h="684669">
                <a:tc>
                  <a:txBody>
                    <a:bodyPr/>
                    <a:lstStyle/>
                    <a:p>
                      <a:pPr marL="342900" indent="-342900" algn="ctr">
                        <a:buFont typeface="+mj-lt"/>
                        <a:buNone/>
                      </a:pPr>
                      <a:r>
                        <a:rPr lang="en-GB" sz="1400" b="1" dirty="0"/>
                        <a:t>Barium tests </a:t>
                      </a:r>
                      <a:endParaRPr lang="en-GB" sz="1400" b="1" dirty="0">
                        <a:latin typeface="Arial"/>
                      </a:endParaRPr>
                    </a:p>
                  </a:txBody>
                  <a:tcPr marL="19050" marR="19050" marT="19050" marB="19050" anchor="ctr"/>
                </a:tc>
                <a:tc>
                  <a:txBody>
                    <a:bodyPr/>
                    <a:lstStyle/>
                    <a:p>
                      <a:pPr algn="l"/>
                      <a:r>
                        <a:rPr lang="en-GB" sz="1400" b="1" dirty="0"/>
                        <a:t>X-ray examinations using a liquid barium mixture to locate disorders of the gastrointestinal tract </a:t>
                      </a:r>
                      <a:endParaRPr lang="en-GB" sz="1400" b="1" dirty="0">
                        <a:latin typeface="Arial"/>
                      </a:endParaRPr>
                    </a:p>
                  </a:txBody>
                  <a:tcPr marL="19050" marR="19050" marT="19050" marB="19050" anchor="ctr"/>
                </a:tc>
              </a:tr>
              <a:tr h="604791">
                <a:tc>
                  <a:txBody>
                    <a:bodyPr/>
                    <a:lstStyle/>
                    <a:p>
                      <a:pPr marL="342900" indent="-342900" algn="ctr">
                        <a:buFont typeface="+mj-lt"/>
                        <a:buNone/>
                      </a:pPr>
                      <a:r>
                        <a:rPr lang="en-GB" sz="1400" b="1" dirty="0"/>
                        <a:t>Liver functions tests (LFTs) </a:t>
                      </a:r>
                      <a:endParaRPr lang="en-GB" sz="1400" b="1" dirty="0">
                        <a:latin typeface="Arial"/>
                      </a:endParaRPr>
                    </a:p>
                  </a:txBody>
                  <a:tcPr marL="19050" marR="19050" marT="19050" marB="19050" anchor="ctr"/>
                </a:tc>
                <a:tc>
                  <a:txBody>
                    <a:bodyPr/>
                    <a:lstStyle/>
                    <a:p>
                      <a:pPr algn="l"/>
                      <a:r>
                        <a:rPr lang="en-GB" sz="1400" b="1" dirty="0"/>
                        <a:t>Measurements of liver enzymes and other </a:t>
                      </a:r>
                      <a:r>
                        <a:rPr lang="en-GB" sz="1400" b="1" dirty="0" err="1"/>
                        <a:t>stubstances</a:t>
                      </a:r>
                      <a:r>
                        <a:rPr lang="en-GB" sz="1400" b="1" dirty="0"/>
                        <a:t> in the blood </a:t>
                      </a:r>
                      <a:endParaRPr lang="en-GB" sz="1400" b="1" dirty="0">
                        <a:latin typeface="Arial"/>
                      </a:endParaRPr>
                    </a:p>
                  </a:txBody>
                  <a:tcPr marL="19050" marR="19050" marT="19050" marB="19050" anchor="ctr"/>
                </a:tc>
              </a:tr>
              <a:tr h="604791">
                <a:tc>
                  <a:txBody>
                    <a:bodyPr/>
                    <a:lstStyle/>
                    <a:p>
                      <a:pPr marL="342900" indent="-342900" algn="ctr">
                        <a:buFont typeface="+mj-lt"/>
                        <a:buNone/>
                      </a:pPr>
                      <a:r>
                        <a:rPr lang="en-GB" sz="1400" b="1" dirty="0"/>
                        <a:t>Stool culture </a:t>
                      </a:r>
                      <a:endParaRPr lang="en-GB" sz="1400" b="1" dirty="0">
                        <a:latin typeface="Arial"/>
                      </a:endParaRPr>
                    </a:p>
                  </a:txBody>
                  <a:tcPr marL="19050" marR="19050" marT="19050" marB="19050" anchor="ctr"/>
                </a:tc>
                <a:tc>
                  <a:txBody>
                    <a:bodyPr/>
                    <a:lstStyle/>
                    <a:p>
                      <a:pPr algn="l"/>
                      <a:r>
                        <a:rPr lang="en-GB" sz="1400" b="1" dirty="0" err="1"/>
                        <a:t>Feces</a:t>
                      </a:r>
                      <a:r>
                        <a:rPr lang="en-GB" sz="1400" b="1" dirty="0"/>
                        <a:t> are placed in a growth medium (culture) to test for </a:t>
                      </a:r>
                      <a:r>
                        <a:rPr lang="en-GB" sz="1400" b="1" dirty="0" err="1"/>
                        <a:t>microoraganisms</a:t>
                      </a:r>
                      <a:r>
                        <a:rPr lang="en-GB" sz="1400" b="1" dirty="0"/>
                        <a:t>, such as bacteria </a:t>
                      </a:r>
                      <a:endParaRPr lang="en-GB" sz="1400" b="1" dirty="0">
                        <a:latin typeface="Arial"/>
                      </a:endParaRPr>
                    </a:p>
                  </a:txBody>
                  <a:tcPr marL="19050" marR="19050" marT="19050" marB="19050" anchor="ctr"/>
                </a:tc>
              </a:tr>
              <a:tr h="604791">
                <a:tc>
                  <a:txBody>
                    <a:bodyPr/>
                    <a:lstStyle/>
                    <a:p>
                      <a:pPr marL="342900" indent="-342900" algn="ctr">
                        <a:buFont typeface="+mj-lt"/>
                        <a:buNone/>
                      </a:pPr>
                      <a:r>
                        <a:rPr lang="en-GB" sz="1400" b="1" dirty="0"/>
                        <a:t>Gastrointestinal endoscopy </a:t>
                      </a:r>
                      <a:endParaRPr lang="en-GB" sz="1400" b="1" dirty="0">
                        <a:latin typeface="Arial"/>
                      </a:endParaRPr>
                    </a:p>
                  </a:txBody>
                  <a:tcPr marL="19050" marR="19050" marT="19050" marB="19050" anchor="ctr"/>
                </a:tc>
                <a:tc>
                  <a:txBody>
                    <a:bodyPr/>
                    <a:lstStyle/>
                    <a:p>
                      <a:pPr algn="l"/>
                      <a:r>
                        <a:rPr lang="en-GB" sz="1400" b="1" dirty="0"/>
                        <a:t>Visual examination of the gastrointestinal tract with an endoscope </a:t>
                      </a:r>
                      <a:endParaRPr lang="en-GB" sz="1400" b="1" dirty="0">
                        <a:latin typeface="Arial"/>
                      </a:endParaRPr>
                    </a:p>
                  </a:txBody>
                  <a:tcPr marL="19050" marR="19050" marT="19050" marB="19050" anchor="ctr"/>
                </a:tc>
              </a:tr>
            </a:tbl>
          </a:graphicData>
        </a:graphic>
      </p:graphicFrame>
      <p:sp>
        <p:nvSpPr>
          <p:cNvPr id="4" name="Slide Number Placeholder 3"/>
          <p:cNvSpPr>
            <a:spLocks noGrp="1"/>
          </p:cNvSpPr>
          <p:nvPr>
            <p:ph type="sldNum" sz="quarter" idx="12"/>
          </p:nvPr>
        </p:nvSpPr>
        <p:spPr/>
        <p:txBody>
          <a:bodyPr/>
          <a:lstStyle/>
          <a:p>
            <a:fld id="{B6F15528-21DE-4FAA-801E-634DDDAF4B2B}" type="slidenum">
              <a:rPr lang="en-US" smtClean="0"/>
              <a:pPr/>
              <a:t>15</a:t>
            </a:fld>
            <a:endParaRPr lang="en-US"/>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304800" y="304800"/>
            <a:ext cx="8277225" cy="762000"/>
          </a:xfrm>
        </p:spPr>
        <p:style>
          <a:lnRef idx="1">
            <a:schemeClr val="accent6"/>
          </a:lnRef>
          <a:fillRef idx="3">
            <a:schemeClr val="accent6"/>
          </a:fillRef>
          <a:effectRef idx="2">
            <a:schemeClr val="accent6"/>
          </a:effectRef>
          <a:fontRef idx="minor">
            <a:schemeClr val="lt1"/>
          </a:fontRef>
        </p:style>
        <p:txBody>
          <a:bodyPr/>
          <a:lstStyle/>
          <a:p>
            <a:r>
              <a:rPr lang="en-US" dirty="0"/>
              <a:t>Cleft lip and Palate</a:t>
            </a:r>
          </a:p>
        </p:txBody>
      </p:sp>
      <p:sp>
        <p:nvSpPr>
          <p:cNvPr id="8195" name="Rectangle 3"/>
          <p:cNvSpPr>
            <a:spLocks noGrp="1" noChangeArrowheads="1"/>
          </p:cNvSpPr>
          <p:nvPr>
            <p:ph type="body" idx="1"/>
          </p:nvPr>
        </p:nvSpPr>
        <p:spPr>
          <a:xfrm>
            <a:off x="381000" y="1600200"/>
            <a:ext cx="8458200" cy="5029200"/>
          </a:xfrm>
        </p:spPr>
        <p:txBody>
          <a:bodyPr>
            <a:normAutofit/>
          </a:bodyPr>
          <a:lstStyle/>
          <a:p>
            <a:pPr>
              <a:lnSpc>
                <a:spcPct val="90000"/>
              </a:lnSpc>
            </a:pPr>
            <a:endParaRPr lang="en-US" sz="2400" dirty="0" smtClean="0"/>
          </a:p>
          <a:p>
            <a:pPr>
              <a:lnSpc>
                <a:spcPct val="90000"/>
              </a:lnSpc>
            </a:pPr>
            <a:r>
              <a:rPr lang="en-US" sz="2400" dirty="0" smtClean="0"/>
              <a:t>1:2000 </a:t>
            </a:r>
            <a:r>
              <a:rPr lang="en-US" sz="2400" dirty="0"/>
              <a:t>births – </a:t>
            </a:r>
            <a:r>
              <a:rPr lang="en-US" sz="2400" dirty="0" smtClean="0"/>
              <a:t>cleft palate</a:t>
            </a:r>
          </a:p>
          <a:p>
            <a:pPr>
              <a:lnSpc>
                <a:spcPct val="90000"/>
              </a:lnSpc>
            </a:pPr>
            <a:r>
              <a:rPr lang="en-US" sz="2400" dirty="0" smtClean="0"/>
              <a:t>1: 700 birth cleft lip</a:t>
            </a:r>
            <a:endParaRPr lang="en-US" sz="2400" dirty="0"/>
          </a:p>
          <a:p>
            <a:pPr>
              <a:lnSpc>
                <a:spcPct val="90000"/>
              </a:lnSpc>
            </a:pPr>
            <a:r>
              <a:rPr lang="en-US" sz="2400" dirty="0"/>
              <a:t>20-30% will have other congenital </a:t>
            </a:r>
            <a:r>
              <a:rPr lang="en-US" sz="2400" dirty="0" smtClean="0"/>
              <a:t>defects</a:t>
            </a:r>
            <a:endParaRPr lang="en-GB" sz="2400" dirty="0" smtClean="0"/>
          </a:p>
          <a:p>
            <a:pPr>
              <a:lnSpc>
                <a:spcPct val="90000"/>
              </a:lnSpc>
            </a:pPr>
            <a:r>
              <a:rPr lang="en-GB" sz="2400" dirty="0" smtClean="0"/>
              <a:t>A cleft lip happens if the tissue that makes up the lip does not join completely before birth. This causes an opening in the upper lip. </a:t>
            </a:r>
          </a:p>
          <a:p>
            <a:pPr>
              <a:lnSpc>
                <a:spcPct val="90000"/>
              </a:lnSpc>
            </a:pPr>
            <a:r>
              <a:rPr lang="en-GB" sz="2400" dirty="0" smtClean="0"/>
              <a:t>The opening can be a small slit or a large opening that goes through the lip into the nose. It can be on one or both sides of the lip or, rarely, in the middle of the lip.</a:t>
            </a:r>
            <a:endParaRPr lang="en-US" sz="2400" dirty="0" smtClean="0"/>
          </a:p>
          <a:p>
            <a:pPr>
              <a:lnSpc>
                <a:spcPct val="90000"/>
              </a:lnSpc>
            </a:pPr>
            <a:endParaRPr lang="en-US" sz="2400" dirty="0" smtClean="0"/>
          </a:p>
          <a:p>
            <a:pPr>
              <a:lnSpc>
                <a:spcPct val="90000"/>
              </a:lnSpc>
            </a:pPr>
            <a:r>
              <a:rPr lang="en-US" sz="2400" dirty="0" smtClean="0"/>
              <a:t>Aspiration</a:t>
            </a:r>
            <a:r>
              <a:rPr lang="en-US" sz="2400" dirty="0"/>
              <a:t>, family coping, altered nutrition, infection, ineffective breathing pattern, tissue integrity, (Parent) knowledge deficit</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p:cNvSpPr>
            <a:spLocks noGrp="1" noChangeArrowheads="1"/>
          </p:cNvSpPr>
          <p:nvPr>
            <p:ph type="title"/>
          </p:nvPr>
        </p:nvSpPr>
        <p:spPr/>
        <p:txBody>
          <a:bodyPr/>
          <a:lstStyle/>
          <a:p>
            <a:endParaRPr lang="en-US"/>
          </a:p>
        </p:txBody>
      </p:sp>
      <p:sp>
        <p:nvSpPr>
          <p:cNvPr id="80899" name="Rectangle 3"/>
          <p:cNvSpPr>
            <a:spLocks noGrp="1" noChangeArrowheads="1"/>
          </p:cNvSpPr>
          <p:nvPr>
            <p:ph type="body" idx="1"/>
          </p:nvPr>
        </p:nvSpPr>
        <p:spPr>
          <a:xfrm>
            <a:off x="6248400" y="685800"/>
            <a:ext cx="2697163" cy="5410200"/>
          </a:xfrm>
        </p:spPr>
        <p:txBody>
          <a:bodyPr/>
          <a:lstStyle/>
          <a:p>
            <a:r>
              <a:rPr lang="en-US"/>
              <a:t>Cleft lip / palate can be unilateral and bilateral</a:t>
            </a:r>
            <a:endParaRPr lang="ru-RU"/>
          </a:p>
        </p:txBody>
      </p:sp>
      <p:pic>
        <p:nvPicPr>
          <p:cNvPr id="80900" name="Picture 4"/>
          <p:cNvPicPr>
            <a:picLocks noChangeAspect="1" noChangeArrowheads="1"/>
          </p:cNvPicPr>
          <p:nvPr/>
        </p:nvPicPr>
        <p:blipFill>
          <a:blip r:embed="rId2" cstate="print"/>
          <a:srcRect/>
          <a:stretch>
            <a:fillRect/>
          </a:stretch>
        </p:blipFill>
        <p:spPr bwMode="auto">
          <a:xfrm>
            <a:off x="1066800" y="228600"/>
            <a:ext cx="5181600" cy="6477000"/>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80900"/>
                                        </p:tgtEl>
                                        <p:attrNameLst>
                                          <p:attrName>style.visibility</p:attrName>
                                        </p:attrNameLst>
                                      </p:cBhvr>
                                      <p:to>
                                        <p:strVal val="visible"/>
                                      </p:to>
                                    </p:set>
                                    <p:animEffect transition="in" filter="blinds(horizontal)">
                                      <p:cBhvr>
                                        <p:cTn id="7" dur="500"/>
                                        <p:tgtEl>
                                          <p:spTgt spid="809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ChangeArrowheads="1"/>
          </p:cNvSpPr>
          <p:nvPr>
            <p:ph type="title"/>
          </p:nvPr>
        </p:nvSpPr>
        <p:spPr/>
        <p:txBody>
          <a:bodyPr/>
          <a:lstStyle/>
          <a:p>
            <a:r>
              <a:rPr lang="en-US"/>
              <a:t>Cleft lip and Palate</a:t>
            </a:r>
            <a:endParaRPr lang="ru-RU"/>
          </a:p>
        </p:txBody>
      </p:sp>
      <p:sp>
        <p:nvSpPr>
          <p:cNvPr id="69635" name="Rectangle 3"/>
          <p:cNvSpPr>
            <a:spLocks noGrp="1" noChangeArrowheads="1"/>
          </p:cNvSpPr>
          <p:nvPr>
            <p:ph type="body" idx="1"/>
          </p:nvPr>
        </p:nvSpPr>
        <p:spPr/>
        <p:txBody>
          <a:bodyPr/>
          <a:lstStyle/>
          <a:p>
            <a:endParaRPr lang="en-US" dirty="0"/>
          </a:p>
        </p:txBody>
      </p:sp>
      <p:pic>
        <p:nvPicPr>
          <p:cNvPr id="69636" name="Picture 4"/>
          <p:cNvPicPr>
            <a:picLocks noChangeAspect="1" noChangeArrowheads="1"/>
          </p:cNvPicPr>
          <p:nvPr/>
        </p:nvPicPr>
        <p:blipFill>
          <a:blip r:embed="rId2" cstate="print"/>
          <a:srcRect/>
          <a:stretch>
            <a:fillRect/>
          </a:stretch>
        </p:blipFill>
        <p:spPr bwMode="auto">
          <a:xfrm>
            <a:off x="381000" y="1676400"/>
            <a:ext cx="3733800" cy="3471863"/>
          </a:xfrm>
          <a:prstGeom prst="rect">
            <a:avLst/>
          </a:prstGeom>
          <a:noFill/>
          <a:ln w="9525">
            <a:noFill/>
            <a:miter lim="800000"/>
            <a:headEnd/>
            <a:tailEnd/>
          </a:ln>
          <a:effectLst/>
        </p:spPr>
      </p:pic>
      <p:pic>
        <p:nvPicPr>
          <p:cNvPr id="69637" name="Picture 5"/>
          <p:cNvPicPr>
            <a:picLocks noChangeAspect="1" noChangeArrowheads="1"/>
          </p:cNvPicPr>
          <p:nvPr/>
        </p:nvPicPr>
        <p:blipFill>
          <a:blip r:embed="rId3" cstate="print"/>
          <a:srcRect/>
          <a:stretch>
            <a:fillRect/>
          </a:stretch>
        </p:blipFill>
        <p:spPr bwMode="auto">
          <a:xfrm>
            <a:off x="5029200" y="4083254"/>
            <a:ext cx="3962400" cy="2609645"/>
          </a:xfrm>
          <a:prstGeom prst="rect">
            <a:avLst/>
          </a:prstGeom>
          <a:noFill/>
          <a:ln w="9525">
            <a:noFill/>
            <a:miter lim="800000"/>
            <a:headEnd/>
            <a:tailEnd/>
          </a:ln>
          <a:effectLst/>
        </p:spPr>
      </p:pic>
      <p:pic>
        <p:nvPicPr>
          <p:cNvPr id="69638" name="Picture 6"/>
          <p:cNvPicPr>
            <a:picLocks noChangeAspect="1" noChangeArrowheads="1"/>
          </p:cNvPicPr>
          <p:nvPr/>
        </p:nvPicPr>
        <p:blipFill>
          <a:blip r:embed="rId4" cstate="print"/>
          <a:srcRect/>
          <a:stretch>
            <a:fillRect/>
          </a:stretch>
        </p:blipFill>
        <p:spPr bwMode="auto">
          <a:xfrm>
            <a:off x="5867400" y="228600"/>
            <a:ext cx="3086100" cy="3009900"/>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nodeType="withEffect">
                                  <p:stCondLst>
                                    <p:cond delay="0"/>
                                  </p:stCondLst>
                                  <p:childTnLst>
                                    <p:set>
                                      <p:cBhvr>
                                        <p:cTn id="6" dur="1" fill="hold">
                                          <p:stCondLst>
                                            <p:cond delay="0"/>
                                          </p:stCondLst>
                                        </p:cTn>
                                        <p:tgtEl>
                                          <p:spTgt spid="69636"/>
                                        </p:tgtEl>
                                        <p:attrNameLst>
                                          <p:attrName>style.visibility</p:attrName>
                                        </p:attrNameLst>
                                      </p:cBhvr>
                                      <p:to>
                                        <p:strVal val="visible"/>
                                      </p:to>
                                    </p:set>
                                    <p:animEffect transition="in" filter="box(in)">
                                      <p:cBhvr>
                                        <p:cTn id="7" dur="500"/>
                                        <p:tgtEl>
                                          <p:spTgt spid="69636"/>
                                        </p:tgtEl>
                                      </p:cBhvr>
                                    </p:animEffect>
                                  </p:childTnLst>
                                </p:cTn>
                              </p:par>
                              <p:par>
                                <p:cTn id="8" presetID="4" presetClass="entr" presetSubtype="16" fill="hold" nodeType="withEffect">
                                  <p:stCondLst>
                                    <p:cond delay="0"/>
                                  </p:stCondLst>
                                  <p:childTnLst>
                                    <p:set>
                                      <p:cBhvr>
                                        <p:cTn id="9" dur="1" fill="hold">
                                          <p:stCondLst>
                                            <p:cond delay="0"/>
                                          </p:stCondLst>
                                        </p:cTn>
                                        <p:tgtEl>
                                          <p:spTgt spid="69637"/>
                                        </p:tgtEl>
                                        <p:attrNameLst>
                                          <p:attrName>style.visibility</p:attrName>
                                        </p:attrNameLst>
                                      </p:cBhvr>
                                      <p:to>
                                        <p:strVal val="visible"/>
                                      </p:to>
                                    </p:set>
                                    <p:animEffect transition="in" filter="box(in)">
                                      <p:cBhvr>
                                        <p:cTn id="10" dur="500"/>
                                        <p:tgtEl>
                                          <p:spTgt spid="69637"/>
                                        </p:tgtEl>
                                      </p:cBhvr>
                                    </p:animEffect>
                                  </p:childTnLst>
                                </p:cTn>
                              </p:par>
                              <p:par>
                                <p:cTn id="11" presetID="8" presetClass="entr" presetSubtype="16" fill="hold" nodeType="withEffect">
                                  <p:stCondLst>
                                    <p:cond delay="0"/>
                                  </p:stCondLst>
                                  <p:childTnLst>
                                    <p:set>
                                      <p:cBhvr>
                                        <p:cTn id="12" dur="1" fill="hold">
                                          <p:stCondLst>
                                            <p:cond delay="0"/>
                                          </p:stCondLst>
                                        </p:cTn>
                                        <p:tgtEl>
                                          <p:spTgt spid="69638"/>
                                        </p:tgtEl>
                                        <p:attrNameLst>
                                          <p:attrName>style.visibility</p:attrName>
                                        </p:attrNameLst>
                                      </p:cBhvr>
                                      <p:to>
                                        <p:strVal val="visible"/>
                                      </p:to>
                                    </p:set>
                                    <p:animEffect transition="in" filter="diamond(in)">
                                      <p:cBhvr>
                                        <p:cTn id="13" dur="1000"/>
                                        <p:tgtEl>
                                          <p:spTgt spid="696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sp>
        <p:nvSpPr>
          <p:cNvPr id="3" name="Content Placeholder 2"/>
          <p:cNvSpPr>
            <a:spLocks noGrp="1"/>
          </p:cNvSpPr>
          <p:nvPr>
            <p:ph idx="1"/>
          </p:nvPr>
        </p:nvSpPr>
        <p:spPr/>
        <p:txBody>
          <a:bodyPr/>
          <a:lstStyle/>
          <a:p>
            <a:r>
              <a:rPr lang="en-GB" dirty="0" smtClean="0"/>
              <a:t>Children with a cleft lip or a cleft palate often have problems with </a:t>
            </a:r>
            <a:r>
              <a:rPr lang="en-GB" b="1" dirty="0" smtClean="0">
                <a:solidFill>
                  <a:srgbClr val="0070C0"/>
                </a:solidFill>
              </a:rPr>
              <a:t>feeding and talking. </a:t>
            </a:r>
            <a:r>
              <a:rPr lang="en-GB" dirty="0" smtClean="0"/>
              <a:t>They also might have ear infections, hearing loss, and problems with their teeth.</a:t>
            </a:r>
          </a:p>
          <a:p>
            <a:r>
              <a:rPr lang="en-GB" dirty="0" smtClean="0"/>
              <a:t>Often, surgery can close the lip and palate. Cleft lip surgery is usually done before age 12 months, and cleft palate surgery is done before 18 months.</a:t>
            </a:r>
          </a:p>
          <a:p>
            <a:endParaRPr lang="en-GB"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19</a:t>
            </a:fld>
            <a:endParaRPr lang="en-US"/>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4638"/>
            <a:ext cx="9144000" cy="868362"/>
          </a:xfrm>
        </p:spPr>
        <p:style>
          <a:lnRef idx="1">
            <a:schemeClr val="accent2"/>
          </a:lnRef>
          <a:fillRef idx="2">
            <a:schemeClr val="accent2"/>
          </a:fillRef>
          <a:effectRef idx="1">
            <a:schemeClr val="accent2"/>
          </a:effectRef>
          <a:fontRef idx="minor">
            <a:schemeClr val="dk1"/>
          </a:fontRef>
        </p:style>
        <p:txBody>
          <a:bodyPr>
            <a:normAutofit/>
          </a:bodyPr>
          <a:lstStyle/>
          <a:p>
            <a:r>
              <a:rPr lang="en-GB" b="1" dirty="0" smtClean="0"/>
              <a:t>Functions of GI Tract</a:t>
            </a:r>
            <a:endParaRPr lang="en-GB" dirty="0"/>
          </a:p>
        </p:txBody>
      </p:sp>
      <p:sp>
        <p:nvSpPr>
          <p:cNvPr id="3" name="Content Placeholder 2"/>
          <p:cNvSpPr>
            <a:spLocks noGrp="1"/>
          </p:cNvSpPr>
          <p:nvPr>
            <p:ph idx="1"/>
          </p:nvPr>
        </p:nvSpPr>
        <p:spPr/>
        <p:txBody>
          <a:bodyPr/>
          <a:lstStyle/>
          <a:p>
            <a:pPr marL="514350" indent="-514350">
              <a:buFont typeface="+mj-lt"/>
              <a:buAutoNum type="arabicPeriod"/>
            </a:pPr>
            <a:endParaRPr lang="en-GB" dirty="0" smtClean="0"/>
          </a:p>
          <a:p>
            <a:pPr marL="514350" indent="-514350">
              <a:buFont typeface="+mj-lt"/>
              <a:buAutoNum type="arabicPeriod"/>
            </a:pPr>
            <a:r>
              <a:rPr lang="en-GB" dirty="0" smtClean="0"/>
              <a:t>The child ingest and absorb food and fluid to sustain to life and promote growth.</a:t>
            </a:r>
          </a:p>
          <a:p>
            <a:pPr marL="514350" indent="-514350">
              <a:buFont typeface="+mj-lt"/>
              <a:buAutoNum type="arabicPeriod"/>
            </a:pPr>
            <a:r>
              <a:rPr lang="en-GB" dirty="0" smtClean="0"/>
              <a:t>Elimination of waste product is another role of GI tract.</a:t>
            </a:r>
            <a:endParaRPr lang="en-GB"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2</a:t>
            </a:fld>
            <a:endParaRPr lang="en-US"/>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r>
              <a:rPr lang="en-US"/>
              <a:t>Cleft lip and palate surgery</a:t>
            </a:r>
          </a:p>
        </p:txBody>
      </p:sp>
      <p:pic>
        <p:nvPicPr>
          <p:cNvPr id="9219" name="Picture 3" descr="cleft lip surgery"/>
          <p:cNvPicPr>
            <a:picLocks noChangeAspect="1" noChangeArrowheads="1"/>
          </p:cNvPicPr>
          <p:nvPr/>
        </p:nvPicPr>
        <p:blipFill>
          <a:blip r:embed="rId2" cstate="print"/>
          <a:srcRect/>
          <a:stretch>
            <a:fillRect/>
          </a:stretch>
        </p:blipFill>
        <p:spPr bwMode="auto">
          <a:xfrm>
            <a:off x="1371600" y="2514600"/>
            <a:ext cx="2057400" cy="2514600"/>
          </a:xfrm>
          <a:prstGeom prst="rect">
            <a:avLst/>
          </a:prstGeom>
          <a:noFill/>
        </p:spPr>
      </p:pic>
      <p:pic>
        <p:nvPicPr>
          <p:cNvPr id="9220" name="Picture 4" descr="cleft palate surgery"/>
          <p:cNvPicPr>
            <a:picLocks noChangeAspect="1" noChangeArrowheads="1"/>
          </p:cNvPicPr>
          <p:nvPr/>
        </p:nvPicPr>
        <p:blipFill>
          <a:blip r:embed="rId3" cstate="print"/>
          <a:srcRect/>
          <a:stretch>
            <a:fillRect/>
          </a:stretch>
        </p:blipFill>
        <p:spPr bwMode="auto">
          <a:xfrm>
            <a:off x="5562600" y="2590800"/>
            <a:ext cx="2057400" cy="2536825"/>
          </a:xfrm>
          <a:prstGeom prst="rect">
            <a:avLst/>
          </a:prstGeom>
          <a:noFill/>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2"/>
          <p:cNvSpPr>
            <a:spLocks noGrp="1" noChangeArrowheads="1"/>
          </p:cNvSpPr>
          <p:nvPr>
            <p:ph type="title"/>
          </p:nvPr>
        </p:nvSpPr>
        <p:spPr/>
        <p:txBody>
          <a:bodyPr/>
          <a:lstStyle/>
          <a:p>
            <a:endParaRPr lang="en-US"/>
          </a:p>
        </p:txBody>
      </p:sp>
      <p:sp>
        <p:nvSpPr>
          <p:cNvPr id="78851" name="Rectangle 3"/>
          <p:cNvSpPr>
            <a:spLocks noGrp="1" noChangeArrowheads="1"/>
          </p:cNvSpPr>
          <p:nvPr>
            <p:ph type="body" idx="1"/>
          </p:nvPr>
        </p:nvSpPr>
        <p:spPr>
          <a:xfrm>
            <a:off x="762000" y="5410200"/>
            <a:ext cx="8001000" cy="990600"/>
          </a:xfrm>
        </p:spPr>
        <p:txBody>
          <a:bodyPr/>
          <a:lstStyle/>
          <a:p>
            <a:pPr>
              <a:lnSpc>
                <a:spcPct val="80000"/>
              </a:lnSpc>
            </a:pPr>
            <a:r>
              <a:rPr lang="ru-RU" sz="1800" b="1" dirty="0"/>
              <a:t>Cleft lip repair. The edges of the cleft between the lip and nose are cut (A and B). The bottom of the nostril is formed with suture (C). The upper part of the lip tissue is closed (D), and the stitches are extended down to close the opening entirely (E). </a:t>
            </a:r>
            <a:endParaRPr lang="en-US" sz="1800" dirty="0"/>
          </a:p>
        </p:txBody>
      </p:sp>
      <p:pic>
        <p:nvPicPr>
          <p:cNvPr id="78852" name="Picture 4"/>
          <p:cNvPicPr>
            <a:picLocks noChangeAspect="1" noChangeArrowheads="1"/>
          </p:cNvPicPr>
          <p:nvPr/>
        </p:nvPicPr>
        <p:blipFill>
          <a:blip r:embed="rId2" cstate="print"/>
          <a:srcRect/>
          <a:stretch>
            <a:fillRect/>
          </a:stretch>
        </p:blipFill>
        <p:spPr bwMode="auto">
          <a:xfrm>
            <a:off x="1295400" y="381000"/>
            <a:ext cx="6019800" cy="4919663"/>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p:cNvSpPr>
            <a:spLocks noGrp="1" noChangeArrowheads="1"/>
          </p:cNvSpPr>
          <p:nvPr>
            <p:ph type="title"/>
          </p:nvPr>
        </p:nvSpPr>
        <p:spPr/>
        <p:txBody>
          <a:bodyPr/>
          <a:lstStyle/>
          <a:p>
            <a:endParaRPr lang="en-US"/>
          </a:p>
        </p:txBody>
      </p:sp>
      <p:sp>
        <p:nvSpPr>
          <p:cNvPr id="79875" name="Rectangle 3"/>
          <p:cNvSpPr>
            <a:spLocks noGrp="1" noChangeArrowheads="1"/>
          </p:cNvSpPr>
          <p:nvPr>
            <p:ph type="body" idx="1"/>
          </p:nvPr>
        </p:nvSpPr>
        <p:spPr/>
        <p:txBody>
          <a:bodyPr/>
          <a:lstStyle/>
          <a:p>
            <a:endParaRPr lang="en-US"/>
          </a:p>
        </p:txBody>
      </p:sp>
      <p:pic>
        <p:nvPicPr>
          <p:cNvPr id="79876" name="Picture 4"/>
          <p:cNvPicPr>
            <a:picLocks noChangeAspect="1" noChangeArrowheads="1"/>
          </p:cNvPicPr>
          <p:nvPr/>
        </p:nvPicPr>
        <p:blipFill>
          <a:blip r:embed="rId2" cstate="print"/>
          <a:srcRect/>
          <a:stretch>
            <a:fillRect/>
          </a:stretch>
        </p:blipFill>
        <p:spPr bwMode="auto">
          <a:xfrm>
            <a:off x="1143000" y="381000"/>
            <a:ext cx="7772400" cy="6032500"/>
          </a:xfrm>
          <a:prstGeom prst="rect">
            <a:avLst/>
          </a:prstGeom>
          <a:noFill/>
          <a:ln w="9525">
            <a:noFill/>
            <a:miter lim="800000"/>
            <a:headEnd/>
            <a:tailEnd/>
          </a:ln>
          <a:effectLst/>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p:cNvSpPr>
            <a:spLocks noGrp="1" noChangeArrowheads="1"/>
          </p:cNvSpPr>
          <p:nvPr>
            <p:ph type="title"/>
          </p:nvPr>
        </p:nvSpPr>
        <p:spPr>
          <a:xfrm>
            <a:off x="533400" y="152400"/>
            <a:ext cx="8382000" cy="1143000"/>
          </a:xfrm>
        </p:spPr>
        <p:style>
          <a:lnRef idx="1">
            <a:schemeClr val="accent3"/>
          </a:lnRef>
          <a:fillRef idx="3">
            <a:schemeClr val="accent3"/>
          </a:fillRef>
          <a:effectRef idx="2">
            <a:schemeClr val="accent3"/>
          </a:effectRef>
          <a:fontRef idx="minor">
            <a:schemeClr val="lt1"/>
          </a:fontRef>
        </p:style>
        <p:txBody>
          <a:bodyPr>
            <a:normAutofit fontScale="90000"/>
          </a:bodyPr>
          <a:lstStyle/>
          <a:p>
            <a:r>
              <a:rPr lang="en-US" sz="3200" dirty="0"/>
              <a:t>Teaching plan for caregivers related to feeding an infant born with bilateral CL/CP.</a:t>
            </a:r>
            <a:r>
              <a:rPr lang="ru-RU" sz="4000" dirty="0"/>
              <a:t> </a:t>
            </a:r>
          </a:p>
        </p:txBody>
      </p:sp>
      <p:sp>
        <p:nvSpPr>
          <p:cNvPr id="67587" name="Rectangle 3"/>
          <p:cNvSpPr>
            <a:spLocks noGrp="1" noChangeArrowheads="1"/>
          </p:cNvSpPr>
          <p:nvPr>
            <p:ph type="body" idx="1"/>
          </p:nvPr>
        </p:nvSpPr>
        <p:spPr>
          <a:xfrm>
            <a:off x="914400" y="1371600"/>
            <a:ext cx="8229600" cy="5486400"/>
          </a:xfrm>
        </p:spPr>
        <p:txBody>
          <a:bodyPr>
            <a:normAutofit/>
          </a:bodyPr>
          <a:lstStyle/>
          <a:p>
            <a:pPr>
              <a:lnSpc>
                <a:spcPct val="80000"/>
              </a:lnSpc>
            </a:pPr>
            <a:r>
              <a:rPr lang="en-US" sz="2800" dirty="0"/>
              <a:t>Anatomy and functioning of the palate</a:t>
            </a:r>
          </a:p>
          <a:p>
            <a:pPr>
              <a:lnSpc>
                <a:spcPct val="80000"/>
              </a:lnSpc>
            </a:pPr>
            <a:r>
              <a:rPr lang="en-US" sz="2800" dirty="0"/>
              <a:t>Successful feeding techniques</a:t>
            </a:r>
          </a:p>
          <a:p>
            <a:pPr>
              <a:lnSpc>
                <a:spcPct val="80000"/>
              </a:lnSpc>
            </a:pPr>
            <a:r>
              <a:rPr lang="en-US" sz="2800" dirty="0"/>
              <a:t>Breastfeeding can be accomplished</a:t>
            </a:r>
          </a:p>
          <a:p>
            <a:pPr>
              <a:lnSpc>
                <a:spcPct val="80000"/>
              </a:lnSpc>
            </a:pPr>
            <a:r>
              <a:rPr lang="en-US" sz="2800" dirty="0"/>
              <a:t>If breastfeeding is unsuccessful, a breast pump may be used</a:t>
            </a:r>
          </a:p>
          <a:p>
            <a:pPr>
              <a:lnSpc>
                <a:spcPct val="80000"/>
              </a:lnSpc>
            </a:pPr>
            <a:r>
              <a:rPr lang="en-US" sz="2800" dirty="0" smtClean="0"/>
              <a:t>Enlarging </a:t>
            </a:r>
            <a:r>
              <a:rPr lang="en-US" sz="2800" dirty="0"/>
              <a:t>the nipple hole with a cross cut allows the infant to receive the formula in the back of the throat, bypassing the sucking problem</a:t>
            </a:r>
          </a:p>
          <a:p>
            <a:pPr>
              <a:lnSpc>
                <a:spcPct val="80000"/>
              </a:lnSpc>
            </a:pPr>
            <a:r>
              <a:rPr lang="en-US" sz="2800" dirty="0"/>
              <a:t>Stimulate sucking the lower lip by rubbing it with the </a:t>
            </a:r>
            <a:r>
              <a:rPr lang="en-US" sz="2800" dirty="0" smtClean="0"/>
              <a:t>nipple</a:t>
            </a:r>
            <a:endParaRPr lang="en-US" sz="2800"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1">
            <a:schemeClr val="accent3"/>
          </a:lnRef>
          <a:fillRef idx="3">
            <a:schemeClr val="accent3"/>
          </a:fillRef>
          <a:effectRef idx="2">
            <a:schemeClr val="accent3"/>
          </a:effectRef>
          <a:fontRef idx="minor">
            <a:schemeClr val="lt1"/>
          </a:fontRef>
        </p:style>
        <p:txBody>
          <a:bodyPr>
            <a:noAutofit/>
          </a:bodyPr>
          <a:lstStyle/>
          <a:p>
            <a:r>
              <a:rPr lang="en-US" sz="2800" dirty="0" smtClean="0"/>
              <a:t>Teaching plan for caregivers related to feeding an infant born with bilateral CL/CP.</a:t>
            </a:r>
            <a:r>
              <a:rPr lang="ru-RU" sz="4000" dirty="0" smtClean="0"/>
              <a:t> </a:t>
            </a:r>
            <a:endParaRPr lang="en-GB" sz="2800"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24</a:t>
            </a:fld>
            <a:endParaRPr lang="en-US" dirty="0"/>
          </a:p>
        </p:txBody>
      </p:sp>
      <p:sp>
        <p:nvSpPr>
          <p:cNvPr id="6" name="Content Placeholder 5"/>
          <p:cNvSpPr>
            <a:spLocks noGrp="1"/>
          </p:cNvSpPr>
          <p:nvPr>
            <p:ph idx="1"/>
          </p:nvPr>
        </p:nvSpPr>
        <p:spPr/>
        <p:txBody>
          <a:bodyPr>
            <a:normAutofit/>
          </a:bodyPr>
          <a:lstStyle/>
          <a:p>
            <a:pPr>
              <a:lnSpc>
                <a:spcPct val="80000"/>
              </a:lnSpc>
            </a:pPr>
            <a:r>
              <a:rPr lang="en-US" sz="2800" dirty="0" smtClean="0"/>
              <a:t>Place nipple in mouth and infant will swallow</a:t>
            </a:r>
          </a:p>
          <a:p>
            <a:pPr>
              <a:lnSpc>
                <a:spcPct val="80000"/>
              </a:lnSpc>
            </a:pPr>
            <a:r>
              <a:rPr lang="en-US" sz="2800" dirty="0" smtClean="0"/>
              <a:t>Allow the infant to rest</a:t>
            </a:r>
          </a:p>
          <a:p>
            <a:pPr>
              <a:lnSpc>
                <a:spcPct val="80000"/>
              </a:lnSpc>
            </a:pPr>
            <a:r>
              <a:rPr lang="en-US" sz="2800" dirty="0" smtClean="0"/>
              <a:t>Facial expressions will change before choking and gagging by elevation of eyebrows and wrinkling of forehead.</a:t>
            </a:r>
          </a:p>
          <a:p>
            <a:pPr>
              <a:lnSpc>
                <a:spcPct val="80000"/>
              </a:lnSpc>
            </a:pPr>
            <a:r>
              <a:rPr lang="en-US" sz="2800" dirty="0" smtClean="0"/>
              <a:t>Remove nipple slowly and gently from mouth</a:t>
            </a:r>
          </a:p>
          <a:p>
            <a:pPr>
              <a:lnSpc>
                <a:spcPct val="80000"/>
              </a:lnSpc>
            </a:pPr>
            <a:r>
              <a:rPr lang="en-US" sz="2800" dirty="0" smtClean="0"/>
              <a:t>Allow frequent rests</a:t>
            </a:r>
          </a:p>
          <a:p>
            <a:pPr>
              <a:lnSpc>
                <a:spcPct val="80000"/>
              </a:lnSpc>
            </a:pPr>
            <a:r>
              <a:rPr lang="en-US" sz="2800" dirty="0" smtClean="0"/>
              <a:t>Allow infant to consume 3–4 ounces</a:t>
            </a:r>
          </a:p>
          <a:p>
            <a:pPr>
              <a:lnSpc>
                <a:spcPct val="80000"/>
              </a:lnSpc>
            </a:pPr>
            <a:r>
              <a:rPr lang="en-US" sz="2800" dirty="0" smtClean="0"/>
              <a:t>Special nipples are available if needed</a:t>
            </a:r>
          </a:p>
          <a:p>
            <a:pPr>
              <a:lnSpc>
                <a:spcPct val="80000"/>
              </a:lnSpc>
            </a:pPr>
            <a:r>
              <a:rPr lang="en-US" sz="2800" dirty="0" smtClean="0"/>
              <a:t>An </a:t>
            </a:r>
            <a:r>
              <a:rPr lang="en-US" sz="2800" dirty="0" err="1" smtClean="0"/>
              <a:t>asepto</a:t>
            </a:r>
            <a:r>
              <a:rPr lang="en-US" sz="2800" dirty="0" smtClean="0"/>
              <a:t> syringe can be used if infant is unable to ingest adequate amounts with nipple</a:t>
            </a:r>
          </a:p>
          <a:p>
            <a:pPr>
              <a:lnSpc>
                <a:spcPct val="80000"/>
              </a:lnSpc>
            </a:pPr>
            <a:endParaRPr lang="en-US" sz="2800" dirty="0" smtClean="0"/>
          </a:p>
          <a:p>
            <a:endParaRPr lang="en-GB" dirty="0"/>
          </a:p>
        </p:txBody>
      </p:sp>
      <p:pic>
        <p:nvPicPr>
          <p:cNvPr id="5" name="Picture 4"/>
          <p:cNvPicPr>
            <a:picLocks noChangeAspect="1" noChangeArrowheads="1"/>
          </p:cNvPicPr>
          <p:nvPr/>
        </p:nvPicPr>
        <p:blipFill>
          <a:blip r:embed="rId2" cstate="print"/>
          <a:srcRect/>
          <a:stretch>
            <a:fillRect/>
          </a:stretch>
        </p:blipFill>
        <p:spPr bwMode="auto">
          <a:xfrm>
            <a:off x="7467600" y="3276600"/>
            <a:ext cx="1676400" cy="1981200"/>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amond(in)">
                                      <p:cBhvr>
                                        <p:cTn id="7"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sp>
        <p:nvSpPr>
          <p:cNvPr id="3" name="Content Placeholder 2"/>
          <p:cNvSpPr>
            <a:spLocks noGrp="1"/>
          </p:cNvSpPr>
          <p:nvPr>
            <p:ph idx="1"/>
          </p:nvPr>
        </p:nvSpPr>
        <p:spPr/>
        <p:txBody>
          <a:bodyPr/>
          <a:lstStyle/>
          <a:p>
            <a:r>
              <a:rPr lang="en-GB" dirty="0" smtClean="0">
                <a:hlinkClick r:id="rId2"/>
              </a:rPr>
              <a:t>http://www.youtube.com/watch?v=vyP1A9-odEs</a:t>
            </a:r>
            <a:r>
              <a:rPr lang="en-GB" dirty="0" smtClean="0"/>
              <a:t> </a:t>
            </a:r>
            <a:endParaRPr lang="en-GB"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25</a:t>
            </a:fld>
            <a:endParaRPr lang="en-US"/>
          </a:p>
        </p:txBody>
      </p:sp>
      <p:pic>
        <p:nvPicPr>
          <p:cNvPr id="6146" name="Picture 2" descr="Asepto Syringe"/>
          <p:cNvPicPr>
            <a:picLocks noChangeAspect="1" noChangeArrowheads="1"/>
          </p:cNvPicPr>
          <p:nvPr/>
        </p:nvPicPr>
        <p:blipFill>
          <a:blip r:embed="rId3" cstate="print"/>
          <a:srcRect/>
          <a:stretch>
            <a:fillRect/>
          </a:stretch>
        </p:blipFill>
        <p:spPr bwMode="auto">
          <a:xfrm>
            <a:off x="4953000" y="2590800"/>
            <a:ext cx="3333750" cy="3333750"/>
          </a:xfrm>
          <a:prstGeom prst="rect">
            <a:avLst/>
          </a:prstGeom>
          <a:noFill/>
        </p:spPr>
      </p:pic>
      <p:pic>
        <p:nvPicPr>
          <p:cNvPr id="6" name="Picture 5"/>
          <p:cNvPicPr>
            <a:picLocks noChangeAspect="1" noChangeArrowheads="1"/>
          </p:cNvPicPr>
          <p:nvPr/>
        </p:nvPicPr>
        <p:blipFill>
          <a:blip r:embed="rId4" cstate="print"/>
          <a:srcRect/>
          <a:stretch>
            <a:fillRect/>
          </a:stretch>
        </p:blipFill>
        <p:spPr bwMode="auto">
          <a:xfrm>
            <a:off x="762000" y="4419600"/>
            <a:ext cx="1524000" cy="1714500"/>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diamond(in)">
                                      <p:cBhvr>
                                        <p:cTn id="7"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944562"/>
          </a:xfrm>
        </p:spPr>
        <p:style>
          <a:lnRef idx="1">
            <a:schemeClr val="accent2"/>
          </a:lnRef>
          <a:fillRef idx="3">
            <a:schemeClr val="accent2"/>
          </a:fillRef>
          <a:effectRef idx="2">
            <a:schemeClr val="accent2"/>
          </a:effectRef>
          <a:fontRef idx="minor">
            <a:schemeClr val="lt1"/>
          </a:fontRef>
        </p:style>
        <p:txBody>
          <a:bodyPr/>
          <a:lstStyle/>
          <a:p>
            <a:r>
              <a:rPr lang="en-GB" dirty="0" smtClean="0"/>
              <a:t>Nursing care plan </a:t>
            </a:r>
            <a:endParaRPr lang="en-GB" dirty="0"/>
          </a:p>
        </p:txBody>
      </p:sp>
      <p:sp>
        <p:nvSpPr>
          <p:cNvPr id="3" name="Content Placeholder 2"/>
          <p:cNvSpPr>
            <a:spLocks noGrp="1"/>
          </p:cNvSpPr>
          <p:nvPr>
            <p:ph idx="1"/>
          </p:nvPr>
        </p:nvSpPr>
        <p:spPr>
          <a:xfrm>
            <a:off x="457200" y="1600200"/>
            <a:ext cx="8534400" cy="4525963"/>
          </a:xfrm>
        </p:spPr>
        <p:txBody>
          <a:bodyPr>
            <a:normAutofit fontScale="92500"/>
          </a:bodyPr>
          <a:lstStyle/>
          <a:p>
            <a:r>
              <a:rPr lang="en-GB" sz="2400" b="1" dirty="0" smtClean="0">
                <a:solidFill>
                  <a:srgbClr val="FF0000"/>
                </a:solidFill>
              </a:rPr>
              <a:t>Nursing Diagnosis: </a:t>
            </a:r>
            <a:r>
              <a:rPr lang="en-GB" sz="2400" b="1" dirty="0" smtClean="0"/>
              <a:t>Risk for Aspiration (Breast Milk, Formula, or Mucus) related to anatomic defect</a:t>
            </a:r>
          </a:p>
          <a:p>
            <a:r>
              <a:rPr lang="en-GB" sz="2400" b="1" dirty="0" smtClean="0">
                <a:solidFill>
                  <a:srgbClr val="FF0000"/>
                </a:solidFill>
              </a:rPr>
              <a:t>Goal :</a:t>
            </a:r>
            <a:r>
              <a:rPr lang="en-GB" sz="2400" b="1" dirty="0" smtClean="0"/>
              <a:t> </a:t>
            </a:r>
            <a:r>
              <a:rPr lang="en-GB" sz="2400" dirty="0" smtClean="0"/>
              <a:t>Prevention or minimization of risk factors in the patient at risk of aspiration</a:t>
            </a:r>
            <a:endParaRPr lang="en-GB" sz="2400" b="1" dirty="0" smtClean="0"/>
          </a:p>
          <a:p>
            <a:r>
              <a:rPr lang="en-GB" sz="2400" b="1" dirty="0" smtClean="0">
                <a:solidFill>
                  <a:srgbClr val="FF0000"/>
                </a:solidFill>
              </a:rPr>
              <a:t>Nursing intervention: </a:t>
            </a:r>
          </a:p>
          <a:p>
            <a:r>
              <a:rPr lang="en-GB" sz="2400" dirty="0" smtClean="0"/>
              <a:t>Assess respiratory status and monitor vital signs at least every 2 hours.</a:t>
            </a:r>
          </a:p>
          <a:p>
            <a:r>
              <a:rPr lang="en-GB" sz="2400" dirty="0" smtClean="0"/>
              <a:t>Position on side after feedings.</a:t>
            </a:r>
          </a:p>
          <a:p>
            <a:r>
              <a:rPr lang="en-GB" sz="2400" dirty="0" smtClean="0"/>
              <a:t>Feed slowly and use adaptive equipment as needed.</a:t>
            </a:r>
          </a:p>
          <a:p>
            <a:r>
              <a:rPr lang="en-GB" sz="2400" dirty="0" smtClean="0"/>
              <a:t>Burp frequently (after every 15–30 </a:t>
            </a:r>
            <a:r>
              <a:rPr lang="en-GB" sz="2400" dirty="0" err="1" smtClean="0"/>
              <a:t>mL</a:t>
            </a:r>
            <a:r>
              <a:rPr lang="en-GB" sz="2400" dirty="0" smtClean="0"/>
              <a:t> of fluid).</a:t>
            </a:r>
          </a:p>
          <a:p>
            <a:r>
              <a:rPr lang="en-GB" sz="2400" dirty="0" smtClean="0"/>
              <a:t>Position upright for feedings.</a:t>
            </a:r>
          </a:p>
          <a:p>
            <a:r>
              <a:rPr lang="en-GB" sz="2400" dirty="0" smtClean="0"/>
              <a:t>Keep suction equipment and bulb syringe at bedside.</a:t>
            </a:r>
            <a:endParaRPr lang="en-GB" sz="2400" b="1" dirty="0" smtClean="0"/>
          </a:p>
          <a:p>
            <a:endParaRPr lang="en-GB" sz="2400"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26</a:t>
            </a:fld>
            <a:endParaRPr lang="en-US"/>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600200"/>
            <a:ext cx="8458200" cy="4525963"/>
          </a:xfrm>
        </p:spPr>
        <p:txBody>
          <a:bodyPr>
            <a:normAutofit fontScale="92500" lnSpcReduction="10000"/>
          </a:bodyPr>
          <a:lstStyle/>
          <a:p>
            <a:pPr>
              <a:buNone/>
            </a:pPr>
            <a:r>
              <a:rPr lang="en-GB" sz="2400" b="1" dirty="0" smtClean="0">
                <a:solidFill>
                  <a:srgbClr val="FF0000"/>
                </a:solidFill>
              </a:rPr>
              <a:t>Nursing  Diagnosis:  </a:t>
            </a:r>
            <a:r>
              <a:rPr lang="en-GB" sz="2400" b="1" dirty="0" smtClean="0"/>
              <a:t>Ineffective Family Coping related to situational crisis of birth of a child with a defect.</a:t>
            </a:r>
          </a:p>
          <a:p>
            <a:pPr>
              <a:buNone/>
            </a:pPr>
            <a:r>
              <a:rPr lang="en-GB" sz="2400" b="1" dirty="0" smtClean="0">
                <a:solidFill>
                  <a:srgbClr val="FF0000"/>
                </a:solidFill>
              </a:rPr>
              <a:t>Goal:</a:t>
            </a:r>
            <a:r>
              <a:rPr lang="en-GB" sz="2400" dirty="0" smtClean="0">
                <a:solidFill>
                  <a:srgbClr val="FF0000"/>
                </a:solidFill>
              </a:rPr>
              <a:t> </a:t>
            </a:r>
            <a:r>
              <a:rPr lang="en-GB" sz="2400" dirty="0" smtClean="0"/>
              <a:t>Facilitating family participation in the emotional and physical care of the child.</a:t>
            </a:r>
          </a:p>
          <a:p>
            <a:pPr>
              <a:buNone/>
            </a:pPr>
            <a:r>
              <a:rPr lang="en-GB" sz="2400" b="1" dirty="0" smtClean="0">
                <a:solidFill>
                  <a:srgbClr val="FF0000"/>
                </a:solidFill>
              </a:rPr>
              <a:t>Nursing intervention: </a:t>
            </a:r>
          </a:p>
          <a:p>
            <a:r>
              <a:rPr lang="en-GB" sz="2400" dirty="0" smtClean="0"/>
              <a:t>Help parents to hold the infant and facilitate feeding process.</a:t>
            </a:r>
          </a:p>
          <a:p>
            <a:r>
              <a:rPr lang="en-GB" sz="2400" dirty="0" smtClean="0"/>
              <a:t>Point out positive attributes of infant (hair, eyes, alertness, etc).</a:t>
            </a:r>
          </a:p>
          <a:p>
            <a:r>
              <a:rPr lang="en-GB" sz="2400" dirty="0" smtClean="0"/>
              <a:t>Explain surgical procedure and expected outcome. </a:t>
            </a:r>
          </a:p>
          <a:p>
            <a:r>
              <a:rPr lang="en-GB" sz="2400" dirty="0" smtClean="0"/>
              <a:t>Show pictures of other children’s cleft lip repair.</a:t>
            </a:r>
          </a:p>
          <a:p>
            <a:r>
              <a:rPr lang="en-GB" sz="2400" dirty="0" smtClean="0"/>
              <a:t>Assess parents knowledge of the defect, their degree of anxiety and level of discomfort.</a:t>
            </a:r>
          </a:p>
          <a:p>
            <a:r>
              <a:rPr lang="en-GB" sz="2400" dirty="0" smtClean="0"/>
              <a:t> Explore the reactions of extended family members.</a:t>
            </a:r>
            <a:endParaRPr lang="en-GB" sz="2400" dirty="0">
              <a:solidFill>
                <a:srgbClr val="FF0000"/>
              </a:solidFill>
            </a:endParaRPr>
          </a:p>
        </p:txBody>
      </p:sp>
      <p:sp>
        <p:nvSpPr>
          <p:cNvPr id="4" name="Slide Number Placeholder 3"/>
          <p:cNvSpPr>
            <a:spLocks noGrp="1"/>
          </p:cNvSpPr>
          <p:nvPr>
            <p:ph type="sldNum" sz="quarter" idx="12"/>
          </p:nvPr>
        </p:nvSpPr>
        <p:spPr/>
        <p:txBody>
          <a:bodyPr/>
          <a:lstStyle/>
          <a:p>
            <a:fld id="{B6F15528-21DE-4FAA-801E-634DDDAF4B2B}" type="slidenum">
              <a:rPr lang="en-US" smtClean="0"/>
              <a:pPr/>
              <a:t>27</a:t>
            </a:fld>
            <a:endParaRPr lang="en-US"/>
          </a:p>
        </p:txBody>
      </p:sp>
      <p:sp>
        <p:nvSpPr>
          <p:cNvPr id="5" name="Title 1"/>
          <p:cNvSpPr>
            <a:spLocks noGrp="1"/>
          </p:cNvSpPr>
          <p:nvPr>
            <p:ph type="title"/>
          </p:nvPr>
        </p:nvSpPr>
        <p:spPr/>
        <p:style>
          <a:lnRef idx="1">
            <a:schemeClr val="accent2"/>
          </a:lnRef>
          <a:fillRef idx="3">
            <a:schemeClr val="accent2"/>
          </a:fillRef>
          <a:effectRef idx="2">
            <a:schemeClr val="accent2"/>
          </a:effectRef>
          <a:fontRef idx="minor">
            <a:schemeClr val="lt1"/>
          </a:fontRef>
        </p:style>
        <p:txBody>
          <a:bodyPr/>
          <a:lstStyle/>
          <a:p>
            <a:r>
              <a:rPr lang="en-GB" dirty="0" smtClean="0"/>
              <a:t>Nursing care plan </a:t>
            </a:r>
            <a:endParaRPr lang="en-GB" dirty="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944562"/>
          </a:xfrm>
        </p:spPr>
        <p:style>
          <a:lnRef idx="1">
            <a:schemeClr val="accent2"/>
          </a:lnRef>
          <a:fillRef idx="3">
            <a:schemeClr val="accent2"/>
          </a:fillRef>
          <a:effectRef idx="2">
            <a:schemeClr val="accent2"/>
          </a:effectRef>
          <a:fontRef idx="minor">
            <a:schemeClr val="lt1"/>
          </a:fontRef>
        </p:style>
        <p:txBody>
          <a:bodyPr/>
          <a:lstStyle/>
          <a:p>
            <a:r>
              <a:rPr lang="en-GB" dirty="0" smtClean="0"/>
              <a:t>Nursing care plan </a:t>
            </a:r>
            <a:endParaRPr lang="en-GB" dirty="0"/>
          </a:p>
        </p:txBody>
      </p:sp>
      <p:sp>
        <p:nvSpPr>
          <p:cNvPr id="3" name="Content Placeholder 2"/>
          <p:cNvSpPr>
            <a:spLocks noGrp="1"/>
          </p:cNvSpPr>
          <p:nvPr>
            <p:ph idx="1"/>
          </p:nvPr>
        </p:nvSpPr>
        <p:spPr>
          <a:xfrm>
            <a:off x="457200" y="1600200"/>
            <a:ext cx="8534400" cy="4525963"/>
          </a:xfrm>
        </p:spPr>
        <p:txBody>
          <a:bodyPr>
            <a:normAutofit fontScale="85000" lnSpcReduction="20000"/>
          </a:bodyPr>
          <a:lstStyle/>
          <a:p>
            <a:r>
              <a:rPr lang="en-GB" sz="2400" b="1" dirty="0" smtClean="0">
                <a:solidFill>
                  <a:srgbClr val="FF0000"/>
                </a:solidFill>
              </a:rPr>
              <a:t>Nursing Diagnosis:</a:t>
            </a:r>
            <a:r>
              <a:rPr lang="en-GB" sz="2400" b="1" dirty="0" smtClean="0"/>
              <a:t> </a:t>
            </a:r>
            <a:r>
              <a:rPr lang="en-GB" sz="2000" b="1" dirty="0" smtClean="0"/>
              <a:t>Altered Nutrition: Less Than Body Requirements related to the infant’s inability to ingest nutrients</a:t>
            </a:r>
            <a:endParaRPr lang="en-GB" sz="2400" b="1" dirty="0" smtClean="0"/>
          </a:p>
          <a:p>
            <a:r>
              <a:rPr lang="en-GB" sz="2400" b="1" dirty="0" smtClean="0">
                <a:solidFill>
                  <a:srgbClr val="FF0000"/>
                </a:solidFill>
              </a:rPr>
              <a:t>Goal :</a:t>
            </a:r>
            <a:r>
              <a:rPr lang="en-GB" sz="2400" dirty="0" smtClean="0"/>
              <a:t> Provision of a balanced dietary intake of foods and fluids.</a:t>
            </a:r>
            <a:endParaRPr lang="en-GB" sz="2400" b="1" dirty="0" smtClean="0"/>
          </a:p>
          <a:p>
            <a:r>
              <a:rPr lang="en-GB" sz="2400" b="1" dirty="0" smtClean="0">
                <a:solidFill>
                  <a:srgbClr val="FF0000"/>
                </a:solidFill>
              </a:rPr>
              <a:t>Nursing intervention: </a:t>
            </a:r>
          </a:p>
          <a:p>
            <a:r>
              <a:rPr lang="en-GB" sz="2400" dirty="0" smtClean="0"/>
              <a:t>Assess fluid and calorie intake daily.</a:t>
            </a:r>
          </a:p>
          <a:p>
            <a:r>
              <a:rPr lang="en-GB" sz="2400" dirty="0" smtClean="0"/>
              <a:t>Assess weight daily (same scale, same time, with infant completely undressed).</a:t>
            </a:r>
          </a:p>
          <a:p>
            <a:r>
              <a:rPr lang="en-GB" sz="2400" dirty="0" smtClean="0"/>
              <a:t>Observe for any respiratory impairment.</a:t>
            </a:r>
          </a:p>
          <a:p>
            <a:r>
              <a:rPr lang="en-GB" sz="2400" dirty="0" smtClean="0"/>
              <a:t>Provide 100–150 cal/kg/day and 100–130 </a:t>
            </a:r>
            <a:r>
              <a:rPr lang="en-GB" sz="2400" dirty="0" err="1" smtClean="0"/>
              <a:t>mL</a:t>
            </a:r>
            <a:r>
              <a:rPr lang="en-GB" sz="2400" dirty="0" smtClean="0"/>
              <a:t>/kg/day of feedings</a:t>
            </a:r>
          </a:p>
          <a:p>
            <a:r>
              <a:rPr lang="en-GB" sz="2400" dirty="0" smtClean="0"/>
              <a:t>and fluid.  </a:t>
            </a:r>
          </a:p>
          <a:p>
            <a:r>
              <a:rPr lang="en-GB" sz="2400" dirty="0" smtClean="0"/>
              <a:t>increasing total fluids.</a:t>
            </a:r>
          </a:p>
          <a:p>
            <a:r>
              <a:rPr lang="en-GB" sz="2400" dirty="0" smtClean="0"/>
              <a:t>Facilitate breastfeeding.</a:t>
            </a:r>
          </a:p>
          <a:p>
            <a:r>
              <a:rPr lang="en-GB" sz="2400" dirty="0" smtClean="0"/>
              <a:t>Hold the infant in a </a:t>
            </a:r>
            <a:r>
              <a:rPr lang="en-GB" sz="2400" dirty="0" err="1" smtClean="0"/>
              <a:t>semisitting</a:t>
            </a:r>
            <a:r>
              <a:rPr lang="en-GB" sz="2400" dirty="0" smtClean="0"/>
              <a:t> position.</a:t>
            </a:r>
          </a:p>
          <a:p>
            <a:r>
              <a:rPr lang="en-GB" sz="2400" dirty="0" smtClean="0"/>
              <a:t>Give the mother information on breastfeeding the infant with a cleft</a:t>
            </a:r>
          </a:p>
          <a:p>
            <a:pPr>
              <a:buNone/>
            </a:pPr>
            <a:r>
              <a:rPr lang="en-GB" sz="2400" dirty="0" smtClean="0"/>
              <a:t>      lip and/or palate</a:t>
            </a:r>
            <a:endParaRPr lang="en-GB" sz="2400"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28</a:t>
            </a:fld>
            <a:endParaRPr lang="en-US"/>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b="1" dirty="0" smtClean="0">
                <a:solidFill>
                  <a:srgbClr val="FF0000"/>
                </a:solidFill>
              </a:rPr>
              <a:t>Nursing intervention: cont….</a:t>
            </a:r>
            <a:endParaRPr lang="en-GB" dirty="0"/>
          </a:p>
        </p:txBody>
      </p:sp>
      <p:sp>
        <p:nvSpPr>
          <p:cNvPr id="3" name="Content Placeholder 2"/>
          <p:cNvSpPr>
            <a:spLocks noGrp="1"/>
          </p:cNvSpPr>
          <p:nvPr>
            <p:ph idx="1"/>
          </p:nvPr>
        </p:nvSpPr>
        <p:spPr/>
        <p:txBody>
          <a:bodyPr>
            <a:normAutofit fontScale="85000" lnSpcReduction="20000"/>
          </a:bodyPr>
          <a:lstStyle/>
          <a:p>
            <a:r>
              <a:rPr lang="en-GB" dirty="0" smtClean="0"/>
              <a:t>Hold infant in an upright or </a:t>
            </a:r>
            <a:r>
              <a:rPr lang="en-GB" dirty="0" err="1" smtClean="0"/>
              <a:t>semisitting</a:t>
            </a:r>
            <a:r>
              <a:rPr lang="en-GB" dirty="0" smtClean="0"/>
              <a:t> position for feeding.</a:t>
            </a:r>
          </a:p>
          <a:p>
            <a:r>
              <a:rPr lang="en-GB" dirty="0" smtClean="0"/>
              <a:t>Place nipple against the inside cheek toward the back of the tongue. May need to use a premature nipple (slightly longer and softer than regular nipple with a larger opening) or a Brecht feeder (an oval bottle with a long, soft nipple).</a:t>
            </a:r>
          </a:p>
          <a:p>
            <a:r>
              <a:rPr lang="en-GB" dirty="0" smtClean="0"/>
              <a:t>Feed small amounts slowly.</a:t>
            </a:r>
          </a:p>
          <a:p>
            <a:r>
              <a:rPr lang="en-GB" dirty="0" smtClean="0"/>
              <a:t>Burp frequently, after 15–30 </a:t>
            </a:r>
            <a:r>
              <a:rPr lang="en-GB" dirty="0" err="1" smtClean="0"/>
              <a:t>mL</a:t>
            </a:r>
            <a:r>
              <a:rPr lang="en-GB" dirty="0" smtClean="0"/>
              <a:t> of formula has been given.</a:t>
            </a:r>
          </a:p>
          <a:p>
            <a:r>
              <a:rPr lang="en-GB" dirty="0" smtClean="0"/>
              <a:t> Initiate nasogastric feedings if the infant is unable to ingest </a:t>
            </a:r>
            <a:r>
              <a:rPr lang="en-GB" dirty="0" err="1" smtClean="0"/>
              <a:t>sufficientcalories</a:t>
            </a:r>
            <a:r>
              <a:rPr lang="en-GB" dirty="0" smtClean="0"/>
              <a:t> by mouth.</a:t>
            </a:r>
            <a:endParaRPr lang="en-GB"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29</a:t>
            </a:fld>
            <a:endParaRPr lang="en-US"/>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ChangeArrowheads="1"/>
          </p:cNvSpPr>
          <p:nvPr>
            <p:ph type="title"/>
          </p:nvPr>
        </p:nvSpPr>
        <p:spPr/>
        <p:txBody>
          <a:bodyPr/>
          <a:lstStyle/>
          <a:p>
            <a:r>
              <a:rPr lang="ru-RU"/>
              <a:t>Gastrointestinal Tract of a Child</a:t>
            </a:r>
          </a:p>
        </p:txBody>
      </p:sp>
      <p:sp>
        <p:nvSpPr>
          <p:cNvPr id="57347" name="Rectangle 3"/>
          <p:cNvSpPr>
            <a:spLocks noGrp="1" noChangeArrowheads="1"/>
          </p:cNvSpPr>
          <p:nvPr>
            <p:ph type="body" idx="1"/>
          </p:nvPr>
        </p:nvSpPr>
        <p:spPr/>
        <p:txBody>
          <a:bodyPr/>
          <a:lstStyle/>
          <a:p>
            <a:endParaRPr lang="en-US"/>
          </a:p>
        </p:txBody>
      </p:sp>
      <p:pic>
        <p:nvPicPr>
          <p:cNvPr id="57348" name="Picture 4"/>
          <p:cNvPicPr>
            <a:picLocks noChangeAspect="1" noChangeArrowheads="1"/>
          </p:cNvPicPr>
          <p:nvPr/>
        </p:nvPicPr>
        <p:blipFill>
          <a:blip r:embed="rId2" cstate="print"/>
          <a:srcRect/>
          <a:stretch>
            <a:fillRect/>
          </a:stretch>
        </p:blipFill>
        <p:spPr bwMode="auto">
          <a:xfrm>
            <a:off x="457200" y="1322388"/>
            <a:ext cx="8382000" cy="5378450"/>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nodeType="withEffect">
                                  <p:stCondLst>
                                    <p:cond delay="0"/>
                                  </p:stCondLst>
                                  <p:childTnLst>
                                    <p:set>
                                      <p:cBhvr>
                                        <p:cTn id="6" dur="1" fill="hold">
                                          <p:stCondLst>
                                            <p:cond delay="0"/>
                                          </p:stCondLst>
                                        </p:cTn>
                                        <p:tgtEl>
                                          <p:spTgt spid="57348"/>
                                        </p:tgtEl>
                                        <p:attrNameLst>
                                          <p:attrName>style.visibility</p:attrName>
                                        </p:attrNameLst>
                                      </p:cBhvr>
                                      <p:to>
                                        <p:strVal val="visible"/>
                                      </p:to>
                                    </p:set>
                                    <p:animEffect transition="in" filter="wedge">
                                      <p:cBhvr>
                                        <p:cTn id="7" dur="2000"/>
                                        <p:tgtEl>
                                          <p:spTgt spid="573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1">
            <a:schemeClr val="accent6"/>
          </a:lnRef>
          <a:fillRef idx="2">
            <a:schemeClr val="accent6"/>
          </a:fillRef>
          <a:effectRef idx="1">
            <a:schemeClr val="accent6"/>
          </a:effectRef>
          <a:fontRef idx="minor">
            <a:schemeClr val="dk1"/>
          </a:fontRef>
        </p:style>
        <p:txBody>
          <a:bodyPr>
            <a:noAutofit/>
          </a:bodyPr>
          <a:lstStyle/>
          <a:p>
            <a:r>
              <a:rPr lang="en-GB" sz="3200" b="1" dirty="0" err="1" smtClean="0"/>
              <a:t>Tracheoesophageal</a:t>
            </a:r>
            <a:r>
              <a:rPr lang="en-GB" sz="3200" b="1" dirty="0" smtClean="0"/>
              <a:t> Fistula and Esophageal </a:t>
            </a:r>
            <a:r>
              <a:rPr lang="en-GB" sz="3200" b="1" dirty="0" err="1" smtClean="0"/>
              <a:t>Atresia</a:t>
            </a:r>
            <a:endParaRPr lang="en-GB" sz="3200" dirty="0"/>
          </a:p>
        </p:txBody>
      </p:sp>
      <p:sp>
        <p:nvSpPr>
          <p:cNvPr id="3" name="Content Placeholder 2"/>
          <p:cNvSpPr>
            <a:spLocks noGrp="1"/>
          </p:cNvSpPr>
          <p:nvPr>
            <p:ph idx="1"/>
          </p:nvPr>
        </p:nvSpPr>
        <p:spPr/>
        <p:txBody>
          <a:bodyPr>
            <a:normAutofit/>
          </a:bodyPr>
          <a:lstStyle/>
          <a:p>
            <a:r>
              <a:rPr lang="en-GB" dirty="0" err="1" smtClean="0"/>
              <a:t>Tracheoesophageal</a:t>
            </a:r>
            <a:r>
              <a:rPr lang="en-GB" dirty="0" smtClean="0"/>
              <a:t> fistula is an abnormal connection in one or more places between the esophagus and the trachea.</a:t>
            </a:r>
          </a:p>
          <a:p>
            <a:r>
              <a:rPr lang="en-GB" dirty="0" err="1" smtClean="0"/>
              <a:t>Tracheoesophageal</a:t>
            </a:r>
            <a:r>
              <a:rPr lang="en-GB" dirty="0" smtClean="0"/>
              <a:t> fistula is also known as TE fistula or simply TEF</a:t>
            </a:r>
          </a:p>
          <a:p>
            <a:r>
              <a:rPr lang="en-GB" dirty="0" smtClean="0"/>
              <a:t>TE fistula is a birth defect, which occurs in 1 in 4,000 births.</a:t>
            </a:r>
            <a:br>
              <a:rPr lang="en-GB" dirty="0" smtClean="0"/>
            </a:br>
            <a:endParaRPr lang="en-GB"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30</a:t>
            </a:fld>
            <a:endParaRPr lang="en-US"/>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68362"/>
          </a:xfrm>
        </p:spPr>
        <p:style>
          <a:lnRef idx="1">
            <a:schemeClr val="accent1"/>
          </a:lnRef>
          <a:fillRef idx="2">
            <a:schemeClr val="accent1"/>
          </a:fillRef>
          <a:effectRef idx="1">
            <a:schemeClr val="accent1"/>
          </a:effectRef>
          <a:fontRef idx="minor">
            <a:schemeClr val="dk1"/>
          </a:fontRef>
        </p:style>
        <p:txBody>
          <a:bodyPr/>
          <a:lstStyle/>
          <a:p>
            <a:r>
              <a:rPr lang="en-GB" b="1" dirty="0" smtClean="0"/>
              <a:t>Esophageal </a:t>
            </a:r>
            <a:r>
              <a:rPr lang="en-GB" b="1" dirty="0" err="1" smtClean="0"/>
              <a:t>atresia</a:t>
            </a:r>
            <a:endParaRPr lang="en-GB" b="1" dirty="0"/>
          </a:p>
        </p:txBody>
      </p:sp>
      <p:sp>
        <p:nvSpPr>
          <p:cNvPr id="3" name="Content Placeholder 2"/>
          <p:cNvSpPr>
            <a:spLocks noGrp="1"/>
          </p:cNvSpPr>
          <p:nvPr>
            <p:ph idx="1"/>
          </p:nvPr>
        </p:nvSpPr>
        <p:spPr/>
        <p:txBody>
          <a:bodyPr/>
          <a:lstStyle/>
          <a:p>
            <a:r>
              <a:rPr lang="en-GB" dirty="0" smtClean="0"/>
              <a:t>The esophagus does not form properly while the </a:t>
            </a:r>
            <a:r>
              <a:rPr lang="en-GB" dirty="0" err="1" smtClean="0"/>
              <a:t>fetus</a:t>
            </a:r>
            <a:r>
              <a:rPr lang="en-GB" dirty="0" smtClean="0"/>
              <a:t> is developing before birth, resulting in two segments; one part that connects to the throat, and the other part that connects to the stomach. However, the two segments do not connect to each other.</a:t>
            </a:r>
            <a:br>
              <a:rPr lang="en-GB" dirty="0" smtClean="0"/>
            </a:br>
            <a:endParaRPr lang="en-GB"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31</a:t>
            </a:fld>
            <a:endParaRPr lang="en-US"/>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p:txBody>
          <a:bodyPr/>
          <a:lstStyle/>
          <a:p>
            <a:r>
              <a:rPr lang="en-US"/>
              <a:t> </a:t>
            </a:r>
          </a:p>
        </p:txBody>
      </p:sp>
      <p:pic>
        <p:nvPicPr>
          <p:cNvPr id="11267" name="Picture 3" descr="esophageal atresia &amp; tracheoesophageal fistula"/>
          <p:cNvPicPr>
            <a:picLocks noChangeAspect="1" noChangeArrowheads="1"/>
          </p:cNvPicPr>
          <p:nvPr/>
        </p:nvPicPr>
        <p:blipFill>
          <a:blip r:embed="rId2" cstate="print"/>
          <a:srcRect/>
          <a:stretch>
            <a:fillRect/>
          </a:stretch>
        </p:blipFill>
        <p:spPr bwMode="auto">
          <a:xfrm>
            <a:off x="533400" y="1828800"/>
            <a:ext cx="8153400" cy="4484688"/>
          </a:xfrm>
          <a:prstGeom prst="rect">
            <a:avLst/>
          </a:prstGeom>
          <a:noFill/>
        </p:spPr>
      </p:pic>
      <p:sp>
        <p:nvSpPr>
          <p:cNvPr id="11268" name="Text Box 4"/>
          <p:cNvSpPr txBox="1">
            <a:spLocks noChangeArrowheads="1"/>
          </p:cNvSpPr>
          <p:nvPr/>
        </p:nvSpPr>
        <p:spPr bwMode="auto">
          <a:xfrm>
            <a:off x="381000" y="304800"/>
            <a:ext cx="8153400" cy="1431925"/>
          </a:xfrm>
          <a:prstGeom prst="rect">
            <a:avLst/>
          </a:prstGeom>
          <a:noFill/>
          <a:ln w="9525">
            <a:noFill/>
            <a:miter lim="800000"/>
            <a:headEnd/>
            <a:tailEnd/>
          </a:ln>
          <a:effectLst/>
        </p:spPr>
        <p:txBody>
          <a:bodyPr>
            <a:spAutoFit/>
          </a:bodyPr>
          <a:lstStyle/>
          <a:p>
            <a:pPr algn="ctr"/>
            <a:r>
              <a:rPr lang="en-US" sz="4400">
                <a:solidFill>
                  <a:schemeClr val="tx2"/>
                </a:solidFill>
                <a:latin typeface="Times New Roman" pitchFamily="18" charset="0"/>
              </a:rPr>
              <a:t>Esophageal Atresia &amp; </a:t>
            </a:r>
          </a:p>
          <a:p>
            <a:pPr algn="ctr"/>
            <a:r>
              <a:rPr lang="en-US" sz="4400">
                <a:solidFill>
                  <a:schemeClr val="tx2"/>
                </a:solidFill>
                <a:latin typeface="Times New Roman" pitchFamily="18" charset="0"/>
              </a:rPr>
              <a:t>Tracheoesophageal Fistula</a:t>
            </a:r>
          </a:p>
        </p:txBody>
      </p:sp>
    </p:spTree>
  </p:cSld>
  <p:clrMapOvr>
    <a:masterClrMapping/>
  </p:clrMapOvr>
  <p:transition>
    <p:checker dir="vert"/>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1">
            <a:schemeClr val="accent2"/>
          </a:lnRef>
          <a:fillRef idx="3">
            <a:schemeClr val="accent2"/>
          </a:fillRef>
          <a:effectRef idx="2">
            <a:schemeClr val="accent2"/>
          </a:effectRef>
          <a:fontRef idx="minor">
            <a:schemeClr val="lt1"/>
          </a:fontRef>
        </p:style>
        <p:txBody>
          <a:bodyPr>
            <a:noAutofit/>
          </a:bodyPr>
          <a:lstStyle/>
          <a:p>
            <a:r>
              <a:rPr lang="en-GB" sz="3200" b="1" dirty="0" smtClean="0"/>
              <a:t>Symptoms of TE fistula or esophageal </a:t>
            </a:r>
            <a:r>
              <a:rPr lang="en-GB" sz="3200" b="1" dirty="0" err="1" smtClean="0"/>
              <a:t>atresia</a:t>
            </a:r>
            <a:endParaRPr lang="en-GB" sz="3200" dirty="0"/>
          </a:p>
        </p:txBody>
      </p:sp>
      <p:sp>
        <p:nvSpPr>
          <p:cNvPr id="3" name="Content Placeholder 2"/>
          <p:cNvSpPr>
            <a:spLocks noGrp="1"/>
          </p:cNvSpPr>
          <p:nvPr>
            <p:ph idx="1"/>
          </p:nvPr>
        </p:nvSpPr>
        <p:spPr/>
        <p:txBody>
          <a:bodyPr/>
          <a:lstStyle/>
          <a:p>
            <a:r>
              <a:rPr lang="en-GB" dirty="0" smtClean="0"/>
              <a:t>Frothy, white bubbles in the mouth</a:t>
            </a:r>
          </a:p>
          <a:p>
            <a:r>
              <a:rPr lang="en-GB" dirty="0" smtClean="0"/>
              <a:t>Coughing or choking when feeding</a:t>
            </a:r>
          </a:p>
          <a:p>
            <a:r>
              <a:rPr lang="en-GB" dirty="0" smtClean="0"/>
              <a:t> Vomiting </a:t>
            </a:r>
          </a:p>
          <a:p>
            <a:r>
              <a:rPr lang="en-GB" dirty="0" smtClean="0"/>
              <a:t>Blue </a:t>
            </a:r>
            <a:r>
              <a:rPr lang="en-GB" dirty="0" err="1" smtClean="0"/>
              <a:t>color</a:t>
            </a:r>
            <a:r>
              <a:rPr lang="en-GB" dirty="0" smtClean="0"/>
              <a:t> of the skin (cyanosis), especially when the baby is feeding</a:t>
            </a:r>
          </a:p>
          <a:p>
            <a:r>
              <a:rPr lang="en-GB" dirty="0" smtClean="0"/>
              <a:t>Difficulty breathing</a:t>
            </a:r>
          </a:p>
          <a:p>
            <a:r>
              <a:rPr lang="en-GB" dirty="0" smtClean="0"/>
              <a:t>Very round, full abdomen </a:t>
            </a:r>
            <a:endParaRPr lang="en-GB"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33</a:t>
            </a:fld>
            <a:endParaRPr lang="en-US"/>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92162"/>
          </a:xfrm>
        </p:spPr>
        <p:style>
          <a:lnRef idx="1">
            <a:schemeClr val="accent6"/>
          </a:lnRef>
          <a:fillRef idx="3">
            <a:schemeClr val="accent6"/>
          </a:fillRef>
          <a:effectRef idx="2">
            <a:schemeClr val="accent6"/>
          </a:effectRef>
          <a:fontRef idx="minor">
            <a:schemeClr val="lt1"/>
          </a:fontRef>
        </p:style>
        <p:txBody>
          <a:bodyPr/>
          <a:lstStyle/>
          <a:p>
            <a:r>
              <a:rPr lang="en-GB" dirty="0" smtClean="0"/>
              <a:t>Treatment </a:t>
            </a:r>
            <a:endParaRPr lang="en-GB" dirty="0"/>
          </a:p>
        </p:txBody>
      </p:sp>
      <p:sp>
        <p:nvSpPr>
          <p:cNvPr id="3" name="Content Placeholder 2"/>
          <p:cNvSpPr>
            <a:spLocks noGrp="1"/>
          </p:cNvSpPr>
          <p:nvPr>
            <p:ph idx="1"/>
          </p:nvPr>
        </p:nvSpPr>
        <p:spPr/>
        <p:txBody>
          <a:bodyPr/>
          <a:lstStyle/>
          <a:p>
            <a:pPr>
              <a:lnSpc>
                <a:spcPct val="90000"/>
              </a:lnSpc>
            </a:pPr>
            <a:r>
              <a:rPr lang="en-US" dirty="0" smtClean="0"/>
              <a:t>Attempt NG placement, X-ray, echo, ultrasound – diagnostic tests</a:t>
            </a:r>
          </a:p>
          <a:p>
            <a:pPr>
              <a:lnSpc>
                <a:spcPct val="90000"/>
              </a:lnSpc>
            </a:pPr>
            <a:r>
              <a:rPr lang="en-US" dirty="0" smtClean="0"/>
              <a:t>Surgical emergency – Surgery in several stages (TPN then G-tube) Very good prognosis</a:t>
            </a:r>
          </a:p>
          <a:p>
            <a:endParaRPr lang="en-GB"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34</a:t>
            </a:fld>
            <a:endParaRPr lang="en-US"/>
          </a:p>
        </p:txBody>
      </p:sp>
      <p:pic>
        <p:nvPicPr>
          <p:cNvPr id="5" name="Picture 3"/>
          <p:cNvPicPr>
            <a:picLocks noChangeAspect="1" noChangeArrowheads="1"/>
          </p:cNvPicPr>
          <p:nvPr/>
        </p:nvPicPr>
        <p:blipFill>
          <a:blip r:embed="rId2" cstate="print"/>
          <a:srcRect/>
          <a:stretch>
            <a:fillRect/>
          </a:stretch>
        </p:blipFill>
        <p:spPr>
          <a:xfrm>
            <a:off x="5759450" y="4038600"/>
            <a:ext cx="3384550" cy="2819400"/>
          </a:xfrm>
          <a:prstGeom prst="rect">
            <a:avLst/>
          </a:prstGeom>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a:xfrm>
            <a:off x="762000" y="228600"/>
            <a:ext cx="7950200" cy="762000"/>
          </a:xfrm>
        </p:spPr>
        <p:style>
          <a:lnRef idx="1">
            <a:schemeClr val="accent4"/>
          </a:lnRef>
          <a:fillRef idx="3">
            <a:schemeClr val="accent4"/>
          </a:fillRef>
          <a:effectRef idx="2">
            <a:schemeClr val="accent4"/>
          </a:effectRef>
          <a:fontRef idx="minor">
            <a:schemeClr val="lt1"/>
          </a:fontRef>
        </p:style>
        <p:txBody>
          <a:bodyPr/>
          <a:lstStyle/>
          <a:p>
            <a:r>
              <a:rPr lang="en-US" dirty="0"/>
              <a:t>Pyloric </a:t>
            </a:r>
            <a:r>
              <a:rPr lang="en-US" dirty="0" err="1"/>
              <a:t>Stenosis</a:t>
            </a:r>
            <a:endParaRPr lang="en-US" dirty="0"/>
          </a:p>
        </p:txBody>
      </p:sp>
      <p:sp>
        <p:nvSpPr>
          <p:cNvPr id="12291" name="Rectangle 3"/>
          <p:cNvSpPr>
            <a:spLocks noGrp="1" noChangeArrowheads="1"/>
          </p:cNvSpPr>
          <p:nvPr>
            <p:ph type="body" idx="1"/>
          </p:nvPr>
        </p:nvSpPr>
        <p:spPr>
          <a:xfrm>
            <a:off x="685800" y="1066800"/>
            <a:ext cx="7772400" cy="5562600"/>
          </a:xfrm>
        </p:spPr>
        <p:txBody>
          <a:bodyPr/>
          <a:lstStyle/>
          <a:p>
            <a:r>
              <a:rPr lang="en-US" sz="2600" dirty="0"/>
              <a:t>Narrowing of pyloric sphincter (stomach to small intestine) – obstruction</a:t>
            </a:r>
          </a:p>
          <a:p>
            <a:pPr lvl="1"/>
            <a:r>
              <a:rPr lang="en-US" sz="2400" dirty="0"/>
              <a:t>2-8 weeks old, gradual onset and severity of vomiting – </a:t>
            </a:r>
            <a:r>
              <a:rPr lang="en-US" sz="2400" dirty="0" smtClean="0"/>
              <a:t>projectile, </a:t>
            </a:r>
            <a:r>
              <a:rPr lang="en-US" sz="2400" dirty="0"/>
              <a:t>jaundice possible, wt loss, dehydration, gastric peristaltic waves, alkalosis</a:t>
            </a:r>
          </a:p>
          <a:p>
            <a:pPr lvl="1"/>
            <a:r>
              <a:rPr lang="en-US" sz="2400" dirty="0"/>
              <a:t>Diagnose with an upper GI series</a:t>
            </a:r>
          </a:p>
          <a:p>
            <a:pPr lvl="1"/>
            <a:r>
              <a:rPr lang="en-US" sz="2400" dirty="0"/>
              <a:t>Make child NPO, monitor and replace needed fluid &amp; electrolytes IV, NG to suction, surgery</a:t>
            </a:r>
          </a:p>
          <a:p>
            <a:pPr lvl="1"/>
            <a:r>
              <a:rPr lang="en-US" sz="2400" dirty="0"/>
              <a:t>Begin small, freq. feedings 4-6 hours following surgery </a:t>
            </a: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Grp="1" noChangeArrowheads="1"/>
          </p:cNvSpPr>
          <p:nvPr>
            <p:ph type="title"/>
          </p:nvPr>
        </p:nvSpPr>
        <p:spPr/>
        <p:txBody>
          <a:bodyPr/>
          <a:lstStyle/>
          <a:p>
            <a:endParaRPr lang="en-US"/>
          </a:p>
        </p:txBody>
      </p:sp>
      <p:sp>
        <p:nvSpPr>
          <p:cNvPr id="71683" name="Rectangle 3"/>
          <p:cNvSpPr>
            <a:spLocks noGrp="1" noChangeArrowheads="1"/>
          </p:cNvSpPr>
          <p:nvPr>
            <p:ph type="body" idx="1"/>
          </p:nvPr>
        </p:nvSpPr>
        <p:spPr/>
        <p:txBody>
          <a:bodyPr/>
          <a:lstStyle/>
          <a:p>
            <a:endParaRPr lang="en-US"/>
          </a:p>
        </p:txBody>
      </p:sp>
      <p:pic>
        <p:nvPicPr>
          <p:cNvPr id="71684" name="Picture 4"/>
          <p:cNvPicPr>
            <a:picLocks noChangeAspect="1" noChangeArrowheads="1"/>
          </p:cNvPicPr>
          <p:nvPr/>
        </p:nvPicPr>
        <p:blipFill>
          <a:blip r:embed="rId2" cstate="print"/>
          <a:srcRect/>
          <a:stretch>
            <a:fillRect/>
          </a:stretch>
        </p:blipFill>
        <p:spPr bwMode="auto">
          <a:xfrm>
            <a:off x="152400" y="1066800"/>
            <a:ext cx="8705850" cy="4648200"/>
          </a:xfrm>
          <a:prstGeom prst="rect">
            <a:avLst/>
          </a:prstGeom>
          <a:noFill/>
          <a:ln w="9525">
            <a:noFill/>
            <a:miter lim="800000"/>
            <a:headEnd/>
            <a:tailEnd/>
          </a:ln>
          <a:effectLst/>
        </p:spPr>
      </p:pic>
    </p:spTree>
  </p:cSld>
  <p:clrMapOvr>
    <a:masterClrMapping/>
  </p:clrMapOvr>
  <p:transition>
    <p:cover dir="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71684"/>
                                        </p:tgtEl>
                                        <p:attrNameLst>
                                          <p:attrName>style.visibility</p:attrName>
                                        </p:attrNameLst>
                                      </p:cBhvr>
                                      <p:to>
                                        <p:strVal val="visible"/>
                                      </p:to>
                                    </p:set>
                                    <p:animEffect transition="in" filter="blinds(horizontal)">
                                      <p:cBhvr>
                                        <p:cTn id="7" dur="500"/>
                                        <p:tgtEl>
                                          <p:spTgt spid="716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68362"/>
          </a:xfrm>
        </p:spPr>
        <p:style>
          <a:lnRef idx="1">
            <a:schemeClr val="accent4"/>
          </a:lnRef>
          <a:fillRef idx="3">
            <a:schemeClr val="accent4"/>
          </a:fillRef>
          <a:effectRef idx="2">
            <a:schemeClr val="accent4"/>
          </a:effectRef>
          <a:fontRef idx="minor">
            <a:schemeClr val="lt1"/>
          </a:fontRef>
        </p:style>
        <p:txBody>
          <a:bodyPr/>
          <a:lstStyle/>
          <a:p>
            <a:r>
              <a:rPr lang="en-GB" dirty="0" smtClean="0"/>
              <a:t>Nursing management </a:t>
            </a:r>
            <a:endParaRPr lang="en-GB" dirty="0"/>
          </a:p>
        </p:txBody>
      </p:sp>
      <p:sp>
        <p:nvSpPr>
          <p:cNvPr id="3" name="Content Placeholder 2"/>
          <p:cNvSpPr>
            <a:spLocks noGrp="1"/>
          </p:cNvSpPr>
          <p:nvPr>
            <p:ph idx="1"/>
          </p:nvPr>
        </p:nvSpPr>
        <p:spPr/>
        <p:txBody>
          <a:bodyPr/>
          <a:lstStyle/>
          <a:p>
            <a:r>
              <a:rPr lang="en-GB" dirty="0" smtClean="0"/>
              <a:t>Meet fluid and electrolyte need.</a:t>
            </a:r>
          </a:p>
          <a:p>
            <a:r>
              <a:rPr lang="en-GB" dirty="0" smtClean="0"/>
              <a:t>Minimize wt loss.</a:t>
            </a:r>
          </a:p>
          <a:p>
            <a:r>
              <a:rPr lang="en-GB" dirty="0" smtClean="0"/>
              <a:t>Promote rest and comfort.</a:t>
            </a:r>
          </a:p>
          <a:p>
            <a:r>
              <a:rPr lang="en-GB" dirty="0" smtClean="0"/>
              <a:t>Prevention of infection.</a:t>
            </a:r>
          </a:p>
          <a:p>
            <a:r>
              <a:rPr lang="en-GB" dirty="0" smtClean="0"/>
              <a:t>Provide supportive care.</a:t>
            </a:r>
            <a:endParaRPr lang="en-GB"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37</a:t>
            </a:fld>
            <a:endParaRPr lang="en-US"/>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style>
          <a:lnRef idx="1">
            <a:schemeClr val="accent4"/>
          </a:lnRef>
          <a:fillRef idx="3">
            <a:schemeClr val="accent4"/>
          </a:fillRef>
          <a:effectRef idx="2">
            <a:schemeClr val="accent4"/>
          </a:effectRef>
          <a:fontRef idx="minor">
            <a:schemeClr val="lt1"/>
          </a:fontRef>
        </p:style>
        <p:txBody>
          <a:bodyPr>
            <a:normAutofit fontScale="90000"/>
          </a:bodyPr>
          <a:lstStyle/>
          <a:p>
            <a:r>
              <a:rPr lang="en-US" sz="4000" dirty="0" err="1"/>
              <a:t>Gastroesophageal</a:t>
            </a:r>
            <a:r>
              <a:rPr lang="en-US" sz="4000" dirty="0"/>
              <a:t> reflux</a:t>
            </a:r>
            <a:br>
              <a:rPr lang="en-US" sz="4000" dirty="0"/>
            </a:br>
            <a:r>
              <a:rPr lang="en-US" sz="4000" dirty="0"/>
              <a:t>disorders GERD</a:t>
            </a:r>
          </a:p>
        </p:txBody>
      </p:sp>
      <p:sp>
        <p:nvSpPr>
          <p:cNvPr id="14339" name="Rectangle 3"/>
          <p:cNvSpPr>
            <a:spLocks noGrp="1" noChangeArrowheads="1"/>
          </p:cNvSpPr>
          <p:nvPr>
            <p:ph type="body" idx="1"/>
          </p:nvPr>
        </p:nvSpPr>
        <p:spPr/>
        <p:txBody>
          <a:bodyPr/>
          <a:lstStyle/>
          <a:p>
            <a:r>
              <a:rPr lang="en-US" sz="2800" dirty="0"/>
              <a:t>1:300 infants</a:t>
            </a:r>
          </a:p>
          <a:p>
            <a:r>
              <a:rPr lang="en-US" sz="2800" dirty="0"/>
              <a:t>Poor wt. gain </a:t>
            </a:r>
            <a:r>
              <a:rPr lang="en-US" sz="2800" dirty="0" smtClean="0"/>
              <a:t>(failure to thrive), </a:t>
            </a:r>
            <a:r>
              <a:rPr lang="en-US" sz="2800" dirty="0"/>
              <a:t>respiratory problems, behavior problems, pain</a:t>
            </a:r>
          </a:p>
          <a:p>
            <a:r>
              <a:rPr lang="en-US" sz="2800" dirty="0"/>
              <a:t>Diagnose with clinical history, Upper GI series and endoscopy, pH probe, milk allergy testing</a:t>
            </a:r>
          </a:p>
          <a:p>
            <a:r>
              <a:rPr lang="en-US" sz="2800" dirty="0" err="1"/>
              <a:t>Tx</a:t>
            </a:r>
            <a:r>
              <a:rPr lang="en-US" sz="2800" dirty="0"/>
              <a:t> depends on severity </a:t>
            </a:r>
          </a:p>
          <a:p>
            <a:pPr lvl="1"/>
            <a:r>
              <a:rPr lang="en-US" sz="2400" dirty="0"/>
              <a:t>Mild will </a:t>
            </a:r>
            <a:r>
              <a:rPr lang="en-US" sz="2400" dirty="0" err="1"/>
              <a:t>tx</a:t>
            </a:r>
            <a:r>
              <a:rPr lang="en-US" sz="2400" dirty="0"/>
              <a:t> like GER and resolve by 12-18 months</a:t>
            </a:r>
          </a:p>
          <a:p>
            <a:pPr lvl="1"/>
            <a:r>
              <a:rPr lang="en-US" sz="2400" dirty="0"/>
              <a:t>Severe may require medications and/or surgery (</a:t>
            </a:r>
            <a:r>
              <a:rPr lang="en-US" sz="2400" dirty="0" err="1"/>
              <a:t>Nissen</a:t>
            </a:r>
            <a:r>
              <a:rPr lang="en-US" sz="2400" dirty="0"/>
              <a:t> </a:t>
            </a:r>
            <a:r>
              <a:rPr lang="en-US" sz="2400" dirty="0" err="1"/>
              <a:t>fundoplication</a:t>
            </a:r>
            <a:r>
              <a:rPr lang="en-US" sz="2400" dirty="0"/>
              <a:t>)</a:t>
            </a:r>
          </a:p>
          <a:p>
            <a:pPr lvl="1"/>
            <a:endParaRPr lang="en-US" sz="2400" dirty="0"/>
          </a:p>
        </p:txBody>
      </p:sp>
      <p:sp>
        <p:nvSpPr>
          <p:cNvPr id="4" name="Rectangle 3"/>
          <p:cNvSpPr/>
          <p:nvPr/>
        </p:nvSpPr>
        <p:spPr>
          <a:xfrm>
            <a:off x="609600" y="5867400"/>
            <a:ext cx="8077200" cy="646331"/>
          </a:xfrm>
          <a:prstGeom prst="rect">
            <a:avLst/>
          </a:prstGeom>
        </p:spPr>
        <p:txBody>
          <a:bodyPr wrap="square">
            <a:spAutoFit/>
          </a:bodyPr>
          <a:lstStyle/>
          <a:p>
            <a:r>
              <a:rPr lang="en-US" dirty="0" smtClean="0">
                <a:hlinkClick r:id="rId2"/>
              </a:rPr>
              <a:t>http://emedicine.medscape.com/article/1892517-overview#showall</a:t>
            </a:r>
            <a:endParaRPr lang="en-US" dirty="0" smtClean="0"/>
          </a:p>
          <a:p>
            <a:endParaRPr lang="en-US" dirty="0"/>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style>
          <a:lnRef idx="1">
            <a:schemeClr val="accent4"/>
          </a:lnRef>
          <a:fillRef idx="3">
            <a:schemeClr val="accent4"/>
          </a:fillRef>
          <a:effectRef idx="2">
            <a:schemeClr val="accent4"/>
          </a:effectRef>
          <a:fontRef idx="minor">
            <a:schemeClr val="lt1"/>
          </a:fontRef>
        </p:style>
        <p:txBody>
          <a:bodyPr/>
          <a:lstStyle/>
          <a:p>
            <a:r>
              <a:rPr lang="en-US" dirty="0" err="1"/>
              <a:t>Gastroesophageal</a:t>
            </a:r>
            <a:r>
              <a:rPr lang="en-US" dirty="0"/>
              <a:t> Reflux</a:t>
            </a:r>
          </a:p>
        </p:txBody>
      </p:sp>
      <p:sp>
        <p:nvSpPr>
          <p:cNvPr id="13315" name="Rectangle 3"/>
          <p:cNvSpPr>
            <a:spLocks noGrp="1" noChangeArrowheads="1"/>
          </p:cNvSpPr>
          <p:nvPr>
            <p:ph type="body" idx="1"/>
          </p:nvPr>
        </p:nvSpPr>
        <p:spPr/>
        <p:txBody>
          <a:bodyPr/>
          <a:lstStyle/>
          <a:p>
            <a:pPr>
              <a:lnSpc>
                <a:spcPct val="90000"/>
              </a:lnSpc>
            </a:pPr>
            <a:r>
              <a:rPr lang="en-US" sz="2400" dirty="0"/>
              <a:t>Normally caused by an incompetent/poorly developed lower esophageal (cardiac) sphincter – very common ~50% of all infants</a:t>
            </a:r>
          </a:p>
          <a:p>
            <a:pPr>
              <a:lnSpc>
                <a:spcPct val="90000"/>
              </a:lnSpc>
            </a:pPr>
            <a:r>
              <a:rPr lang="en-US" sz="2400" dirty="0"/>
              <a:t>Peak at 1-4 months</a:t>
            </a:r>
          </a:p>
          <a:p>
            <a:pPr>
              <a:lnSpc>
                <a:spcPct val="90000"/>
              </a:lnSpc>
            </a:pPr>
            <a:r>
              <a:rPr lang="en-US" sz="2400" dirty="0"/>
              <a:t>Infants – reduce </a:t>
            </a:r>
            <a:r>
              <a:rPr lang="en-US" sz="2400" dirty="0" err="1"/>
              <a:t>vol</a:t>
            </a:r>
            <a:r>
              <a:rPr lang="en-US" sz="2400" dirty="0"/>
              <a:t> of </a:t>
            </a:r>
            <a:r>
              <a:rPr lang="en-US" sz="2400" dirty="0" err="1"/>
              <a:t>fdgs</a:t>
            </a:r>
            <a:r>
              <a:rPr lang="en-US" sz="2400" dirty="0"/>
              <a:t>, thickening formula </a:t>
            </a:r>
            <a:r>
              <a:rPr lang="en-US" sz="2400" dirty="0" err="1"/>
              <a:t>fdgs</a:t>
            </a:r>
            <a:r>
              <a:rPr lang="en-US" sz="2400" dirty="0"/>
              <a:t> (rice cereal – doesn’t work with BM), keep infant upright after </a:t>
            </a:r>
            <a:r>
              <a:rPr lang="en-US" sz="2400" dirty="0" err="1"/>
              <a:t>fdgs</a:t>
            </a:r>
            <a:r>
              <a:rPr lang="en-US" sz="2400" dirty="0"/>
              <a:t>, smoke exposure elimination</a:t>
            </a:r>
          </a:p>
          <a:p>
            <a:pPr>
              <a:lnSpc>
                <a:spcPct val="90000"/>
              </a:lnSpc>
            </a:pPr>
            <a:r>
              <a:rPr lang="en-US" sz="2400" dirty="0" smtClean="0"/>
              <a:t>Canadian Health Network </a:t>
            </a:r>
            <a:r>
              <a:rPr lang="en-US" sz="2400" dirty="0"/>
              <a:t>– </a:t>
            </a:r>
            <a:r>
              <a:rPr lang="en-US" sz="2400" dirty="0" smtClean="0"/>
              <a:t>Small , </a:t>
            </a:r>
            <a:r>
              <a:rPr lang="en-US" sz="2400" dirty="0"/>
              <a:t>freq meals, limit contributing foods (acidic, caffeine, carbonated, peppermint, fatty/greasy foods), no food just before bed</a:t>
            </a:r>
          </a:p>
          <a:p>
            <a:pPr>
              <a:lnSpc>
                <a:spcPct val="90000"/>
              </a:lnSpc>
            </a:pPr>
            <a:r>
              <a:rPr lang="en-US" sz="2400" dirty="0"/>
              <a:t>Medications may be required intermittently or continuously</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944562"/>
          </a:xfrm>
        </p:spPr>
        <p:style>
          <a:lnRef idx="1">
            <a:schemeClr val="accent2"/>
          </a:lnRef>
          <a:fillRef idx="2">
            <a:schemeClr val="accent2"/>
          </a:fillRef>
          <a:effectRef idx="1">
            <a:schemeClr val="accent2"/>
          </a:effectRef>
          <a:fontRef idx="minor">
            <a:schemeClr val="dk1"/>
          </a:fontRef>
        </p:style>
        <p:txBody>
          <a:bodyPr>
            <a:normAutofit/>
          </a:bodyPr>
          <a:lstStyle/>
          <a:p>
            <a:r>
              <a:rPr lang="en-GB" b="1" dirty="0" smtClean="0"/>
              <a:t>Esophagus and Stomach </a:t>
            </a:r>
            <a:endParaRPr lang="en-GB" b="1" dirty="0"/>
          </a:p>
        </p:txBody>
      </p:sp>
      <p:sp>
        <p:nvSpPr>
          <p:cNvPr id="3" name="Content Placeholder 2"/>
          <p:cNvSpPr>
            <a:spLocks noGrp="1"/>
          </p:cNvSpPr>
          <p:nvPr>
            <p:ph idx="1"/>
          </p:nvPr>
        </p:nvSpPr>
        <p:spPr/>
        <p:txBody>
          <a:bodyPr/>
          <a:lstStyle/>
          <a:p>
            <a:r>
              <a:rPr lang="en-GB" dirty="0" smtClean="0"/>
              <a:t>The esophagus is continuous tube that allows food to pass to the stomach.</a:t>
            </a:r>
          </a:p>
          <a:p>
            <a:r>
              <a:rPr lang="en-GB" dirty="0" smtClean="0"/>
              <a:t>The stomach is located in LUQ , the role of the stomach is to store and to secrete enzyme and digestive juice that aid in digestion. </a:t>
            </a:r>
          </a:p>
        </p:txBody>
      </p:sp>
      <p:sp>
        <p:nvSpPr>
          <p:cNvPr id="4" name="Slide Number Placeholder 3"/>
          <p:cNvSpPr>
            <a:spLocks noGrp="1"/>
          </p:cNvSpPr>
          <p:nvPr>
            <p:ph type="sldNum" sz="quarter" idx="12"/>
          </p:nvPr>
        </p:nvSpPr>
        <p:spPr/>
        <p:txBody>
          <a:bodyPr/>
          <a:lstStyle/>
          <a:p>
            <a:fld id="{B6F15528-21DE-4FAA-801E-634DDDAF4B2B}" type="slidenum">
              <a:rPr lang="en-US" smtClean="0"/>
              <a:pPr/>
              <a:t>4</a:t>
            </a:fld>
            <a:endParaRPr lang="en-US"/>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p:cNvSpPr>
            <a:spLocks noGrp="1" noChangeArrowheads="1"/>
          </p:cNvSpPr>
          <p:nvPr>
            <p:ph type="title"/>
          </p:nvPr>
        </p:nvSpPr>
        <p:spPr/>
        <p:style>
          <a:lnRef idx="0">
            <a:schemeClr val="accent4"/>
          </a:lnRef>
          <a:fillRef idx="3">
            <a:schemeClr val="accent4"/>
          </a:fillRef>
          <a:effectRef idx="3">
            <a:schemeClr val="accent4"/>
          </a:effectRef>
          <a:fontRef idx="minor">
            <a:schemeClr val="lt1"/>
          </a:fontRef>
        </p:style>
        <p:txBody>
          <a:bodyPr>
            <a:normAutofit fontScale="90000"/>
          </a:bodyPr>
          <a:lstStyle/>
          <a:p>
            <a:r>
              <a:rPr lang="en-US" sz="4000" dirty="0"/>
              <a:t>The American Academy of Pediatrics recommends</a:t>
            </a:r>
            <a:endParaRPr lang="ru-RU" sz="4000" dirty="0"/>
          </a:p>
        </p:txBody>
      </p:sp>
      <p:sp>
        <p:nvSpPr>
          <p:cNvPr id="73731" name="Rectangle 3"/>
          <p:cNvSpPr>
            <a:spLocks noGrp="1" noChangeArrowheads="1"/>
          </p:cNvSpPr>
          <p:nvPr>
            <p:ph type="body" idx="1"/>
          </p:nvPr>
        </p:nvSpPr>
        <p:spPr/>
        <p:txBody>
          <a:bodyPr/>
          <a:lstStyle/>
          <a:p>
            <a:r>
              <a:rPr lang="en-US" dirty="0"/>
              <a:t>P</a:t>
            </a:r>
            <a:r>
              <a:rPr lang="en-US" dirty="0" smtClean="0"/>
              <a:t>lacing </a:t>
            </a:r>
            <a:r>
              <a:rPr lang="en-US" dirty="0"/>
              <a:t>the infant with </a:t>
            </a:r>
            <a:r>
              <a:rPr lang="en-US" dirty="0" err="1"/>
              <a:t>gastroesophageal</a:t>
            </a:r>
            <a:r>
              <a:rPr lang="en-US" dirty="0"/>
              <a:t> reflux in the prone position. </a:t>
            </a:r>
            <a:r>
              <a:rPr lang="en-US" dirty="0" smtClean="0"/>
              <a:t>Eliminating </a:t>
            </a:r>
            <a:r>
              <a:rPr lang="en-US" dirty="0"/>
              <a:t>these factors and placing the infant with reflux in the prone position is the safest position.</a:t>
            </a:r>
            <a:endParaRPr lang="ru-RU" dirty="0"/>
          </a:p>
        </p:txBody>
      </p:sp>
      <p:sp>
        <p:nvSpPr>
          <p:cNvPr id="4" name="Rectangle 3"/>
          <p:cNvSpPr/>
          <p:nvPr/>
        </p:nvSpPr>
        <p:spPr>
          <a:xfrm>
            <a:off x="381000" y="5638800"/>
            <a:ext cx="8382000" cy="1200329"/>
          </a:xfrm>
          <a:prstGeom prst="rect">
            <a:avLst/>
          </a:prstGeom>
        </p:spPr>
        <p:txBody>
          <a:bodyPr wrap="square">
            <a:spAutoFit/>
          </a:bodyPr>
          <a:lstStyle/>
          <a:p>
            <a:r>
              <a:rPr lang="en-US" dirty="0" smtClean="0">
                <a:hlinkClick r:id="rId2"/>
              </a:rPr>
              <a:t>http://www.naspghan.org/user-assets/Documents/pdf/PositionPapers/GERD.pdf</a:t>
            </a:r>
            <a:endParaRPr lang="en-US" dirty="0" smtClean="0"/>
          </a:p>
          <a:p>
            <a:endParaRPr lang="en-US" dirty="0" smtClean="0"/>
          </a:p>
          <a:p>
            <a:endParaRPr lang="en-US" dirty="0" smtClean="0"/>
          </a:p>
          <a:p>
            <a:endParaRPr lang="en-US"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91138" name="Picture 2"/>
          <p:cNvPicPr>
            <a:picLocks noChangeAspect="1" noChangeArrowheads="1"/>
          </p:cNvPicPr>
          <p:nvPr/>
        </p:nvPicPr>
        <p:blipFill>
          <a:blip r:embed="rId4" cstate="print"/>
          <a:srcRect b="4578"/>
          <a:stretch>
            <a:fillRect/>
          </a:stretch>
        </p:blipFill>
        <p:spPr bwMode="auto">
          <a:xfrm>
            <a:off x="3657600" y="3429000"/>
            <a:ext cx="5486400" cy="3233738"/>
          </a:xfrm>
          <a:prstGeom prst="rect">
            <a:avLst/>
          </a:prstGeom>
          <a:noFill/>
        </p:spPr>
      </p:pic>
      <p:sp>
        <p:nvSpPr>
          <p:cNvPr id="91139" name="Rectangle 3"/>
          <p:cNvSpPr>
            <a:spLocks noGrp="1" noChangeArrowheads="1"/>
          </p:cNvSpPr>
          <p:nvPr>
            <p:ph type="title"/>
          </p:nvPr>
        </p:nvSpPr>
        <p:spPr>
          <a:xfrm>
            <a:off x="457200" y="274638"/>
            <a:ext cx="8229600" cy="868362"/>
          </a:xfrm>
        </p:spPr>
        <p:style>
          <a:lnRef idx="1">
            <a:schemeClr val="accent2"/>
          </a:lnRef>
          <a:fillRef idx="2">
            <a:schemeClr val="accent2"/>
          </a:fillRef>
          <a:effectRef idx="1">
            <a:schemeClr val="accent2"/>
          </a:effectRef>
          <a:fontRef idx="minor">
            <a:schemeClr val="dk1"/>
          </a:fontRef>
        </p:style>
        <p:txBody>
          <a:bodyPr/>
          <a:lstStyle/>
          <a:p>
            <a:r>
              <a:rPr lang="en-US" b="1" dirty="0"/>
              <a:t>Pancreas</a:t>
            </a:r>
            <a:r>
              <a:rPr lang="en-US" dirty="0"/>
              <a:t> </a:t>
            </a:r>
          </a:p>
        </p:txBody>
      </p:sp>
      <p:sp>
        <p:nvSpPr>
          <p:cNvPr id="91140" name="Rectangle 4"/>
          <p:cNvSpPr>
            <a:spLocks noGrp="1" noChangeArrowheads="1"/>
          </p:cNvSpPr>
          <p:nvPr>
            <p:ph type="body" idx="1"/>
          </p:nvPr>
        </p:nvSpPr>
        <p:spPr>
          <a:xfrm>
            <a:off x="838200" y="1371600"/>
            <a:ext cx="7315200" cy="5334000"/>
          </a:xfrm>
        </p:spPr>
        <p:txBody>
          <a:bodyPr/>
          <a:lstStyle/>
          <a:p>
            <a:pPr>
              <a:buClr>
                <a:srgbClr val="000061"/>
              </a:buClr>
            </a:pPr>
            <a:r>
              <a:rPr lang="en-US" b="1" dirty="0" smtClean="0">
                <a:solidFill>
                  <a:srgbClr val="00B0F0"/>
                </a:solidFill>
              </a:rPr>
              <a:t>Functions </a:t>
            </a:r>
          </a:p>
          <a:p>
            <a:pPr>
              <a:buClr>
                <a:srgbClr val="000061"/>
              </a:buClr>
              <a:buNone/>
            </a:pPr>
            <a:r>
              <a:rPr lang="en-US" dirty="0" smtClean="0"/>
              <a:t>1. Digestive </a:t>
            </a:r>
            <a:r>
              <a:rPr lang="en-US" dirty="0"/>
              <a:t>enzymes </a:t>
            </a:r>
          </a:p>
          <a:p>
            <a:pPr lvl="1"/>
            <a:r>
              <a:rPr lang="en-US" dirty="0"/>
              <a:t>digest proteins</a:t>
            </a:r>
          </a:p>
          <a:p>
            <a:pPr lvl="2"/>
            <a:r>
              <a:rPr lang="en-US" dirty="0" err="1"/>
              <a:t>T</a:t>
            </a:r>
            <a:r>
              <a:rPr lang="en-US" dirty="0" err="1" smtClean="0"/>
              <a:t>rypsin</a:t>
            </a:r>
            <a:r>
              <a:rPr lang="en-US" dirty="0"/>
              <a:t>, </a:t>
            </a:r>
            <a:r>
              <a:rPr lang="en-US" dirty="0" err="1"/>
              <a:t>C</a:t>
            </a:r>
            <a:r>
              <a:rPr lang="en-US" dirty="0" err="1" smtClean="0"/>
              <a:t>hymotrypsin</a:t>
            </a:r>
            <a:endParaRPr lang="en-US" dirty="0"/>
          </a:p>
          <a:p>
            <a:pPr lvl="1"/>
            <a:r>
              <a:rPr lang="en-US" dirty="0"/>
              <a:t>digest starch</a:t>
            </a:r>
          </a:p>
          <a:p>
            <a:pPr lvl="2"/>
            <a:r>
              <a:rPr lang="en-US" dirty="0"/>
              <a:t>A</a:t>
            </a:r>
            <a:r>
              <a:rPr lang="en-US" dirty="0" smtClean="0"/>
              <a:t>mylase</a:t>
            </a:r>
            <a:endParaRPr lang="en-US" dirty="0">
              <a:solidFill>
                <a:srgbClr val="000000"/>
              </a:solidFill>
            </a:endParaRPr>
          </a:p>
          <a:p>
            <a:pPr>
              <a:buNone/>
            </a:pPr>
            <a:r>
              <a:rPr lang="en-US" dirty="0" smtClean="0"/>
              <a:t>2. Buffers </a:t>
            </a:r>
            <a:endParaRPr lang="en-US" dirty="0"/>
          </a:p>
          <a:p>
            <a:pPr lvl="1"/>
            <a:r>
              <a:rPr lang="en-US" dirty="0"/>
              <a:t>neutralizes </a:t>
            </a:r>
            <a:br>
              <a:rPr lang="en-US" dirty="0"/>
            </a:br>
            <a:r>
              <a:rPr lang="en-US" dirty="0"/>
              <a:t>acid from </a:t>
            </a:r>
            <a:br>
              <a:rPr lang="en-US" dirty="0"/>
            </a:br>
            <a:r>
              <a:rPr lang="en-US" dirty="0"/>
              <a:t>stomach</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91140">
                                            <p:txEl>
                                              <p:pRg st="2" end="2"/>
                                            </p:txEl>
                                          </p:spTgt>
                                        </p:tgtEl>
                                        <p:attrNameLst>
                                          <p:attrName>style.visibility</p:attrName>
                                        </p:attrNameLst>
                                      </p:cBhvr>
                                      <p:to>
                                        <p:strVal val="visible"/>
                                      </p:to>
                                    </p:set>
                                    <p:anim calcmode="lin" valueType="num">
                                      <p:cBhvr additive="base">
                                        <p:cTn id="7" dur="500" fill="hold"/>
                                        <p:tgtEl>
                                          <p:spTgt spid="91140">
                                            <p:txEl>
                                              <p:pRg st="2" end="2"/>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91140">
                                            <p:txEl>
                                              <p:pRg st="2" end="2"/>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3" name="Whoosh"/>
                                        </p:tgtEl>
                                      </p:cMediaNode>
                                    </p:audio>
                                  </p:sub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91140">
                                            <p:txEl>
                                              <p:pRg st="3" end="3"/>
                                            </p:txEl>
                                          </p:spTgt>
                                        </p:tgtEl>
                                        <p:attrNameLst>
                                          <p:attrName>style.visibility</p:attrName>
                                        </p:attrNameLst>
                                      </p:cBhvr>
                                      <p:to>
                                        <p:strVal val="visible"/>
                                      </p:to>
                                    </p:set>
                                    <p:anim calcmode="lin" valueType="num">
                                      <p:cBhvr additive="base">
                                        <p:cTn id="12" dur="500" fill="hold"/>
                                        <p:tgtEl>
                                          <p:spTgt spid="91140">
                                            <p:txEl>
                                              <p:pRg st="3" end="3"/>
                                            </p:txEl>
                                          </p:spTgt>
                                        </p:tgtEl>
                                        <p:attrNameLst>
                                          <p:attrName>ppt_x</p:attrName>
                                        </p:attrNameLst>
                                      </p:cBhvr>
                                      <p:tavLst>
                                        <p:tav tm="0">
                                          <p:val>
                                            <p:strVal val="0-#ppt_w/2"/>
                                          </p:val>
                                        </p:tav>
                                        <p:tav tm="100000">
                                          <p:val>
                                            <p:strVal val="#ppt_x"/>
                                          </p:val>
                                        </p:tav>
                                      </p:tavLst>
                                    </p:anim>
                                    <p:anim calcmode="lin" valueType="num">
                                      <p:cBhvr additive="base">
                                        <p:cTn id="13" dur="500" fill="hold"/>
                                        <p:tgtEl>
                                          <p:spTgt spid="91140">
                                            <p:txEl>
                                              <p:pRg st="3" end="3"/>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0"/>
                                            </p:cond>
                                          </p:stCondLst>
                                          <p:endCondLst>
                                            <p:cond evt="onStopAudio" delay="0">
                                              <p:tgtEl>
                                                <p:sldTgt/>
                                              </p:tgtEl>
                                            </p:cond>
                                          </p:endCondLst>
                                        </p:cTn>
                                        <p:tgtEl>
                                          <p:sndTgt r:embed="rId3" name="Whoosh"/>
                                        </p:tgtEl>
                                      </p:cMediaNode>
                                    </p:audio>
                                  </p:subTnLst>
                                </p:cTn>
                              </p:par>
                            </p:childTnLst>
                          </p:cTn>
                        </p:par>
                      </p:childTnLst>
                    </p:cTn>
                  </p:par>
                  <p:par>
                    <p:cTn id="14" fill="hold">
                      <p:stCondLst>
                        <p:cond delay="indefinite"/>
                      </p:stCondLst>
                      <p:childTnLst>
                        <p:par>
                          <p:cTn id="15" fill="hold">
                            <p:stCondLst>
                              <p:cond delay="0"/>
                            </p:stCondLst>
                            <p:childTnLst>
                              <p:par>
                                <p:cTn id="16" presetID="2" presetClass="entr" presetSubtype="8" fill="hold" grpId="0" nodeType="clickEffect">
                                  <p:stCondLst>
                                    <p:cond delay="0"/>
                                  </p:stCondLst>
                                  <p:childTnLst>
                                    <p:set>
                                      <p:cBhvr>
                                        <p:cTn id="17" dur="1" fill="hold">
                                          <p:stCondLst>
                                            <p:cond delay="0"/>
                                          </p:stCondLst>
                                        </p:cTn>
                                        <p:tgtEl>
                                          <p:spTgt spid="91140">
                                            <p:txEl>
                                              <p:pRg st="4" end="4"/>
                                            </p:txEl>
                                          </p:spTgt>
                                        </p:tgtEl>
                                        <p:attrNameLst>
                                          <p:attrName>style.visibility</p:attrName>
                                        </p:attrNameLst>
                                      </p:cBhvr>
                                      <p:to>
                                        <p:strVal val="visible"/>
                                      </p:to>
                                    </p:set>
                                    <p:anim calcmode="lin" valueType="num">
                                      <p:cBhvr additive="base">
                                        <p:cTn id="18" dur="500" fill="hold"/>
                                        <p:tgtEl>
                                          <p:spTgt spid="91140">
                                            <p:txEl>
                                              <p:pRg st="4" end="4"/>
                                            </p:txEl>
                                          </p:spTgt>
                                        </p:tgtEl>
                                        <p:attrNameLst>
                                          <p:attrName>ppt_x</p:attrName>
                                        </p:attrNameLst>
                                      </p:cBhvr>
                                      <p:tavLst>
                                        <p:tav tm="0">
                                          <p:val>
                                            <p:strVal val="0-#ppt_w/2"/>
                                          </p:val>
                                        </p:tav>
                                        <p:tav tm="100000">
                                          <p:val>
                                            <p:strVal val="#ppt_x"/>
                                          </p:val>
                                        </p:tav>
                                      </p:tavLst>
                                    </p:anim>
                                    <p:anim calcmode="lin" valueType="num">
                                      <p:cBhvr additive="base">
                                        <p:cTn id="19" dur="500" fill="hold"/>
                                        <p:tgtEl>
                                          <p:spTgt spid="91140">
                                            <p:txEl>
                                              <p:pRg st="4" end="4"/>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6"/>
                                            </p:cond>
                                          </p:stCondLst>
                                          <p:endCondLst>
                                            <p:cond evt="onStopAudio" delay="0">
                                              <p:tgtEl>
                                                <p:sldTgt/>
                                              </p:tgtEl>
                                            </p:cond>
                                          </p:endCondLst>
                                        </p:cTn>
                                        <p:tgtEl>
                                          <p:sndTgt r:embed="rId3" name="Whoosh"/>
                                        </p:tgtEl>
                                      </p:cMediaNode>
                                    </p:audio>
                                  </p:subTnLst>
                                </p:cTn>
                              </p:par>
                            </p:childTnLst>
                          </p:cTn>
                        </p:par>
                      </p:childTnLst>
                    </p:cTn>
                  </p:par>
                  <p:par>
                    <p:cTn id="20" fill="hold">
                      <p:stCondLst>
                        <p:cond delay="indefinite"/>
                      </p:stCondLst>
                      <p:childTnLst>
                        <p:par>
                          <p:cTn id="21" fill="hold">
                            <p:stCondLst>
                              <p:cond delay="0"/>
                            </p:stCondLst>
                            <p:childTnLst>
                              <p:par>
                                <p:cTn id="22" presetID="2" presetClass="entr" presetSubtype="8" fill="hold" grpId="0" nodeType="clickEffect">
                                  <p:stCondLst>
                                    <p:cond delay="0"/>
                                  </p:stCondLst>
                                  <p:childTnLst>
                                    <p:set>
                                      <p:cBhvr>
                                        <p:cTn id="23" dur="1" fill="hold">
                                          <p:stCondLst>
                                            <p:cond delay="0"/>
                                          </p:stCondLst>
                                        </p:cTn>
                                        <p:tgtEl>
                                          <p:spTgt spid="91140">
                                            <p:txEl>
                                              <p:pRg st="5" end="5"/>
                                            </p:txEl>
                                          </p:spTgt>
                                        </p:tgtEl>
                                        <p:attrNameLst>
                                          <p:attrName>style.visibility</p:attrName>
                                        </p:attrNameLst>
                                      </p:cBhvr>
                                      <p:to>
                                        <p:strVal val="visible"/>
                                      </p:to>
                                    </p:set>
                                    <p:anim calcmode="lin" valueType="num">
                                      <p:cBhvr additive="base">
                                        <p:cTn id="24" dur="500" fill="hold"/>
                                        <p:tgtEl>
                                          <p:spTgt spid="91140">
                                            <p:txEl>
                                              <p:pRg st="5" end="5"/>
                                            </p:txEl>
                                          </p:spTgt>
                                        </p:tgtEl>
                                        <p:attrNameLst>
                                          <p:attrName>ppt_x</p:attrName>
                                        </p:attrNameLst>
                                      </p:cBhvr>
                                      <p:tavLst>
                                        <p:tav tm="0">
                                          <p:val>
                                            <p:strVal val="0-#ppt_w/2"/>
                                          </p:val>
                                        </p:tav>
                                        <p:tav tm="100000">
                                          <p:val>
                                            <p:strVal val="#ppt_x"/>
                                          </p:val>
                                        </p:tav>
                                      </p:tavLst>
                                    </p:anim>
                                    <p:anim calcmode="lin" valueType="num">
                                      <p:cBhvr additive="base">
                                        <p:cTn id="25" dur="500" fill="hold"/>
                                        <p:tgtEl>
                                          <p:spTgt spid="91140">
                                            <p:txEl>
                                              <p:pRg st="5" end="5"/>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22"/>
                                            </p:cond>
                                          </p:stCondLst>
                                          <p:endCondLst>
                                            <p:cond evt="onStopAudio" delay="0">
                                              <p:tgtEl>
                                                <p:sldTgt/>
                                              </p:tgtEl>
                                            </p:cond>
                                          </p:endCondLst>
                                        </p:cTn>
                                        <p:tgtEl>
                                          <p:sndTgt r:embed="rId3" name="Whoosh"/>
                                        </p:tgtEl>
                                      </p:cMediaNode>
                                    </p:audio>
                                  </p:subTnLst>
                                </p:cTn>
                              </p:par>
                            </p:childTnLst>
                          </p:cTn>
                        </p:par>
                      </p:childTnLst>
                    </p:cTn>
                  </p:par>
                  <p:par>
                    <p:cTn id="26" fill="hold">
                      <p:stCondLst>
                        <p:cond delay="indefinite"/>
                      </p:stCondLst>
                      <p:childTnLst>
                        <p:par>
                          <p:cTn id="27" fill="hold">
                            <p:stCondLst>
                              <p:cond delay="0"/>
                            </p:stCondLst>
                            <p:childTnLst>
                              <p:par>
                                <p:cTn id="28" presetID="2" presetClass="entr" presetSubtype="8" fill="hold" grpId="0" nodeType="clickEffect">
                                  <p:stCondLst>
                                    <p:cond delay="0"/>
                                  </p:stCondLst>
                                  <p:childTnLst>
                                    <p:set>
                                      <p:cBhvr>
                                        <p:cTn id="29" dur="1" fill="hold">
                                          <p:stCondLst>
                                            <p:cond delay="0"/>
                                          </p:stCondLst>
                                        </p:cTn>
                                        <p:tgtEl>
                                          <p:spTgt spid="91140">
                                            <p:txEl>
                                              <p:pRg st="7" end="7"/>
                                            </p:txEl>
                                          </p:spTgt>
                                        </p:tgtEl>
                                        <p:attrNameLst>
                                          <p:attrName>style.visibility</p:attrName>
                                        </p:attrNameLst>
                                      </p:cBhvr>
                                      <p:to>
                                        <p:strVal val="visible"/>
                                      </p:to>
                                    </p:set>
                                    <p:anim calcmode="lin" valueType="num">
                                      <p:cBhvr additive="base">
                                        <p:cTn id="30" dur="500" fill="hold"/>
                                        <p:tgtEl>
                                          <p:spTgt spid="91140">
                                            <p:txEl>
                                              <p:pRg st="7" end="7"/>
                                            </p:txEl>
                                          </p:spTgt>
                                        </p:tgtEl>
                                        <p:attrNameLst>
                                          <p:attrName>ppt_x</p:attrName>
                                        </p:attrNameLst>
                                      </p:cBhvr>
                                      <p:tavLst>
                                        <p:tav tm="0">
                                          <p:val>
                                            <p:strVal val="0-#ppt_w/2"/>
                                          </p:val>
                                        </p:tav>
                                        <p:tav tm="100000">
                                          <p:val>
                                            <p:strVal val="#ppt_x"/>
                                          </p:val>
                                        </p:tav>
                                      </p:tavLst>
                                    </p:anim>
                                    <p:anim calcmode="lin" valueType="num">
                                      <p:cBhvr additive="base">
                                        <p:cTn id="31" dur="500" fill="hold"/>
                                        <p:tgtEl>
                                          <p:spTgt spid="91140">
                                            <p:txEl>
                                              <p:pRg st="7" end="7"/>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28"/>
                                            </p:cond>
                                          </p:stCondLst>
                                          <p:endCondLst>
                                            <p:cond evt="onStopAudio" delay="0">
                                              <p:tgtEl>
                                                <p:sldTgt/>
                                              </p:tgtEl>
                                            </p:cond>
                                          </p:endCondLst>
                                        </p:cTn>
                                        <p:tgtEl>
                                          <p:sndTgt r:embed="rId3" name="Whoosh"/>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1140" grpId="0" build="p" autoUpdateAnimBg="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2"/>
          <p:cNvSpPr>
            <a:spLocks noGrp="1" noChangeArrowheads="1"/>
          </p:cNvSpPr>
          <p:nvPr>
            <p:ph type="title"/>
          </p:nvPr>
        </p:nvSpPr>
        <p:spPr>
          <a:xfrm>
            <a:off x="685800" y="228600"/>
            <a:ext cx="7772400" cy="762000"/>
          </a:xfrm>
        </p:spPr>
        <p:style>
          <a:lnRef idx="1">
            <a:schemeClr val="accent2"/>
          </a:lnRef>
          <a:fillRef idx="2">
            <a:schemeClr val="accent2"/>
          </a:fillRef>
          <a:effectRef idx="1">
            <a:schemeClr val="accent2"/>
          </a:effectRef>
          <a:fontRef idx="minor">
            <a:schemeClr val="dk1"/>
          </a:fontRef>
        </p:style>
        <p:txBody>
          <a:bodyPr/>
          <a:lstStyle/>
          <a:p>
            <a:r>
              <a:rPr lang="en-US" b="1" dirty="0"/>
              <a:t>Liver</a:t>
            </a:r>
            <a:r>
              <a:rPr lang="en-US" dirty="0"/>
              <a:t> </a:t>
            </a:r>
          </a:p>
        </p:txBody>
      </p:sp>
      <p:sp>
        <p:nvSpPr>
          <p:cNvPr id="111619" name="Rectangle 3"/>
          <p:cNvSpPr>
            <a:spLocks noGrp="1" noChangeArrowheads="1"/>
          </p:cNvSpPr>
          <p:nvPr>
            <p:ph type="body" idx="1"/>
          </p:nvPr>
        </p:nvSpPr>
        <p:spPr>
          <a:xfrm>
            <a:off x="685800" y="1066800"/>
            <a:ext cx="7772400" cy="2362200"/>
          </a:xfrm>
        </p:spPr>
        <p:txBody>
          <a:bodyPr/>
          <a:lstStyle/>
          <a:p>
            <a:pPr>
              <a:lnSpc>
                <a:spcPct val="90000"/>
              </a:lnSpc>
            </a:pPr>
            <a:r>
              <a:rPr lang="en-US" b="1" dirty="0">
                <a:solidFill>
                  <a:srgbClr val="00B0F0"/>
                </a:solidFill>
              </a:rPr>
              <a:t>Function</a:t>
            </a:r>
          </a:p>
          <a:p>
            <a:pPr lvl="1">
              <a:lnSpc>
                <a:spcPct val="90000"/>
              </a:lnSpc>
            </a:pPr>
            <a:r>
              <a:rPr lang="en-US" sz="2900" u="sng" dirty="0">
                <a:solidFill>
                  <a:srgbClr val="CC0000"/>
                </a:solidFill>
              </a:rPr>
              <a:t>P</a:t>
            </a:r>
            <a:r>
              <a:rPr lang="en-US" sz="2900" u="sng" dirty="0" smtClean="0">
                <a:solidFill>
                  <a:srgbClr val="CC0000"/>
                </a:solidFill>
              </a:rPr>
              <a:t>roduces </a:t>
            </a:r>
            <a:r>
              <a:rPr lang="en-US" sz="2900" u="sng" dirty="0">
                <a:solidFill>
                  <a:srgbClr val="CC0000"/>
                </a:solidFill>
              </a:rPr>
              <a:t>bile</a:t>
            </a:r>
            <a:endParaRPr lang="en-US" sz="2900" dirty="0">
              <a:solidFill>
                <a:srgbClr val="000000"/>
              </a:solidFill>
            </a:endParaRPr>
          </a:p>
          <a:p>
            <a:pPr lvl="2">
              <a:lnSpc>
                <a:spcPct val="90000"/>
              </a:lnSpc>
              <a:buNone/>
            </a:pPr>
            <a:r>
              <a:rPr lang="en-US" dirty="0" smtClean="0">
                <a:solidFill>
                  <a:srgbClr val="CC0000"/>
                </a:solidFill>
              </a:rPr>
              <a:t>a. </a:t>
            </a:r>
            <a:r>
              <a:rPr lang="en-US" dirty="0" smtClean="0">
                <a:solidFill>
                  <a:srgbClr val="002060"/>
                </a:solidFill>
              </a:rPr>
              <a:t>bile </a:t>
            </a:r>
            <a:r>
              <a:rPr lang="en-US" dirty="0">
                <a:solidFill>
                  <a:srgbClr val="002060"/>
                </a:solidFill>
              </a:rPr>
              <a:t>stored in gallbladder until needed</a:t>
            </a:r>
          </a:p>
          <a:p>
            <a:pPr lvl="2">
              <a:lnSpc>
                <a:spcPct val="90000"/>
              </a:lnSpc>
              <a:buNone/>
            </a:pPr>
            <a:r>
              <a:rPr lang="en-US" dirty="0">
                <a:solidFill>
                  <a:srgbClr val="002060"/>
                </a:solidFill>
              </a:rPr>
              <a:t>breaks up fats </a:t>
            </a:r>
          </a:p>
          <a:p>
            <a:pPr lvl="3">
              <a:lnSpc>
                <a:spcPct val="90000"/>
              </a:lnSpc>
            </a:pPr>
            <a:r>
              <a:rPr lang="en-US" dirty="0"/>
              <a:t>act like detergents to breakup fats</a:t>
            </a:r>
          </a:p>
        </p:txBody>
      </p:sp>
      <p:pic>
        <p:nvPicPr>
          <p:cNvPr id="111620" name="Picture 4"/>
          <p:cNvPicPr>
            <a:picLocks noChangeAspect="1" noChangeArrowheads="1"/>
          </p:cNvPicPr>
          <p:nvPr/>
        </p:nvPicPr>
        <p:blipFill>
          <a:blip r:embed="rId5" cstate="print"/>
          <a:srcRect b="4578"/>
          <a:stretch>
            <a:fillRect/>
          </a:stretch>
        </p:blipFill>
        <p:spPr bwMode="auto">
          <a:xfrm>
            <a:off x="3505200" y="3429000"/>
            <a:ext cx="5635625" cy="3233738"/>
          </a:xfrm>
          <a:prstGeom prst="rect">
            <a:avLst/>
          </a:prstGeom>
          <a:noFill/>
        </p:spPr>
      </p:pic>
      <p:sp>
        <p:nvSpPr>
          <p:cNvPr id="111621" name="Rectangle 5"/>
          <p:cNvSpPr>
            <a:spLocks noChangeArrowheads="1"/>
          </p:cNvSpPr>
          <p:nvPr/>
        </p:nvSpPr>
        <p:spPr bwMode="auto">
          <a:xfrm>
            <a:off x="0" y="4648200"/>
            <a:ext cx="3124200" cy="1877437"/>
          </a:xfrm>
          <a:prstGeom prst="rect">
            <a:avLst/>
          </a:prstGeom>
          <a:solidFill>
            <a:srgbClr val="FFCC18"/>
          </a:solidFill>
          <a:ln w="9525">
            <a:noFill/>
            <a:miter lim="800000"/>
            <a:headEnd/>
            <a:tailEnd/>
          </a:ln>
          <a:effectLst>
            <a:outerShdw dist="35921" dir="2700000" algn="ctr" rotWithShape="0">
              <a:srgbClr val="808080">
                <a:alpha val="75000"/>
              </a:srgbClr>
            </a:outerShdw>
          </a:effectLst>
        </p:spPr>
        <p:txBody>
          <a:bodyPr wrap="square">
            <a:spAutoFit/>
          </a:bodyPr>
          <a:lstStyle/>
          <a:p>
            <a:pPr eaLnBrk="1" hangingPunct="1">
              <a:spcBef>
                <a:spcPct val="20000"/>
              </a:spcBef>
              <a:buClr>
                <a:schemeClr val="tx1"/>
              </a:buClr>
              <a:buSzPct val="60000"/>
            </a:pPr>
            <a:r>
              <a:rPr lang="en-US" sz="2400" b="1" dirty="0">
                <a:solidFill>
                  <a:srgbClr val="CC0000"/>
                </a:solidFill>
              </a:rPr>
              <a:t>B</a:t>
            </a:r>
            <a:r>
              <a:rPr lang="en-US" sz="2400" b="1" dirty="0" smtClean="0">
                <a:solidFill>
                  <a:srgbClr val="CC0000"/>
                </a:solidFill>
              </a:rPr>
              <a:t>ile </a:t>
            </a:r>
            <a:r>
              <a:rPr lang="en-US" sz="2400" b="1" dirty="0">
                <a:solidFill>
                  <a:srgbClr val="CC0000"/>
                </a:solidFill>
              </a:rPr>
              <a:t>contains colors from old red blood cells collected in liver =</a:t>
            </a:r>
            <a:endParaRPr lang="en-US" sz="2400" b="1" dirty="0"/>
          </a:p>
          <a:p>
            <a:pPr eaLnBrk="1" hangingPunct="1">
              <a:spcBef>
                <a:spcPct val="20000"/>
              </a:spcBef>
              <a:buClr>
                <a:schemeClr val="hlink"/>
              </a:buClr>
              <a:buSzPct val="95000"/>
            </a:pPr>
            <a:r>
              <a:rPr lang="en-US" sz="2000" b="1" dirty="0">
                <a:solidFill>
                  <a:srgbClr val="660000"/>
                </a:solidFill>
              </a:rPr>
              <a:t>iron in RBC rusts &amp; makes feces brown</a:t>
            </a:r>
            <a:endParaRPr lang="en-US" sz="2000" b="1" dirty="0">
              <a:solidFill>
                <a:srgbClr val="0F116A"/>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11619">
                                            <p:txEl>
                                              <p:pRg st="1" end="1"/>
                                            </p:txEl>
                                          </p:spTgt>
                                        </p:tgtEl>
                                        <p:attrNameLst>
                                          <p:attrName>style.visibility</p:attrName>
                                        </p:attrNameLst>
                                      </p:cBhvr>
                                      <p:to>
                                        <p:strVal val="visible"/>
                                      </p:to>
                                    </p:set>
                                    <p:anim calcmode="lin" valueType="num">
                                      <p:cBhvr additive="base">
                                        <p:cTn id="7" dur="500" fill="hold"/>
                                        <p:tgtEl>
                                          <p:spTgt spid="111619">
                                            <p:txEl>
                                              <p:pRg st="1" end="1"/>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111619">
                                            <p:txEl>
                                              <p:pRg st="1" end="1"/>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3" name="Whoosh"/>
                                        </p:tgtEl>
                                      </p:cMediaNode>
                                    </p:audio>
                                  </p:sub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11619">
                                            <p:txEl>
                                              <p:pRg st="2" end="2"/>
                                            </p:txEl>
                                          </p:spTgt>
                                        </p:tgtEl>
                                        <p:attrNameLst>
                                          <p:attrName>style.visibility</p:attrName>
                                        </p:attrNameLst>
                                      </p:cBhvr>
                                      <p:to>
                                        <p:strVal val="visible"/>
                                      </p:to>
                                    </p:set>
                                    <p:anim calcmode="lin" valueType="num">
                                      <p:cBhvr additive="base">
                                        <p:cTn id="13" dur="500" fill="hold"/>
                                        <p:tgtEl>
                                          <p:spTgt spid="111619">
                                            <p:txEl>
                                              <p:pRg st="2" end="2"/>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111619">
                                            <p:txEl>
                                              <p:pRg st="2" end="2"/>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1"/>
                                            </p:cond>
                                          </p:stCondLst>
                                          <p:endCondLst>
                                            <p:cond evt="onStopAudio" delay="0">
                                              <p:tgtEl>
                                                <p:sldTgt/>
                                              </p:tgtEl>
                                            </p:cond>
                                          </p:endCondLst>
                                        </p:cTn>
                                        <p:tgtEl>
                                          <p:sndTgt r:embed="rId3" name="Whoosh"/>
                                        </p:tgtEl>
                                      </p:cMediaNode>
                                    </p:audio>
                                  </p:sub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111619">
                                            <p:txEl>
                                              <p:pRg st="3" end="3"/>
                                            </p:txEl>
                                          </p:spTgt>
                                        </p:tgtEl>
                                        <p:attrNameLst>
                                          <p:attrName>style.visibility</p:attrName>
                                        </p:attrNameLst>
                                      </p:cBhvr>
                                      <p:to>
                                        <p:strVal val="visible"/>
                                      </p:to>
                                    </p:set>
                                    <p:anim calcmode="lin" valueType="num">
                                      <p:cBhvr additive="base">
                                        <p:cTn id="19" dur="500" fill="hold"/>
                                        <p:tgtEl>
                                          <p:spTgt spid="111619">
                                            <p:txEl>
                                              <p:pRg st="3" end="3"/>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111619">
                                            <p:txEl>
                                              <p:pRg st="3" end="3"/>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7"/>
                                            </p:cond>
                                          </p:stCondLst>
                                          <p:endCondLst>
                                            <p:cond evt="onStopAudio" delay="0">
                                              <p:tgtEl>
                                                <p:sldTgt/>
                                              </p:tgtEl>
                                            </p:cond>
                                          </p:endCondLst>
                                        </p:cTn>
                                        <p:tgtEl>
                                          <p:sndTgt r:embed="rId3" name="Whoosh"/>
                                        </p:tgtEl>
                                      </p:cMediaNode>
                                    </p:audio>
                                  </p:sub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111619">
                                            <p:txEl>
                                              <p:pRg st="4" end="4"/>
                                            </p:txEl>
                                          </p:spTgt>
                                        </p:tgtEl>
                                        <p:attrNameLst>
                                          <p:attrName>style.visibility</p:attrName>
                                        </p:attrNameLst>
                                      </p:cBhvr>
                                      <p:to>
                                        <p:strVal val="visible"/>
                                      </p:to>
                                    </p:set>
                                    <p:anim calcmode="lin" valueType="num">
                                      <p:cBhvr additive="base">
                                        <p:cTn id="25" dur="500" fill="hold"/>
                                        <p:tgtEl>
                                          <p:spTgt spid="111619">
                                            <p:txEl>
                                              <p:pRg st="4" end="4"/>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111619">
                                            <p:txEl>
                                              <p:pRg st="4" end="4"/>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23"/>
                                            </p:cond>
                                          </p:stCondLst>
                                          <p:endCondLst>
                                            <p:cond evt="onStopAudio" delay="0">
                                              <p:tgtEl>
                                                <p:sldTgt/>
                                              </p:tgtEl>
                                            </p:cond>
                                          </p:endCondLst>
                                        </p:cTn>
                                        <p:tgtEl>
                                          <p:sndTgt r:embed="rId3" name="Whoosh"/>
                                        </p:tgtEl>
                                      </p:cMediaNode>
                                    </p:audio>
                                  </p:subTnLst>
                                </p:cTn>
                              </p:par>
                            </p:childTnLst>
                          </p:cTn>
                        </p:par>
                      </p:childTnLst>
                    </p:cTn>
                  </p:par>
                  <p:par>
                    <p:cTn id="27" fill="hold">
                      <p:stCondLst>
                        <p:cond delay="indefinite"/>
                      </p:stCondLst>
                      <p:childTnLst>
                        <p:par>
                          <p:cTn id="28" fill="hold">
                            <p:stCondLst>
                              <p:cond delay="0"/>
                            </p:stCondLst>
                            <p:childTnLst>
                              <p:par>
                                <p:cTn id="29" presetID="4" presetClass="entr" presetSubtype="32" fill="hold" grpId="0" nodeType="clickEffect">
                                  <p:stCondLst>
                                    <p:cond delay="0"/>
                                  </p:stCondLst>
                                  <p:childTnLst>
                                    <p:set>
                                      <p:cBhvr>
                                        <p:cTn id="30" dur="1" fill="hold">
                                          <p:stCondLst>
                                            <p:cond delay="0"/>
                                          </p:stCondLst>
                                        </p:cTn>
                                        <p:tgtEl>
                                          <p:spTgt spid="111621"/>
                                        </p:tgtEl>
                                        <p:attrNameLst>
                                          <p:attrName>style.visibility</p:attrName>
                                        </p:attrNameLst>
                                      </p:cBhvr>
                                      <p:to>
                                        <p:strVal val="visible"/>
                                      </p:to>
                                    </p:set>
                                    <p:animEffect transition="in" filter="box(out)">
                                      <p:cBhvr>
                                        <p:cTn id="31" dur="500"/>
                                        <p:tgtEl>
                                          <p:spTgt spid="111621"/>
                                        </p:tgtEl>
                                      </p:cBhvr>
                                    </p:animEffect>
                                  </p:childTnLst>
                                  <p:subTnLst>
                                    <p:audio>
                                      <p:cMediaNode>
                                        <p:cTn display="0" masterRel="sameClick">
                                          <p:stCondLst>
                                            <p:cond evt="begin" delay="0">
                                              <p:tn val="29"/>
                                            </p:cond>
                                          </p:stCondLst>
                                          <p:endCondLst>
                                            <p:cond evt="onStopAudio" delay="0">
                                              <p:tgtEl>
                                                <p:sldTgt/>
                                              </p:tgtEl>
                                            </p:cond>
                                          </p:endCondLst>
                                        </p:cTn>
                                        <p:tgtEl>
                                          <p:sndTgt r:embed="rId4" name="Vibro Up"/>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1619" grpId="0" build="p" autoUpdateAnimBg="0"/>
      <p:bldP spid="111621"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ChangeArrowheads="1"/>
          </p:cNvSpPr>
          <p:nvPr>
            <p:ph type="title"/>
          </p:nvPr>
        </p:nvSpPr>
        <p:spPr>
          <a:xfrm>
            <a:off x="457200" y="274638"/>
            <a:ext cx="8229600" cy="868362"/>
          </a:xfrm>
        </p:spPr>
        <p:style>
          <a:lnRef idx="1">
            <a:schemeClr val="accent2"/>
          </a:lnRef>
          <a:fillRef idx="2">
            <a:schemeClr val="accent2"/>
          </a:fillRef>
          <a:effectRef idx="1">
            <a:schemeClr val="accent2"/>
          </a:effectRef>
          <a:fontRef idx="minor">
            <a:schemeClr val="dk1"/>
          </a:fontRef>
        </p:style>
        <p:txBody>
          <a:bodyPr/>
          <a:lstStyle/>
          <a:p>
            <a:r>
              <a:rPr lang="en-US" b="1" dirty="0"/>
              <a:t>Small intestine</a:t>
            </a:r>
          </a:p>
        </p:txBody>
      </p:sp>
      <p:pic>
        <p:nvPicPr>
          <p:cNvPr id="93187" name="Picture 3"/>
          <p:cNvPicPr>
            <a:picLocks noChangeAspect="1" noChangeArrowheads="1"/>
          </p:cNvPicPr>
          <p:nvPr/>
        </p:nvPicPr>
        <p:blipFill>
          <a:blip r:embed="rId4" cstate="print"/>
          <a:srcRect/>
          <a:stretch>
            <a:fillRect/>
          </a:stretch>
        </p:blipFill>
        <p:spPr bwMode="auto">
          <a:xfrm>
            <a:off x="5638800" y="3810000"/>
            <a:ext cx="3505200" cy="2282825"/>
          </a:xfrm>
          <a:prstGeom prst="rect">
            <a:avLst/>
          </a:prstGeom>
          <a:noFill/>
          <a:ln w="9525">
            <a:noFill/>
            <a:miter lim="800000"/>
            <a:headEnd/>
            <a:tailEnd/>
          </a:ln>
          <a:effectLst/>
        </p:spPr>
      </p:pic>
      <p:sp>
        <p:nvSpPr>
          <p:cNvPr id="93188" name="Rectangle 4"/>
          <p:cNvSpPr>
            <a:spLocks noGrp="1" noChangeArrowheads="1"/>
          </p:cNvSpPr>
          <p:nvPr>
            <p:ph type="body" idx="1"/>
          </p:nvPr>
        </p:nvSpPr>
        <p:spPr>
          <a:xfrm>
            <a:off x="838200" y="1590675"/>
            <a:ext cx="7772400" cy="5267325"/>
          </a:xfrm>
        </p:spPr>
        <p:txBody>
          <a:bodyPr/>
          <a:lstStyle/>
          <a:p>
            <a:pPr>
              <a:lnSpc>
                <a:spcPct val="90000"/>
              </a:lnSpc>
            </a:pPr>
            <a:r>
              <a:rPr lang="en-US" b="1" dirty="0" smtClean="0">
                <a:solidFill>
                  <a:srgbClr val="00B0F0"/>
                </a:solidFill>
              </a:rPr>
              <a:t>Functions</a:t>
            </a:r>
            <a:endParaRPr lang="en-US" b="1" dirty="0">
              <a:solidFill>
                <a:srgbClr val="00B0F0"/>
              </a:solidFill>
            </a:endParaRPr>
          </a:p>
          <a:p>
            <a:pPr lvl="1">
              <a:lnSpc>
                <a:spcPct val="90000"/>
              </a:lnSpc>
            </a:pPr>
            <a:r>
              <a:rPr lang="en-US" dirty="0"/>
              <a:t>C</a:t>
            </a:r>
            <a:r>
              <a:rPr lang="en-US" dirty="0" smtClean="0"/>
              <a:t>hemical </a:t>
            </a:r>
            <a:r>
              <a:rPr lang="en-US" dirty="0"/>
              <a:t>digestion</a:t>
            </a:r>
          </a:p>
          <a:p>
            <a:pPr lvl="2">
              <a:lnSpc>
                <a:spcPct val="90000"/>
              </a:lnSpc>
            </a:pPr>
            <a:r>
              <a:rPr lang="en-US" dirty="0"/>
              <a:t>major organ of digestion &amp; absorption</a:t>
            </a:r>
          </a:p>
          <a:p>
            <a:pPr lvl="1">
              <a:lnSpc>
                <a:spcPct val="90000"/>
              </a:lnSpc>
            </a:pPr>
            <a:r>
              <a:rPr lang="en-US" dirty="0"/>
              <a:t>A</a:t>
            </a:r>
            <a:r>
              <a:rPr lang="en-US" dirty="0" smtClean="0"/>
              <a:t>bsorption </a:t>
            </a:r>
            <a:r>
              <a:rPr lang="en-US" dirty="0"/>
              <a:t>through lining</a:t>
            </a:r>
          </a:p>
          <a:p>
            <a:pPr lvl="2">
              <a:lnSpc>
                <a:spcPct val="90000"/>
              </a:lnSpc>
            </a:pPr>
            <a:r>
              <a:rPr lang="en-US" dirty="0"/>
              <a:t>O</a:t>
            </a:r>
            <a:r>
              <a:rPr lang="en-US" dirty="0" smtClean="0"/>
              <a:t>ver </a:t>
            </a:r>
            <a:r>
              <a:rPr lang="en-US" dirty="0"/>
              <a:t>6 </a:t>
            </a:r>
            <a:r>
              <a:rPr lang="en-US" dirty="0" smtClean="0"/>
              <a:t>meters in adult</a:t>
            </a:r>
            <a:endParaRPr lang="en-US" dirty="0"/>
          </a:p>
          <a:p>
            <a:pPr lvl="2">
              <a:lnSpc>
                <a:spcPct val="90000"/>
              </a:lnSpc>
            </a:pPr>
            <a:r>
              <a:rPr lang="en-US" dirty="0"/>
              <a:t>S</a:t>
            </a:r>
            <a:r>
              <a:rPr lang="en-US" dirty="0" smtClean="0"/>
              <a:t>mall </a:t>
            </a:r>
            <a:r>
              <a:rPr lang="en-US" dirty="0"/>
              <a:t>intestine has huge surface area = </a:t>
            </a:r>
            <a:r>
              <a:rPr lang="en-US" dirty="0" smtClean="0"/>
              <a:t>300m</a:t>
            </a:r>
            <a:r>
              <a:rPr lang="en-US" baseline="30000" dirty="0" smtClean="0"/>
              <a:t>2</a:t>
            </a:r>
            <a:endParaRPr lang="en-US" dirty="0"/>
          </a:p>
          <a:p>
            <a:pPr>
              <a:lnSpc>
                <a:spcPct val="90000"/>
              </a:lnSpc>
            </a:pPr>
            <a:r>
              <a:rPr lang="en-US" dirty="0"/>
              <a:t>Structure</a:t>
            </a:r>
          </a:p>
          <a:p>
            <a:pPr lvl="1">
              <a:lnSpc>
                <a:spcPct val="90000"/>
              </a:lnSpc>
            </a:pPr>
            <a:r>
              <a:rPr lang="en-US" dirty="0"/>
              <a:t>3 sections</a:t>
            </a:r>
          </a:p>
          <a:p>
            <a:pPr lvl="2">
              <a:lnSpc>
                <a:spcPct val="90000"/>
              </a:lnSpc>
            </a:pPr>
            <a:r>
              <a:rPr lang="en-US" dirty="0"/>
              <a:t>duodenum = most digestion</a:t>
            </a:r>
          </a:p>
          <a:p>
            <a:pPr lvl="2">
              <a:lnSpc>
                <a:spcPct val="90000"/>
              </a:lnSpc>
            </a:pPr>
            <a:r>
              <a:rPr lang="en-US" dirty="0"/>
              <a:t>jejunum = </a:t>
            </a:r>
            <a:r>
              <a:rPr lang="en-US" dirty="0" smtClean="0"/>
              <a:t>absorption</a:t>
            </a:r>
            <a:endParaRPr lang="en-US" dirty="0"/>
          </a:p>
          <a:p>
            <a:pPr lvl="2">
              <a:lnSpc>
                <a:spcPct val="90000"/>
              </a:lnSpc>
            </a:pPr>
            <a:r>
              <a:rPr lang="en-US" dirty="0"/>
              <a:t>ileum = </a:t>
            </a:r>
            <a:r>
              <a:rPr lang="en-US" dirty="0" smtClean="0"/>
              <a:t>absorption</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93188">
                                            <p:txEl>
                                              <p:pRg st="1" end="1"/>
                                            </p:txEl>
                                          </p:spTgt>
                                        </p:tgtEl>
                                        <p:attrNameLst>
                                          <p:attrName>style.visibility</p:attrName>
                                        </p:attrNameLst>
                                      </p:cBhvr>
                                      <p:to>
                                        <p:strVal val="visible"/>
                                      </p:to>
                                    </p:set>
                                    <p:anim calcmode="lin" valueType="num">
                                      <p:cBhvr additive="base">
                                        <p:cTn id="7" dur="500" fill="hold"/>
                                        <p:tgtEl>
                                          <p:spTgt spid="93188">
                                            <p:txEl>
                                              <p:pRg st="1" end="1"/>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93188">
                                            <p:txEl>
                                              <p:pRg st="1" end="1"/>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3" name="Whoosh"/>
                                        </p:tgtEl>
                                      </p:cMediaNode>
                                    </p:audio>
                                  </p:sub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93188">
                                            <p:txEl>
                                              <p:pRg st="2" end="2"/>
                                            </p:txEl>
                                          </p:spTgt>
                                        </p:tgtEl>
                                        <p:attrNameLst>
                                          <p:attrName>style.visibility</p:attrName>
                                        </p:attrNameLst>
                                      </p:cBhvr>
                                      <p:to>
                                        <p:strVal val="visible"/>
                                      </p:to>
                                    </p:set>
                                    <p:anim calcmode="lin" valueType="num">
                                      <p:cBhvr additive="base">
                                        <p:cTn id="13" dur="500" fill="hold"/>
                                        <p:tgtEl>
                                          <p:spTgt spid="93188">
                                            <p:txEl>
                                              <p:pRg st="2" end="2"/>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93188">
                                            <p:txEl>
                                              <p:pRg st="2" end="2"/>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1"/>
                                            </p:cond>
                                          </p:stCondLst>
                                          <p:endCondLst>
                                            <p:cond evt="onStopAudio" delay="0">
                                              <p:tgtEl>
                                                <p:sldTgt/>
                                              </p:tgtEl>
                                            </p:cond>
                                          </p:endCondLst>
                                        </p:cTn>
                                        <p:tgtEl>
                                          <p:sndTgt r:embed="rId3" name="Whoosh"/>
                                        </p:tgtEl>
                                      </p:cMediaNode>
                                    </p:audio>
                                  </p:sub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93188">
                                            <p:txEl>
                                              <p:pRg st="3" end="3"/>
                                            </p:txEl>
                                          </p:spTgt>
                                        </p:tgtEl>
                                        <p:attrNameLst>
                                          <p:attrName>style.visibility</p:attrName>
                                        </p:attrNameLst>
                                      </p:cBhvr>
                                      <p:to>
                                        <p:strVal val="visible"/>
                                      </p:to>
                                    </p:set>
                                    <p:anim calcmode="lin" valueType="num">
                                      <p:cBhvr additive="base">
                                        <p:cTn id="19" dur="500" fill="hold"/>
                                        <p:tgtEl>
                                          <p:spTgt spid="93188">
                                            <p:txEl>
                                              <p:pRg st="3" end="3"/>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93188">
                                            <p:txEl>
                                              <p:pRg st="3" end="3"/>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7"/>
                                            </p:cond>
                                          </p:stCondLst>
                                          <p:endCondLst>
                                            <p:cond evt="onStopAudio" delay="0">
                                              <p:tgtEl>
                                                <p:sldTgt/>
                                              </p:tgtEl>
                                            </p:cond>
                                          </p:endCondLst>
                                        </p:cTn>
                                        <p:tgtEl>
                                          <p:sndTgt r:embed="rId3" name="Whoosh"/>
                                        </p:tgtEl>
                                      </p:cMediaNode>
                                    </p:audio>
                                  </p:subTnLst>
                                </p:cTn>
                              </p:par>
                            </p:childTnLst>
                          </p:cTn>
                        </p:par>
                        <p:par>
                          <p:cTn id="21" fill="hold">
                            <p:stCondLst>
                              <p:cond delay="500"/>
                            </p:stCondLst>
                            <p:childTnLst>
                              <p:par>
                                <p:cTn id="22" presetID="2" presetClass="entr" presetSubtype="8" fill="hold" grpId="0" nodeType="afterEffect">
                                  <p:stCondLst>
                                    <p:cond delay="0"/>
                                  </p:stCondLst>
                                  <p:childTnLst>
                                    <p:set>
                                      <p:cBhvr>
                                        <p:cTn id="23" dur="1" fill="hold">
                                          <p:stCondLst>
                                            <p:cond delay="0"/>
                                          </p:stCondLst>
                                        </p:cTn>
                                        <p:tgtEl>
                                          <p:spTgt spid="93188">
                                            <p:txEl>
                                              <p:pRg st="4" end="4"/>
                                            </p:txEl>
                                          </p:spTgt>
                                        </p:tgtEl>
                                        <p:attrNameLst>
                                          <p:attrName>style.visibility</p:attrName>
                                        </p:attrNameLst>
                                      </p:cBhvr>
                                      <p:to>
                                        <p:strVal val="visible"/>
                                      </p:to>
                                    </p:set>
                                    <p:anim calcmode="lin" valueType="num">
                                      <p:cBhvr additive="base">
                                        <p:cTn id="24" dur="500" fill="hold"/>
                                        <p:tgtEl>
                                          <p:spTgt spid="93188">
                                            <p:txEl>
                                              <p:pRg st="4" end="4"/>
                                            </p:txEl>
                                          </p:spTgt>
                                        </p:tgtEl>
                                        <p:attrNameLst>
                                          <p:attrName>ppt_x</p:attrName>
                                        </p:attrNameLst>
                                      </p:cBhvr>
                                      <p:tavLst>
                                        <p:tav tm="0">
                                          <p:val>
                                            <p:strVal val="0-#ppt_w/2"/>
                                          </p:val>
                                        </p:tav>
                                        <p:tav tm="100000">
                                          <p:val>
                                            <p:strVal val="#ppt_x"/>
                                          </p:val>
                                        </p:tav>
                                      </p:tavLst>
                                    </p:anim>
                                    <p:anim calcmode="lin" valueType="num">
                                      <p:cBhvr additive="base">
                                        <p:cTn id="25" dur="500" fill="hold"/>
                                        <p:tgtEl>
                                          <p:spTgt spid="93188">
                                            <p:txEl>
                                              <p:pRg st="4" end="4"/>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22"/>
                                            </p:cond>
                                          </p:stCondLst>
                                          <p:endCondLst>
                                            <p:cond evt="onStopAudio" delay="0">
                                              <p:tgtEl>
                                                <p:sldTgt/>
                                              </p:tgtEl>
                                            </p:cond>
                                          </p:endCondLst>
                                        </p:cTn>
                                        <p:tgtEl>
                                          <p:sndTgt r:embed="rId3" name="Whoosh"/>
                                        </p:tgtEl>
                                      </p:cMediaNode>
                                    </p:audio>
                                  </p:subTnLst>
                                </p:cTn>
                              </p:par>
                            </p:childTnLst>
                          </p:cTn>
                        </p:par>
                        <p:par>
                          <p:cTn id="26" fill="hold">
                            <p:stCondLst>
                              <p:cond delay="1000"/>
                            </p:stCondLst>
                            <p:childTnLst>
                              <p:par>
                                <p:cTn id="27" presetID="2" presetClass="entr" presetSubtype="8" fill="hold" grpId="0" nodeType="afterEffect">
                                  <p:stCondLst>
                                    <p:cond delay="0"/>
                                  </p:stCondLst>
                                  <p:childTnLst>
                                    <p:set>
                                      <p:cBhvr>
                                        <p:cTn id="28" dur="1" fill="hold">
                                          <p:stCondLst>
                                            <p:cond delay="0"/>
                                          </p:stCondLst>
                                        </p:cTn>
                                        <p:tgtEl>
                                          <p:spTgt spid="93188">
                                            <p:txEl>
                                              <p:pRg st="5" end="5"/>
                                            </p:txEl>
                                          </p:spTgt>
                                        </p:tgtEl>
                                        <p:attrNameLst>
                                          <p:attrName>style.visibility</p:attrName>
                                        </p:attrNameLst>
                                      </p:cBhvr>
                                      <p:to>
                                        <p:strVal val="visible"/>
                                      </p:to>
                                    </p:set>
                                    <p:anim calcmode="lin" valueType="num">
                                      <p:cBhvr additive="base">
                                        <p:cTn id="29" dur="500" fill="hold"/>
                                        <p:tgtEl>
                                          <p:spTgt spid="93188">
                                            <p:txEl>
                                              <p:pRg st="5" end="5"/>
                                            </p:txEl>
                                          </p:spTgt>
                                        </p:tgtEl>
                                        <p:attrNameLst>
                                          <p:attrName>ppt_x</p:attrName>
                                        </p:attrNameLst>
                                      </p:cBhvr>
                                      <p:tavLst>
                                        <p:tav tm="0">
                                          <p:val>
                                            <p:strVal val="0-#ppt_w/2"/>
                                          </p:val>
                                        </p:tav>
                                        <p:tav tm="100000">
                                          <p:val>
                                            <p:strVal val="#ppt_x"/>
                                          </p:val>
                                        </p:tav>
                                      </p:tavLst>
                                    </p:anim>
                                    <p:anim calcmode="lin" valueType="num">
                                      <p:cBhvr additive="base">
                                        <p:cTn id="30" dur="500" fill="hold"/>
                                        <p:tgtEl>
                                          <p:spTgt spid="93188">
                                            <p:txEl>
                                              <p:pRg st="5" end="5"/>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27"/>
                                            </p:cond>
                                          </p:stCondLst>
                                          <p:endCondLst>
                                            <p:cond evt="onStopAudio" delay="0">
                                              <p:tgtEl>
                                                <p:sldTgt/>
                                              </p:tgtEl>
                                            </p:cond>
                                          </p:endCondLst>
                                        </p:cTn>
                                        <p:tgtEl>
                                          <p:sndTgt r:embed="rId3" name="Whoosh"/>
                                        </p:tgtEl>
                                      </p:cMediaNode>
                                    </p:audio>
                                  </p:subTnLst>
                                </p:cTn>
                              </p:par>
                            </p:childTnLst>
                          </p:cTn>
                        </p:par>
                      </p:childTnLst>
                    </p:cTn>
                  </p:par>
                  <p:par>
                    <p:cTn id="31" fill="hold">
                      <p:stCondLst>
                        <p:cond delay="indefinite"/>
                      </p:stCondLst>
                      <p:childTnLst>
                        <p:par>
                          <p:cTn id="32" fill="hold">
                            <p:stCondLst>
                              <p:cond delay="0"/>
                            </p:stCondLst>
                            <p:childTnLst>
                              <p:par>
                                <p:cTn id="33" presetID="2" presetClass="entr" presetSubtype="8" fill="hold" grpId="0" nodeType="clickEffect">
                                  <p:stCondLst>
                                    <p:cond delay="0"/>
                                  </p:stCondLst>
                                  <p:childTnLst>
                                    <p:set>
                                      <p:cBhvr>
                                        <p:cTn id="34" dur="1" fill="hold">
                                          <p:stCondLst>
                                            <p:cond delay="0"/>
                                          </p:stCondLst>
                                        </p:cTn>
                                        <p:tgtEl>
                                          <p:spTgt spid="93188">
                                            <p:txEl>
                                              <p:pRg st="7" end="7"/>
                                            </p:txEl>
                                          </p:spTgt>
                                        </p:tgtEl>
                                        <p:attrNameLst>
                                          <p:attrName>style.visibility</p:attrName>
                                        </p:attrNameLst>
                                      </p:cBhvr>
                                      <p:to>
                                        <p:strVal val="visible"/>
                                      </p:to>
                                    </p:set>
                                    <p:anim calcmode="lin" valueType="num">
                                      <p:cBhvr additive="base">
                                        <p:cTn id="35" dur="500" fill="hold"/>
                                        <p:tgtEl>
                                          <p:spTgt spid="93188">
                                            <p:txEl>
                                              <p:pRg st="7" end="7"/>
                                            </p:txEl>
                                          </p:spTgt>
                                        </p:tgtEl>
                                        <p:attrNameLst>
                                          <p:attrName>ppt_x</p:attrName>
                                        </p:attrNameLst>
                                      </p:cBhvr>
                                      <p:tavLst>
                                        <p:tav tm="0">
                                          <p:val>
                                            <p:strVal val="0-#ppt_w/2"/>
                                          </p:val>
                                        </p:tav>
                                        <p:tav tm="100000">
                                          <p:val>
                                            <p:strVal val="#ppt_x"/>
                                          </p:val>
                                        </p:tav>
                                      </p:tavLst>
                                    </p:anim>
                                    <p:anim calcmode="lin" valueType="num">
                                      <p:cBhvr additive="base">
                                        <p:cTn id="36" dur="500" fill="hold"/>
                                        <p:tgtEl>
                                          <p:spTgt spid="93188">
                                            <p:txEl>
                                              <p:pRg st="7" end="7"/>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33"/>
                                            </p:cond>
                                          </p:stCondLst>
                                          <p:endCondLst>
                                            <p:cond evt="onStopAudio" delay="0">
                                              <p:tgtEl>
                                                <p:sldTgt/>
                                              </p:tgtEl>
                                            </p:cond>
                                          </p:endCondLst>
                                        </p:cTn>
                                        <p:tgtEl>
                                          <p:sndTgt r:embed="rId3" name="Whoosh"/>
                                        </p:tgtEl>
                                      </p:cMediaNode>
                                    </p:audio>
                                  </p:subTnLst>
                                </p:cTn>
                              </p:par>
                            </p:childTnLst>
                          </p:cTn>
                        </p:par>
                      </p:childTnLst>
                    </p:cTn>
                  </p:par>
                  <p:par>
                    <p:cTn id="37" fill="hold">
                      <p:stCondLst>
                        <p:cond delay="indefinite"/>
                      </p:stCondLst>
                      <p:childTnLst>
                        <p:par>
                          <p:cTn id="38" fill="hold">
                            <p:stCondLst>
                              <p:cond delay="0"/>
                            </p:stCondLst>
                            <p:childTnLst>
                              <p:par>
                                <p:cTn id="39" presetID="2" presetClass="entr" presetSubtype="8" fill="hold" grpId="0" nodeType="clickEffect">
                                  <p:stCondLst>
                                    <p:cond delay="0"/>
                                  </p:stCondLst>
                                  <p:childTnLst>
                                    <p:set>
                                      <p:cBhvr>
                                        <p:cTn id="40" dur="1" fill="hold">
                                          <p:stCondLst>
                                            <p:cond delay="0"/>
                                          </p:stCondLst>
                                        </p:cTn>
                                        <p:tgtEl>
                                          <p:spTgt spid="93188">
                                            <p:txEl>
                                              <p:pRg st="8" end="8"/>
                                            </p:txEl>
                                          </p:spTgt>
                                        </p:tgtEl>
                                        <p:attrNameLst>
                                          <p:attrName>style.visibility</p:attrName>
                                        </p:attrNameLst>
                                      </p:cBhvr>
                                      <p:to>
                                        <p:strVal val="visible"/>
                                      </p:to>
                                    </p:set>
                                    <p:anim calcmode="lin" valueType="num">
                                      <p:cBhvr additive="base">
                                        <p:cTn id="41" dur="500" fill="hold"/>
                                        <p:tgtEl>
                                          <p:spTgt spid="93188">
                                            <p:txEl>
                                              <p:pRg st="8" end="8"/>
                                            </p:txEl>
                                          </p:spTgt>
                                        </p:tgtEl>
                                        <p:attrNameLst>
                                          <p:attrName>ppt_x</p:attrName>
                                        </p:attrNameLst>
                                      </p:cBhvr>
                                      <p:tavLst>
                                        <p:tav tm="0">
                                          <p:val>
                                            <p:strVal val="0-#ppt_w/2"/>
                                          </p:val>
                                        </p:tav>
                                        <p:tav tm="100000">
                                          <p:val>
                                            <p:strVal val="#ppt_x"/>
                                          </p:val>
                                        </p:tav>
                                      </p:tavLst>
                                    </p:anim>
                                    <p:anim calcmode="lin" valueType="num">
                                      <p:cBhvr additive="base">
                                        <p:cTn id="42" dur="500" fill="hold"/>
                                        <p:tgtEl>
                                          <p:spTgt spid="93188">
                                            <p:txEl>
                                              <p:pRg st="8" end="8"/>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39"/>
                                            </p:cond>
                                          </p:stCondLst>
                                          <p:endCondLst>
                                            <p:cond evt="onStopAudio" delay="0">
                                              <p:tgtEl>
                                                <p:sldTgt/>
                                              </p:tgtEl>
                                            </p:cond>
                                          </p:endCondLst>
                                        </p:cTn>
                                        <p:tgtEl>
                                          <p:sndTgt r:embed="rId3" name="Whoosh"/>
                                        </p:tgtEl>
                                      </p:cMediaNode>
                                    </p:audio>
                                  </p:subTnLst>
                                </p:cTn>
                              </p:par>
                            </p:childTnLst>
                          </p:cTn>
                        </p:par>
                      </p:childTnLst>
                    </p:cTn>
                  </p:par>
                  <p:par>
                    <p:cTn id="43" fill="hold">
                      <p:stCondLst>
                        <p:cond delay="indefinite"/>
                      </p:stCondLst>
                      <p:childTnLst>
                        <p:par>
                          <p:cTn id="44" fill="hold">
                            <p:stCondLst>
                              <p:cond delay="0"/>
                            </p:stCondLst>
                            <p:childTnLst>
                              <p:par>
                                <p:cTn id="45" presetID="2" presetClass="entr" presetSubtype="8" fill="hold" grpId="0" nodeType="clickEffect">
                                  <p:stCondLst>
                                    <p:cond delay="0"/>
                                  </p:stCondLst>
                                  <p:childTnLst>
                                    <p:set>
                                      <p:cBhvr>
                                        <p:cTn id="46" dur="1" fill="hold">
                                          <p:stCondLst>
                                            <p:cond delay="0"/>
                                          </p:stCondLst>
                                        </p:cTn>
                                        <p:tgtEl>
                                          <p:spTgt spid="93188">
                                            <p:txEl>
                                              <p:pRg st="9" end="9"/>
                                            </p:txEl>
                                          </p:spTgt>
                                        </p:tgtEl>
                                        <p:attrNameLst>
                                          <p:attrName>style.visibility</p:attrName>
                                        </p:attrNameLst>
                                      </p:cBhvr>
                                      <p:to>
                                        <p:strVal val="visible"/>
                                      </p:to>
                                    </p:set>
                                    <p:anim calcmode="lin" valueType="num">
                                      <p:cBhvr additive="base">
                                        <p:cTn id="47" dur="500" fill="hold"/>
                                        <p:tgtEl>
                                          <p:spTgt spid="93188">
                                            <p:txEl>
                                              <p:pRg st="9" end="9"/>
                                            </p:txEl>
                                          </p:spTgt>
                                        </p:tgtEl>
                                        <p:attrNameLst>
                                          <p:attrName>ppt_x</p:attrName>
                                        </p:attrNameLst>
                                      </p:cBhvr>
                                      <p:tavLst>
                                        <p:tav tm="0">
                                          <p:val>
                                            <p:strVal val="0-#ppt_w/2"/>
                                          </p:val>
                                        </p:tav>
                                        <p:tav tm="100000">
                                          <p:val>
                                            <p:strVal val="#ppt_x"/>
                                          </p:val>
                                        </p:tav>
                                      </p:tavLst>
                                    </p:anim>
                                    <p:anim calcmode="lin" valueType="num">
                                      <p:cBhvr additive="base">
                                        <p:cTn id="48" dur="500" fill="hold"/>
                                        <p:tgtEl>
                                          <p:spTgt spid="93188">
                                            <p:txEl>
                                              <p:pRg st="9" end="9"/>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45"/>
                                            </p:cond>
                                          </p:stCondLst>
                                          <p:endCondLst>
                                            <p:cond evt="onStopAudio" delay="0">
                                              <p:tgtEl>
                                                <p:sldTgt/>
                                              </p:tgtEl>
                                            </p:cond>
                                          </p:endCondLst>
                                        </p:cTn>
                                        <p:tgtEl>
                                          <p:sndTgt r:embed="rId3" name="Whoosh"/>
                                        </p:tgtEl>
                                      </p:cMediaNode>
                                    </p:audio>
                                  </p:subTnLst>
                                </p:cTn>
                              </p:par>
                            </p:childTnLst>
                          </p:cTn>
                        </p:par>
                      </p:childTnLst>
                    </p:cTn>
                  </p:par>
                  <p:par>
                    <p:cTn id="49" fill="hold">
                      <p:stCondLst>
                        <p:cond delay="indefinite"/>
                      </p:stCondLst>
                      <p:childTnLst>
                        <p:par>
                          <p:cTn id="50" fill="hold">
                            <p:stCondLst>
                              <p:cond delay="0"/>
                            </p:stCondLst>
                            <p:childTnLst>
                              <p:par>
                                <p:cTn id="51" presetID="2" presetClass="entr" presetSubtype="8" fill="hold" grpId="0" nodeType="clickEffect">
                                  <p:stCondLst>
                                    <p:cond delay="0"/>
                                  </p:stCondLst>
                                  <p:childTnLst>
                                    <p:set>
                                      <p:cBhvr>
                                        <p:cTn id="52" dur="1" fill="hold">
                                          <p:stCondLst>
                                            <p:cond delay="0"/>
                                          </p:stCondLst>
                                        </p:cTn>
                                        <p:tgtEl>
                                          <p:spTgt spid="93188">
                                            <p:txEl>
                                              <p:pRg st="10" end="10"/>
                                            </p:txEl>
                                          </p:spTgt>
                                        </p:tgtEl>
                                        <p:attrNameLst>
                                          <p:attrName>style.visibility</p:attrName>
                                        </p:attrNameLst>
                                      </p:cBhvr>
                                      <p:to>
                                        <p:strVal val="visible"/>
                                      </p:to>
                                    </p:set>
                                    <p:anim calcmode="lin" valueType="num">
                                      <p:cBhvr additive="base">
                                        <p:cTn id="53" dur="500" fill="hold"/>
                                        <p:tgtEl>
                                          <p:spTgt spid="93188">
                                            <p:txEl>
                                              <p:pRg st="10" end="10"/>
                                            </p:txEl>
                                          </p:spTgt>
                                        </p:tgtEl>
                                        <p:attrNameLst>
                                          <p:attrName>ppt_x</p:attrName>
                                        </p:attrNameLst>
                                      </p:cBhvr>
                                      <p:tavLst>
                                        <p:tav tm="0">
                                          <p:val>
                                            <p:strVal val="0-#ppt_w/2"/>
                                          </p:val>
                                        </p:tav>
                                        <p:tav tm="100000">
                                          <p:val>
                                            <p:strVal val="#ppt_x"/>
                                          </p:val>
                                        </p:tav>
                                      </p:tavLst>
                                    </p:anim>
                                    <p:anim calcmode="lin" valueType="num">
                                      <p:cBhvr additive="base">
                                        <p:cTn id="54" dur="500" fill="hold"/>
                                        <p:tgtEl>
                                          <p:spTgt spid="93188">
                                            <p:txEl>
                                              <p:pRg st="10" end="10"/>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1"/>
                                            </p:cond>
                                          </p:stCondLst>
                                          <p:endCondLst>
                                            <p:cond evt="onStopAudio" delay="0">
                                              <p:tgtEl>
                                                <p:sldTgt/>
                                              </p:tgtEl>
                                            </p:cond>
                                          </p:endCondLst>
                                        </p:cTn>
                                        <p:tgtEl>
                                          <p:sndTgt r:embed="rId3" name="Whoosh"/>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188" grpId="0" build="p" autoUpdateAnimBg="0"/>
    </p:bldLst>
  </p:timing>
</p:sld>
</file>

<file path=ppt/slides/slide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9570" name="Rectangle 1026"/>
          <p:cNvSpPr>
            <a:spLocks noGrp="1" noChangeArrowheads="1"/>
          </p:cNvSpPr>
          <p:nvPr>
            <p:ph type="title"/>
          </p:nvPr>
        </p:nvSpPr>
        <p:spPr>
          <a:xfrm>
            <a:off x="685800" y="609600"/>
            <a:ext cx="5105400" cy="1143000"/>
          </a:xfrm>
        </p:spPr>
        <p:style>
          <a:lnRef idx="1">
            <a:schemeClr val="accent2"/>
          </a:lnRef>
          <a:fillRef idx="2">
            <a:schemeClr val="accent2"/>
          </a:fillRef>
          <a:effectRef idx="1">
            <a:schemeClr val="accent2"/>
          </a:effectRef>
          <a:fontRef idx="minor">
            <a:schemeClr val="dk1"/>
          </a:fontRef>
        </p:style>
        <p:txBody>
          <a:bodyPr>
            <a:normAutofit fontScale="90000"/>
          </a:bodyPr>
          <a:lstStyle/>
          <a:p>
            <a:r>
              <a:rPr lang="en-US" b="1" dirty="0"/>
              <a:t>Large intestines (colon)</a:t>
            </a:r>
          </a:p>
        </p:txBody>
      </p:sp>
      <p:pic>
        <p:nvPicPr>
          <p:cNvPr id="109571" name="Picture 1027"/>
          <p:cNvPicPr>
            <a:picLocks noChangeAspect="1" noChangeArrowheads="1"/>
          </p:cNvPicPr>
          <p:nvPr/>
        </p:nvPicPr>
        <p:blipFill>
          <a:blip r:embed="rId4" cstate="print"/>
          <a:srcRect/>
          <a:stretch>
            <a:fillRect/>
          </a:stretch>
        </p:blipFill>
        <p:spPr bwMode="auto">
          <a:xfrm>
            <a:off x="6046788" y="1371600"/>
            <a:ext cx="3097212" cy="4148138"/>
          </a:xfrm>
          <a:prstGeom prst="rect">
            <a:avLst/>
          </a:prstGeom>
          <a:noFill/>
          <a:ln w="9525">
            <a:noFill/>
            <a:miter lim="800000"/>
            <a:headEnd/>
            <a:tailEnd/>
          </a:ln>
          <a:effectLst/>
        </p:spPr>
      </p:pic>
      <p:sp>
        <p:nvSpPr>
          <p:cNvPr id="109572" name="Rectangle 1028" descr="Rectangle: Click to edit Master text styles&#10;Second level&#10;Third level&#10;Fourth level&#10;Fifth level"/>
          <p:cNvSpPr>
            <a:spLocks noGrp="1" noChangeArrowheads="1"/>
          </p:cNvSpPr>
          <p:nvPr>
            <p:ph type="body" idx="1"/>
          </p:nvPr>
        </p:nvSpPr>
        <p:spPr>
          <a:xfrm>
            <a:off x="685800" y="1905000"/>
            <a:ext cx="5410200" cy="4419600"/>
          </a:xfrm>
          <a:noFill/>
          <a:ln/>
        </p:spPr>
        <p:txBody>
          <a:bodyPr/>
          <a:lstStyle/>
          <a:p>
            <a:pPr>
              <a:buNone/>
            </a:pPr>
            <a:r>
              <a:rPr lang="en-US" b="1" dirty="0" smtClean="0">
                <a:solidFill>
                  <a:srgbClr val="00B0F0"/>
                </a:solidFill>
              </a:rPr>
              <a:t>Functions</a:t>
            </a:r>
          </a:p>
          <a:p>
            <a:r>
              <a:rPr lang="en-US" dirty="0" smtClean="0"/>
              <a:t>Re-absorb water	</a:t>
            </a:r>
          </a:p>
          <a:p>
            <a:pPr lvl="2"/>
            <a:r>
              <a:rPr lang="en-US" dirty="0" smtClean="0"/>
              <a:t>&gt; 90</a:t>
            </a:r>
            <a:r>
              <a:rPr lang="en-US" dirty="0"/>
              <a:t>% of water </a:t>
            </a:r>
            <a:r>
              <a:rPr lang="en-US" dirty="0" smtClean="0"/>
              <a:t>reabsorbed</a:t>
            </a:r>
          </a:p>
          <a:p>
            <a:pPr>
              <a:lnSpc>
                <a:spcPct val="90000"/>
              </a:lnSpc>
            </a:pPr>
            <a:r>
              <a:rPr lang="en-US" dirty="0" smtClean="0"/>
              <a:t>Vitamins K and B are reabsorbed with the water.</a:t>
            </a:r>
          </a:p>
          <a:p>
            <a:pPr lvl="2">
              <a:buNone/>
            </a:pP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09572">
                                            <p:txEl>
                                              <p:pRg st="2" end="2"/>
                                            </p:txEl>
                                          </p:spTgt>
                                        </p:tgtEl>
                                        <p:attrNameLst>
                                          <p:attrName>style.visibility</p:attrName>
                                        </p:attrNameLst>
                                      </p:cBhvr>
                                      <p:to>
                                        <p:strVal val="visible"/>
                                      </p:to>
                                    </p:set>
                                    <p:anim calcmode="lin" valueType="num">
                                      <p:cBhvr additive="base">
                                        <p:cTn id="7" dur="500" fill="hold"/>
                                        <p:tgtEl>
                                          <p:spTgt spid="109572">
                                            <p:txEl>
                                              <p:pRg st="2" end="2"/>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109572">
                                            <p:txEl>
                                              <p:pRg st="2" end="2"/>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3" name="Whoosh"/>
                                        </p:tgtEl>
                                      </p:cMediaNode>
                                    </p:audio>
                                  </p:sub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09572">
                                            <p:txEl>
                                              <p:pRg st="3" end="3"/>
                                            </p:txEl>
                                          </p:spTgt>
                                        </p:tgtEl>
                                        <p:attrNameLst>
                                          <p:attrName>style.visibility</p:attrName>
                                        </p:attrNameLst>
                                      </p:cBhvr>
                                      <p:to>
                                        <p:strVal val="visible"/>
                                      </p:to>
                                    </p:set>
                                    <p:anim calcmode="lin" valueType="num">
                                      <p:cBhvr additive="base">
                                        <p:cTn id="13" dur="500" fill="hold"/>
                                        <p:tgtEl>
                                          <p:spTgt spid="109572">
                                            <p:txEl>
                                              <p:pRg st="3" end="3"/>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109572">
                                            <p:txEl>
                                              <p:pRg st="3" end="3"/>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1"/>
                                            </p:cond>
                                          </p:stCondLst>
                                          <p:endCondLst>
                                            <p:cond evt="onStopAudio" delay="0">
                                              <p:tgtEl>
                                                <p:sldTgt/>
                                              </p:tgtEl>
                                            </p:cond>
                                          </p:endCondLst>
                                        </p:cTn>
                                        <p:tgtEl>
                                          <p:sndTgt r:embed="rId3" name="Whoosh"/>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572" grpId="0" build="p" autoUpdateAnimBg="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title"/>
          </p:nvPr>
        </p:nvSpPr>
        <p:spPr>
          <a:xfrm>
            <a:off x="381001" y="228600"/>
            <a:ext cx="8382000" cy="914400"/>
          </a:xfrm>
        </p:spPr>
        <p:style>
          <a:lnRef idx="1">
            <a:schemeClr val="accent4"/>
          </a:lnRef>
          <a:fillRef idx="2">
            <a:schemeClr val="accent4"/>
          </a:fillRef>
          <a:effectRef idx="1">
            <a:schemeClr val="accent4"/>
          </a:effectRef>
          <a:fontRef idx="minor">
            <a:schemeClr val="dk1"/>
          </a:fontRef>
        </p:style>
        <p:txBody>
          <a:bodyPr/>
          <a:lstStyle/>
          <a:p>
            <a:r>
              <a:rPr lang="en-GB" sz="3600" b="1" dirty="0" smtClean="0">
                <a:latin typeface="Calibri" pitchFamily="34" charset="0"/>
              </a:rPr>
              <a:t>Pediatric Differences </a:t>
            </a:r>
            <a:endParaRPr lang="ru-RU" sz="3600" b="1" dirty="0">
              <a:latin typeface="Calibri" pitchFamily="34" charset="0"/>
            </a:endParaRPr>
          </a:p>
        </p:txBody>
      </p:sp>
      <p:sp>
        <p:nvSpPr>
          <p:cNvPr id="56323" name="Rectangle 3"/>
          <p:cNvSpPr>
            <a:spLocks noGrp="1" noChangeArrowheads="1"/>
          </p:cNvSpPr>
          <p:nvPr>
            <p:ph type="body" idx="1"/>
          </p:nvPr>
        </p:nvSpPr>
        <p:spPr>
          <a:xfrm>
            <a:off x="457200" y="1600200"/>
            <a:ext cx="8458200" cy="4953000"/>
          </a:xfrm>
        </p:spPr>
        <p:txBody>
          <a:bodyPr>
            <a:noAutofit/>
          </a:bodyPr>
          <a:lstStyle/>
          <a:p>
            <a:pPr>
              <a:lnSpc>
                <a:spcPct val="80000"/>
              </a:lnSpc>
              <a:buNone/>
            </a:pPr>
            <a:r>
              <a:rPr lang="en-US" sz="2800" dirty="0" smtClean="0">
                <a:solidFill>
                  <a:srgbClr val="00B0F0"/>
                </a:solidFill>
                <a:latin typeface="+mj-lt"/>
              </a:rPr>
              <a:t>1. GI system is immature at birth.</a:t>
            </a:r>
          </a:p>
          <a:p>
            <a:pPr>
              <a:lnSpc>
                <a:spcPct val="80000"/>
              </a:lnSpc>
              <a:buNone/>
            </a:pPr>
            <a:r>
              <a:rPr lang="en-US" sz="2800" dirty="0" smtClean="0">
                <a:solidFill>
                  <a:srgbClr val="00B050"/>
                </a:solidFill>
                <a:latin typeface="+mj-lt"/>
              </a:rPr>
              <a:t>2. Sucking </a:t>
            </a:r>
            <a:r>
              <a:rPr lang="en-US" sz="2800" dirty="0">
                <a:solidFill>
                  <a:srgbClr val="00B050"/>
                </a:solidFill>
                <a:latin typeface="+mj-lt"/>
              </a:rPr>
              <a:t>and swallowing are automatic reflexes initially, gradually coming under voluntary control as the nerves and muscles develop by 6 weeks of age.</a:t>
            </a:r>
          </a:p>
          <a:p>
            <a:pPr>
              <a:lnSpc>
                <a:spcPct val="80000"/>
              </a:lnSpc>
              <a:buNone/>
            </a:pPr>
            <a:r>
              <a:rPr lang="en-US" sz="2800" dirty="0" smtClean="0">
                <a:solidFill>
                  <a:srgbClr val="FF0000"/>
                </a:solidFill>
                <a:latin typeface="+mj-lt"/>
              </a:rPr>
              <a:t>3. The </a:t>
            </a:r>
            <a:r>
              <a:rPr lang="en-US" sz="2800" dirty="0">
                <a:solidFill>
                  <a:srgbClr val="FF0000"/>
                </a:solidFill>
                <a:latin typeface="+mj-lt"/>
              </a:rPr>
              <a:t>newborn's stomach capacity is only </a:t>
            </a:r>
            <a:r>
              <a:rPr lang="en-US" sz="2800" u="sng" dirty="0">
                <a:solidFill>
                  <a:srgbClr val="FF0000"/>
                </a:solidFill>
                <a:latin typeface="+mj-lt"/>
              </a:rPr>
              <a:t>10 to 20 ml</a:t>
            </a:r>
          </a:p>
          <a:p>
            <a:pPr>
              <a:lnSpc>
                <a:spcPct val="80000"/>
              </a:lnSpc>
              <a:buNone/>
            </a:pPr>
            <a:r>
              <a:rPr lang="en-US" sz="2800" dirty="0" smtClean="0">
                <a:latin typeface="+mj-lt"/>
              </a:rPr>
              <a:t>4. It </a:t>
            </a:r>
            <a:r>
              <a:rPr lang="en-US" sz="2800" dirty="0">
                <a:latin typeface="+mj-lt"/>
              </a:rPr>
              <a:t>expands rapidly to 200 ml by one month of age and reaches adult capacity of 2000-3000 ml by late adolescence.</a:t>
            </a:r>
          </a:p>
          <a:p>
            <a:pPr>
              <a:lnSpc>
                <a:spcPct val="80000"/>
              </a:lnSpc>
              <a:buNone/>
            </a:pPr>
            <a:r>
              <a:rPr lang="en-US" sz="2800" dirty="0" smtClean="0">
                <a:solidFill>
                  <a:srgbClr val="0070C0"/>
                </a:solidFill>
                <a:latin typeface="+mj-lt"/>
              </a:rPr>
              <a:t> 5. </a:t>
            </a:r>
            <a:r>
              <a:rPr lang="ru-RU" sz="2800" dirty="0" smtClean="0">
                <a:solidFill>
                  <a:srgbClr val="0070C0"/>
                </a:solidFill>
                <a:latin typeface="+mj-lt"/>
              </a:rPr>
              <a:t>Gastric </a:t>
            </a:r>
            <a:r>
              <a:rPr lang="ru-RU" sz="2800" dirty="0">
                <a:solidFill>
                  <a:srgbClr val="0070C0"/>
                </a:solidFill>
                <a:latin typeface="+mj-lt"/>
              </a:rPr>
              <a:t>emptying time</a:t>
            </a:r>
            <a:r>
              <a:rPr lang="en-US" sz="2800" dirty="0">
                <a:solidFill>
                  <a:srgbClr val="0070C0"/>
                </a:solidFill>
                <a:latin typeface="+mj-lt"/>
              </a:rPr>
              <a:t>:</a:t>
            </a:r>
          </a:p>
          <a:p>
            <a:pPr lvl="1">
              <a:lnSpc>
                <a:spcPct val="80000"/>
              </a:lnSpc>
            </a:pPr>
            <a:r>
              <a:rPr lang="ru-RU" sz="2400" u="sng" dirty="0">
                <a:solidFill>
                  <a:srgbClr val="0070C0"/>
                </a:solidFill>
                <a:latin typeface="+mj-lt"/>
              </a:rPr>
              <a:t>2 to 3 hours in the newborn</a:t>
            </a:r>
            <a:r>
              <a:rPr lang="ru-RU" sz="2400" dirty="0">
                <a:solidFill>
                  <a:srgbClr val="0070C0"/>
                </a:solidFill>
                <a:latin typeface="+mj-lt"/>
              </a:rPr>
              <a:t> </a:t>
            </a:r>
            <a:endParaRPr lang="en-US" sz="2400" dirty="0">
              <a:solidFill>
                <a:srgbClr val="0070C0"/>
              </a:solidFill>
              <a:latin typeface="+mj-lt"/>
            </a:endParaRPr>
          </a:p>
          <a:p>
            <a:pPr lvl="1">
              <a:lnSpc>
                <a:spcPct val="80000"/>
              </a:lnSpc>
            </a:pPr>
            <a:r>
              <a:rPr lang="ru-RU" sz="2400" dirty="0">
                <a:solidFill>
                  <a:srgbClr val="0070C0"/>
                </a:solidFill>
                <a:latin typeface="+mj-lt"/>
              </a:rPr>
              <a:t>3 to 6</a:t>
            </a:r>
            <a:r>
              <a:rPr lang="en-US" sz="2400" dirty="0">
                <a:solidFill>
                  <a:srgbClr val="0070C0"/>
                </a:solidFill>
                <a:latin typeface="+mj-lt"/>
              </a:rPr>
              <a:t> </a:t>
            </a:r>
            <a:r>
              <a:rPr lang="ru-RU" sz="2400" dirty="0">
                <a:solidFill>
                  <a:srgbClr val="0070C0"/>
                </a:solidFill>
                <a:latin typeface="+mj-lt"/>
              </a:rPr>
              <a:t>hours by one to two months of age.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56322"/>
                                        </p:tgtEl>
                                        <p:attrNameLst>
                                          <p:attrName>style.visibility</p:attrName>
                                        </p:attrNameLst>
                                      </p:cBhvr>
                                      <p:to>
                                        <p:strVal val="visible"/>
                                      </p:to>
                                    </p:set>
                                    <p:anim calcmode="lin" valueType="num">
                                      <p:cBhvr additive="base">
                                        <p:cTn id="7" dur="500" fill="hold"/>
                                        <p:tgtEl>
                                          <p:spTgt spid="56322"/>
                                        </p:tgtEl>
                                        <p:attrNameLst>
                                          <p:attrName>ppt_x</p:attrName>
                                        </p:attrNameLst>
                                      </p:cBhvr>
                                      <p:tavLst>
                                        <p:tav tm="0">
                                          <p:val>
                                            <p:strVal val="#ppt_x"/>
                                          </p:val>
                                        </p:tav>
                                        <p:tav tm="100000">
                                          <p:val>
                                            <p:strVal val="#ppt_x"/>
                                          </p:val>
                                        </p:tav>
                                      </p:tavLst>
                                    </p:anim>
                                    <p:anim calcmode="lin" valueType="num">
                                      <p:cBhvr additive="base">
                                        <p:cTn id="8" dur="500" fill="hold"/>
                                        <p:tgtEl>
                                          <p:spTgt spid="563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322" grpId="0"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2045</TotalTime>
  <Words>2242</Words>
  <Application>Microsoft Office PowerPoint</Application>
  <PresentationFormat>On-screen Show (4:3)</PresentationFormat>
  <Paragraphs>247</Paragraphs>
  <Slides>40</Slides>
  <Notes>4</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40</vt:i4>
      </vt:variant>
    </vt:vector>
  </HeadingPairs>
  <TitlesOfParts>
    <vt:vector size="44" baseType="lpstr">
      <vt:lpstr>Arial</vt:lpstr>
      <vt:lpstr>Calibri</vt:lpstr>
      <vt:lpstr>Times New Roman</vt:lpstr>
      <vt:lpstr>Office Theme</vt:lpstr>
      <vt:lpstr>Alteration in Gastrointestinal Function </vt:lpstr>
      <vt:lpstr>Functions of GI Tract</vt:lpstr>
      <vt:lpstr>Gastrointestinal Tract of a Child</vt:lpstr>
      <vt:lpstr>Esophagus and Stomach </vt:lpstr>
      <vt:lpstr>Pancreas </vt:lpstr>
      <vt:lpstr>Liver </vt:lpstr>
      <vt:lpstr>Small intestine</vt:lpstr>
      <vt:lpstr>Large intestines (colon)</vt:lpstr>
      <vt:lpstr>Pediatric Differences </vt:lpstr>
      <vt:lpstr>PowerPoint Presentation</vt:lpstr>
      <vt:lpstr>Pediatric Differences </vt:lpstr>
      <vt:lpstr>PowerPoint Presentation</vt:lpstr>
      <vt:lpstr>PowerPoint Presentation</vt:lpstr>
      <vt:lpstr>PowerPoint Presentation</vt:lpstr>
      <vt:lpstr>Diagnostic Test </vt:lpstr>
      <vt:lpstr>Cleft lip and Palate</vt:lpstr>
      <vt:lpstr>PowerPoint Presentation</vt:lpstr>
      <vt:lpstr>Cleft lip and Palate</vt:lpstr>
      <vt:lpstr>PowerPoint Presentation</vt:lpstr>
      <vt:lpstr>Cleft lip and palate surgery</vt:lpstr>
      <vt:lpstr>PowerPoint Presentation</vt:lpstr>
      <vt:lpstr>PowerPoint Presentation</vt:lpstr>
      <vt:lpstr>Teaching plan for caregivers related to feeding an infant born with bilateral CL/CP. </vt:lpstr>
      <vt:lpstr>Teaching plan for caregivers related to feeding an infant born with bilateral CL/CP. </vt:lpstr>
      <vt:lpstr>PowerPoint Presentation</vt:lpstr>
      <vt:lpstr>Nursing care plan </vt:lpstr>
      <vt:lpstr>Nursing care plan </vt:lpstr>
      <vt:lpstr>Nursing care plan </vt:lpstr>
      <vt:lpstr>Nursing intervention: cont….</vt:lpstr>
      <vt:lpstr>Tracheoesophageal Fistula and Esophageal Atresia</vt:lpstr>
      <vt:lpstr>Esophageal atresia</vt:lpstr>
      <vt:lpstr> </vt:lpstr>
      <vt:lpstr>Symptoms of TE fistula or esophageal atresia</vt:lpstr>
      <vt:lpstr>Treatment </vt:lpstr>
      <vt:lpstr>Pyloric Stenosis</vt:lpstr>
      <vt:lpstr>PowerPoint Presentation</vt:lpstr>
      <vt:lpstr>Nursing management </vt:lpstr>
      <vt:lpstr>Gastroesophageal reflux disorders GERD</vt:lpstr>
      <vt:lpstr>Gastroesophageal Reflux</vt:lpstr>
      <vt:lpstr>The American Academy of Pediatrics recommends</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Alteration in Gastrointestinal Function</dc:title>
  <dc:creator>AHMAD RAWHI</dc:creator>
  <cp:lastModifiedBy>User-PC</cp:lastModifiedBy>
  <cp:revision>71</cp:revision>
  <dcterms:created xsi:type="dcterms:W3CDTF">2006-08-16T00:00:00Z</dcterms:created>
  <dcterms:modified xsi:type="dcterms:W3CDTF">2017-03-08T07:12:34Z</dcterms:modified>
</cp:coreProperties>
</file>