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5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6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7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8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9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80" r:id="rId3"/>
    <p:sldMasterId id="2147483697" r:id="rId4"/>
    <p:sldMasterId id="2147483714" r:id="rId5"/>
    <p:sldMasterId id="2147483729" r:id="rId6"/>
    <p:sldMasterId id="2147483746" r:id="rId7"/>
    <p:sldMasterId id="2147483763" r:id="rId8"/>
    <p:sldMasterId id="2147483780" r:id="rId9"/>
    <p:sldMasterId id="2147483797" r:id="rId10"/>
  </p:sldMasterIdLst>
  <p:notesMasterIdLst>
    <p:notesMasterId r:id="rId82"/>
  </p:notesMasterIdLst>
  <p:handoutMasterIdLst>
    <p:handoutMasterId r:id="rId83"/>
  </p:handoutMasterIdLst>
  <p:sldIdLst>
    <p:sldId id="256" r:id="rId11"/>
    <p:sldId id="257" r:id="rId12"/>
    <p:sldId id="280" r:id="rId13"/>
    <p:sldId id="272" r:id="rId14"/>
    <p:sldId id="273" r:id="rId15"/>
    <p:sldId id="275" r:id="rId16"/>
    <p:sldId id="352" r:id="rId17"/>
    <p:sldId id="353" r:id="rId18"/>
    <p:sldId id="348" r:id="rId19"/>
    <p:sldId id="361" r:id="rId20"/>
    <p:sldId id="354" r:id="rId21"/>
    <p:sldId id="356" r:id="rId22"/>
    <p:sldId id="357" r:id="rId23"/>
    <p:sldId id="277" r:id="rId24"/>
    <p:sldId id="279" r:id="rId25"/>
    <p:sldId id="278" r:id="rId26"/>
    <p:sldId id="359" r:id="rId27"/>
    <p:sldId id="360" r:id="rId28"/>
    <p:sldId id="281" r:id="rId29"/>
    <p:sldId id="358" r:id="rId30"/>
    <p:sldId id="283" r:id="rId31"/>
    <p:sldId id="344" r:id="rId32"/>
    <p:sldId id="370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1" r:id="rId48"/>
    <p:sldId id="302" r:id="rId49"/>
    <p:sldId id="303" r:id="rId50"/>
    <p:sldId id="304" r:id="rId51"/>
    <p:sldId id="371" r:id="rId52"/>
    <p:sldId id="372" r:id="rId53"/>
    <p:sldId id="373" r:id="rId54"/>
    <p:sldId id="374" r:id="rId55"/>
    <p:sldId id="375" r:id="rId56"/>
    <p:sldId id="376" r:id="rId57"/>
    <p:sldId id="377" r:id="rId58"/>
    <p:sldId id="379" r:id="rId59"/>
    <p:sldId id="307" r:id="rId60"/>
    <p:sldId id="343" r:id="rId61"/>
    <p:sldId id="308" r:id="rId62"/>
    <p:sldId id="309" r:id="rId63"/>
    <p:sldId id="310" r:id="rId64"/>
    <p:sldId id="311" r:id="rId65"/>
    <p:sldId id="312" r:id="rId66"/>
    <p:sldId id="313" r:id="rId67"/>
    <p:sldId id="314" r:id="rId68"/>
    <p:sldId id="315" r:id="rId69"/>
    <p:sldId id="316" r:id="rId70"/>
    <p:sldId id="317" r:id="rId71"/>
    <p:sldId id="318" r:id="rId72"/>
    <p:sldId id="320" r:id="rId73"/>
    <p:sldId id="322" r:id="rId74"/>
    <p:sldId id="323" r:id="rId75"/>
    <p:sldId id="324" r:id="rId76"/>
    <p:sldId id="325" r:id="rId77"/>
    <p:sldId id="326" r:id="rId78"/>
    <p:sldId id="328" r:id="rId79"/>
    <p:sldId id="329" r:id="rId80"/>
    <p:sldId id="350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0" autoAdjust="0"/>
    <p:restoredTop sz="94660"/>
  </p:normalViewPr>
  <p:slideViewPr>
    <p:cSldViewPr>
      <p:cViewPr varScale="1">
        <p:scale>
          <a:sx n="86" d="100"/>
          <a:sy n="86" d="100"/>
        </p:scale>
        <p:origin x="12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76" Type="http://schemas.openxmlformats.org/officeDocument/2006/relationships/slide" Target="slides/slide66.xml"/><Relationship Id="rId8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slide" Target="slides/slide56.xml"/><Relationship Id="rId74" Type="http://schemas.openxmlformats.org/officeDocument/2006/relationships/slide" Target="slides/slide64.xml"/><Relationship Id="rId79" Type="http://schemas.openxmlformats.org/officeDocument/2006/relationships/slide" Target="slides/slide69.xml"/><Relationship Id="rId8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77" Type="http://schemas.openxmlformats.org/officeDocument/2006/relationships/slide" Target="slides/slide6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72" Type="http://schemas.openxmlformats.org/officeDocument/2006/relationships/slide" Target="slides/slide62.xml"/><Relationship Id="rId80" Type="http://schemas.openxmlformats.org/officeDocument/2006/relationships/slide" Target="slides/slide70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slide" Target="slides/slide65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slide" Target="slides/slide63.xml"/><Relationship Id="rId78" Type="http://schemas.openxmlformats.org/officeDocument/2006/relationships/slide" Target="slides/slide68.xml"/><Relationship Id="rId81" Type="http://schemas.openxmlformats.org/officeDocument/2006/relationships/slide" Target="slides/slide71.xml"/><Relationship Id="rId86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2D005-19BC-45B8-8E97-01497D8DE9FA}" type="datetimeFigureOut">
              <a:rPr lang="en-US" smtClean="0"/>
              <a:pPr/>
              <a:t>11/5/2017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02128-5DD7-4B5F-93E7-76B5BBFBF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B2B6ED-4236-430A-BCA0-305EF09A0576}" type="datetimeFigureOut">
              <a:rPr lang="en-US" smtClean="0"/>
              <a:pPr/>
              <a:t>11/5/2017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F7123-A266-49DF-B440-A53C7551DD7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F7123-A266-49DF-B440-A53C7551DD74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8397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LECTURE 6</a:t>
            </a:r>
            <a:endParaRPr lang="en-US" smtClean="0"/>
          </a:p>
        </p:txBody>
      </p:sp>
      <p:sp>
        <p:nvSpPr>
          <p:cNvPr id="8397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ar-SA" smtClean="0"/>
              <a:t>MATERNAL AND CHILD HEALTH NURSING (NUR 362)</a:t>
            </a:r>
            <a:endParaRPr lang="en-US" smtClean="0"/>
          </a:p>
        </p:txBody>
      </p:sp>
      <p:sp>
        <p:nvSpPr>
          <p:cNvPr id="83974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 smtClean="0"/>
              <a:t>AHMAD AL-ISSA / HUSNI ALROUSAN</a:t>
            </a:r>
            <a:endParaRPr lang="en-US" smtClean="0"/>
          </a:p>
        </p:txBody>
      </p:sp>
      <p:sp>
        <p:nvSpPr>
          <p:cNvPr id="83975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BE8B13-98CF-451A-9BB8-3B8AC3708E5A}" type="slidenum">
              <a:rPr lang="ar-SA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1B1A07-0000-47D0-8676-88E916540AD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2DDA2C-6B01-428B-ADD8-2D23A46F9B3A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22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322B3F-63AA-4C74-9DB9-A5FFF50D136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120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8DF92B-72F1-45EE-B586-32D4DDADDA40}" type="slidenum">
              <a:rPr lang="en-US"/>
              <a:pPr/>
              <a:t>51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LECTURE 6</a:t>
            </a:r>
            <a:endParaRPr lang="en-US" smtClean="0"/>
          </a:p>
        </p:txBody>
      </p:sp>
      <p:sp>
        <p:nvSpPr>
          <p:cNvPr id="880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 smtClean="0"/>
              <a:t>AHMAD AL-ISSA / HUSNI ALROUSAN</a:t>
            </a:r>
            <a:endParaRPr lang="en-US" smtClean="0"/>
          </a:p>
        </p:txBody>
      </p:sp>
      <p:sp>
        <p:nvSpPr>
          <p:cNvPr id="880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15CCF7-CEF1-4914-A511-8C4D86414A2F}" type="slidenum">
              <a:rPr lang="ar-SA" smtClean="0"/>
              <a:pPr/>
              <a:t>64</a:t>
            </a:fld>
            <a:endParaRPr lang="en-US" smtClean="0"/>
          </a:p>
        </p:txBody>
      </p:sp>
      <p:sp>
        <p:nvSpPr>
          <p:cNvPr id="880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88071" name="Date Placeholder 6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ar-SA" smtClean="0"/>
              <a:t>MATERNAL AND CHILD HEALTH NURSING (NUR 362)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6FD2A-F162-48BA-BE12-E8727EEA97A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25824951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0C2328-47C3-4A45-8D77-8F880E96FD4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06211889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6958C1-B22F-4817-ADFC-B937FA4E5E9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07508333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652294-1E44-45EA-872B-188B422E14B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33025528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36A49F-5867-4463-B6F0-EEEB004A43F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5541990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1EC5E-BA1D-451B-B6BB-E2B0A4E69F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6054832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8618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C2BC8F-4B0A-4ED0-8CCF-8F50755E128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0583602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500A77-0DDC-435B-8A85-1DB192D9A44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191347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04CB8-AF5D-429A-BB64-14869238010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17552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E65D8-5E03-47FF-AAFE-DB48D27A02E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80601858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1FE63-0964-4321-9A90-78D75A430D2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1494632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F64FEC-ADB1-439B-9892-742F2E7289B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53697862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6BFD94-F71B-4732-B17C-EB38D5C2691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86333348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3D85F4-01BB-4A07-AECE-EEBC72B54F0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30465811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66403-3436-4698-9248-6D6099E8FF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69512775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6FD2A-F162-48BA-BE12-E8727EEA97A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50770207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0C2328-47C3-4A45-8D77-8F880E96FD4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4392864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6958C1-B22F-4817-ADFC-B937FA4E5E9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61711116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652294-1E44-45EA-872B-188B422E14B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63692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600200"/>
            <a:ext cx="3886200" cy="4191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4400" y="16002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36A49F-5867-4463-B6F0-EEEB004A43F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28965610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1EC5E-BA1D-451B-B6BB-E2B0A4E69F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17751347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8656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C2BC8F-4B0A-4ED0-8CCF-8F50755E128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22268203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500A77-0DDC-435B-8A85-1DB192D9A44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3032440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04CB8-AF5D-429A-BB64-14869238010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1126505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E65D8-5E03-47FF-AAFE-DB48D27A02E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05732118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1FE63-0964-4321-9A90-78D75A430D2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38126539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F64FEC-ADB1-439B-9892-742F2E7289B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89463025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6BFD94-F71B-4732-B17C-EB38D5C2691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691346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C2BC8F-4B0A-4ED0-8CCF-8F50755E128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83701194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3D85F4-01BB-4A07-AECE-EEBC72B54F0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7963689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66403-3436-4698-9248-6D6099E8FF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629844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6FD2A-F162-48BA-BE12-E8727EEA97A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40260313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0C2328-47C3-4A45-8D77-8F880E96FD4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06996033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6958C1-B22F-4817-ADFC-B937FA4E5E9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4379651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652294-1E44-45EA-872B-188B422E14B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46547964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36A49F-5867-4463-B6F0-EEEB004A43F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1844244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1EC5E-BA1D-451B-B6BB-E2B0A4E69F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84210205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65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C2BC8F-4B0A-4ED0-8CCF-8F50755E128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277075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500A77-0DDC-435B-8A85-1DB192D9A44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09663626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500A77-0DDC-435B-8A85-1DB192D9A44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02630019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04CB8-AF5D-429A-BB64-14869238010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31330441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E65D8-5E03-47FF-AAFE-DB48D27A02E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2833998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1FE63-0964-4321-9A90-78D75A430D2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9390125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F64FEC-ADB1-439B-9892-742F2E7289B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03502384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6BFD94-F71B-4732-B17C-EB38D5C2691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1256477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3D85F4-01BB-4A07-AECE-EEBC72B54F0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86041845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66403-3436-4698-9248-6D6099E8FF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25490276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6FD2A-F162-48BA-BE12-E8727EEA97A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946029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0C2328-47C3-4A45-8D77-8F880E96FD4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52090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04CB8-AF5D-429A-BB64-14869238010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26116656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6958C1-B22F-4817-ADFC-B937FA4E5E9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48148357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652294-1E44-45EA-872B-188B422E14B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5588956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36A49F-5867-4463-B6F0-EEEB004A43F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9315215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1EC5E-BA1D-451B-B6BB-E2B0A4E69F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39769572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47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E65D8-5E03-47FF-AAFE-DB48D27A02E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53758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1FE63-0964-4321-9A90-78D75A430D2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11648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F64FEC-ADB1-439B-9892-742F2E7289B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828551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6BFD94-F71B-4732-B17C-EB38D5C2691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527415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3D85F4-01BB-4A07-AECE-EEBC72B54F0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72894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66403-3436-4698-9248-6D6099E8FF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375504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6FD2A-F162-48BA-BE12-E8727EEA97A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347760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0C2328-47C3-4A45-8D77-8F880E96FD4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82976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6958C1-B22F-4817-ADFC-B937FA4E5E9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8953637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652294-1E44-45EA-872B-188B422E14B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435132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36A49F-5867-4463-B6F0-EEEB004A43F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8808220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1EC5E-BA1D-451B-B6BB-E2B0A4E69F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391199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647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C2BC8F-4B0A-4ED0-8CCF-8F50755E128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16643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500A77-0DDC-435B-8A85-1DB192D9A44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72845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04CB8-AF5D-429A-BB64-14869238010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803584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E65D8-5E03-47FF-AAFE-DB48D27A02E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1613419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1FE63-0964-4321-9A90-78D75A430D2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798812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F64FEC-ADB1-439B-9892-742F2E7289B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9872649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6BFD94-F71B-4732-B17C-EB38D5C2691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7896290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3D85F4-01BB-4A07-AECE-EEBC72B54F0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7766518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66403-3436-4698-9248-6D6099E8FF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0222571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6FD2A-F162-48BA-BE12-E8727EEA97A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8783419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0C2328-47C3-4A45-8D77-8F880E96FD4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49399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6958C1-B22F-4817-ADFC-B937FA4E5E9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0494290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652294-1E44-45EA-872B-188B422E14B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242290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36A49F-5867-4463-B6F0-EEEB004A43F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6907658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1EC5E-BA1D-451B-B6BB-E2B0A4E69F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7584360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527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C2BC8F-4B0A-4ED0-8CCF-8F50755E128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695928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500A77-0DDC-435B-8A85-1DB192D9A44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515807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04CB8-AF5D-429A-BB64-14869238010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8027125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E65D8-5E03-47FF-AAFE-DB48D27A02E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0956592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1FE63-0964-4321-9A90-78D75A430D2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92812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F64FEC-ADB1-439B-9892-742F2E7289B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2499921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6BFD94-F71B-4732-B17C-EB38D5C2691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696044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3D85F4-01BB-4A07-AECE-EEBC72B54F0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3092406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66403-3436-4698-9248-6D6099E8FF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4260842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6FD2A-F162-48BA-BE12-E8727EEA97A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52161549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0C2328-47C3-4A45-8D77-8F880E96FD4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8957914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6958C1-B22F-4817-ADFC-B937FA4E5E9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96047867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652294-1E44-45EA-872B-188B422E14B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9205423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36A49F-5867-4463-B6F0-EEEB004A43F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3322115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1EC5E-BA1D-451B-B6BB-E2B0A4E69F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08879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0273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22587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35039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074851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45754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06249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78941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6324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749924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3841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3693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370084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1508E-A85A-4A55-A4BB-48283FF52A3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81209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559CBB-7EEB-4E44-9947-6C96760EF57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36776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600200"/>
            <a:ext cx="3886200" cy="4191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4400" y="16002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84717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C2BC8F-4B0A-4ED0-8CCF-8F50755E128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45460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500A77-0DDC-435B-8A85-1DB192D9A44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403714905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04CB8-AF5D-429A-BB64-14869238010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58063479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E65D8-5E03-47FF-AAFE-DB48D27A02E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80897280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1FE63-0964-4321-9A90-78D75A430D2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91984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F64FEC-ADB1-439B-9892-742F2E7289B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89581844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6BFD94-F71B-4732-B17C-EB38D5C2691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14184608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3D85F4-01BB-4A07-AECE-EEBC72B54F0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7878979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66403-3436-4698-9248-6D6099E8FF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4406925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6FD2A-F162-48BA-BE12-E8727EEA97A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44228872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0C2328-47C3-4A45-8D77-8F880E96FD4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19862057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6958C1-B22F-4817-ADFC-B937FA4E5E9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4049806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652294-1E44-45EA-872B-188B422E14B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10205129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36A49F-5867-4463-B6F0-EEEB004A43F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8089979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1EC5E-BA1D-451B-B6BB-E2B0A4E69F4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556834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980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C2BC8F-4B0A-4ED0-8CCF-8F50755E128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64497766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500A77-0DDC-435B-8A85-1DB192D9A44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36207913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04CB8-AF5D-429A-BB64-14869238010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84603141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E65D8-5E03-47FF-AAFE-DB48D27A02E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4201400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1FE63-0964-4321-9A90-78D75A430D2D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503930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F64FEC-ADB1-439B-9892-742F2E7289B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99371579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8229600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6BFD94-F71B-4732-B17C-EB38D5C2691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45544405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3D85F4-01BB-4A07-AECE-EEBC72B54F0B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55757619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66403-3436-4698-9248-6D6099E8FF61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954645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slideLayout" Target="../slideLayouts/slideLayout150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140.xml"/><Relationship Id="rId16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5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Relationship Id="rId14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76.xml"/><Relationship Id="rId16" Type="http://schemas.openxmlformats.org/officeDocument/2006/relationships/slideLayout" Target="../slideLayouts/slideLayout90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108.xml"/><Relationship Id="rId16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2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theme" Target="../theme/theme9.xml"/><Relationship Id="rId2" Type="http://schemas.openxmlformats.org/officeDocument/2006/relationships/slideLayout" Target="../slideLayouts/slideLayout124.xml"/><Relationship Id="rId16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CF353-0934-4667-B800-8322980F970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58283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anose="05040102010807070707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CF353-0934-4667-B800-8322980F970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690159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anose="05040102010807070707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CF353-0934-4667-B800-8322980F970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121063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anose="05040102010807070707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CF353-0934-4667-B800-8322980F970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94236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anose="05040102010807070707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42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CF353-0934-4667-B800-8322980F970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79135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anose="05040102010807070707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CF353-0934-4667-B800-8322980F970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06521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anose="05040102010807070707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CF353-0934-4667-B800-8322980F970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209971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anose="05040102010807070707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CF353-0934-4667-B800-8322980F9700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477000"/>
            <a:ext cx="68580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lang="en-US" sz="100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</p:spTree>
    <p:extLst>
      <p:ext uri="{BB962C8B-B14F-4D97-AF65-F5344CB8AC3E}">
        <p14:creationId xmlns:p14="http://schemas.microsoft.com/office/powerpoint/2010/main" val="3824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anose="05020102010507070707" pitchFamily="18" charset="2"/>
        <a:buChar char="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3" panose="05040102010807070707" pitchFamily="18" charset="2"/>
        <a:buChar char="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photobucket.com/" TargetMode="External"/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thepointeedition.lww.com/pt/pt-core/images/ftup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14617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kern="1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</a:rPr>
              <a:t>Labor and delivery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648200"/>
            <a:ext cx="2438400" cy="685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Lecture 5</a:t>
            </a:r>
            <a:endParaRPr lang="en-GB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534400" cy="78310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 smtClean="0">
                <a:solidFill>
                  <a:schemeClr val="bg1"/>
                </a:solidFill>
              </a:rPr>
              <a:t>True and False </a:t>
            </a:r>
            <a:r>
              <a:rPr lang="en-PH" sz="4000" b="1" dirty="0" err="1" smtClean="0">
                <a:solidFill>
                  <a:schemeClr val="bg1"/>
                </a:solidFill>
              </a:rPr>
              <a:t>Labor</a:t>
            </a:r>
            <a:r>
              <a:rPr lang="en-PH" sz="4000" b="1" dirty="0" smtClean="0">
                <a:solidFill>
                  <a:schemeClr val="bg1"/>
                </a:solidFill>
              </a:rPr>
              <a:t> Contractions</a:t>
            </a:r>
            <a:r>
              <a:rPr lang="en-US" b="1" dirty="0" smtClean="0">
                <a:ln w="50800"/>
                <a:solidFill>
                  <a:schemeClr val="bg1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 </a:t>
            </a:r>
            <a:endParaRPr lang="ar-SA" sz="4800" b="1" dirty="0">
              <a:solidFill>
                <a:schemeClr val="bg1"/>
              </a:solidFill>
            </a:endParaRPr>
          </a:p>
        </p:txBody>
      </p:sp>
      <p:graphicFrame>
        <p:nvGraphicFramePr>
          <p:cNvPr id="20520" name="Group 40"/>
          <p:cNvGraphicFramePr>
            <a:graphicFrameLocks noGrp="1"/>
          </p:cNvGraphicFramePr>
          <p:nvPr/>
        </p:nvGraphicFramePr>
        <p:xfrm>
          <a:off x="457200" y="1295400"/>
          <a:ext cx="8382000" cy="5257801"/>
        </p:xfrm>
        <a:graphic>
          <a:graphicData uri="http://schemas.openxmlformats.org/drawingml/2006/table">
            <a:tbl>
              <a:tblPr/>
              <a:tblGrid>
                <a:gridCol w="4268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3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2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P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True </a:t>
                      </a:r>
                      <a:r>
                        <a:rPr kumimoji="0" lang="en-PH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Labor</a:t>
                      </a:r>
                      <a:endParaRPr kumimoji="0" lang="en-PH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PH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False Labor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Result in progressive cervical dilation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 not result in progressive cervical dilation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Occur at regular intervals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Occur at irregular intervals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Interval between contractions decreases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Interval between contractions remains the same or increases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7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Frequency, duration, and intensity increase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PH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Intensity decreases or remains the same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Located mainly in back and abdomen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Located mainly in lower abdomen and groin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82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Generally intensified by walking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Generally unaffected by walking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82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 easily disrupted by medications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Generally relieved by mild sedation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062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8585" y="0"/>
            <a:ext cx="9144000" cy="533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Uterine </a:t>
            </a:r>
            <a:r>
              <a:rPr lang="en-US" altLang="en-US" dirty="0" smtClean="0"/>
              <a:t>Body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upper two thirds of the uterus contracts </a:t>
            </a:r>
            <a:br>
              <a:rPr lang="en-US" altLang="en-US" dirty="0" smtClean="0"/>
            </a:br>
            <a:r>
              <a:rPr lang="en-US" altLang="en-US" dirty="0" smtClean="0"/>
              <a:t>actively to push the fetus down.</a:t>
            </a:r>
          </a:p>
          <a:p>
            <a:r>
              <a:rPr lang="en-US" altLang="en-US" dirty="0" smtClean="0"/>
              <a:t>The lower one third of the uterus remains </a:t>
            </a:r>
            <a:br>
              <a:rPr lang="en-US" altLang="en-US" dirty="0" smtClean="0"/>
            </a:br>
            <a:r>
              <a:rPr lang="en-US" altLang="en-US" dirty="0" smtClean="0"/>
              <a:t>less active. </a:t>
            </a:r>
          </a:p>
          <a:p>
            <a:r>
              <a:rPr lang="en-US" altLang="en-US" dirty="0" smtClean="0"/>
              <a:t>The cervix is also passive.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  <p:sp>
        <p:nvSpPr>
          <p:cNvPr id="8197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0F6EC8-ACC9-48A6-857B-30BF5923C6C3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57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6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4763"/>
            <a:ext cx="91440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/>
              <a:t>Fetal Descent Stations</a:t>
            </a:r>
          </a:p>
        </p:txBody>
      </p:sp>
      <p:sp>
        <p:nvSpPr>
          <p:cNvPr id="134157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990600"/>
            <a:ext cx="5105400" cy="52578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sz="2600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600" dirty="0">
                <a:latin typeface="Times New Roman" pitchFamily="18" charset="0"/>
              </a:rPr>
              <a:t>Measured in neg. &amp; pos. numbers. (Centimeters)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latin typeface="Times New Roman" pitchFamily="18" charset="0"/>
              </a:rPr>
              <a:t>The </a:t>
            </a:r>
            <a:r>
              <a:rPr lang="en-US" sz="2600" dirty="0" err="1">
                <a:latin typeface="Times New Roman" pitchFamily="18" charset="0"/>
              </a:rPr>
              <a:t>ischial</a:t>
            </a:r>
            <a:r>
              <a:rPr lang="en-US" sz="2600" dirty="0">
                <a:latin typeface="Times New Roman" pitchFamily="18" charset="0"/>
              </a:rPr>
              <a:t> spine is in (0) Station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latin typeface="Times New Roman" pitchFamily="18" charset="0"/>
              </a:rPr>
              <a:t>If the presenting part is higher than the </a:t>
            </a:r>
            <a:r>
              <a:rPr lang="en-US" sz="2600" dirty="0" err="1">
                <a:latin typeface="Times New Roman" pitchFamily="18" charset="0"/>
              </a:rPr>
              <a:t>ischial</a:t>
            </a:r>
            <a:r>
              <a:rPr lang="en-US" sz="2600" dirty="0">
                <a:latin typeface="Times New Roman" pitchFamily="18" charset="0"/>
              </a:rPr>
              <a:t> spine, the station has a (-) neg.  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latin typeface="Times New Roman" pitchFamily="18" charset="0"/>
              </a:rPr>
              <a:t>Positive  </a:t>
            </a:r>
            <a:r>
              <a:rPr lang="en-US" sz="2600" dirty="0" smtClean="0">
                <a:latin typeface="Times New Roman" pitchFamily="18" charset="0"/>
              </a:rPr>
              <a:t> </a:t>
            </a:r>
            <a:r>
              <a:rPr lang="en-US" sz="2600" dirty="0">
                <a:latin typeface="Times New Roman" pitchFamily="18" charset="0"/>
              </a:rPr>
              <a:t>= presenting part has passed the </a:t>
            </a:r>
            <a:r>
              <a:rPr lang="en-US" sz="2600" dirty="0" err="1">
                <a:latin typeface="Times New Roman" pitchFamily="18" charset="0"/>
              </a:rPr>
              <a:t>ischial</a:t>
            </a:r>
            <a:r>
              <a:rPr lang="en-US" sz="2600" dirty="0">
                <a:latin typeface="Times New Roman" pitchFamily="18" charset="0"/>
              </a:rPr>
              <a:t> spine. 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latin typeface="Times New Roman" pitchFamily="18" charset="0"/>
              </a:rPr>
              <a:t>Positive (+) 4 is at the outlet.</a:t>
            </a:r>
          </a:p>
        </p:txBody>
      </p:sp>
      <p:sp>
        <p:nvSpPr>
          <p:cNvPr id="134162" name="Rectangle 18"/>
          <p:cNvSpPr>
            <a:spLocks noGrp="1" noChangeArrowheads="1"/>
          </p:cNvSpPr>
          <p:nvPr>
            <p:ph sz="half" idx="2"/>
          </p:nvPr>
        </p:nvSpPr>
        <p:spPr>
          <a:xfrm>
            <a:off x="5562600" y="990600"/>
            <a:ext cx="3352800" cy="51403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6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1508E-A85A-4A55-A4BB-48283FF52A3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4164" name="Picture 20" descr="Loading: 'Stations of Presentation - Fetal Head Positions During Descent' - Please wait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838200"/>
            <a:ext cx="3810000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44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5" name="Rectangle 11"/>
          <p:cNvSpPr>
            <a:spLocks noGrp="1" noChangeArrowheads="1"/>
          </p:cNvSpPr>
          <p:nvPr>
            <p:ph type="title"/>
          </p:nvPr>
        </p:nvSpPr>
        <p:spPr>
          <a:xfrm>
            <a:off x="0" y="26020"/>
            <a:ext cx="7543800" cy="5635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500" b="1" dirty="0"/>
              <a:t>Cervical Effacement and Dilatation</a:t>
            </a:r>
          </a:p>
        </p:txBody>
      </p:sp>
      <p:sp>
        <p:nvSpPr>
          <p:cNvPr id="139276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90600"/>
            <a:ext cx="4343400" cy="5410200"/>
          </a:xfrm>
        </p:spPr>
        <p:txBody>
          <a:bodyPr/>
          <a:lstStyle/>
          <a:p>
            <a:r>
              <a:rPr lang="en-US" sz="2800" b="1" dirty="0">
                <a:solidFill>
                  <a:srgbClr val="7030A0"/>
                </a:solidFill>
              </a:rPr>
              <a:t>Cervical Effacement: </a:t>
            </a:r>
            <a:r>
              <a:rPr lang="en-US" sz="2800" dirty="0"/>
              <a:t>the progressive shortening and thinning of the cervix during labor. 0 – 100%  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Cervical Dilatation: </a:t>
            </a:r>
            <a:r>
              <a:rPr lang="en-US" sz="2800" dirty="0"/>
              <a:t>the increase in diameter of the cervical opening measured in centimeters. 0 – 10 cm.</a:t>
            </a:r>
          </a:p>
        </p:txBody>
      </p:sp>
      <p:sp>
        <p:nvSpPr>
          <p:cNvPr id="139277" name="Rectangle 13"/>
          <p:cNvSpPr>
            <a:spLocks noGrp="1" noChangeArrowheads="1"/>
          </p:cNvSpPr>
          <p:nvPr>
            <p:ph sz="half" idx="2"/>
          </p:nvPr>
        </p:nvSpPr>
        <p:spPr>
          <a:xfrm>
            <a:off x="4800600" y="914400"/>
            <a:ext cx="4114800" cy="5715000"/>
          </a:xfrm>
        </p:spPr>
        <p:txBody>
          <a:bodyPr/>
          <a:lstStyle/>
          <a:p>
            <a:endParaRPr lang="en-US" sz="260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6/30/2012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1508E-A85A-4A55-A4BB-48283FF52A3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9272" name="Picture 8" descr="Photo Sharing and Video Hosting at Photobuck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990600"/>
            <a:ext cx="4267200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1494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ubtitle 7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8305800" cy="5410200"/>
          </a:xfrm>
        </p:spPr>
        <p:txBody>
          <a:bodyPr>
            <a:normAutofit/>
          </a:bodyPr>
          <a:lstStyle/>
          <a:p>
            <a:pPr marL="26988" algn="l" eaLnBrk="1" hangingPunct="1">
              <a:lnSpc>
                <a:spcPct val="60000"/>
              </a:lnSpc>
            </a:pPr>
            <a:endParaRPr lang="en-US" sz="3000" b="1" u="sng" dirty="0" smtClean="0">
              <a:solidFill>
                <a:srgbClr val="191919"/>
              </a:solidFill>
            </a:endParaRPr>
          </a:p>
          <a:p>
            <a:pPr marL="26988" algn="l" eaLnBrk="1" hangingPunct="1">
              <a:lnSpc>
                <a:spcPct val="60000"/>
              </a:lnSpc>
            </a:pPr>
            <a:r>
              <a:rPr lang="en-US" sz="3000" b="1" u="sng" dirty="0" smtClean="0">
                <a:solidFill>
                  <a:srgbClr val="191919"/>
                </a:solidFill>
              </a:rPr>
              <a:t>Passenger =fetus</a:t>
            </a:r>
          </a:p>
          <a:p>
            <a:pPr marL="26988" algn="l" eaLnBrk="1" hangingPunct="1">
              <a:lnSpc>
                <a:spcPct val="60000"/>
              </a:lnSpc>
            </a:pPr>
            <a:endParaRPr lang="en-US" dirty="0" smtClean="0">
              <a:solidFill>
                <a:srgbClr val="191919"/>
              </a:solidFill>
            </a:endParaRPr>
          </a:p>
          <a:p>
            <a:pPr marL="26988" algn="l" eaLnBrk="1" hangingPunct="1">
              <a:lnSpc>
                <a:spcPct val="60000"/>
              </a:lnSpc>
            </a:pPr>
            <a:r>
              <a:rPr lang="en-US" dirty="0" smtClean="0">
                <a:solidFill>
                  <a:srgbClr val="191919"/>
                </a:solidFill>
              </a:rPr>
              <a:t>Fetal variables that can affect labor:</a:t>
            </a:r>
          </a:p>
          <a:p>
            <a:pPr marL="26988" algn="l" eaLnBrk="1" hangingPunct="1">
              <a:lnSpc>
                <a:spcPct val="6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Fetal size</a:t>
            </a:r>
          </a:p>
          <a:p>
            <a:pPr marL="26988" algn="l" eaLnBrk="1" hangingPunct="1">
              <a:lnSpc>
                <a:spcPct val="6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Fetal Lie </a:t>
            </a:r>
            <a:r>
              <a:rPr lang="en-US" dirty="0" smtClean="0">
                <a:solidFill>
                  <a:srgbClr val="191919"/>
                </a:solidFill>
              </a:rPr>
              <a:t>– longitudinal, transverse or oblique</a:t>
            </a:r>
          </a:p>
          <a:p>
            <a:pPr marL="26988" algn="l" eaLnBrk="1" hangingPunct="1">
              <a:lnSpc>
                <a:spcPct val="6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Fetal presentation </a:t>
            </a:r>
            <a:r>
              <a:rPr lang="en-US" dirty="0" smtClean="0">
                <a:solidFill>
                  <a:srgbClr val="191919"/>
                </a:solidFill>
              </a:rPr>
              <a:t>– vertex, breech, shoulder, </a:t>
            </a:r>
          </a:p>
          <a:p>
            <a:pPr marL="26988" algn="l" eaLnBrk="1" hangingPunct="1">
              <a:lnSpc>
                <a:spcPct val="60000"/>
              </a:lnSpc>
            </a:pPr>
            <a:r>
              <a:rPr lang="en-US" dirty="0" smtClean="0">
                <a:solidFill>
                  <a:srgbClr val="191919"/>
                </a:solidFill>
              </a:rPr>
              <a:t>compound (vertex and hand).</a:t>
            </a:r>
          </a:p>
          <a:p>
            <a:pPr marL="26988" algn="l" eaLnBrk="1" hangingPunct="1">
              <a:lnSpc>
                <a:spcPct val="60000"/>
              </a:lnSpc>
            </a:pPr>
            <a:endParaRPr lang="en-US" dirty="0" smtClean="0">
              <a:solidFill>
                <a:srgbClr val="FF0000"/>
              </a:solidFill>
            </a:endParaRPr>
          </a:p>
          <a:p>
            <a:pPr marL="26988" algn="l" eaLnBrk="1" hangingPunct="1">
              <a:lnSpc>
                <a:spcPct val="60000"/>
              </a:lnSpc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010" y="0"/>
            <a:ext cx="4001288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2.Passenger 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921les10_img_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905000"/>
            <a:ext cx="7467600" cy="3657600"/>
          </a:xfrm>
          <a:noFill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0B4ED9-D5CB-4F7E-9610-BFDF8C8C9645}" type="slidenum">
              <a:rPr lang="ar-SA" smtClean="0"/>
              <a:pPr/>
              <a:t>15</a:t>
            </a:fld>
            <a:endParaRPr lang="en-US" smtClean="0"/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304800" y="609600"/>
            <a:ext cx="8153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1"/>
            <a:r>
              <a:rPr lang="en-US" sz="2800" b="1" dirty="0">
                <a:solidFill>
                  <a:srgbClr val="FF0000"/>
                </a:solidFill>
              </a:rPr>
              <a:t>Fetal presentation-the part of the fetus that enters the maternal pelvis first.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Subtitle 6"/>
          <p:cNvSpPr>
            <a:spLocks noGrp="1"/>
          </p:cNvSpPr>
          <p:nvPr>
            <p:ph type="subTitle" idx="1"/>
          </p:nvPr>
        </p:nvSpPr>
        <p:spPr>
          <a:xfrm>
            <a:off x="685800" y="1219200"/>
            <a:ext cx="7924800" cy="5181600"/>
          </a:xfrm>
        </p:spPr>
        <p:txBody>
          <a:bodyPr/>
          <a:lstStyle/>
          <a:p>
            <a:pPr marL="26988" algn="l" eaLnBrk="1" hangingPunct="1"/>
            <a:r>
              <a:rPr lang="en-US" b="1" u="sng" dirty="0" smtClean="0">
                <a:solidFill>
                  <a:srgbClr val="191919"/>
                </a:solidFill>
              </a:rPr>
              <a:t>Passage = Pelvis</a:t>
            </a:r>
          </a:p>
          <a:p>
            <a:pPr marL="26988" algn="l" eaLnBrk="1" hangingPunct="1"/>
            <a:r>
              <a:rPr lang="en-US" sz="2400" dirty="0" smtClean="0">
                <a:solidFill>
                  <a:srgbClr val="191919"/>
                </a:solidFill>
              </a:rPr>
              <a:t>Consists of the bony pelvis and soft tissues of the birth canal (cervix, pelvic floor musculature)</a:t>
            </a:r>
          </a:p>
          <a:p>
            <a:pPr marL="26988" algn="l" eaLnBrk="1" hangingPunct="1"/>
            <a:r>
              <a:rPr lang="en-US" sz="2400" dirty="0" smtClean="0">
                <a:solidFill>
                  <a:srgbClr val="191919"/>
                </a:solidFill>
              </a:rPr>
              <a:t>Small pelvic outlet  can result in </a:t>
            </a:r>
            <a:r>
              <a:rPr lang="en-US" sz="2400" b="1" i="1" dirty="0" err="1">
                <a:solidFill>
                  <a:schemeClr val="accent2"/>
                </a:solidFill>
              </a:rPr>
              <a:t>C</a:t>
            </a:r>
            <a:r>
              <a:rPr lang="en-US" sz="2400" b="1" i="1" dirty="0" err="1" smtClean="0">
                <a:solidFill>
                  <a:schemeClr val="accent2"/>
                </a:solidFill>
              </a:rPr>
              <a:t>ephalopelvic</a:t>
            </a:r>
            <a:r>
              <a:rPr lang="en-US" sz="2400" b="1" i="1" dirty="0" smtClean="0">
                <a:solidFill>
                  <a:schemeClr val="accent2"/>
                </a:solidFill>
              </a:rPr>
              <a:t> </a:t>
            </a:r>
            <a:r>
              <a:rPr lang="en-US" sz="2400" b="1" i="1" dirty="0">
                <a:solidFill>
                  <a:schemeClr val="accent2"/>
                </a:solidFill>
              </a:rPr>
              <a:t>D</a:t>
            </a:r>
            <a:r>
              <a:rPr lang="en-US" sz="2400" b="1" i="1" dirty="0" smtClean="0">
                <a:solidFill>
                  <a:schemeClr val="accent2"/>
                </a:solidFill>
              </a:rPr>
              <a:t>isproportion</a:t>
            </a:r>
            <a:endParaRPr lang="en-US" sz="2400" b="1" i="1" dirty="0" smtClean="0">
              <a:solidFill>
                <a:schemeClr val="accent2"/>
              </a:solidFill>
            </a:endParaRPr>
          </a:p>
          <a:p>
            <a:pPr marL="26988" algn="l" eaLnBrk="1" hangingPunct="1"/>
            <a:endParaRPr lang="en-US" sz="2400" dirty="0" smtClean="0">
              <a:solidFill>
                <a:srgbClr val="191919"/>
              </a:solidFill>
            </a:endParaRPr>
          </a:p>
          <a:p>
            <a:pPr marL="26988" algn="l" eaLnBrk="1" hangingPunct="1"/>
            <a:endParaRPr lang="ar-SA" sz="2400" dirty="0" smtClean="0">
              <a:solidFill>
                <a:srgbClr val="191919"/>
              </a:solidFill>
              <a:ea typeface="Majalla UI"/>
            </a:endParaRPr>
          </a:p>
        </p:txBody>
      </p:sp>
      <p:pic>
        <p:nvPicPr>
          <p:cNvPr id="18439" name="Picture 4" descr="921les10_img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267200"/>
            <a:ext cx="6324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3199787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3.Passage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41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Passage</a:t>
            </a:r>
            <a:endParaRPr lang="en-US" altLang="en-US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-14868" y="689730"/>
            <a:ext cx="8229600" cy="4525963"/>
          </a:xfrm>
        </p:spPr>
        <p:txBody>
          <a:bodyPr/>
          <a:lstStyle/>
          <a:p>
            <a:r>
              <a:rPr lang="en-US" altLang="en-US" dirty="0" smtClean="0"/>
              <a:t>The bony pelvis </a:t>
            </a:r>
          </a:p>
          <a:p>
            <a:pPr lvl="1"/>
            <a:r>
              <a:rPr lang="en-US" altLang="en-US" sz="2000" dirty="0" smtClean="0"/>
              <a:t>Usually more important to the outcome of labor than </a:t>
            </a:r>
            <a:br>
              <a:rPr lang="en-US" altLang="en-US" sz="2000" dirty="0" smtClean="0"/>
            </a:br>
            <a:r>
              <a:rPr lang="en-US" altLang="en-US" sz="2000" dirty="0" smtClean="0"/>
              <a:t>the soft tissue </a:t>
            </a:r>
          </a:p>
          <a:p>
            <a:pPr lvl="1"/>
            <a:r>
              <a:rPr lang="en-US" altLang="en-US" sz="2000" dirty="0" smtClean="0"/>
              <a:t>Bones and joints do not readily yield to the forces of labor. </a:t>
            </a:r>
          </a:p>
          <a:p>
            <a:r>
              <a:rPr lang="en-US" altLang="en-US" dirty="0" smtClean="0"/>
              <a:t>The linea terminalis (pelvic brim) divides </a:t>
            </a:r>
            <a:br>
              <a:rPr lang="en-US" altLang="en-US" dirty="0" smtClean="0"/>
            </a:br>
            <a:r>
              <a:rPr lang="en-US" altLang="en-US" dirty="0" smtClean="0"/>
              <a:t>the bony pelvis.</a:t>
            </a:r>
          </a:p>
          <a:p>
            <a:pPr lvl="1"/>
            <a:r>
              <a:rPr lang="en-US" altLang="en-US" sz="2000" dirty="0" smtClean="0"/>
              <a:t>False pelvis above linea terminalis</a:t>
            </a:r>
          </a:p>
          <a:p>
            <a:pPr lvl="1"/>
            <a:r>
              <a:rPr lang="en-US" altLang="en-US" sz="2000" dirty="0" smtClean="0"/>
              <a:t>True pelvis below linea terminalis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  <p:sp>
        <p:nvSpPr>
          <p:cNvPr id="21509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FFDEE7-A6EE-4ECC-A07A-9DAF4C11FF44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267200"/>
            <a:ext cx="8991600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64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20"/>
            <a:ext cx="28194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b="1" dirty="0" smtClean="0">
                <a:solidFill>
                  <a:srgbClr val="FF0000"/>
                </a:solidFill>
              </a:rPr>
              <a:t>4. Psyche</a:t>
            </a:r>
            <a:endParaRPr lang="en-US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Anxiety</a:t>
            </a:r>
          </a:p>
          <a:p>
            <a:r>
              <a:rPr lang="en-US" altLang="en-US" dirty="0" smtClean="0"/>
              <a:t>Birth </a:t>
            </a:r>
            <a:r>
              <a:rPr lang="en-US" altLang="en-US" dirty="0" smtClean="0"/>
              <a:t>as an experience </a:t>
            </a:r>
          </a:p>
          <a:p>
            <a:r>
              <a:rPr lang="en-US" altLang="en-US" dirty="0" smtClean="0"/>
              <a:t>Support</a:t>
            </a:r>
          </a:p>
          <a:p>
            <a:r>
              <a:rPr lang="en-US" altLang="en-US" dirty="0" smtClean="0"/>
              <a:t>Impact of technology</a:t>
            </a:r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  <p:sp>
        <p:nvSpPr>
          <p:cNvPr id="37893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C83F34-E1FB-4576-92F9-813114464409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2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001000" cy="533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/>
              <a:t>MATERNAL SYSTEMIC RESPONSES TO LABOR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86800" cy="5715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CV </a:t>
            </a:r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dirty="0" smtClean="0"/>
              <a:t>–</a:t>
            </a:r>
            <a:r>
              <a:rPr lang="en-US" sz="2000" dirty="0"/>
              <a:t>cardiac output increases</a:t>
            </a:r>
            <a:r>
              <a:rPr lang="en-US" sz="2000" dirty="0" smtClean="0"/>
              <a:t>.</a:t>
            </a:r>
          </a:p>
          <a:p>
            <a:pPr lvl="0" eaLnBrk="0" fontAlgn="base" hangingPunct="0">
              <a:spcAft>
                <a:spcPct val="0"/>
              </a:spcAft>
              <a:buSzPct val="60000"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prstClr val="black"/>
                </a:solidFill>
                <a:latin typeface="Arial"/>
              </a:rPr>
              <a:t>Supine hypotension may occur during labor if the woman lies on her back</a:t>
            </a:r>
            <a:r>
              <a:rPr lang="en-US" altLang="en-US" sz="2000" dirty="0" smtClean="0">
                <a:solidFill>
                  <a:prstClr val="black"/>
                </a:solidFill>
                <a:latin typeface="Arial"/>
              </a:rPr>
              <a:t>.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Respiratory system</a:t>
            </a:r>
            <a:r>
              <a:rPr lang="en-US" sz="2000" dirty="0"/>
              <a:t>– Increase </a:t>
            </a:r>
            <a:r>
              <a:rPr lang="en-US" sz="2000" dirty="0" smtClean="0"/>
              <a:t>rate </a:t>
            </a:r>
            <a:r>
              <a:rPr lang="en-US" sz="2000" dirty="0"/>
              <a:t>of </a:t>
            </a:r>
            <a:r>
              <a:rPr lang="en-US" sz="2000" dirty="0" smtClean="0"/>
              <a:t>respirations, 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 smtClean="0"/>
              <a:t>Hyperventilation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Respiratory alkalosis occurs as she exhales too much carbon dioxide.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She may feel tingling of her hands and feet, numbness, and dizziness.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Renal </a:t>
            </a:r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dirty="0" smtClean="0"/>
              <a:t>– with </a:t>
            </a:r>
            <a:r>
              <a:rPr lang="en-US" sz="2000" dirty="0"/>
              <a:t>engagement, bladder pushed forward and upward</a:t>
            </a:r>
            <a:r>
              <a:rPr lang="en-US" sz="20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Full bladder can inhibit fetal descent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Occupies space in the </a:t>
            </a:r>
            <a:r>
              <a:rPr lang="en-US" sz="2000" dirty="0" smtClean="0"/>
              <a:t>pelvis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GI </a:t>
            </a:r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dirty="0" smtClean="0"/>
              <a:t>– peristalsis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/>
              <a:t>and absorption decrease.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Fluid and Electrolyte </a:t>
            </a:r>
            <a:r>
              <a:rPr lang="en-US" sz="2000" dirty="0" smtClean="0">
                <a:solidFill>
                  <a:srgbClr val="FF0000"/>
                </a:solidFill>
              </a:rPr>
              <a:t>balance – body </a:t>
            </a:r>
            <a:r>
              <a:rPr lang="en-US" sz="2000" dirty="0"/>
              <a:t>temperature increases and client perspires profusely.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Integumentary </a:t>
            </a:r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dirty="0" smtClean="0"/>
              <a:t>– vagina </a:t>
            </a:r>
            <a:r>
              <a:rPr lang="en-US" sz="2000" dirty="0"/>
              <a:t>and perineum have great ability to stretch.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Musculoskeletal </a:t>
            </a:r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dirty="0" smtClean="0"/>
              <a:t>– relaxation of </a:t>
            </a:r>
            <a:r>
              <a:rPr lang="en-US" sz="2000" dirty="0"/>
              <a:t>pelvic joints, may result in backache.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Neurological </a:t>
            </a:r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dirty="0" smtClean="0"/>
              <a:t>– endorphins </a:t>
            </a:r>
            <a:r>
              <a:rPr lang="en-US" sz="2000" dirty="0"/>
              <a:t>increase pain threshold, sedative effect. </a:t>
            </a:r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Subtitle 7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8763000" cy="4191000"/>
          </a:xfrm>
        </p:spPr>
        <p:txBody>
          <a:bodyPr>
            <a:normAutofit/>
          </a:bodyPr>
          <a:lstStyle/>
          <a:p>
            <a:pPr marL="26988" algn="l" eaLnBrk="1" hangingPunct="1">
              <a:lnSpc>
                <a:spcPct val="90000"/>
              </a:lnSpc>
              <a:buBlip>
                <a:blip r:embed="rId3"/>
              </a:buBlip>
              <a:defRPr/>
            </a:pPr>
            <a:r>
              <a:rPr lang="en-US" sz="3900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elivery  </a:t>
            </a:r>
            <a:r>
              <a:rPr lang="en-US" dirty="0" smtClean="0">
                <a:solidFill>
                  <a:schemeClr val="tx1"/>
                </a:solidFill>
              </a:rPr>
              <a:t>is the physiologic process by which a fetus is expelled from the uterus to the outside world.</a:t>
            </a:r>
          </a:p>
          <a:p>
            <a:pPr marL="26988" algn="l" eaLnBrk="1" hangingPunct="1">
              <a:lnSpc>
                <a:spcPct val="90000"/>
              </a:lnSpc>
              <a:buBlip>
                <a:blip r:embed="rId3"/>
              </a:buBlip>
              <a:defRPr/>
            </a:pPr>
            <a:r>
              <a:rPr lang="en-US" dirty="0" smtClean="0">
                <a:solidFill>
                  <a:schemeClr val="tx1"/>
                </a:solidFill>
              </a:rPr>
              <a:t>  Changes in the uterine cervix  tend to precede uterine contractions.</a:t>
            </a:r>
            <a:endParaRPr lang="en-GB" dirty="0" smtClean="0">
              <a:solidFill>
                <a:schemeClr val="tx1"/>
              </a:solidFill>
            </a:endParaRPr>
          </a:p>
          <a:p>
            <a:pPr marL="26988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191919"/>
                </a:solidFill>
              </a:rPr>
              <a:t> </a:t>
            </a:r>
          </a:p>
          <a:p>
            <a:pPr marL="26988" eaLnBrk="1" hangingPunct="1">
              <a:lnSpc>
                <a:spcPct val="90000"/>
              </a:lnSpc>
              <a:defRPr/>
            </a:pPr>
            <a:endParaRPr lang="ar-SA" dirty="0" smtClean="0">
              <a:solidFill>
                <a:srgbClr val="191919"/>
              </a:solidFill>
              <a:ea typeface="Majalla U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381000"/>
            <a:ext cx="8001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Definition </a:t>
            </a:r>
            <a:endParaRPr lang="en-GB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Maternal Hematopoietic System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500 mL normal blood loss for vaginal delivery</a:t>
            </a:r>
          </a:p>
          <a:p>
            <a:r>
              <a:rPr lang="en-US" altLang="en-US" dirty="0" smtClean="0"/>
              <a:t>800 to 1000 mL for </a:t>
            </a:r>
            <a:r>
              <a:rPr lang="en-US" altLang="en-US" dirty="0" err="1" smtClean="0"/>
              <a:t>c-section</a:t>
            </a:r>
            <a:endParaRPr lang="en-US" altLang="en-US" dirty="0" smtClean="0"/>
          </a:p>
          <a:p>
            <a:r>
              <a:rPr lang="en-US" altLang="en-US" dirty="0" smtClean="0"/>
              <a:t>Levels of several clotting factors, especially </a:t>
            </a:r>
            <a:r>
              <a:rPr lang="en-US" altLang="en-US" dirty="0" smtClean="0"/>
              <a:t>fibrinogen.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Provides protection from hemorrhage </a:t>
            </a:r>
          </a:p>
          <a:p>
            <a:pPr lvl="1"/>
            <a:r>
              <a:rPr lang="en-US" altLang="en-US" dirty="0" smtClean="0"/>
              <a:t>Increases the mother’s risk for a venous thrombosis during pregnancy and after birth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  <p:sp>
        <p:nvSpPr>
          <p:cNvPr id="17413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50D953-A648-416B-9A15-555448E76907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22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743200"/>
            <a:ext cx="7406640" cy="2209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9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Stage of labor :</a:t>
            </a:r>
            <a: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b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</a:br>
            <a: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1. First stage </a:t>
            </a:r>
            <a:b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</a:br>
            <a: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2. Second stage </a:t>
            </a:r>
            <a:b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</a:br>
            <a: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3. Third stage </a:t>
            </a:r>
            <a:b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</a:br>
            <a: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4. fourth stage  </a:t>
            </a:r>
            <a:br>
              <a:rPr lang="en-US" sz="40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21510" name="Picture 4" descr="Stages of labor and delive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Stages of Labor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First stage: early, active, transition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Dilatation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Second stage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Pushing and birth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Third stage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Delivery of placenta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Fourth stage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Postpartum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Line 2"/>
          <p:cNvSpPr>
            <a:spLocks noChangeShapeType="1"/>
          </p:cNvSpPr>
          <p:nvPr/>
        </p:nvSpPr>
        <p:spPr bwMode="auto">
          <a:xfrm>
            <a:off x="5791200" y="2994025"/>
            <a:ext cx="0" cy="533400"/>
          </a:xfrm>
          <a:prstGeom prst="line">
            <a:avLst/>
          </a:prstGeom>
          <a:noFill/>
          <a:ln w="57150">
            <a:solidFill>
              <a:srgbClr val="E8621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03" name="Line 3"/>
          <p:cNvSpPr>
            <a:spLocks noChangeShapeType="1"/>
          </p:cNvSpPr>
          <p:nvPr/>
        </p:nvSpPr>
        <p:spPr bwMode="auto">
          <a:xfrm>
            <a:off x="5791200" y="4191000"/>
            <a:ext cx="0" cy="533400"/>
          </a:xfrm>
          <a:prstGeom prst="line">
            <a:avLst/>
          </a:prstGeom>
          <a:noFill/>
          <a:ln w="57150">
            <a:solidFill>
              <a:srgbClr val="CDC4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5791200" y="5334000"/>
            <a:ext cx="0" cy="533400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3200400" y="2994025"/>
            <a:ext cx="0" cy="533400"/>
          </a:xfrm>
          <a:prstGeom prst="line">
            <a:avLst/>
          </a:prstGeom>
          <a:noFill/>
          <a:ln w="57150">
            <a:solidFill>
              <a:srgbClr val="E8621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3200400" y="4191000"/>
            <a:ext cx="0" cy="533400"/>
          </a:xfrm>
          <a:prstGeom prst="line">
            <a:avLst/>
          </a:prstGeom>
          <a:noFill/>
          <a:ln w="57150">
            <a:solidFill>
              <a:srgbClr val="CDC4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3200400" y="5334000"/>
            <a:ext cx="0" cy="533400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905000" y="806450"/>
            <a:ext cx="259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E4042F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1</a:t>
            </a:r>
            <a:r>
              <a:rPr kumimoji="0" lang="en-US" sz="2800" b="1" i="0" u="none" strike="noStrike" kern="1200" cap="none" spc="0" normalizeH="0" baseline="30000" noProof="0">
                <a:ln>
                  <a:noFill/>
                </a:ln>
                <a:solidFill>
                  <a:srgbClr val="E4042F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st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E4042F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Stage</a:t>
            </a:r>
          </a:p>
        </p:txBody>
      </p:sp>
      <p:sp>
        <p:nvSpPr>
          <p:cNvPr id="66569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31812"/>
          </a:xfrm>
        </p:spPr>
        <p:txBody>
          <a:bodyPr/>
          <a:lstStyle/>
          <a:p>
            <a:r>
              <a:rPr lang="en-US" altLang="en-US" smtClean="0"/>
              <a:t>Stages of Labor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A65912A-7748-4518-936E-B758CDC4015E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grpSp>
        <p:nvGrpSpPr>
          <p:cNvPr id="66572" name="Group 10"/>
          <p:cNvGrpSpPr>
            <a:grpSpLocks/>
          </p:cNvGrpSpPr>
          <p:nvPr/>
        </p:nvGrpSpPr>
        <p:grpSpPr bwMode="auto">
          <a:xfrm>
            <a:off x="1905000" y="1295400"/>
            <a:ext cx="2590800" cy="1828800"/>
            <a:chOff x="2064" y="960"/>
            <a:chExt cx="1632" cy="864"/>
          </a:xfrm>
        </p:grpSpPr>
        <p:sp>
          <p:nvSpPr>
            <p:cNvPr id="51230" name="Rectangle 11"/>
            <p:cNvSpPr>
              <a:spLocks noChangeArrowheads="1"/>
            </p:cNvSpPr>
            <p:nvPr/>
          </p:nvSpPr>
          <p:spPr bwMode="auto">
            <a:xfrm>
              <a:off x="2064" y="960"/>
              <a:ext cx="1632" cy="288"/>
            </a:xfrm>
            <a:prstGeom prst="rect">
              <a:avLst/>
            </a:prstGeom>
            <a:solidFill>
              <a:srgbClr val="F51A0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Latent Phase</a:t>
              </a:r>
            </a:p>
          </p:txBody>
        </p:sp>
        <p:sp>
          <p:nvSpPr>
            <p:cNvPr id="51231" name="Rectangle 12"/>
            <p:cNvSpPr>
              <a:spLocks noChangeArrowheads="1"/>
            </p:cNvSpPr>
            <p:nvPr/>
          </p:nvSpPr>
          <p:spPr bwMode="auto">
            <a:xfrm>
              <a:off x="2064" y="1248"/>
              <a:ext cx="1632" cy="288"/>
            </a:xfrm>
            <a:prstGeom prst="rect">
              <a:avLst/>
            </a:prstGeom>
            <a:solidFill>
              <a:srgbClr val="E8431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Active Phase</a:t>
              </a:r>
            </a:p>
          </p:txBody>
        </p:sp>
        <p:sp>
          <p:nvSpPr>
            <p:cNvPr id="51232" name="Rectangle 13"/>
            <p:cNvSpPr>
              <a:spLocks noChangeArrowheads="1"/>
            </p:cNvSpPr>
            <p:nvPr/>
          </p:nvSpPr>
          <p:spPr bwMode="auto">
            <a:xfrm>
              <a:off x="2064" y="1536"/>
              <a:ext cx="1632" cy="288"/>
            </a:xfrm>
            <a:prstGeom prst="rect">
              <a:avLst/>
            </a:prstGeom>
            <a:solidFill>
              <a:srgbClr val="E87C1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Transition Phase</a:t>
              </a:r>
            </a:p>
          </p:txBody>
        </p:sp>
      </p:grpSp>
      <p:sp>
        <p:nvSpPr>
          <p:cNvPr id="51213" name="Rectangle 14"/>
          <p:cNvSpPr>
            <a:spLocks noChangeArrowheads="1"/>
          </p:cNvSpPr>
          <p:nvPr/>
        </p:nvSpPr>
        <p:spPr bwMode="auto">
          <a:xfrm>
            <a:off x="1905000" y="3581400"/>
            <a:ext cx="2590800" cy="6858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2</a:t>
            </a:r>
            <a:r>
              <a:rPr kumimoji="0" lang="en-US" sz="2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nd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Stage</a:t>
            </a:r>
          </a:p>
        </p:txBody>
      </p:sp>
      <p:sp>
        <p:nvSpPr>
          <p:cNvPr id="51214" name="Rectangle 15"/>
          <p:cNvSpPr>
            <a:spLocks noChangeArrowheads="1"/>
          </p:cNvSpPr>
          <p:nvPr/>
        </p:nvSpPr>
        <p:spPr bwMode="auto">
          <a:xfrm>
            <a:off x="1905000" y="4767263"/>
            <a:ext cx="2590800" cy="685800"/>
          </a:xfrm>
          <a:prstGeom prst="rect">
            <a:avLst/>
          </a:prstGeom>
          <a:solidFill>
            <a:srgbClr val="0099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3</a:t>
            </a:r>
            <a:r>
              <a:rPr kumimoji="0" lang="en-US" sz="2800" b="1" i="0" u="none" strike="noStrike" kern="1200" cap="none" spc="0" normalizeH="0" baseline="30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rd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Stage</a:t>
            </a:r>
          </a:p>
        </p:txBody>
      </p:sp>
      <p:sp>
        <p:nvSpPr>
          <p:cNvPr id="51215" name="Rectangle 16"/>
          <p:cNvSpPr>
            <a:spLocks noChangeArrowheads="1"/>
          </p:cNvSpPr>
          <p:nvPr/>
        </p:nvSpPr>
        <p:spPr bwMode="auto">
          <a:xfrm>
            <a:off x="1905000" y="5867400"/>
            <a:ext cx="2590800" cy="685800"/>
          </a:xfrm>
          <a:prstGeom prst="rect">
            <a:avLst/>
          </a:prstGeom>
          <a:solidFill>
            <a:srgbClr val="0066FF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4</a:t>
            </a:r>
            <a:r>
              <a:rPr kumimoji="0" lang="en-US" sz="2800" b="1" i="0" u="none" strike="noStrike" kern="1200" cap="none" spc="0" normalizeH="0" baseline="30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th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Stage</a:t>
            </a:r>
          </a:p>
        </p:txBody>
      </p:sp>
      <p:sp>
        <p:nvSpPr>
          <p:cNvPr id="51216" name="Rectangle 17"/>
          <p:cNvSpPr>
            <a:spLocks noChangeArrowheads="1"/>
          </p:cNvSpPr>
          <p:nvPr/>
        </p:nvSpPr>
        <p:spPr bwMode="auto">
          <a:xfrm>
            <a:off x="304800" y="13716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C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0 - 3 cm</a:t>
            </a:r>
          </a:p>
        </p:txBody>
      </p:sp>
      <p:sp>
        <p:nvSpPr>
          <p:cNvPr id="51217" name="Rectangle 18"/>
          <p:cNvSpPr>
            <a:spLocks noChangeArrowheads="1"/>
          </p:cNvSpPr>
          <p:nvPr/>
        </p:nvSpPr>
        <p:spPr bwMode="auto">
          <a:xfrm>
            <a:off x="304800" y="19050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4 - 7 cm</a:t>
            </a:r>
          </a:p>
        </p:txBody>
      </p:sp>
      <p:sp>
        <p:nvSpPr>
          <p:cNvPr id="51218" name="Rectangle 19"/>
          <p:cNvSpPr>
            <a:spLocks noChangeArrowheads="1"/>
          </p:cNvSpPr>
          <p:nvPr/>
        </p:nvSpPr>
        <p:spPr bwMode="auto">
          <a:xfrm>
            <a:off x="304800" y="25908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8 - 10 cm</a:t>
            </a:r>
          </a:p>
        </p:txBody>
      </p:sp>
      <p:sp>
        <p:nvSpPr>
          <p:cNvPr id="51219" name="Rectangle 20"/>
          <p:cNvSpPr>
            <a:spLocks noChangeArrowheads="1"/>
          </p:cNvSpPr>
          <p:nvPr/>
        </p:nvSpPr>
        <p:spPr bwMode="auto">
          <a:xfrm>
            <a:off x="4495800" y="3581400"/>
            <a:ext cx="4114800" cy="685800"/>
          </a:xfrm>
          <a:prstGeom prst="rect">
            <a:avLst/>
          </a:prstGeom>
          <a:solidFill>
            <a:srgbClr val="CDC40F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20" name="Rectangle 21"/>
          <p:cNvSpPr>
            <a:spLocks noChangeArrowheads="1"/>
          </p:cNvSpPr>
          <p:nvPr/>
        </p:nvSpPr>
        <p:spPr bwMode="auto">
          <a:xfrm>
            <a:off x="4495800" y="4767263"/>
            <a:ext cx="4114800" cy="685800"/>
          </a:xfrm>
          <a:prstGeom prst="rect">
            <a:avLst/>
          </a:prstGeom>
          <a:solidFill>
            <a:srgbClr val="0080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21" name="Rectangle 22"/>
          <p:cNvSpPr>
            <a:spLocks noChangeArrowheads="1"/>
          </p:cNvSpPr>
          <p:nvPr/>
        </p:nvSpPr>
        <p:spPr bwMode="auto">
          <a:xfrm>
            <a:off x="4495800" y="5867400"/>
            <a:ext cx="4114800" cy="685800"/>
          </a:xfrm>
          <a:prstGeom prst="rect">
            <a:avLst/>
          </a:prstGeom>
          <a:solidFill>
            <a:srgbClr val="0054A8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22" name="Rectangle 23"/>
          <p:cNvSpPr>
            <a:spLocks noChangeArrowheads="1"/>
          </p:cNvSpPr>
          <p:nvPr/>
        </p:nvSpPr>
        <p:spPr bwMode="auto">
          <a:xfrm>
            <a:off x="4648200" y="370205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Delivery of Baby</a:t>
            </a:r>
          </a:p>
        </p:txBody>
      </p:sp>
      <p:sp>
        <p:nvSpPr>
          <p:cNvPr id="51223" name="Rectangle 24"/>
          <p:cNvSpPr>
            <a:spLocks noChangeArrowheads="1"/>
          </p:cNvSpPr>
          <p:nvPr/>
        </p:nvSpPr>
        <p:spPr bwMode="auto">
          <a:xfrm>
            <a:off x="4648200" y="488950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Delivery of Placenta</a:t>
            </a:r>
          </a:p>
        </p:txBody>
      </p:sp>
      <p:sp>
        <p:nvSpPr>
          <p:cNvPr id="51224" name="Rectangle 25"/>
          <p:cNvSpPr>
            <a:spLocks noChangeArrowheads="1"/>
          </p:cNvSpPr>
          <p:nvPr/>
        </p:nvSpPr>
        <p:spPr bwMode="auto">
          <a:xfrm>
            <a:off x="4648200" y="5986463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First 1 - 4 hrs Post Delivery</a:t>
            </a:r>
          </a:p>
        </p:txBody>
      </p:sp>
      <p:sp>
        <p:nvSpPr>
          <p:cNvPr id="51225" name="Rectangle 26"/>
          <p:cNvSpPr>
            <a:spLocks noChangeArrowheads="1"/>
          </p:cNvSpPr>
          <p:nvPr/>
        </p:nvSpPr>
        <p:spPr bwMode="auto">
          <a:xfrm>
            <a:off x="304800" y="36576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DC40F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10 cm</a:t>
            </a:r>
          </a:p>
        </p:txBody>
      </p:sp>
      <p:sp>
        <p:nvSpPr>
          <p:cNvPr id="51226" name="Rectangle 27"/>
          <p:cNvSpPr>
            <a:spLocks noChangeArrowheads="1"/>
          </p:cNvSpPr>
          <p:nvPr/>
        </p:nvSpPr>
        <p:spPr bwMode="auto">
          <a:xfrm>
            <a:off x="4495800" y="1295400"/>
            <a:ext cx="4114800" cy="1828800"/>
          </a:xfrm>
          <a:prstGeom prst="rect">
            <a:avLst/>
          </a:prstGeom>
          <a:gradFill rotWithShape="0">
            <a:gsLst>
              <a:gs pos="0">
                <a:srgbClr val="F51A03"/>
              </a:gs>
              <a:gs pos="100000">
                <a:srgbClr val="E86210"/>
              </a:gs>
            </a:gsLst>
            <a:lin ang="54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1227" name="Rectangle 28"/>
          <p:cNvSpPr>
            <a:spLocks noChangeArrowheads="1"/>
          </p:cNvSpPr>
          <p:nvPr/>
        </p:nvSpPr>
        <p:spPr bwMode="auto">
          <a:xfrm>
            <a:off x="4648200" y="137160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Onset of True Labor</a:t>
            </a:r>
          </a:p>
        </p:txBody>
      </p:sp>
      <p:sp>
        <p:nvSpPr>
          <p:cNvPr id="51228" name="Rectangle 29"/>
          <p:cNvSpPr>
            <a:spLocks noChangeArrowheads="1"/>
          </p:cNvSpPr>
          <p:nvPr/>
        </p:nvSpPr>
        <p:spPr bwMode="auto">
          <a:xfrm>
            <a:off x="4648200" y="2570163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Complete Dilation &amp; Effacement</a:t>
            </a:r>
          </a:p>
        </p:txBody>
      </p:sp>
      <p:sp>
        <p:nvSpPr>
          <p:cNvPr id="51229" name="Line 30"/>
          <p:cNvSpPr>
            <a:spLocks noChangeShapeType="1"/>
          </p:cNvSpPr>
          <p:nvPr/>
        </p:nvSpPr>
        <p:spPr bwMode="auto">
          <a:xfrm>
            <a:off x="5791200" y="1774825"/>
            <a:ext cx="0" cy="838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83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81000" y="1676400"/>
            <a:ext cx="8534400" cy="4572000"/>
          </a:xfrm>
        </p:spPr>
        <p:txBody>
          <a:bodyPr>
            <a:normAutofit/>
          </a:bodyPr>
          <a:lstStyle/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PH" sz="2400" b="1" dirty="0" smtClean="0">
                <a:solidFill>
                  <a:srgbClr val="FF0000"/>
                </a:solidFill>
              </a:rPr>
              <a:t>Dilation from 0 to 10 cm</a:t>
            </a:r>
            <a:r>
              <a:rPr lang="en-PH" sz="2400" dirty="0" smtClean="0">
                <a:solidFill>
                  <a:srgbClr val="FF0000"/>
                </a:solidFill>
              </a:rPr>
              <a:t>.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PH" sz="2400" dirty="0" smtClean="0">
                <a:solidFill>
                  <a:schemeClr val="tx1"/>
                </a:solidFill>
              </a:rPr>
              <a:t>Begins with the first true </a:t>
            </a:r>
            <a:r>
              <a:rPr lang="en-PH" sz="2400" dirty="0" err="1" smtClean="0">
                <a:solidFill>
                  <a:schemeClr val="tx1"/>
                </a:solidFill>
              </a:rPr>
              <a:t>labor</a:t>
            </a:r>
            <a:r>
              <a:rPr lang="en-PH" sz="2400" dirty="0" smtClean="0">
                <a:solidFill>
                  <a:schemeClr val="tx1"/>
                </a:solidFill>
              </a:rPr>
              <a:t> contractions and ends with complete effacement and dilation of the cervix (10 cm dilation).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PH" sz="2400" dirty="0" smtClean="0">
                <a:solidFill>
                  <a:schemeClr val="tx1"/>
                </a:solidFill>
              </a:rPr>
              <a:t>The first stage of </a:t>
            </a:r>
            <a:r>
              <a:rPr lang="en-PH" sz="2400" dirty="0" err="1" smtClean="0">
                <a:solidFill>
                  <a:schemeClr val="tx1"/>
                </a:solidFill>
              </a:rPr>
              <a:t>labor</a:t>
            </a:r>
            <a:r>
              <a:rPr lang="en-PH" sz="2400" dirty="0" smtClean="0">
                <a:solidFill>
                  <a:schemeClr val="tx1"/>
                </a:solidFill>
              </a:rPr>
              <a:t> averages about 13½ hours for a </a:t>
            </a:r>
            <a:r>
              <a:rPr lang="en-PH" sz="2400" dirty="0" err="1" smtClean="0">
                <a:solidFill>
                  <a:schemeClr val="tx1"/>
                </a:solidFill>
              </a:rPr>
              <a:t>nullipara</a:t>
            </a:r>
            <a:r>
              <a:rPr lang="en-PH" sz="2400" dirty="0" smtClean="0">
                <a:solidFill>
                  <a:schemeClr val="tx1"/>
                </a:solidFill>
              </a:rPr>
              <a:t> and about 7½ hours for a </a:t>
            </a:r>
            <a:r>
              <a:rPr lang="en-PH" sz="2400" dirty="0" err="1" smtClean="0">
                <a:solidFill>
                  <a:schemeClr val="tx1"/>
                </a:solidFill>
              </a:rPr>
              <a:t>multipara</a:t>
            </a:r>
            <a:r>
              <a:rPr lang="en-PH" sz="2400" dirty="0" smtClean="0">
                <a:solidFill>
                  <a:schemeClr val="tx1"/>
                </a:solidFill>
              </a:rPr>
              <a:t>.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PH" sz="2400" b="1" dirty="0" smtClean="0">
                <a:solidFill>
                  <a:srgbClr val="FF0000"/>
                </a:solidFill>
              </a:rPr>
              <a:t>It has three phases: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PH" sz="2400" dirty="0" smtClean="0">
                <a:solidFill>
                  <a:schemeClr val="tx1"/>
                </a:solidFill>
              </a:rPr>
              <a:t>		- </a:t>
            </a: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Latent or Early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		- Active</a:t>
            </a:r>
          </a:p>
          <a:p>
            <a:pPr algn="l">
              <a:lnSpc>
                <a:spcPct val="90000"/>
              </a:lnSpc>
              <a:defRPr/>
            </a:pP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		- Panting or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 transition</a:t>
            </a:r>
            <a:r>
              <a:rPr lang="en-PH" sz="240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737" y="76200"/>
            <a:ext cx="332206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 stage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81000" y="1905000"/>
            <a:ext cx="8382000" cy="4191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z="3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PH" sz="3200" dirty="0" smtClean="0">
                <a:solidFill>
                  <a:schemeClr val="tx1"/>
                </a:solidFill>
              </a:rPr>
              <a:t> Dilates from 0 to 3 cm.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PH" sz="3200" dirty="0" smtClean="0">
                <a:solidFill>
                  <a:schemeClr val="tx1"/>
                </a:solidFill>
              </a:rPr>
              <a:t> Contractions are usually every 5 to 20 minutes, lasting 20 to 40 seconds, and of mild intensity.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PH" sz="3200" dirty="0" smtClean="0">
                <a:solidFill>
                  <a:schemeClr val="tx1"/>
                </a:solidFill>
              </a:rPr>
              <a:t> The contractions progress to about every 5 minutes and establish a regular pattern.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85800"/>
            <a:ext cx="9144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 stage – latent (early)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85800" y="1524000"/>
            <a:ext cx="7406640" cy="37125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First stage – latent (early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 rtl="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diagnosis </a:t>
            </a:r>
          </a:p>
          <a:p>
            <a:pPr marL="457200" indent="-457200" rtl="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intervention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8"/>
          <p:cNvSpPr>
            <a:spLocks noChangeArrowheads="1"/>
          </p:cNvSpPr>
          <p:nvPr/>
        </p:nvSpPr>
        <p:spPr bwMode="auto">
          <a:xfrm>
            <a:off x="381000" y="1981200"/>
            <a:ext cx="8305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PH" sz="2400" dirty="0">
                <a:solidFill>
                  <a:srgbClr val="FF0000"/>
                </a:solidFill>
                <a:latin typeface="Gill Sans MT" pitchFamily="34" charset="0"/>
              </a:rPr>
              <a:t>Deficient Fluid Volume </a:t>
            </a:r>
            <a:r>
              <a:rPr lang="en-PH" sz="2400" dirty="0">
                <a:latin typeface="Gill Sans MT" pitchFamily="34" charset="0"/>
              </a:rPr>
              <a:t>related to decreased oral intake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PH" sz="2400" dirty="0">
              <a:solidFill>
                <a:srgbClr val="FF0000"/>
              </a:solidFill>
              <a:latin typeface="Gill Sans MT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PH" sz="2400" dirty="0" smtClean="0">
                <a:solidFill>
                  <a:srgbClr val="FF0000"/>
                </a:solidFill>
                <a:latin typeface="Gill Sans MT" pitchFamily="34" charset="0"/>
              </a:rPr>
              <a:t>Anxiety</a:t>
            </a:r>
            <a:r>
              <a:rPr lang="en-PH" sz="2400" dirty="0" smtClean="0">
                <a:latin typeface="Gill Sans MT" pitchFamily="34" charset="0"/>
              </a:rPr>
              <a:t> </a:t>
            </a:r>
            <a:r>
              <a:rPr lang="en-PH" sz="2400" dirty="0">
                <a:latin typeface="Gill Sans MT" pitchFamily="34" charset="0"/>
              </a:rPr>
              <a:t>related to concern for self and the </a:t>
            </a:r>
            <a:r>
              <a:rPr lang="en-PH" sz="2400" dirty="0" err="1">
                <a:latin typeface="Gill Sans MT" pitchFamily="34" charset="0"/>
              </a:rPr>
              <a:t>fetus</a:t>
            </a:r>
            <a:endParaRPr lang="en-PH" sz="2400" dirty="0">
              <a:latin typeface="Gill Sans MT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PH" sz="2400" dirty="0">
              <a:latin typeface="Gill Sans MT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PH" sz="2400" dirty="0">
                <a:solidFill>
                  <a:srgbClr val="FF0000"/>
                </a:solidFill>
                <a:latin typeface="Gill Sans MT" pitchFamily="34" charset="0"/>
              </a:rPr>
              <a:t>Acute Pain </a:t>
            </a:r>
            <a:r>
              <a:rPr lang="en-PH" sz="2400" dirty="0">
                <a:latin typeface="Gill Sans MT" pitchFamily="34" charset="0"/>
              </a:rPr>
              <a:t>related to uterine contractions or position of the </a:t>
            </a:r>
            <a:r>
              <a:rPr lang="en-PH" sz="2400" dirty="0" err="1">
                <a:latin typeface="Gill Sans MT" pitchFamily="34" charset="0"/>
              </a:rPr>
              <a:t>fetus</a:t>
            </a:r>
            <a:endParaRPr lang="en-PH" sz="2400" dirty="0">
              <a:latin typeface="Gill Sans MT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04800"/>
            <a:ext cx="5504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Nursing diagnosis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381000" y="1143000"/>
            <a:ext cx="784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PH" sz="2800" dirty="0">
                <a:latin typeface="Gill Sans MT" pitchFamily="34" charset="0"/>
              </a:rPr>
              <a:t>  </a:t>
            </a:r>
            <a:r>
              <a:rPr lang="en-PH" sz="2800" dirty="0">
                <a:solidFill>
                  <a:srgbClr val="FF0000"/>
                </a:solidFill>
                <a:latin typeface="Gill Sans MT" pitchFamily="34" charset="0"/>
              </a:rPr>
              <a:t>Maintaining Nutrition and Hydration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Provide clear liquids and ice chips as allowed.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Evaluate urine for </a:t>
            </a:r>
            <a:r>
              <a:rPr lang="en-PH" sz="2400" dirty="0" err="1">
                <a:latin typeface="Gill Sans MT" pitchFamily="34" charset="0"/>
              </a:rPr>
              <a:t>ketones</a:t>
            </a:r>
            <a:r>
              <a:rPr lang="en-PH" sz="2400" dirty="0">
                <a:latin typeface="Gill Sans MT" pitchFamily="34" charset="0"/>
              </a:rPr>
              <a:t> and glucose.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Administer I.V. fluids as indicated.</a:t>
            </a:r>
          </a:p>
          <a:p>
            <a:pPr lvl="1">
              <a:lnSpc>
                <a:spcPct val="80000"/>
              </a:lnSpc>
            </a:pPr>
            <a:endParaRPr lang="en-PH" sz="2400" dirty="0">
              <a:latin typeface="Gill Sans MT" pitchFamily="34" charset="0"/>
            </a:endParaRPr>
          </a:p>
          <a:p>
            <a:pPr>
              <a:lnSpc>
                <a:spcPct val="80000"/>
              </a:lnSpc>
            </a:pPr>
            <a:r>
              <a:rPr lang="en-PH" sz="2800" dirty="0">
                <a:latin typeface="Gill Sans MT" pitchFamily="34" charset="0"/>
              </a:rPr>
              <a:t>  </a:t>
            </a:r>
            <a:r>
              <a:rPr lang="en-PH" sz="2800" dirty="0">
                <a:solidFill>
                  <a:srgbClr val="FF0000"/>
                </a:solidFill>
                <a:latin typeface="Gill Sans MT" pitchFamily="34" charset="0"/>
              </a:rPr>
              <a:t>Relieving Anxiety</a:t>
            </a:r>
            <a:endParaRPr lang="en-PH" sz="2800" dirty="0">
              <a:latin typeface="Gill Sans MT" pitchFamily="34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Establish a relationship with the woman/support persons.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Provide information on the health care facility's policies and procedures. </a:t>
            </a:r>
            <a:endParaRPr lang="en-PH" sz="2400" dirty="0" smtClean="0">
              <a:latin typeface="Gill Sans MT" pitchFamily="34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 smtClean="0">
                <a:latin typeface="Gill Sans MT" pitchFamily="34" charset="0"/>
              </a:rPr>
              <a:t>Inform </a:t>
            </a:r>
            <a:r>
              <a:rPr lang="en-PH" sz="2400" dirty="0">
                <a:latin typeface="Gill Sans MT" pitchFamily="34" charset="0"/>
              </a:rPr>
              <a:t>the woman of maternal status and fetal status and </a:t>
            </a:r>
            <a:r>
              <a:rPr lang="en-PH" sz="2400" dirty="0" err="1">
                <a:latin typeface="Gill Sans MT" pitchFamily="34" charset="0"/>
              </a:rPr>
              <a:t>labor</a:t>
            </a:r>
            <a:r>
              <a:rPr lang="en-PH" sz="2400" dirty="0">
                <a:latin typeface="Gill Sans MT" pitchFamily="34" charset="0"/>
              </a:rPr>
              <a:t> progress.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Explain all procedures and equipment used during </a:t>
            </a:r>
            <a:r>
              <a:rPr lang="en-PH" sz="2400" dirty="0" err="1">
                <a:latin typeface="Gill Sans MT" pitchFamily="34" charset="0"/>
              </a:rPr>
              <a:t>labor</a:t>
            </a:r>
            <a:r>
              <a:rPr lang="en-PH" sz="2400" dirty="0">
                <a:latin typeface="Gill Sans MT" pitchFamily="34" charset="0"/>
              </a:rPr>
              <a:t>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Answer any questions the woman </a:t>
            </a:r>
            <a:r>
              <a:rPr lang="en-PH" sz="2400" dirty="0" smtClean="0">
                <a:latin typeface="Gill Sans MT" pitchFamily="34" charset="0"/>
              </a:rPr>
              <a:t>has.</a:t>
            </a:r>
            <a:endParaRPr lang="en-PH" sz="2400" dirty="0">
              <a:latin typeface="Gill Sans MT" pitchFamily="34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Review the birth plan and make appropriate revisions.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Monitor maternal vital signs. </a:t>
            </a:r>
            <a:endParaRPr lang="en-PH" sz="2400" dirty="0" smtClean="0">
              <a:latin typeface="Gill Sans MT" pitchFamily="34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PH" sz="2400" dirty="0" smtClean="0">
                <a:latin typeface="Gill Sans MT" pitchFamily="34" charset="0"/>
              </a:rPr>
              <a:t>Remember </a:t>
            </a:r>
            <a:r>
              <a:rPr lang="en-PH" sz="2400" dirty="0">
                <a:latin typeface="Gill Sans MT" pitchFamily="34" charset="0"/>
              </a:rPr>
              <a:t>the individual patient condition is used to determine frequency of vital signs and FHR assessment. 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403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Nursing intervention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304800" y="990600"/>
            <a:ext cx="83058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PH" sz="2800" dirty="0">
                <a:latin typeface="Gill Sans MT" pitchFamily="34" charset="0"/>
              </a:rPr>
              <a:t>  </a:t>
            </a:r>
            <a:r>
              <a:rPr lang="en-PH" sz="2800" dirty="0">
                <a:solidFill>
                  <a:srgbClr val="FF0000"/>
                </a:solidFill>
                <a:latin typeface="Gill Sans MT" pitchFamily="34" charset="0"/>
              </a:rPr>
              <a:t>Controlling Pain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Encourage ambulation as tolerated regardless of membrane status as long as presenting part is engaged. (This may vary according to health care provider.)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Encourage diversional activities, such as reading, talking, watching TV, </a:t>
            </a:r>
            <a:r>
              <a:rPr lang="en-PH" sz="2400" dirty="0" smtClean="0">
                <a:latin typeface="Gill Sans MT" pitchFamily="34" charset="0"/>
              </a:rPr>
              <a:t>listening for relaxing.</a:t>
            </a:r>
            <a:endParaRPr lang="en-PH" sz="2400" dirty="0">
              <a:latin typeface="Gill Sans MT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Review, evaluate, and teach proper breathing techniques.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Encourage a warm shower. </a:t>
            </a:r>
            <a:endParaRPr lang="en-PH" sz="2400" dirty="0" smtClean="0">
              <a:latin typeface="Gill Sans MT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PH" sz="2400" dirty="0" err="1" smtClean="0">
                <a:latin typeface="Gill Sans MT" pitchFamily="34" charset="0"/>
              </a:rPr>
              <a:t>Laboring</a:t>
            </a:r>
            <a:r>
              <a:rPr lang="en-PH" sz="2400" dirty="0" smtClean="0">
                <a:latin typeface="Gill Sans MT" pitchFamily="34" charset="0"/>
              </a:rPr>
              <a:t> </a:t>
            </a:r>
            <a:r>
              <a:rPr lang="en-PH" sz="2400" dirty="0">
                <a:latin typeface="Gill Sans MT" pitchFamily="34" charset="0"/>
              </a:rPr>
              <a:t>woman can sit on a chair in the shower with the water running continuously over her lower back.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Encourage relaxation techniques.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Provide comfort measures.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Use of Jacuzzi or shower for relaxation if available.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Reposition external monitors as needed</a:t>
            </a:r>
            <a:r>
              <a:rPr lang="en-PH" sz="2000" dirty="0">
                <a:latin typeface="Gill Sans MT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403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Nursing intervention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6556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500" b="1" dirty="0"/>
              <a:t>What causes Labor?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/>
          <a:lstStyle/>
          <a:p>
            <a:r>
              <a:rPr lang="en-US" dirty="0"/>
              <a:t>The process begins between 38 and 40th week. </a:t>
            </a:r>
          </a:p>
          <a:p>
            <a:r>
              <a:rPr lang="en-US" b="1" dirty="0">
                <a:solidFill>
                  <a:srgbClr val="0070C0"/>
                </a:solidFill>
              </a:rPr>
              <a:t>The exact cause of onset is not understood</a:t>
            </a:r>
            <a:r>
              <a:rPr lang="en-US" dirty="0"/>
              <a:t>.</a:t>
            </a:r>
          </a:p>
          <a:p>
            <a:r>
              <a:rPr lang="en-US" b="1" dirty="0" smtClean="0"/>
              <a:t>Progesterone </a:t>
            </a:r>
            <a:r>
              <a:rPr lang="en-US" b="1" dirty="0"/>
              <a:t>withdrawal</a:t>
            </a:r>
            <a:r>
              <a:rPr lang="en-US" dirty="0"/>
              <a:t> → </a:t>
            </a:r>
            <a:r>
              <a:rPr lang="en-US" b="1" dirty="0"/>
              <a:t>relaxation of the myometrium</a:t>
            </a:r>
            <a:r>
              <a:rPr lang="en-US" dirty="0"/>
              <a:t>, whereas </a:t>
            </a:r>
            <a:r>
              <a:rPr lang="en-US" b="1" dirty="0"/>
              <a:t>estrogen</a:t>
            </a:r>
            <a:r>
              <a:rPr lang="en-US" dirty="0"/>
              <a:t> stimulates </a:t>
            </a:r>
            <a:r>
              <a:rPr lang="en-US" dirty="0" err="1"/>
              <a:t>myometrial</a:t>
            </a:r>
            <a:r>
              <a:rPr lang="en-US" dirty="0"/>
              <a:t> </a:t>
            </a:r>
            <a:r>
              <a:rPr lang="en-US" b="1" dirty="0" smtClean="0"/>
              <a:t>contractions.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Oxytocin</a:t>
            </a:r>
            <a:r>
              <a:rPr lang="en-US" b="1" dirty="0"/>
              <a:t>, </a:t>
            </a:r>
            <a:r>
              <a:rPr lang="en-US" dirty="0"/>
              <a:t>a hormone produced by the pituitary, stimulates the uterus to contract.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609600" y="1905000"/>
            <a:ext cx="8077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PH" sz="3200" dirty="0">
                <a:latin typeface="Gill Sans MT" pitchFamily="34" charset="0"/>
              </a:rPr>
              <a:t>Dilates from 4 to 7 cm.</a:t>
            </a:r>
          </a:p>
          <a:p>
            <a:r>
              <a:rPr lang="en-PH" sz="3200" dirty="0">
                <a:latin typeface="Gill Sans MT" pitchFamily="34" charset="0"/>
              </a:rPr>
              <a:t>Contractions are usually every 2 to 5 minutes; lasting 30 to 50 seconds and of mild to moderate intensity.</a:t>
            </a:r>
          </a:p>
          <a:p>
            <a:r>
              <a:rPr lang="en-PH" sz="3200" dirty="0">
                <a:latin typeface="Gill Sans MT" pitchFamily="34" charset="0"/>
              </a:rPr>
              <a:t>After reaching the active phase, dilation averages 1.2 cm/hour in the </a:t>
            </a:r>
            <a:r>
              <a:rPr lang="en-PH" sz="3200" dirty="0" err="1">
                <a:latin typeface="Gill Sans MT" pitchFamily="34" charset="0"/>
              </a:rPr>
              <a:t>nullipara</a:t>
            </a:r>
            <a:r>
              <a:rPr lang="en-PH" sz="3200" dirty="0">
                <a:latin typeface="Gill Sans MT" pitchFamily="34" charset="0"/>
              </a:rPr>
              <a:t> and1.5 cm/hour in the </a:t>
            </a:r>
            <a:r>
              <a:rPr lang="en-PH" sz="3200" dirty="0" err="1">
                <a:latin typeface="Gill Sans MT" pitchFamily="34" charset="0"/>
              </a:rPr>
              <a:t>multipara</a:t>
            </a:r>
            <a:r>
              <a:rPr lang="en-PH" sz="3200" dirty="0">
                <a:latin typeface="Gill Sans MT" pitchFamily="34" charset="0"/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 stage – Active phase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533400" y="1752600"/>
            <a:ext cx="8305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PH" sz="3600" dirty="0">
                <a:latin typeface="Gill Sans MT" pitchFamily="34" charset="0"/>
              </a:rPr>
              <a:t>Dilates from 8 to 10 cm.</a:t>
            </a:r>
          </a:p>
          <a:p>
            <a:r>
              <a:rPr lang="en-PH" sz="3600" dirty="0">
                <a:latin typeface="Gill Sans MT" pitchFamily="34" charset="0"/>
              </a:rPr>
              <a:t>Contractions are every 2 to 3 minutes, lasting 50 to 60 seconds and of moderate to strong intensity. Some contractions may last up to (but not exceed) 90 seconds.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3419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 stage – Transitional Phase 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1066800"/>
            <a:ext cx="7406640" cy="3352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ar-SA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r>
              <a:rPr lang="en-US" sz="28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</a:rPr>
              <a:t>First stage – Active and Transitional phase : role of the nurse </a:t>
            </a: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7780" cmpd="sng">
                <a:noFill/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</a:endParaRPr>
          </a:p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8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</a:rPr>
              <a:t>-  Nursing diagnosis </a:t>
            </a:r>
          </a:p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8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</a:rPr>
              <a:t>-  Nursing intervention </a:t>
            </a:r>
            <a:endParaRPr lang="ar-SA" sz="2800" b="1" dirty="0">
              <a:ln w="17780" cmpd="sng">
                <a:noFill/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371253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Diagnosis 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609600" y="990600"/>
            <a:ext cx="7848600" cy="509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  <a:buFontTx/>
              <a:buChar char="•"/>
            </a:pPr>
            <a:r>
              <a:rPr lang="en-PH" sz="2900" dirty="0">
                <a:latin typeface="Gill Sans MT" pitchFamily="34" charset="0"/>
              </a:rPr>
              <a:t> </a:t>
            </a:r>
            <a:r>
              <a:rPr lang="en-PH" sz="2900" dirty="0">
                <a:solidFill>
                  <a:srgbClr val="FF0000"/>
                </a:solidFill>
              </a:rPr>
              <a:t>Anxiety</a:t>
            </a:r>
            <a:r>
              <a:rPr lang="en-PH" sz="2900" dirty="0"/>
              <a:t> related to concern for self and                 </a:t>
            </a:r>
          </a:p>
          <a:p>
            <a:pPr lvl="1">
              <a:lnSpc>
                <a:spcPct val="80000"/>
              </a:lnSpc>
            </a:pPr>
            <a:r>
              <a:rPr lang="en-PH" sz="2900" dirty="0"/>
              <a:t>  </a:t>
            </a:r>
            <a:r>
              <a:rPr lang="en-PH" sz="2900" dirty="0" err="1"/>
              <a:t>fetus</a:t>
            </a:r>
            <a:endParaRPr lang="en-PH" sz="2900" dirty="0"/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PH" sz="2900" dirty="0"/>
              <a:t> </a:t>
            </a:r>
            <a:r>
              <a:rPr lang="en-PH" sz="2900" dirty="0">
                <a:solidFill>
                  <a:srgbClr val="FF0000"/>
                </a:solidFill>
              </a:rPr>
              <a:t>Acute Pain </a:t>
            </a:r>
            <a:r>
              <a:rPr lang="en-PH" sz="2900" dirty="0"/>
              <a:t>related to uterine contractions  </a:t>
            </a:r>
          </a:p>
          <a:p>
            <a:pPr lvl="1">
              <a:lnSpc>
                <a:spcPct val="80000"/>
              </a:lnSpc>
            </a:pPr>
            <a:r>
              <a:rPr lang="en-PH" sz="2900" dirty="0"/>
              <a:t>  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PH" sz="2900" dirty="0"/>
              <a:t> </a:t>
            </a:r>
            <a:r>
              <a:rPr lang="en-PH" sz="2900" dirty="0">
                <a:solidFill>
                  <a:srgbClr val="FF0000"/>
                </a:solidFill>
              </a:rPr>
              <a:t>Impaired Urinary Elimination </a:t>
            </a:r>
            <a:r>
              <a:rPr lang="en-PH" sz="2900" dirty="0"/>
              <a:t>related to  </a:t>
            </a:r>
          </a:p>
          <a:p>
            <a:pPr lvl="1">
              <a:lnSpc>
                <a:spcPct val="80000"/>
              </a:lnSpc>
            </a:pPr>
            <a:r>
              <a:rPr lang="en-PH" sz="2900" dirty="0"/>
              <a:t>  epidural </a:t>
            </a:r>
            <a:r>
              <a:rPr lang="en-PH" sz="2900" dirty="0" err="1"/>
              <a:t>anesthesia</a:t>
            </a:r>
            <a:r>
              <a:rPr lang="en-PH" sz="2900" dirty="0"/>
              <a:t> or from pressure of the   </a:t>
            </a:r>
          </a:p>
          <a:p>
            <a:pPr lvl="1">
              <a:lnSpc>
                <a:spcPct val="80000"/>
              </a:lnSpc>
            </a:pPr>
            <a:r>
              <a:rPr lang="en-PH" sz="2900" dirty="0"/>
              <a:t>  </a:t>
            </a:r>
            <a:r>
              <a:rPr lang="en-PH" sz="2900" dirty="0" err="1"/>
              <a:t>fetus</a:t>
            </a:r>
            <a:endParaRPr lang="en-PH" sz="2900" dirty="0"/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PH" sz="2900" dirty="0"/>
              <a:t> </a:t>
            </a:r>
            <a:r>
              <a:rPr lang="en-PH" sz="2900" dirty="0">
                <a:solidFill>
                  <a:srgbClr val="FF0000"/>
                </a:solidFill>
              </a:rPr>
              <a:t>Ineffective Coping </a:t>
            </a:r>
            <a:r>
              <a:rPr lang="en-PH" sz="2900" dirty="0"/>
              <a:t>related to discomfort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PH" sz="2900" dirty="0"/>
              <a:t> </a:t>
            </a:r>
            <a:r>
              <a:rPr lang="en-PH" sz="2900" dirty="0">
                <a:solidFill>
                  <a:srgbClr val="FF0000"/>
                </a:solidFill>
              </a:rPr>
              <a:t>Risk for Infection </a:t>
            </a:r>
            <a:r>
              <a:rPr lang="en-PH" sz="2900" dirty="0"/>
              <a:t>related to rupture of the </a:t>
            </a:r>
          </a:p>
          <a:p>
            <a:pPr lvl="1">
              <a:lnSpc>
                <a:spcPct val="80000"/>
              </a:lnSpc>
            </a:pPr>
            <a:r>
              <a:rPr lang="en-PH" sz="2900" dirty="0"/>
              <a:t>  membranes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PH" sz="2900" dirty="0"/>
              <a:t> </a:t>
            </a:r>
            <a:r>
              <a:rPr lang="en-PH" sz="2900" dirty="0">
                <a:solidFill>
                  <a:srgbClr val="FF0000"/>
                </a:solidFill>
              </a:rPr>
              <a:t>Impaired Physical Mobility </a:t>
            </a:r>
            <a:r>
              <a:rPr lang="en-PH" sz="2900" dirty="0"/>
              <a:t>related to  </a:t>
            </a:r>
          </a:p>
          <a:p>
            <a:pPr lvl="1">
              <a:lnSpc>
                <a:spcPct val="80000"/>
              </a:lnSpc>
            </a:pPr>
            <a:r>
              <a:rPr lang="en-PH" sz="2900" dirty="0"/>
              <a:t>   medical interventions and discomfort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PH" sz="2900" dirty="0">
                <a:solidFill>
                  <a:srgbClr val="FF0000"/>
                </a:solidFill>
              </a:rPr>
              <a:t> Ineffective Breathing Pattern </a:t>
            </a:r>
            <a:r>
              <a:rPr lang="en-PH" sz="2900" dirty="0"/>
              <a:t>related to pain  </a:t>
            </a:r>
          </a:p>
          <a:p>
            <a:pPr lvl="1">
              <a:lnSpc>
                <a:spcPct val="80000"/>
              </a:lnSpc>
            </a:pPr>
            <a:r>
              <a:rPr lang="en-PH" sz="2900" dirty="0"/>
              <a:t>  and fatigue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371253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interventions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1143000" y="914400"/>
            <a:ext cx="78486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800" dirty="0">
                <a:solidFill>
                  <a:srgbClr val="FF0000"/>
                </a:solidFill>
                <a:latin typeface="Gill Sans MT" pitchFamily="34" charset="0"/>
              </a:rPr>
              <a:t>Relieving Anxiety</a:t>
            </a:r>
          </a:p>
          <a:p>
            <a:pPr lvl="1"/>
            <a:r>
              <a:rPr lang="en-PH" sz="2400" dirty="0">
                <a:latin typeface="Gill Sans MT" pitchFamily="34" charset="0"/>
              </a:rPr>
              <a:t>Monitor maternal vital signs and </a:t>
            </a:r>
            <a:r>
              <a:rPr lang="en-PH" sz="2400" dirty="0" smtClean="0">
                <a:latin typeface="Gill Sans MT" pitchFamily="34" charset="0"/>
              </a:rPr>
              <a:t>FHR</a:t>
            </a:r>
            <a:r>
              <a:rPr lang="en-PH" sz="2400" dirty="0" smtClean="0">
                <a:latin typeface="Gill Sans MT" pitchFamily="34" charset="0"/>
              </a:rPr>
              <a:t>.</a:t>
            </a:r>
          </a:p>
          <a:p>
            <a:pPr lvl="1"/>
            <a:r>
              <a:rPr lang="en-PH" sz="2400" dirty="0" smtClean="0">
                <a:latin typeface="Gill Sans MT" pitchFamily="34" charset="0"/>
              </a:rPr>
              <a:t> keep </a:t>
            </a:r>
            <a:r>
              <a:rPr lang="en-PH" sz="2400" dirty="0">
                <a:latin typeface="Gill Sans MT" pitchFamily="34" charset="0"/>
              </a:rPr>
              <a:t>the woman/couple informed of the maternal and fetus status.</a:t>
            </a:r>
          </a:p>
          <a:p>
            <a:pPr lvl="1"/>
            <a:r>
              <a:rPr lang="en-PH" sz="2400" dirty="0" smtClean="0">
                <a:latin typeface="Gill Sans MT" pitchFamily="34" charset="0"/>
              </a:rPr>
              <a:t>Provide </a:t>
            </a:r>
            <a:r>
              <a:rPr lang="en-PH" sz="2400" dirty="0">
                <a:latin typeface="Gill Sans MT" pitchFamily="34" charset="0"/>
              </a:rPr>
              <a:t>encouragement and support. </a:t>
            </a:r>
          </a:p>
          <a:p>
            <a:pPr lvl="1"/>
            <a:r>
              <a:rPr lang="en-PH" sz="2400" dirty="0">
                <a:latin typeface="Gill Sans MT" pitchFamily="34" charset="0"/>
              </a:rPr>
              <a:t>Involve the support person in the woman's care.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371253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interventions </a:t>
            </a:r>
            <a:endParaRPr lang="ar-S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533400" y="1828800"/>
            <a:ext cx="8153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PH" sz="2800" dirty="0">
                <a:solidFill>
                  <a:srgbClr val="FF0000"/>
                </a:solidFill>
              </a:rPr>
              <a:t>Minimizing Pain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PH" sz="2800" dirty="0"/>
              <a:t>Encourage position changes for comfort.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PH" sz="2800" dirty="0"/>
              <a:t>Assist the woman with breathing and relaxation techniques as needed.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PH" sz="2800" dirty="0"/>
              <a:t>Provide back, leg, and shoulder massage as needed.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PH" sz="2800" dirty="0"/>
              <a:t>Assist with preparation for analgesia and anesthesia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371253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interventions </a:t>
            </a:r>
            <a:endParaRPr lang="ar-S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1066800" y="1066800"/>
            <a:ext cx="80772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PH" sz="2800" dirty="0">
                <a:latin typeface="Gill Sans MT" pitchFamily="34" charset="0"/>
              </a:rPr>
              <a:t>    </a:t>
            </a:r>
            <a:r>
              <a:rPr lang="en-PH" sz="2400" dirty="0">
                <a:latin typeface="+mj-lt"/>
              </a:rPr>
              <a:t>Monitor the woman following administration of    </a:t>
            </a:r>
          </a:p>
          <a:p>
            <a:r>
              <a:rPr lang="en-PH" sz="2400" dirty="0">
                <a:latin typeface="+mj-lt"/>
              </a:rPr>
              <a:t>          analgesia/anaesthesia.</a:t>
            </a:r>
            <a:endParaRPr lang="ar-SA" sz="24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ar-SA" sz="2400" dirty="0">
                <a:latin typeface="+mj-lt"/>
              </a:rPr>
              <a:t>    </a:t>
            </a:r>
            <a:r>
              <a:rPr lang="en-PH" sz="2400" dirty="0">
                <a:latin typeface="+mj-lt"/>
              </a:rPr>
              <a:t>Monitor the woman's </a:t>
            </a:r>
            <a:r>
              <a:rPr lang="en-PH" sz="2400" dirty="0" smtClean="0">
                <a:latin typeface="+mj-lt"/>
              </a:rPr>
              <a:t>V/S.</a:t>
            </a:r>
            <a:endParaRPr lang="en-PH" sz="24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PH" sz="2400" dirty="0">
                <a:latin typeface="+mj-lt"/>
              </a:rPr>
              <a:t>     Assess neonate for effects of maternal medication  </a:t>
            </a:r>
          </a:p>
          <a:p>
            <a:r>
              <a:rPr lang="en-PH" sz="2400" dirty="0">
                <a:latin typeface="+mj-lt"/>
              </a:rPr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371253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Second stage: Expulsion </a:t>
            </a:r>
            <a:endParaRPr lang="ar-S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609600" y="1066800"/>
            <a:ext cx="8305800" cy="493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PH" sz="2800" dirty="0"/>
              <a:t>Begins with complete dilation (10 cm cervix dilation) and ends with birth of the baby.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PH" sz="2800" dirty="0"/>
              <a:t>The second stage may last from </a:t>
            </a:r>
            <a:r>
              <a:rPr lang="en-PH" sz="2800" dirty="0">
                <a:solidFill>
                  <a:srgbClr val="FF0000"/>
                </a:solidFill>
              </a:rPr>
              <a:t>1 to 4 </a:t>
            </a:r>
            <a:r>
              <a:rPr lang="en-PH" sz="2800" dirty="0"/>
              <a:t>hours in the </a:t>
            </a:r>
            <a:r>
              <a:rPr lang="en-PH" sz="2800" dirty="0" err="1"/>
              <a:t>nullipara</a:t>
            </a:r>
            <a:r>
              <a:rPr lang="en-PH" sz="2800" dirty="0"/>
              <a:t> and from </a:t>
            </a:r>
            <a:r>
              <a:rPr lang="en-PH" sz="2800" dirty="0">
                <a:solidFill>
                  <a:srgbClr val="FF0000"/>
                </a:solidFill>
              </a:rPr>
              <a:t>20 to 45 </a:t>
            </a:r>
            <a:r>
              <a:rPr lang="en-PH" sz="2800" dirty="0"/>
              <a:t>minutes in the multipara.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Characterized by descent of the presenting part through the maternal pelvis and expulsion of the fetus.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Indications of second stage</a:t>
            </a:r>
            <a:r>
              <a:rPr lang="en-US" sz="2800" dirty="0" smtClean="0"/>
              <a:t>:</a:t>
            </a:r>
            <a:endParaRPr lang="en-US" sz="2800" dirty="0"/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Pelvic/rectal pressure</a:t>
            </a:r>
          </a:p>
          <a:p>
            <a:pPr marL="914400" lvl="1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Mother has active role of pushing to aid in fetal descent.</a:t>
            </a:r>
          </a:p>
          <a:p>
            <a:pPr>
              <a:buClr>
                <a:schemeClr val="accent1"/>
              </a:buClr>
              <a:buFont typeface="Wingdings" pitchFamily="2" charset="2"/>
              <a:buNone/>
            </a:pPr>
            <a:endParaRPr lang="en-P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09600" y="533400"/>
            <a:ext cx="7845425" cy="5486400"/>
          </a:xfrm>
        </p:spPr>
        <p:txBody>
          <a:bodyPr>
            <a:normAutofit lnSpcReduction="1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Second Stage – Expulsion </a:t>
            </a:r>
          </a:p>
          <a:p>
            <a:pPr rtl="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diagnosis</a:t>
            </a:r>
          </a:p>
          <a:p>
            <a:pPr rtl="0" eaLnBrk="1" fontAlgn="auto" hangingPunct="1">
              <a:spcAft>
                <a:spcPts val="0"/>
              </a:spcAft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PH" sz="3200" dirty="0" smtClean="0">
                <a:solidFill>
                  <a:srgbClr val="FF0000"/>
                </a:solidFill>
              </a:rPr>
              <a:t>Fear or Anxiety </a:t>
            </a:r>
            <a:r>
              <a:rPr lang="en-PH" sz="3200" dirty="0" smtClean="0">
                <a:solidFill>
                  <a:schemeClr val="tx1"/>
                </a:solidFill>
              </a:rPr>
              <a:t>related to impending delivery</a:t>
            </a:r>
            <a:endParaRPr lang="ar-SA" sz="32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PH" sz="32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PH" sz="3200" dirty="0" smtClean="0">
                <a:solidFill>
                  <a:srgbClr val="FF0000"/>
                </a:solidFill>
              </a:rPr>
              <a:t>Acute Pain </a:t>
            </a:r>
            <a:r>
              <a:rPr lang="en-PH" sz="3200" dirty="0" smtClean="0">
                <a:solidFill>
                  <a:schemeClr val="tx1"/>
                </a:solidFill>
              </a:rPr>
              <a:t>related to descent of the </a:t>
            </a:r>
            <a:r>
              <a:rPr lang="en-PH" sz="3200" dirty="0" err="1" smtClean="0">
                <a:solidFill>
                  <a:schemeClr val="tx1"/>
                </a:solidFill>
              </a:rPr>
              <a:t>fetus</a:t>
            </a:r>
            <a:endParaRPr lang="en-PH" sz="32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z="32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PH" sz="3200" dirty="0" smtClean="0">
                <a:solidFill>
                  <a:srgbClr val="FF0000"/>
                </a:solidFill>
              </a:rPr>
              <a:t>Risk for Infection </a:t>
            </a:r>
            <a:r>
              <a:rPr lang="en-PH" sz="3200" dirty="0" smtClean="0">
                <a:solidFill>
                  <a:schemeClr val="tx1"/>
                </a:solidFill>
              </a:rPr>
              <a:t>related to episiotomy and tissue trauma</a:t>
            </a:r>
            <a:r>
              <a:rPr lang="en-US" sz="3200" b="1" dirty="0" smtClean="0">
                <a:ln w="50800"/>
                <a:solidFill>
                  <a:schemeClr val="tx1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 Nursing intervention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1057507" y="1219200"/>
            <a:ext cx="7010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400" dirty="0">
                <a:solidFill>
                  <a:srgbClr val="FF0000"/>
                </a:solidFill>
                <a:latin typeface="Gill Sans MT" pitchFamily="34" charset="0"/>
              </a:rPr>
              <a:t>Minimizing Fear and Anxiety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>
                <a:latin typeface="Gill Sans MT" pitchFamily="34" charset="0"/>
              </a:rPr>
              <a:t> </a:t>
            </a:r>
            <a:r>
              <a:rPr lang="en-GB" sz="2400" dirty="0" smtClean="0">
                <a:latin typeface="Gill Sans MT" pitchFamily="34" charset="0"/>
              </a:rPr>
              <a:t>continuous </a:t>
            </a:r>
            <a:r>
              <a:rPr lang="en-PH" sz="2400" dirty="0" smtClean="0">
                <a:latin typeface="Gill Sans MT" pitchFamily="34" charset="0"/>
              </a:rPr>
              <a:t>Monitoring </a:t>
            </a:r>
            <a:r>
              <a:rPr lang="en-PH" sz="2400" dirty="0">
                <a:latin typeface="Gill Sans MT" pitchFamily="34" charset="0"/>
              </a:rPr>
              <a:t>maternal vital </a:t>
            </a:r>
            <a:r>
              <a:rPr lang="en-PH" sz="2400" dirty="0" smtClean="0">
                <a:latin typeface="Gill Sans MT" pitchFamily="34" charset="0"/>
              </a:rPr>
              <a:t>signs.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 smtClean="0">
                <a:latin typeface="Gill Sans MT" pitchFamily="34" charset="0"/>
              </a:rPr>
              <a:t>Monitor </a:t>
            </a:r>
            <a:r>
              <a:rPr lang="en-PH" sz="2400" dirty="0">
                <a:latin typeface="Gill Sans MT" pitchFamily="34" charset="0"/>
              </a:rPr>
              <a:t>FHR and uterine contractions every 15 minutes in low-risk women and every 5 minutes in high-risk women.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 Explain procedures and equipment during pushing and delivery.</a:t>
            </a:r>
          </a:p>
          <a:p>
            <a:pPr lvl="1">
              <a:buFont typeface="Wingdings" pitchFamily="2" charset="2"/>
              <a:buChar char="Ø"/>
            </a:pPr>
            <a:r>
              <a:rPr lang="en-PH" sz="2400" dirty="0">
                <a:latin typeface="Gill Sans MT" pitchFamily="34" charset="0"/>
              </a:rPr>
              <a:t> Keep the woman or couple informed of their status.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-5576"/>
            <a:ext cx="9220200" cy="762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SIGNS OF IMPENDING LABOR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68586"/>
            <a:ext cx="8229600" cy="460533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Lightening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</a:t>
            </a:r>
            <a:r>
              <a:rPr lang="en-US" dirty="0" smtClean="0"/>
              <a:t>ontractions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Cervical changes: Effacement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Bloody show: labor 24-48 hrs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Rupture of membranes (ROM)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GI disturbance: N/V, diarrhea, weight loss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Sudden burst of energy (nesting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b="1" smtClean="0"/>
              <a:pPr/>
              <a:t>4</a:t>
            </a:fld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intervention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sz="28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41989" name="Rectangle 6"/>
          <p:cNvSpPr>
            <a:spLocks noChangeArrowheads="1"/>
          </p:cNvSpPr>
          <p:nvPr/>
        </p:nvSpPr>
        <p:spPr bwMode="auto">
          <a:xfrm>
            <a:off x="1219200" y="1166813"/>
            <a:ext cx="73914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400" dirty="0">
                <a:solidFill>
                  <a:srgbClr val="FF0000"/>
                </a:solidFill>
                <a:latin typeface="Gill Sans MT" pitchFamily="34" charset="0"/>
              </a:rPr>
              <a:t>Promoting Comfort</a:t>
            </a:r>
          </a:p>
          <a:p>
            <a:pPr lvl="1">
              <a:buFont typeface="Wingdings" pitchFamily="2" charset="2"/>
              <a:buChar char="Ø"/>
            </a:pPr>
            <a:r>
              <a:rPr lang="en-PH" sz="2800" dirty="0">
                <a:latin typeface="Gill Sans MT" pitchFamily="34" charset="0"/>
              </a:rPr>
              <a:t> Assist the woman to a comfortable </a:t>
            </a:r>
            <a:r>
              <a:rPr lang="en-PH" sz="2800" dirty="0" smtClean="0">
                <a:latin typeface="Gill Sans MT" pitchFamily="34" charset="0"/>
              </a:rPr>
              <a:t>position.</a:t>
            </a:r>
          </a:p>
          <a:p>
            <a:pPr lvl="1">
              <a:buFont typeface="Wingdings" pitchFamily="2" charset="2"/>
              <a:buChar char="Ø"/>
            </a:pPr>
            <a:r>
              <a:rPr lang="en-PH" sz="2800" dirty="0" smtClean="0">
                <a:latin typeface="Gill Sans MT" pitchFamily="34" charset="0"/>
              </a:rPr>
              <a:t>Teach </a:t>
            </a:r>
            <a:r>
              <a:rPr lang="en-PH" sz="2800" dirty="0">
                <a:latin typeface="Gill Sans MT" pitchFamily="34" charset="0"/>
              </a:rPr>
              <a:t>the woman to put her chin to her chest so her body forms and shape while pushing.</a:t>
            </a:r>
          </a:p>
          <a:p>
            <a:pPr lvl="1">
              <a:buFont typeface="Wingdings" pitchFamily="2" charset="2"/>
              <a:buChar char="Ø"/>
            </a:pPr>
            <a:r>
              <a:rPr lang="en-PH" sz="2800" dirty="0">
                <a:latin typeface="Gill Sans MT" pitchFamily="34" charset="0"/>
              </a:rPr>
              <a:t> Evaluate bladder fullness, and encourage voiding or catheterize as needed.</a:t>
            </a:r>
          </a:p>
          <a:p>
            <a:pPr lvl="1">
              <a:buFont typeface="Wingdings" pitchFamily="2" charset="2"/>
              <a:buChar char="Ø"/>
            </a:pPr>
            <a:r>
              <a:rPr lang="en-PH" sz="2800" dirty="0">
                <a:latin typeface="Gill Sans MT" pitchFamily="34" charset="0"/>
              </a:rPr>
              <a:t> Evaluate effectiveness of </a:t>
            </a:r>
            <a:r>
              <a:rPr lang="en-PH" sz="2800" dirty="0" err="1">
                <a:latin typeface="Gill Sans MT" pitchFamily="34" charset="0"/>
              </a:rPr>
              <a:t>anaesthesia</a:t>
            </a:r>
            <a:r>
              <a:rPr lang="en-PH" sz="2800" dirty="0">
                <a:latin typeface="Gill Sans MT" pitchFamily="34" charset="0"/>
              </a:rPr>
              <a:t> as indicated.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 Nursing intervention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43013" name="Rectangle 6"/>
          <p:cNvSpPr>
            <a:spLocks noChangeArrowheads="1"/>
          </p:cNvSpPr>
          <p:nvPr/>
        </p:nvSpPr>
        <p:spPr bwMode="auto">
          <a:xfrm>
            <a:off x="1219200" y="1166813"/>
            <a:ext cx="76200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200" dirty="0">
                <a:solidFill>
                  <a:srgbClr val="FF0000"/>
                </a:solidFill>
                <a:latin typeface="Gill Sans MT" pitchFamily="34" charset="0"/>
              </a:rPr>
              <a:t>Preventing Infection and Promoting Safety</a:t>
            </a:r>
          </a:p>
          <a:p>
            <a:pPr lvl="1">
              <a:buFont typeface="Arial" pitchFamily="34" charset="0"/>
              <a:buChar char="•"/>
            </a:pPr>
            <a:r>
              <a:rPr lang="en-PH" sz="2200" dirty="0">
                <a:latin typeface="Gill Sans MT" pitchFamily="34" charset="0"/>
              </a:rPr>
              <a:t> Prepare the delivery room using aseptic technique</a:t>
            </a:r>
          </a:p>
          <a:p>
            <a:pPr lvl="1">
              <a:buFont typeface="Arial" pitchFamily="34" charset="0"/>
              <a:buChar char="•"/>
            </a:pPr>
            <a:r>
              <a:rPr lang="en-PH" sz="2200" dirty="0" smtClean="0">
                <a:latin typeface="Gill Sans MT" pitchFamily="34" charset="0"/>
              </a:rPr>
              <a:t>Prepare </a:t>
            </a:r>
            <a:r>
              <a:rPr lang="en-PH" sz="2200" dirty="0">
                <a:latin typeface="Gill Sans MT" pitchFamily="34" charset="0"/>
              </a:rPr>
              <a:t>the infant resuscitation area for delivery.</a:t>
            </a:r>
          </a:p>
          <a:p>
            <a:pPr lvl="1">
              <a:buFont typeface="Arial" pitchFamily="34" charset="0"/>
              <a:buChar char="•"/>
            </a:pPr>
            <a:r>
              <a:rPr lang="en-PH" sz="2200" dirty="0">
                <a:latin typeface="Gill Sans MT" pitchFamily="34" charset="0"/>
              </a:rPr>
              <a:t> Prepare necessary items for neonatal care.</a:t>
            </a:r>
          </a:p>
          <a:p>
            <a:pPr lvl="1">
              <a:buFont typeface="Arial" pitchFamily="34" charset="0"/>
              <a:buChar char="•"/>
            </a:pPr>
            <a:r>
              <a:rPr lang="en-PH" sz="2200" dirty="0">
                <a:latin typeface="Gill Sans MT" pitchFamily="34" charset="0"/>
              </a:rPr>
              <a:t> Notify necessary personnel to prepare for delivery.</a:t>
            </a:r>
          </a:p>
          <a:p>
            <a:pPr lvl="1">
              <a:buFont typeface="Wingdings" pitchFamily="2" charset="2"/>
              <a:buChar char="Ø"/>
            </a:pPr>
            <a:r>
              <a:rPr lang="en-PH" sz="2200" dirty="0" smtClean="0">
                <a:latin typeface="Gill Sans MT" pitchFamily="34" charset="0"/>
              </a:rPr>
              <a:t>Place </a:t>
            </a:r>
            <a:r>
              <a:rPr lang="en-PH" sz="2200" dirty="0">
                <a:latin typeface="Gill Sans MT" pitchFamily="34" charset="0"/>
              </a:rPr>
              <a:t>all side rails up before moving. </a:t>
            </a:r>
            <a:endParaRPr lang="en-PH" sz="2200" dirty="0" smtClean="0">
              <a:latin typeface="Gill Sans MT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PH" sz="2200" dirty="0" smtClean="0">
                <a:latin typeface="Gill Sans MT" pitchFamily="34" charset="0"/>
              </a:rPr>
              <a:t>Instruct </a:t>
            </a:r>
            <a:r>
              <a:rPr lang="en-PH" sz="2200" dirty="0">
                <a:latin typeface="Gill Sans MT" pitchFamily="34" charset="0"/>
              </a:rPr>
              <a:t>the woman to keep her hands off the </a:t>
            </a:r>
            <a:r>
              <a:rPr lang="en-PH" sz="2200" dirty="0" smtClean="0">
                <a:latin typeface="Gill Sans MT" pitchFamily="34" charset="0"/>
              </a:rPr>
              <a:t>rails.</a:t>
            </a:r>
          </a:p>
          <a:p>
            <a:pPr lvl="1">
              <a:buFont typeface="Wingdings" pitchFamily="2" charset="2"/>
              <a:buChar char="Ø"/>
            </a:pPr>
            <a:r>
              <a:rPr lang="en-PH" sz="2000" dirty="0" smtClean="0">
                <a:solidFill>
                  <a:prstClr val="black"/>
                </a:solidFill>
                <a:latin typeface="Gill Sans MT" pitchFamily="34" charset="0"/>
              </a:rPr>
              <a:t>Clean </a:t>
            </a:r>
            <a:r>
              <a:rPr lang="en-PH" sz="2000" dirty="0">
                <a:solidFill>
                  <a:prstClr val="black"/>
                </a:solidFill>
                <a:latin typeface="Gill Sans MT" pitchFamily="34" charset="0"/>
              </a:rPr>
              <a:t>the vulva and perineal areas when the woman is positioned for delivery.</a:t>
            </a:r>
          </a:p>
          <a:p>
            <a:pPr lvl="1">
              <a:defRPr/>
            </a:pPr>
            <a:endParaRPr lang="en-PH" sz="3200" dirty="0">
              <a:solidFill>
                <a:prstClr val="black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Normal Labor: Labor </a:t>
            </a:r>
            <a:r>
              <a:rPr lang="en-US" altLang="en-US" dirty="0" smtClean="0"/>
              <a:t>Mechanisms</a:t>
            </a:r>
            <a:endParaRPr lang="en-US" altLang="en-US" dirty="0" smtClean="0"/>
          </a:p>
        </p:txBody>
      </p:sp>
      <p:sp>
        <p:nvSpPr>
          <p:cNvPr id="5837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mtClean="0"/>
              <a:t>Descent</a:t>
            </a:r>
          </a:p>
          <a:p>
            <a:pPr lvl="1"/>
            <a:r>
              <a:rPr lang="en-US" altLang="en-US" smtClean="0"/>
              <a:t>Movement of fetus</a:t>
            </a:r>
            <a:br>
              <a:rPr lang="en-US" altLang="en-US" smtClean="0"/>
            </a:br>
            <a:r>
              <a:rPr lang="en-US" altLang="en-US" smtClean="0"/>
              <a:t>through the birth canal</a:t>
            </a:r>
          </a:p>
          <a:p>
            <a:pPr lvl="1"/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pic>
        <p:nvPicPr>
          <p:cNvPr id="58373" name="Picture 6" descr="01201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69" b="5431"/>
          <a:stretch>
            <a:fillRect/>
          </a:stretch>
        </p:blipFill>
        <p:spPr bwMode="auto">
          <a:xfrm>
            <a:off x="5257800" y="2209800"/>
            <a:ext cx="284321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C4AF84-883F-4A0F-80E3-127229CDFFEB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41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Normal Labor: Labor </a:t>
            </a:r>
            <a:r>
              <a:rPr lang="en-US" altLang="en-US" dirty="0" smtClean="0"/>
              <a:t>Mechanisms</a:t>
            </a:r>
            <a:endParaRPr lang="en-US" altLang="en-US" dirty="0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mtClean="0"/>
              <a:t>Descent</a:t>
            </a:r>
          </a:p>
          <a:p>
            <a:r>
              <a:rPr lang="en-US" altLang="en-US" smtClean="0"/>
              <a:t>Engagement</a:t>
            </a:r>
          </a:p>
          <a:p>
            <a:pPr lvl="1"/>
            <a:r>
              <a:rPr lang="en-US" altLang="en-US" smtClean="0"/>
              <a:t>Fetal presenting part </a:t>
            </a:r>
            <a:br>
              <a:rPr lang="en-US" altLang="en-US" smtClean="0"/>
            </a:br>
            <a:r>
              <a:rPr lang="en-US" altLang="en-US" smtClean="0"/>
              <a:t>reaches 0 station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pic>
        <p:nvPicPr>
          <p:cNvPr id="59397" name="Picture 4" descr="01201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81200"/>
            <a:ext cx="3657600" cy="36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2342DA-5D1B-456F-8C60-A771D6D30625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2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Normal Labor: Labor </a:t>
            </a:r>
            <a:r>
              <a:rPr lang="en-US" altLang="en-US" dirty="0" smtClean="0"/>
              <a:t>Mechanisms</a:t>
            </a:r>
            <a:endParaRPr lang="en-US" altLang="en-US" dirty="0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Descent</a:t>
            </a:r>
          </a:p>
          <a:p>
            <a:r>
              <a:rPr lang="en-US" altLang="en-US" smtClean="0"/>
              <a:t>Engagement</a:t>
            </a:r>
          </a:p>
          <a:p>
            <a:r>
              <a:rPr lang="en-US" altLang="en-US" smtClean="0"/>
              <a:t>Flexion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  <p:sp>
        <p:nvSpPr>
          <p:cNvPr id="45061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4C098C-A9B4-4687-A865-76C9C7B3D37E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66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54133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Normal Labor: Labor </a:t>
            </a:r>
            <a:r>
              <a:rPr lang="en-US" altLang="en-US" dirty="0" smtClean="0"/>
              <a:t>Mechanisms</a:t>
            </a:r>
            <a:endParaRPr lang="en-US" altLang="en-US" dirty="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mtClean="0"/>
              <a:t>Descent</a:t>
            </a:r>
          </a:p>
          <a:p>
            <a:r>
              <a:rPr lang="en-US" altLang="en-US" smtClean="0"/>
              <a:t>Engagement</a:t>
            </a:r>
          </a:p>
          <a:p>
            <a:r>
              <a:rPr lang="en-US" altLang="en-US" smtClean="0"/>
              <a:t>Flexion</a:t>
            </a:r>
          </a:p>
          <a:p>
            <a:r>
              <a:rPr lang="en-US" altLang="en-US" smtClean="0"/>
              <a:t>Internal rotation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pic>
        <p:nvPicPr>
          <p:cNvPr id="61445" name="Picture 5" descr="012012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16175"/>
            <a:ext cx="3962400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8C1AA6-7571-41B9-8EE2-BD92EA4E612C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98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Normal Labor: Labor </a:t>
            </a:r>
            <a:r>
              <a:rPr lang="en-US" altLang="en-US" dirty="0" smtClean="0"/>
              <a:t>Mechanisms</a:t>
            </a:r>
            <a:endParaRPr lang="en-US" altLang="en-US" dirty="0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mtClean="0"/>
              <a:t>Descent</a:t>
            </a:r>
          </a:p>
          <a:p>
            <a:r>
              <a:rPr lang="en-US" altLang="en-US" smtClean="0"/>
              <a:t>Engagement</a:t>
            </a:r>
          </a:p>
          <a:p>
            <a:r>
              <a:rPr lang="en-US" altLang="en-US" smtClean="0"/>
              <a:t>Flexion</a:t>
            </a:r>
          </a:p>
          <a:p>
            <a:r>
              <a:rPr lang="en-US" altLang="en-US" smtClean="0"/>
              <a:t>Internal rotation</a:t>
            </a:r>
          </a:p>
          <a:p>
            <a:r>
              <a:rPr lang="en-US" altLang="en-US" smtClean="0"/>
              <a:t>Extension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A86666-A82E-4EF1-8408-ABF3F1956F4A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pic>
        <p:nvPicPr>
          <p:cNvPr id="62470" name="Picture 6" descr="012012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1793875"/>
            <a:ext cx="3276600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7" descr="012012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4302125"/>
            <a:ext cx="3048000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45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302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Normal Labor: Labor </a:t>
            </a:r>
            <a:r>
              <a:rPr lang="en-US" altLang="en-US" dirty="0" smtClean="0"/>
              <a:t>Mechanisms</a:t>
            </a:r>
            <a:endParaRPr lang="en-US" altLang="en-US" dirty="0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mtClean="0"/>
              <a:t>Descent</a:t>
            </a:r>
          </a:p>
          <a:p>
            <a:r>
              <a:rPr lang="en-US" altLang="en-US" smtClean="0"/>
              <a:t>Engagement</a:t>
            </a:r>
          </a:p>
          <a:p>
            <a:r>
              <a:rPr lang="en-US" altLang="en-US" smtClean="0"/>
              <a:t>Flexion</a:t>
            </a:r>
          </a:p>
          <a:p>
            <a:r>
              <a:rPr lang="en-US" altLang="en-US" smtClean="0"/>
              <a:t>Internal rotation</a:t>
            </a:r>
          </a:p>
          <a:p>
            <a:r>
              <a:rPr lang="en-US" altLang="en-US" smtClean="0"/>
              <a:t>Extension </a:t>
            </a:r>
          </a:p>
          <a:p>
            <a:r>
              <a:rPr lang="en-US" altLang="en-US" smtClean="0"/>
              <a:t>External rotation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CD00C3-ECA3-4E35-AD41-5BDFE8DEC6AF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pic>
        <p:nvPicPr>
          <p:cNvPr id="63494" name="Picture 9" descr="12FF1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41" b="51456"/>
          <a:stretch>
            <a:fillRect/>
          </a:stretch>
        </p:blipFill>
        <p:spPr bwMode="auto">
          <a:xfrm>
            <a:off x="4756150" y="1790700"/>
            <a:ext cx="33401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04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5207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Normal Labor: Labor </a:t>
            </a:r>
            <a:r>
              <a:rPr lang="en-US" altLang="en-US" dirty="0" smtClean="0"/>
              <a:t>Mechanisms</a:t>
            </a:r>
            <a:endParaRPr lang="en-US" altLang="en-US" dirty="0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mtClean="0"/>
              <a:t>Descent</a:t>
            </a:r>
          </a:p>
          <a:p>
            <a:r>
              <a:rPr lang="en-US" altLang="en-US" smtClean="0"/>
              <a:t>Engagement</a:t>
            </a:r>
          </a:p>
          <a:p>
            <a:r>
              <a:rPr lang="en-US" altLang="en-US" smtClean="0"/>
              <a:t>Flexion</a:t>
            </a:r>
          </a:p>
          <a:p>
            <a:r>
              <a:rPr lang="en-US" altLang="en-US" smtClean="0"/>
              <a:t>Internal rotation</a:t>
            </a:r>
          </a:p>
          <a:p>
            <a:r>
              <a:rPr lang="en-US" altLang="en-US" smtClean="0"/>
              <a:t>Extension </a:t>
            </a:r>
          </a:p>
          <a:p>
            <a:r>
              <a:rPr lang="en-US" altLang="en-US" smtClean="0"/>
              <a:t>External rotation</a:t>
            </a:r>
          </a:p>
          <a:p>
            <a:r>
              <a:rPr lang="en-US" altLang="en-US" smtClean="0"/>
              <a:t>Expulsion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396DC0-E398-42EC-B700-BC7A997A0528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pic>
        <p:nvPicPr>
          <p:cNvPr id="64518" name="Picture 6" descr="012012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65760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844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Episiotomy</a:t>
            </a:r>
            <a:endParaRPr lang="en-US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828800"/>
            <a:ext cx="4114800" cy="4038600"/>
          </a:xfrm>
          <a:noFill/>
          <a:ln/>
        </p:spPr>
        <p:txBody>
          <a:bodyPr>
            <a:normAutofit/>
          </a:bodyPr>
          <a:lstStyle/>
          <a:p>
            <a:r>
              <a:rPr lang="en-US" sz="2800" dirty="0"/>
              <a:t>Avoids lacerations</a:t>
            </a:r>
          </a:p>
          <a:p>
            <a:r>
              <a:rPr lang="en-US" sz="2800" dirty="0" smtClean="0"/>
              <a:t>Shortens </a:t>
            </a:r>
            <a:r>
              <a:rPr lang="en-US" sz="2800" dirty="0"/>
              <a:t>the 2nd Stage Labor</a:t>
            </a:r>
          </a:p>
          <a:p>
            <a:r>
              <a:rPr lang="en-US" sz="2800" dirty="0"/>
              <a:t>Midline associated with greater risk of rectal lacerations, but heals </a:t>
            </a:r>
            <a:r>
              <a:rPr lang="en-US" sz="2800" dirty="0" smtClean="0"/>
              <a:t>faster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396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7299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431180" y="1752600"/>
            <a:ext cx="8077200" cy="4495800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Success delivery will depend on the </a:t>
            </a:r>
            <a:r>
              <a:rPr lang="en-US" b="1" u="sng" dirty="0" smtClean="0">
                <a:solidFill>
                  <a:srgbClr val="FF0000"/>
                </a:solidFill>
              </a:rPr>
              <a:t>four P’s</a:t>
            </a: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457200" indent="-457200" algn="l" rtl="0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+mj-lt"/>
              </a:rPr>
              <a:t>Powers</a:t>
            </a:r>
          </a:p>
          <a:p>
            <a:pPr marL="457200" indent="-457200" algn="l" rtl="0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Passenger</a:t>
            </a:r>
          </a:p>
          <a:p>
            <a:pPr marL="457200" indent="-457200" algn="l" rtl="0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+mj-lt"/>
              </a:rPr>
              <a:t>Passage</a:t>
            </a:r>
          </a:p>
          <a:p>
            <a:pPr marL="457200" indent="-457200" algn="l">
              <a:buFont typeface="Wingdings" panose="05000000000000000000" pitchFamily="2" charset="2"/>
              <a:buChar char="§"/>
              <a:defRPr/>
            </a:pPr>
            <a:r>
              <a:rPr lang="en-US" b="1" dirty="0" smtClean="0">
                <a:solidFill>
                  <a:schemeClr val="tx1"/>
                </a:solidFill>
                <a:latin typeface="+mj-lt"/>
              </a:rPr>
              <a:t>Psyche</a:t>
            </a:r>
            <a:endParaRPr lang="ar-SA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26020" y="0"/>
            <a:ext cx="89916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Labor depend on:  </a:t>
            </a:r>
            <a:endParaRPr lang="en-GB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0" y="304800"/>
            <a:ext cx="9144000" cy="762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Third Stage – Placental </a:t>
            </a:r>
          </a:p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endParaRPr lang="ar-SA" sz="3600" dirty="0" smtClean="0"/>
          </a:p>
        </p:txBody>
      </p:sp>
      <p:sp>
        <p:nvSpPr>
          <p:cNvPr id="46085" name="Rectangle 6"/>
          <p:cNvSpPr>
            <a:spLocks noChangeArrowheads="1"/>
          </p:cNvSpPr>
          <p:nvPr/>
        </p:nvSpPr>
        <p:spPr bwMode="auto">
          <a:xfrm>
            <a:off x="1219200" y="1235075"/>
            <a:ext cx="77724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400" dirty="0">
                <a:latin typeface="Gill Sans MT" pitchFamily="34" charset="0"/>
              </a:rPr>
              <a:t>Begins with delivery of the baby and ends with delivery of the placenta.</a:t>
            </a:r>
          </a:p>
          <a:p>
            <a:r>
              <a:rPr lang="en-PH" sz="2400" dirty="0">
                <a:latin typeface="Gill Sans MT" pitchFamily="34" charset="0"/>
              </a:rPr>
              <a:t>The third stage may last from a few minutes to 30 minutes.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Gill Sans MT" pitchFamily="34" charset="0"/>
              </a:rPr>
              <a:t>Three signs of placental separation: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Gill Sans MT" pitchFamily="34" charset="0"/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Gill Sans MT" pitchFamily="34" charset="0"/>
              </a:rPr>
              <a:t> Lengthening of umbilical cord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Gill Sans MT" pitchFamily="34" charset="0"/>
              </a:rPr>
              <a:t> Gush of blood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Gill Sans MT" pitchFamily="34" charset="0"/>
              </a:rPr>
              <a:t> </a:t>
            </a:r>
            <a:r>
              <a:rPr lang="en-US" sz="2400" dirty="0" err="1">
                <a:latin typeface="Gill Sans MT" pitchFamily="34" charset="0"/>
              </a:rPr>
              <a:t>Fundus</a:t>
            </a:r>
            <a:r>
              <a:rPr lang="en-US" sz="2400" dirty="0">
                <a:latin typeface="Gill Sans MT" pitchFamily="34" charset="0"/>
              </a:rPr>
              <a:t> becomes globular and more </a:t>
            </a:r>
            <a:r>
              <a:rPr lang="en-US" sz="2400" dirty="0" err="1">
                <a:latin typeface="Gill Sans MT" pitchFamily="34" charset="0"/>
              </a:rPr>
              <a:t>anteverted</a:t>
            </a:r>
            <a:r>
              <a:rPr lang="en-US" sz="2400" dirty="0">
                <a:latin typeface="Gill Sans MT" pitchFamily="34" charset="0"/>
              </a:rPr>
              <a:t> against abdominal</a:t>
            </a:r>
          </a:p>
          <a:p>
            <a:r>
              <a:rPr lang="en-US" sz="2400" dirty="0">
                <a:latin typeface="Gill Sans MT" pitchFamily="34" charset="0"/>
              </a:rPr>
              <a:t>Placenta is delivered using one hand on umbilical cord with gentle downward traction. Other hand on abdomen supporting the uterine </a:t>
            </a:r>
            <a:r>
              <a:rPr lang="en-US" sz="2400" dirty="0" err="1">
                <a:latin typeface="Gill Sans MT" pitchFamily="34" charset="0"/>
              </a:rPr>
              <a:t>fundus</a:t>
            </a:r>
            <a:r>
              <a:rPr lang="en-US" sz="2400" dirty="0">
                <a:latin typeface="Gill Sans MT" pitchFamily="34" charset="0"/>
              </a:rPr>
              <a:t>.</a:t>
            </a:r>
          </a:p>
          <a:p>
            <a:r>
              <a:rPr lang="en-US" sz="2400" dirty="0">
                <a:latin typeface="Gill Sans MT" pitchFamily="34" charset="0"/>
              </a:rPr>
              <a:t>Risk factor for aggressive traction is uterine inversion.</a:t>
            </a:r>
          </a:p>
          <a:p>
            <a:pPr lvl="1">
              <a:lnSpc>
                <a:spcPct val="90000"/>
              </a:lnSpc>
            </a:pPr>
            <a:endParaRPr lang="en-US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Clamp and Cut the Cord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1828800"/>
            <a:ext cx="5791200" cy="4038600"/>
          </a:xfrm>
          <a:noFill/>
          <a:ln/>
        </p:spPr>
        <p:txBody>
          <a:bodyPr/>
          <a:lstStyle/>
          <a:p>
            <a:r>
              <a:rPr lang="en-US" sz="2800" dirty="0"/>
              <a:t>Clamp about an inch from the baby’s abdomen</a:t>
            </a:r>
          </a:p>
          <a:p>
            <a:r>
              <a:rPr lang="en-US" sz="2800" dirty="0"/>
              <a:t>Use any available instruments or usable material</a:t>
            </a:r>
          </a:p>
          <a:p>
            <a:r>
              <a:rPr lang="en-US" sz="2800" dirty="0"/>
              <a:t>Check the cord for 3-vessels, 2 small arteries and one larger vein</a:t>
            </a:r>
          </a:p>
        </p:txBody>
      </p:sp>
      <p:pic>
        <p:nvPicPr>
          <p:cNvPr id="911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371600"/>
            <a:ext cx="190500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971800"/>
            <a:ext cx="190500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4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4572000"/>
            <a:ext cx="190500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1066800"/>
            <a:ext cx="7406640" cy="2514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- 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Third stage – Placental  : role of the nurse </a:t>
            </a: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 Nursing diagnosis </a:t>
            </a:r>
          </a:p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 Nursing intervention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 fontScale="775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diagnosis</a:t>
            </a:r>
            <a:endParaRPr lang="ar-SA" sz="3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48133" name="Rectangle 6"/>
          <p:cNvSpPr>
            <a:spLocks noChangeArrowheads="1"/>
          </p:cNvSpPr>
          <p:nvPr/>
        </p:nvSpPr>
        <p:spPr bwMode="auto">
          <a:xfrm>
            <a:off x="1295400" y="2057400"/>
            <a:ext cx="70866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3200">
                <a:solidFill>
                  <a:srgbClr val="FF0000"/>
                </a:solidFill>
                <a:latin typeface="Gill Sans MT" pitchFamily="34" charset="0"/>
              </a:rPr>
              <a:t>Impaired Tissue Integrity </a:t>
            </a:r>
            <a:r>
              <a:rPr lang="en-PH" sz="3200">
                <a:latin typeface="Gill Sans MT" pitchFamily="34" charset="0"/>
              </a:rPr>
              <a:t>related to placental separation</a:t>
            </a:r>
          </a:p>
          <a:p>
            <a:endParaRPr lang="en-PH" sz="3200">
              <a:latin typeface="Gill Sans MT" pitchFamily="34" charset="0"/>
            </a:endParaRPr>
          </a:p>
          <a:p>
            <a:endParaRPr lang="en-PH" sz="3200">
              <a:latin typeface="Gill Sans MT" pitchFamily="34" charset="0"/>
            </a:endParaRPr>
          </a:p>
          <a:p>
            <a:r>
              <a:rPr lang="en-PH" sz="3200">
                <a:solidFill>
                  <a:srgbClr val="FF0000"/>
                </a:solidFill>
                <a:latin typeface="Gill Sans MT" pitchFamily="34" charset="0"/>
              </a:rPr>
              <a:t>Risk for Injury </a:t>
            </a:r>
            <a:r>
              <a:rPr lang="en-PH" sz="3200">
                <a:latin typeface="Gill Sans MT" pitchFamily="34" charset="0"/>
              </a:rPr>
              <a:t>related to potential hemorrhage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 fontScale="775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Interventions </a:t>
            </a:r>
            <a:endParaRPr lang="ar-SA" sz="41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1295400" y="1444625"/>
            <a:ext cx="7696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3200" dirty="0">
                <a:solidFill>
                  <a:srgbClr val="FF0000"/>
                </a:solidFill>
              </a:rPr>
              <a:t>Promoting Tissue Integrity</a:t>
            </a:r>
          </a:p>
          <a:p>
            <a:pPr lvl="1">
              <a:buFont typeface="Wingdings" pitchFamily="2" charset="2"/>
              <a:buChar char="Ø"/>
            </a:pPr>
            <a:r>
              <a:rPr lang="en-PH" sz="3200" dirty="0"/>
              <a:t> Ask the woman to bear down gently. </a:t>
            </a:r>
          </a:p>
          <a:p>
            <a:pPr lvl="1">
              <a:buFont typeface="Wingdings" pitchFamily="2" charset="2"/>
              <a:buChar char="Ø"/>
            </a:pPr>
            <a:r>
              <a:rPr lang="en-PH" sz="3200" dirty="0"/>
              <a:t> Observe for the signs of placental </a:t>
            </a:r>
            <a:r>
              <a:rPr lang="en-PH" sz="3200" dirty="0" smtClean="0"/>
              <a:t>separation.</a:t>
            </a:r>
          </a:p>
          <a:p>
            <a:pPr lvl="1">
              <a:buFont typeface="Wingdings" pitchFamily="2" charset="2"/>
              <a:buChar char="Ø"/>
            </a:pPr>
            <a:r>
              <a:rPr lang="en-PH" sz="3200" dirty="0" smtClean="0"/>
              <a:t>Evaluate </a:t>
            </a:r>
            <a:r>
              <a:rPr lang="en-PH" sz="3200" dirty="0"/>
              <a:t>the placenta for size, shape, and cord site implantation.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838200"/>
          </a:xfrm>
        </p:spPr>
        <p:txBody>
          <a:bodyPr>
            <a:normAutofit fontScale="400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Interventions </a:t>
            </a:r>
            <a:endParaRPr lang="ar-SA" sz="67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50181" name="Rectangle 6"/>
          <p:cNvSpPr>
            <a:spLocks noChangeArrowheads="1"/>
          </p:cNvSpPr>
          <p:nvPr/>
        </p:nvSpPr>
        <p:spPr bwMode="auto">
          <a:xfrm>
            <a:off x="1295400" y="1304925"/>
            <a:ext cx="7543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400" b="1" dirty="0">
                <a:solidFill>
                  <a:srgbClr val="FF0000"/>
                </a:solidFill>
                <a:latin typeface="Gill Sans MT" pitchFamily="34" charset="0"/>
              </a:rPr>
              <a:t>Preventing </a:t>
            </a:r>
            <a:r>
              <a:rPr lang="en-PH" sz="2400" b="1" dirty="0" err="1">
                <a:solidFill>
                  <a:srgbClr val="FF0000"/>
                </a:solidFill>
                <a:latin typeface="Gill Sans MT" pitchFamily="34" charset="0"/>
              </a:rPr>
              <a:t>Hemorrhage</a:t>
            </a:r>
            <a:endParaRPr lang="en-PH" sz="2400" b="1" dirty="0">
              <a:solidFill>
                <a:srgbClr val="FF0000"/>
              </a:solidFill>
              <a:latin typeface="Gill Sans MT" pitchFamily="34" charset="0"/>
            </a:endParaRPr>
          </a:p>
          <a:p>
            <a:endParaRPr lang="en-PH" sz="2400" dirty="0">
              <a:solidFill>
                <a:srgbClr val="FF0000"/>
              </a:solidFill>
              <a:latin typeface="Gill Sans MT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 Ensure accurate measurement of intake and output maintained throughout </a:t>
            </a:r>
            <a:r>
              <a:rPr lang="en-PH" sz="2400" dirty="0" err="1">
                <a:latin typeface="Gill Sans MT" pitchFamily="34" charset="0"/>
              </a:rPr>
              <a:t>labor</a:t>
            </a:r>
            <a:r>
              <a:rPr lang="en-PH" sz="2400" dirty="0">
                <a:latin typeface="Gill Sans MT" pitchFamily="34" charset="0"/>
              </a:rPr>
              <a:t> and delivery.</a:t>
            </a:r>
          </a:p>
          <a:p>
            <a:pPr lvl="1"/>
            <a:r>
              <a:rPr lang="en-PH" sz="2400" dirty="0">
                <a:latin typeface="Gill Sans MT" pitchFamily="34" charset="0"/>
              </a:rPr>
              <a:t>Immediately after delivery of the placenta.</a:t>
            </a:r>
          </a:p>
          <a:p>
            <a:pPr lvl="1"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 Administer </a:t>
            </a:r>
            <a:r>
              <a:rPr lang="en-PH" sz="2400" dirty="0" err="1">
                <a:latin typeface="Gill Sans MT" pitchFamily="34" charset="0"/>
              </a:rPr>
              <a:t>oxytocin</a:t>
            </a:r>
            <a:r>
              <a:rPr lang="en-PH" sz="2400" dirty="0">
                <a:latin typeface="Gill Sans MT" pitchFamily="34" charset="0"/>
              </a:rPr>
              <a:t> (</a:t>
            </a:r>
            <a:r>
              <a:rPr lang="en-PH" sz="2400" dirty="0" err="1">
                <a:latin typeface="Gill Sans MT" pitchFamily="34" charset="0"/>
              </a:rPr>
              <a:t>Pitocin</a:t>
            </a:r>
            <a:r>
              <a:rPr lang="en-PH" sz="2400" dirty="0">
                <a:latin typeface="Gill Sans MT" pitchFamily="34" charset="0"/>
              </a:rPr>
              <a:t> 10 to 40 units/L at 100 </a:t>
            </a:r>
            <a:r>
              <a:rPr lang="en-PH" sz="2400" dirty="0" err="1">
                <a:latin typeface="Gill Sans MT" pitchFamily="34" charset="0"/>
              </a:rPr>
              <a:t>mU</a:t>
            </a:r>
            <a:r>
              <a:rPr lang="en-PH" sz="2400" dirty="0">
                <a:latin typeface="Gill Sans MT" pitchFamily="34" charset="0"/>
              </a:rPr>
              <a:t>/min) either  I.V. or I.M. as directed by facility policy and provider.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PH" sz="2400" dirty="0" smtClean="0">
                <a:latin typeface="Gill Sans MT" pitchFamily="34" charset="0"/>
              </a:rPr>
              <a:t>Pitocin </a:t>
            </a:r>
            <a:r>
              <a:rPr lang="en-PH" sz="2400" dirty="0" smtClean="0">
                <a:latin typeface="Gill Sans MT" pitchFamily="34" charset="0"/>
              </a:rPr>
              <a:t>should never be administered I.V. push as it can cause cardiac </a:t>
            </a:r>
            <a:r>
              <a:rPr lang="en-PH" sz="2400" dirty="0" err="1" smtClean="0">
                <a:latin typeface="Gill Sans MT" pitchFamily="34" charset="0"/>
              </a:rPr>
              <a:t>dysrhythmia</a:t>
            </a:r>
            <a:r>
              <a:rPr lang="en-PH" sz="2400" dirty="0" smtClean="0">
                <a:latin typeface="Gill Sans MT" pitchFamily="34" charset="0"/>
              </a:rPr>
              <a:t> and death.</a:t>
            </a:r>
            <a:endParaRPr lang="en-PH" sz="2400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 fontScale="925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Interventions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609600" y="1371600"/>
            <a:ext cx="8077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 Immediately after initiating </a:t>
            </a:r>
            <a:r>
              <a:rPr lang="en-PH" sz="2400" dirty="0" err="1">
                <a:latin typeface="Gill Sans MT" pitchFamily="34" charset="0"/>
              </a:rPr>
              <a:t>Pitocin</a:t>
            </a:r>
            <a:r>
              <a:rPr lang="en-PH" sz="2400" dirty="0">
                <a:latin typeface="Gill Sans MT" pitchFamily="34" charset="0"/>
              </a:rPr>
              <a:t>, massage uterine </a:t>
            </a:r>
            <a:r>
              <a:rPr lang="en-PH" sz="2400" dirty="0" err="1">
                <a:latin typeface="Gill Sans MT" pitchFamily="34" charset="0"/>
              </a:rPr>
              <a:t>fundus</a:t>
            </a:r>
            <a:r>
              <a:rPr lang="en-PH" sz="2400" dirty="0">
                <a:latin typeface="Gill Sans MT" pitchFamily="34" charset="0"/>
              </a:rPr>
              <a:t> until firm. Uterine massage is done with two hands, one at the lower uterine segment above the </a:t>
            </a:r>
            <a:r>
              <a:rPr lang="en-PH" sz="2400" dirty="0" err="1">
                <a:latin typeface="Gill Sans MT" pitchFamily="34" charset="0"/>
              </a:rPr>
              <a:t>symphysis</a:t>
            </a:r>
            <a:r>
              <a:rPr lang="en-PH" sz="2400" dirty="0">
                <a:latin typeface="Gill Sans MT" pitchFamily="34" charset="0"/>
              </a:rPr>
              <a:t> pubis and the other hand gently massages the </a:t>
            </a:r>
            <a:r>
              <a:rPr lang="en-PH" sz="2400" dirty="0" err="1">
                <a:latin typeface="Gill Sans MT" pitchFamily="34" charset="0"/>
              </a:rPr>
              <a:t>fundus</a:t>
            </a:r>
            <a:r>
              <a:rPr lang="en-PH" sz="2400" dirty="0">
                <a:latin typeface="Gill Sans MT" pitchFamily="34" charset="0"/>
              </a:rPr>
              <a:t>.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PH" sz="2400" dirty="0" smtClean="0">
                <a:latin typeface="Gill Sans MT" pitchFamily="34" charset="0"/>
              </a:rPr>
              <a:t>Evaluate </a:t>
            </a:r>
            <a:r>
              <a:rPr lang="en-PH" sz="2400" dirty="0">
                <a:latin typeface="Gill Sans MT" pitchFamily="34" charset="0"/>
              </a:rPr>
              <a:t>and massage the uterine fundus until firm.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 If bleeding continues and uterus is firm, notify health care provider for evaluation of lacerations or retained placental fragments. 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 Inspection and repair of lacerations of the vagina and cervix are made by the health care provider.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762000"/>
          </a:xfrm>
        </p:spPr>
        <p:txBody>
          <a:bodyPr>
            <a:normAutofit fontScale="250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9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Interventions </a:t>
            </a:r>
            <a:endParaRPr lang="ar-SA" sz="9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52229" name="Rectangle 6"/>
          <p:cNvSpPr>
            <a:spLocks noChangeArrowheads="1"/>
          </p:cNvSpPr>
          <p:nvPr/>
        </p:nvSpPr>
        <p:spPr bwMode="auto">
          <a:xfrm>
            <a:off x="1371600" y="1905000"/>
            <a:ext cx="73914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90000"/>
              </a:lnSpc>
            </a:pPr>
            <a:r>
              <a:rPr lang="en-PH" sz="3600" dirty="0">
                <a:latin typeface="Gill Sans MT" pitchFamily="34" charset="0"/>
              </a:rPr>
              <a:t>If still no relief, notify health care provider and prepare patient for possible surgery (dilation and curettage, blood Transfusion)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209800" y="1447800"/>
            <a:ext cx="5806440" cy="31242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Immediate Care for Neonate</a:t>
            </a:r>
          </a:p>
          <a:p>
            <a:pPr rtl="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Nursing Diagnosis </a:t>
            </a:r>
          </a:p>
          <a:p>
            <a:pPr rtl="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Nursing Intervention 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 fontScale="925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Immediate Care for Neonate: Diagnosis 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54277" name="Rectangle 6"/>
          <p:cNvSpPr>
            <a:spLocks noChangeArrowheads="1"/>
          </p:cNvSpPr>
          <p:nvPr/>
        </p:nvSpPr>
        <p:spPr bwMode="auto">
          <a:xfrm>
            <a:off x="1676400" y="1752600"/>
            <a:ext cx="58674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PH" sz="2800">
                <a:latin typeface="Gill Sans MT" pitchFamily="34" charset="0"/>
              </a:rPr>
              <a:t> </a:t>
            </a:r>
            <a:r>
              <a:rPr lang="en-PH" sz="2800">
                <a:solidFill>
                  <a:srgbClr val="FF0000"/>
                </a:solidFill>
                <a:latin typeface="Gill Sans MT" pitchFamily="34" charset="0"/>
              </a:rPr>
              <a:t>Ineffective Airway Clearance </a:t>
            </a:r>
            <a:r>
              <a:rPr lang="en-PH" sz="2800">
                <a:latin typeface="Gill Sans MT" pitchFamily="34" charset="0"/>
              </a:rPr>
              <a:t>related  </a:t>
            </a:r>
          </a:p>
          <a:p>
            <a:r>
              <a:rPr lang="en-PH" sz="2800">
                <a:latin typeface="Gill Sans MT" pitchFamily="34" charset="0"/>
              </a:rPr>
              <a:t>  to nasal and oral secretions from  </a:t>
            </a:r>
          </a:p>
          <a:p>
            <a:r>
              <a:rPr lang="en-PH" sz="2800">
                <a:latin typeface="Gill Sans MT" pitchFamily="34" charset="0"/>
              </a:rPr>
              <a:t>  delivery</a:t>
            </a:r>
          </a:p>
          <a:p>
            <a:pPr>
              <a:buFontTx/>
              <a:buChar char="•"/>
            </a:pPr>
            <a:r>
              <a:rPr lang="en-PH" sz="2800">
                <a:latin typeface="Gill Sans MT" pitchFamily="34" charset="0"/>
              </a:rPr>
              <a:t> </a:t>
            </a:r>
            <a:r>
              <a:rPr lang="en-PH" sz="2800">
                <a:solidFill>
                  <a:srgbClr val="FF0000"/>
                </a:solidFill>
                <a:latin typeface="Gill Sans MT" pitchFamily="34" charset="0"/>
              </a:rPr>
              <a:t>Ineffective Thermoregulation </a:t>
            </a:r>
            <a:r>
              <a:rPr lang="en-PH" sz="2800">
                <a:latin typeface="Gill Sans MT" pitchFamily="34" charset="0"/>
              </a:rPr>
              <a:t>related </a:t>
            </a:r>
          </a:p>
          <a:p>
            <a:r>
              <a:rPr lang="en-PH" sz="2800">
                <a:latin typeface="Gill Sans MT" pitchFamily="34" charset="0"/>
              </a:rPr>
              <a:t>  to environment and immature ability </a:t>
            </a:r>
          </a:p>
          <a:p>
            <a:r>
              <a:rPr lang="en-PH" sz="2800">
                <a:latin typeface="Gill Sans MT" pitchFamily="34" charset="0"/>
              </a:rPr>
              <a:t>  for adaptation</a:t>
            </a:r>
          </a:p>
          <a:p>
            <a:pPr>
              <a:buFontTx/>
              <a:buChar char="•"/>
            </a:pPr>
            <a:r>
              <a:rPr lang="en-PH" sz="2800">
                <a:latin typeface="Gill Sans MT" pitchFamily="34" charset="0"/>
              </a:rPr>
              <a:t> </a:t>
            </a:r>
            <a:r>
              <a:rPr lang="en-PH" sz="2800">
                <a:solidFill>
                  <a:srgbClr val="FF0000"/>
                </a:solidFill>
                <a:latin typeface="Gill Sans MT" pitchFamily="34" charset="0"/>
              </a:rPr>
              <a:t>Risk for Injury </a:t>
            </a:r>
            <a:r>
              <a:rPr lang="en-PH" sz="2800">
                <a:latin typeface="Gill Sans MT" pitchFamily="34" charset="0"/>
              </a:rPr>
              <a:t>related to immature  </a:t>
            </a:r>
          </a:p>
          <a:p>
            <a:r>
              <a:rPr lang="en-PH" sz="2800">
                <a:latin typeface="Gill Sans MT" pitchFamily="34" charset="0"/>
              </a:rPr>
              <a:t>  defenses of the neonate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229600" cy="4267200"/>
          </a:xfrm>
        </p:spPr>
        <p:txBody>
          <a:bodyPr>
            <a:normAutofit/>
          </a:bodyPr>
          <a:lstStyle/>
          <a:p>
            <a:pPr marL="26988" algn="l" eaLnBrk="1" hangingPunct="1">
              <a:defRPr/>
            </a:pPr>
            <a:r>
              <a:rPr lang="en-US" b="1" u="sng" dirty="0" smtClean="0">
                <a:solidFill>
                  <a:srgbClr val="191919"/>
                </a:solidFill>
              </a:rPr>
              <a:t>Uterine contractions</a:t>
            </a:r>
          </a:p>
          <a:p>
            <a:pPr marL="26988" algn="l" eaLnBrk="1" hangingPunct="1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191919"/>
                </a:solidFill>
              </a:rPr>
              <a:t> Power refers to the force generated by the contraction of the uterine </a:t>
            </a:r>
            <a:r>
              <a:rPr lang="en-US" sz="2400" dirty="0" err="1" smtClean="0">
                <a:solidFill>
                  <a:srgbClr val="191919"/>
                </a:solidFill>
              </a:rPr>
              <a:t>myometrium</a:t>
            </a:r>
            <a:endParaRPr lang="en-US" sz="2400" dirty="0" smtClean="0">
              <a:solidFill>
                <a:srgbClr val="191919"/>
              </a:solidFill>
            </a:endParaRPr>
          </a:p>
          <a:p>
            <a:pPr marL="457200" lvl="0" indent="-457200" algn="l">
              <a:buFont typeface="Wingdings" panose="05000000000000000000" pitchFamily="2" charset="2"/>
              <a:buChar char="§"/>
              <a:defRPr/>
            </a:pPr>
            <a:r>
              <a:rPr lang="en-US" sz="2700" dirty="0">
                <a:solidFill>
                  <a:prstClr val="black"/>
                </a:solidFill>
              </a:rPr>
              <a:t>Uterine contractions have two major goals</a:t>
            </a:r>
            <a:r>
              <a:rPr lang="en-US" sz="2700" dirty="0" smtClean="0">
                <a:solidFill>
                  <a:prstClr val="black"/>
                </a:solidFill>
              </a:rPr>
              <a:t>:</a:t>
            </a:r>
            <a:endParaRPr lang="en-US" sz="2700" dirty="0">
              <a:solidFill>
                <a:prstClr val="black"/>
              </a:solidFill>
            </a:endParaRPr>
          </a:p>
          <a:p>
            <a:pPr lvl="1" algn="l">
              <a:buFont typeface="Wingdings" pitchFamily="2" charset="2"/>
              <a:buChar char="Ø"/>
              <a:defRPr/>
            </a:pPr>
            <a:r>
              <a:rPr lang="en-US" sz="2300" dirty="0">
                <a:solidFill>
                  <a:srgbClr val="7030A0"/>
                </a:solidFill>
              </a:rPr>
              <a:t>To dilate cervix</a:t>
            </a:r>
          </a:p>
          <a:p>
            <a:pPr lvl="1" algn="l">
              <a:buFont typeface="Wingdings" pitchFamily="2" charset="2"/>
              <a:buChar char="Ø"/>
              <a:defRPr/>
            </a:pPr>
            <a:r>
              <a:rPr lang="en-US" sz="2300" dirty="0">
                <a:solidFill>
                  <a:srgbClr val="7030A0"/>
                </a:solidFill>
              </a:rPr>
              <a:t>To push the fetus through the birth canal</a:t>
            </a:r>
          </a:p>
          <a:p>
            <a:pPr marL="26988" algn="l" eaLnBrk="1" hangingPunct="1">
              <a:defRPr/>
            </a:pPr>
            <a:endParaRPr lang="en-US" sz="2400" dirty="0" smtClean="0">
              <a:solidFill>
                <a:srgbClr val="191919"/>
              </a:solidFill>
            </a:endParaRPr>
          </a:p>
          <a:p>
            <a:pPr marL="26988" algn="l" eaLnBrk="1" hangingPunct="1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Uterine contractions during labor are </a:t>
            </a:r>
          </a:p>
          <a:p>
            <a:pPr marL="26988" algn="l" eaLnBrk="1" hangingPunct="1"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monitored by palpation and by electronic monitoring.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endParaRPr lang="en-US" sz="2400" dirty="0" smtClean="0">
              <a:solidFill>
                <a:srgbClr val="191919"/>
              </a:solidFill>
            </a:endParaRPr>
          </a:p>
          <a:p>
            <a:pPr marL="26988" algn="l" eaLnBrk="1" hangingPunct="1">
              <a:defRPr/>
            </a:pPr>
            <a:endParaRPr lang="ar-SA" dirty="0" smtClean="0">
              <a:solidFill>
                <a:srgbClr val="191919"/>
              </a:solidFill>
              <a:ea typeface="Majalla UI"/>
            </a:endParaRPr>
          </a:p>
        </p:txBody>
      </p:sp>
      <p:pic>
        <p:nvPicPr>
          <p:cNvPr id="15366" name="Picture 10" descr="http://thepointeedition.lww.com/pt/pt-core/images/ftup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2628900"/>
            <a:ext cx="1143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12"/>
          <p:cNvSpPr>
            <a:spLocks noChangeArrowheads="1"/>
          </p:cNvSpPr>
          <p:nvPr/>
        </p:nvSpPr>
        <p:spPr bwMode="auto">
          <a:xfrm>
            <a:off x="0" y="2628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0" y="609600"/>
            <a:ext cx="3505200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6600" b="1" dirty="0" smtClean="0">
                <a:ln/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1. Power</a:t>
            </a:r>
            <a:r>
              <a:rPr lang="en-US" sz="5400" b="1" dirty="0" smtClean="0">
                <a:ln/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endParaRPr lang="en-GB" sz="5400" b="1" dirty="0">
              <a:ln/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36553"/>
            <a:ext cx="4904679" cy="21366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9" y="2778080"/>
            <a:ext cx="2027663" cy="2784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 fontScale="925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Immediate Care for Neonate: Interventions 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55301" name="Rectangle 6"/>
          <p:cNvSpPr>
            <a:spLocks noChangeArrowheads="1"/>
          </p:cNvSpPr>
          <p:nvPr/>
        </p:nvSpPr>
        <p:spPr bwMode="auto">
          <a:xfrm>
            <a:off x="1143000" y="1600200"/>
            <a:ext cx="72390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PH" sz="2400">
                <a:latin typeface="Gill Sans MT" pitchFamily="34" charset="0"/>
              </a:rPr>
              <a:t>Promoting Airway Clearance and Transitioning of the Neonate</a:t>
            </a:r>
          </a:p>
          <a:p>
            <a:pPr marL="800100" lvl="1" indent="-342900">
              <a:buFontTx/>
              <a:buAutoNum type="arabicPeriod"/>
            </a:pPr>
            <a:r>
              <a:rPr lang="en-PH" sz="2400">
                <a:latin typeface="Gill Sans MT" pitchFamily="34" charset="0"/>
              </a:rPr>
              <a:t>Transitioning/close observation of the neonate is essential for at least 6 to 12 hours after birth.</a:t>
            </a:r>
          </a:p>
          <a:p>
            <a:pPr marL="800100" lvl="1" indent="-342900">
              <a:buFontTx/>
              <a:buAutoNum type="arabicPeriod"/>
            </a:pPr>
            <a:r>
              <a:rPr lang="en-PH" sz="2400">
                <a:latin typeface="Gill Sans MT" pitchFamily="34" charset="0"/>
              </a:rPr>
              <a:t>Wipe mucus from the face and mouth and nose. Aspirate with a bulb syringe.</a:t>
            </a:r>
          </a:p>
          <a:p>
            <a:pPr marL="800100" lvl="1" indent="-342900">
              <a:buFontTx/>
              <a:buAutoNum type="arabicPeriod"/>
            </a:pPr>
            <a:r>
              <a:rPr lang="en-PH" sz="2400">
                <a:latin typeface="Gill Sans MT" pitchFamily="34" charset="0"/>
              </a:rPr>
              <a:t>Clamp the umbilical cord approximately 1 inch (2.5 cm) from the abdominal wall with a cord clamp.</a:t>
            </a:r>
          </a:p>
          <a:p>
            <a:pPr marL="800100" lvl="1" indent="-342900">
              <a:buFontTx/>
              <a:buAutoNum type="arabicPeriod"/>
            </a:pPr>
            <a:r>
              <a:rPr lang="en-PH" sz="2400">
                <a:latin typeface="Gill Sans MT" pitchFamily="34" charset="0"/>
              </a:rPr>
              <a:t>Evaluate the neonate's condition by the Apgar scoring system at 1 and 5 minutes after birth</a:t>
            </a:r>
            <a:endParaRPr lang="ar-SA" sz="2400">
              <a:latin typeface="Gill Sans MT" pitchFamily="34" charset="0"/>
              <a:ea typeface="Majalla UI"/>
              <a:cs typeface="Majalla U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 fontScale="925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50800"/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Immediate Care for Neonate: Interventions 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50800"/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ar-SA" dirty="0"/>
          </a:p>
        </p:txBody>
      </p:sp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1066800" y="1582738"/>
            <a:ext cx="74676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PH" sz="2800" dirty="0">
                <a:solidFill>
                  <a:srgbClr val="FF0000"/>
                </a:solidFill>
                <a:latin typeface="Gill Sans MT" pitchFamily="34" charset="0"/>
              </a:rPr>
              <a:t>Promoting Thermoregulation</a:t>
            </a:r>
          </a:p>
          <a:p>
            <a:pPr marL="800100" lvl="1" indent="-342900">
              <a:buFontTx/>
              <a:buAutoNum type="arabicPeriod"/>
            </a:pPr>
            <a:r>
              <a:rPr lang="en-PH" sz="2000" dirty="0">
                <a:latin typeface="Gill Sans MT" pitchFamily="34" charset="0"/>
              </a:rPr>
              <a:t>Dry the neonate immediately after </a:t>
            </a:r>
            <a:r>
              <a:rPr lang="en-PH" sz="2000" dirty="0" smtClean="0">
                <a:latin typeface="Gill Sans MT" pitchFamily="34" charset="0"/>
              </a:rPr>
              <a:t>delivery</a:t>
            </a:r>
          </a:p>
          <a:p>
            <a:pPr marL="800100" lvl="1" indent="-342900">
              <a:buFontTx/>
              <a:buAutoNum type="arabicPeriod"/>
            </a:pPr>
            <a:r>
              <a:rPr lang="en-PH" sz="2000" dirty="0" smtClean="0">
                <a:latin typeface="Gill Sans MT" pitchFamily="34" charset="0"/>
              </a:rPr>
              <a:t>Cover </a:t>
            </a:r>
            <a:r>
              <a:rPr lang="en-PH" sz="2000" dirty="0">
                <a:latin typeface="Gill Sans MT" pitchFamily="34" charset="0"/>
              </a:rPr>
              <a:t>the neonate's head with a cotton stocking cap to prevent heat loss.</a:t>
            </a:r>
          </a:p>
          <a:p>
            <a:pPr marL="800100" lvl="1" indent="-342900">
              <a:buFontTx/>
              <a:buAutoNum type="arabicPeriod"/>
            </a:pPr>
            <a:r>
              <a:rPr lang="en-PH" sz="2000" dirty="0">
                <a:latin typeface="Gill Sans MT" pitchFamily="34" charset="0"/>
              </a:rPr>
              <a:t>Wrap the neonate in warm blankets.</a:t>
            </a:r>
          </a:p>
          <a:p>
            <a:pPr marL="800100" lvl="1" indent="-342900">
              <a:buFontTx/>
              <a:buAutoNum type="arabicPeriod"/>
            </a:pPr>
            <a:r>
              <a:rPr lang="en-PH" sz="2000" dirty="0">
                <a:latin typeface="Gill Sans MT" pitchFamily="34" charset="0"/>
              </a:rPr>
              <a:t>Place the neonate under a radiant heat warmer, or place the neonate on the mother's abdomen with skin-to-skin contact.</a:t>
            </a:r>
          </a:p>
          <a:p>
            <a:pPr marL="800100" lvl="1" indent="-342900">
              <a:buFontTx/>
              <a:buAutoNum type="arabicPeriod"/>
            </a:pPr>
            <a:r>
              <a:rPr lang="en-PH" sz="2000" dirty="0">
                <a:latin typeface="Gill Sans MT" pitchFamily="34" charset="0"/>
              </a:rPr>
              <a:t>Provide a warm, draft-free environment for the neonate.</a:t>
            </a:r>
          </a:p>
          <a:p>
            <a:pPr marL="800100" lvl="1" indent="-342900">
              <a:buFontTx/>
              <a:buAutoNum type="arabicPeriod"/>
            </a:pPr>
            <a:r>
              <a:rPr lang="en-PH" sz="2000" dirty="0">
                <a:latin typeface="Gill Sans MT" pitchFamily="34" charset="0"/>
              </a:rPr>
              <a:t>Take the neonate's axillary temperature a normal temperature is between (36.4 and 37.2 C).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 fontScale="925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Immediate Care for Neonate: Interventions 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7349" name="Rectangle 6"/>
          <p:cNvSpPr>
            <a:spLocks noChangeArrowheads="1"/>
          </p:cNvSpPr>
          <p:nvPr/>
        </p:nvSpPr>
        <p:spPr bwMode="auto">
          <a:xfrm>
            <a:off x="609600" y="1582738"/>
            <a:ext cx="838200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PH" sz="2400" b="1">
                <a:latin typeface="Gill Sans MT" pitchFamily="34" charset="0"/>
              </a:rPr>
              <a:t>     </a:t>
            </a:r>
            <a:r>
              <a:rPr lang="en-PH" sz="2800">
                <a:solidFill>
                  <a:srgbClr val="FF0000"/>
                </a:solidFill>
                <a:latin typeface="Gill Sans MT" pitchFamily="34" charset="0"/>
              </a:rPr>
              <a:t>Preventing Injury and Infection</a:t>
            </a:r>
          </a:p>
          <a:p>
            <a:pPr marL="342900" indent="-342900"/>
            <a:endParaRPr lang="en-PH" sz="2000">
              <a:latin typeface="Gill Sans MT" pitchFamily="34" charset="0"/>
            </a:endParaRPr>
          </a:p>
          <a:p>
            <a:pPr marL="800100" lvl="1" indent="-342900">
              <a:buFontTx/>
              <a:buAutoNum type="arabicPeriod"/>
            </a:pPr>
            <a:r>
              <a:rPr lang="en-PH" sz="2000">
                <a:latin typeface="Gill Sans MT" pitchFamily="34" charset="0"/>
              </a:rPr>
              <a:t>Administer prophylactic treatment against ophthalmia neonatorum (gonorrheal or chlamydial).</a:t>
            </a:r>
          </a:p>
          <a:p>
            <a:pPr marL="800100" lvl="1" indent="-342900">
              <a:buFontTx/>
              <a:buAutoNum type="arabicPeriod"/>
            </a:pPr>
            <a:r>
              <a:rPr lang="en-PH" sz="2000">
                <a:latin typeface="Gill Sans MT" pitchFamily="34" charset="0"/>
              </a:rPr>
              <a:t>Administer a single parental prophylactic injection of vitamin K within 1 hour of birth.</a:t>
            </a:r>
          </a:p>
          <a:p>
            <a:pPr marL="1257300" lvl="2" indent="-342900"/>
            <a:r>
              <a:rPr lang="en-PH" sz="2000">
                <a:latin typeface="Gill Sans MT" pitchFamily="34" charset="0"/>
              </a:rPr>
              <a:t>This is done to prevent a vitamin K-dependent hemorrhagic disease of the neonate.</a:t>
            </a:r>
          </a:p>
          <a:p>
            <a:pPr marL="1257300" lvl="2" indent="-342900"/>
            <a:r>
              <a:rPr lang="en-PH" sz="2000">
                <a:latin typeface="Gill Sans MT" pitchFamily="34" charset="0"/>
              </a:rPr>
              <a:t>If the parents do not want the vitamin K administered, inform the parents that circumcision may not be performed. However, inform parents that the Vitamin K levels will reach their peak (without neonatal injection) at 8 days after birth.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1219200"/>
          </a:xfrm>
        </p:spPr>
        <p:txBody>
          <a:bodyPr>
            <a:normAutofit fontScale="92500" lnSpcReduction="2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Immediate Care for Neonate: Interventions 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9397" name="Rectangle 6"/>
          <p:cNvSpPr>
            <a:spLocks noChangeArrowheads="1"/>
          </p:cNvSpPr>
          <p:nvPr/>
        </p:nvSpPr>
        <p:spPr bwMode="auto">
          <a:xfrm>
            <a:off x="1066800" y="2057400"/>
            <a:ext cx="80772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PH" sz="2400">
                <a:latin typeface="Gill Sans MT" pitchFamily="34" charset="0"/>
              </a:rPr>
              <a:t>Weigh and measure the infant shortly after birth. </a:t>
            </a:r>
          </a:p>
          <a:p>
            <a:pPr lvl="2"/>
            <a:r>
              <a:rPr lang="en-PH" sz="2400">
                <a:latin typeface="Gill Sans MT" pitchFamily="34" charset="0"/>
              </a:rPr>
              <a:t>Normal neonate weight is (2,700 to 4,000 g).</a:t>
            </a:r>
          </a:p>
          <a:p>
            <a:pPr lvl="2"/>
            <a:r>
              <a:rPr lang="en-PH" sz="2400">
                <a:latin typeface="Gill Sans MT" pitchFamily="34" charset="0"/>
              </a:rPr>
              <a:t>Normal neonate length is (48 to 53 cm).</a:t>
            </a:r>
          </a:p>
          <a:p>
            <a:pPr lvl="1"/>
            <a:r>
              <a:rPr lang="en-PH" sz="2400">
                <a:latin typeface="Gill Sans MT" pitchFamily="34" charset="0"/>
              </a:rPr>
              <a:t>No later than 2 hours after birth, nursery/mother-baby personnel should evaluate the neonate's status and assess risks.</a:t>
            </a:r>
          </a:p>
          <a:p>
            <a:pPr lvl="1"/>
            <a:r>
              <a:rPr lang="en-PH" sz="2400">
                <a:latin typeface="Gill Sans MT" pitchFamily="34" charset="0"/>
              </a:rPr>
              <a:t>Administer hepatitis B vaccine according to your facility's policy.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7406640" cy="609600"/>
          </a:xfrm>
        </p:spPr>
        <p:txBody>
          <a:bodyPr>
            <a:no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Fourth Stage </a:t>
            </a:r>
            <a:endParaRPr lang="ar-SA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1445" name="Rectangle 6"/>
          <p:cNvSpPr>
            <a:spLocks noChangeArrowheads="1"/>
          </p:cNvSpPr>
          <p:nvPr/>
        </p:nvSpPr>
        <p:spPr bwMode="auto">
          <a:xfrm>
            <a:off x="1066800" y="1582738"/>
            <a:ext cx="7467600" cy="445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Lasts from delivery of the placenta until the postpartum condition of the woman has become stabilized (usually 1 hour after delivery).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Gill Sans MT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itchFamily="34" charset="0"/>
              </a:rPr>
              <a:t>Blood pressure, uterine blood loss and pulse rate must be monitor closely ~ 15 minutes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itchFamily="34" charset="0"/>
              </a:rPr>
              <a:t>High risk for postpartum hemorrhage from:</a:t>
            </a:r>
          </a:p>
          <a:p>
            <a:r>
              <a:rPr lang="en-US" sz="2400" dirty="0" smtClean="0">
                <a:latin typeface="Gill Sans MT" pitchFamily="34" charset="0"/>
              </a:rPr>
              <a:t>  Uterine </a:t>
            </a:r>
            <a:r>
              <a:rPr lang="en-US" sz="2400" dirty="0">
                <a:latin typeface="Gill Sans MT" pitchFamily="34" charset="0"/>
              </a:rPr>
              <a:t>atony, retained placental fragments, unrepaired </a:t>
            </a:r>
            <a:r>
              <a:rPr lang="en-US" sz="2400" dirty="0" smtClean="0">
                <a:latin typeface="Gill Sans MT" pitchFamily="34" charset="0"/>
              </a:rPr>
              <a:t>l </a:t>
            </a:r>
            <a:r>
              <a:rPr lang="en-US" sz="2400" dirty="0" err="1" smtClean="0">
                <a:latin typeface="Gill Sans MT" pitchFamily="34" charset="0"/>
              </a:rPr>
              <a:t>acerations</a:t>
            </a:r>
            <a:r>
              <a:rPr lang="en-US" sz="2400" dirty="0" smtClean="0">
                <a:latin typeface="Gill Sans MT" pitchFamily="34" charset="0"/>
              </a:rPr>
              <a:t> </a:t>
            </a:r>
            <a:r>
              <a:rPr lang="en-US" sz="2400" dirty="0">
                <a:latin typeface="Gill Sans MT" pitchFamily="34" charset="0"/>
              </a:rPr>
              <a:t>of vagina, cervix or perineum.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Gill Sans MT" pitchFamily="34" charset="0"/>
              </a:rPr>
              <a:t>Be </a:t>
            </a:r>
            <a:r>
              <a:rPr lang="en-US" sz="2400" dirty="0">
                <a:latin typeface="Gill Sans MT" pitchFamily="34" charset="0"/>
              </a:rPr>
              <a:t>suspicious with increased heart rate, pelvic pain or decreased BP </a:t>
            </a:r>
          </a:p>
          <a:p>
            <a:endParaRPr lang="en-PH" sz="2400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371600" y="914400"/>
            <a:ext cx="7406640" cy="2819400"/>
          </a:xfrm>
        </p:spPr>
        <p:txBody>
          <a:bodyPr>
            <a:normAutofit fontScale="92500" lnSpcReduction="10000"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Fourth Stage:  role of the nurse </a:t>
            </a: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 Nursing diagnosis </a:t>
            </a:r>
          </a:p>
          <a:p>
            <a:pPr rtl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 Nursing intervention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371600" y="914400"/>
            <a:ext cx="7406640" cy="28194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Fourth Stage:  Diagnosis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3493" name="Rectangle 6"/>
          <p:cNvSpPr>
            <a:spLocks noChangeArrowheads="1"/>
          </p:cNvSpPr>
          <p:nvPr/>
        </p:nvSpPr>
        <p:spPr bwMode="auto">
          <a:xfrm>
            <a:off x="1371600" y="2133600"/>
            <a:ext cx="7086600" cy="374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buFontTx/>
              <a:buAutoNum type="arabicPeriod"/>
            </a:pPr>
            <a:r>
              <a:rPr lang="en-PH" sz="2400">
                <a:solidFill>
                  <a:srgbClr val="FF0000"/>
                </a:solidFill>
                <a:latin typeface="Gill Sans MT" pitchFamily="34" charset="0"/>
              </a:rPr>
              <a:t>Risk for Injury </a:t>
            </a:r>
            <a:r>
              <a:rPr lang="en-PH" sz="2400">
                <a:latin typeface="Gill Sans MT" pitchFamily="34" charset="0"/>
              </a:rPr>
              <a:t>related to uterine atony and hemorrhage</a:t>
            </a:r>
          </a:p>
          <a:p>
            <a:pPr marL="342900" indent="-342900">
              <a:lnSpc>
                <a:spcPct val="90000"/>
              </a:lnSpc>
              <a:buFontTx/>
              <a:buAutoNum type="arabicPeriod"/>
            </a:pPr>
            <a:r>
              <a:rPr lang="en-PH" sz="2400">
                <a:solidFill>
                  <a:srgbClr val="FF0000"/>
                </a:solidFill>
                <a:latin typeface="Gill Sans MT" pitchFamily="34" charset="0"/>
              </a:rPr>
              <a:t>Deficient Fluid Volume </a:t>
            </a:r>
            <a:r>
              <a:rPr lang="en-PH" sz="2400">
                <a:latin typeface="Gill Sans MT" pitchFamily="34" charset="0"/>
              </a:rPr>
              <a:t>related to decreased oral intake, bleeding, and diaphoresis</a:t>
            </a:r>
          </a:p>
          <a:p>
            <a:pPr marL="342900" indent="-342900">
              <a:lnSpc>
                <a:spcPct val="90000"/>
              </a:lnSpc>
              <a:buFontTx/>
              <a:buAutoNum type="arabicPeriod"/>
            </a:pPr>
            <a:r>
              <a:rPr lang="en-PH" sz="2400">
                <a:solidFill>
                  <a:srgbClr val="FF0000"/>
                </a:solidFill>
                <a:latin typeface="Gill Sans MT" pitchFamily="34" charset="0"/>
              </a:rPr>
              <a:t>Acute Pain </a:t>
            </a:r>
            <a:r>
              <a:rPr lang="en-PH" sz="2400">
                <a:latin typeface="Gill Sans MT" pitchFamily="34" charset="0"/>
              </a:rPr>
              <a:t>related to tissue trauma and birth process, intensified by fatigue </a:t>
            </a:r>
          </a:p>
          <a:p>
            <a:pPr marL="342900" indent="-342900">
              <a:lnSpc>
                <a:spcPct val="90000"/>
              </a:lnSpc>
              <a:buFontTx/>
              <a:buAutoNum type="arabicPeriod"/>
            </a:pPr>
            <a:r>
              <a:rPr lang="en-PH" sz="2400">
                <a:solidFill>
                  <a:srgbClr val="FF0000"/>
                </a:solidFill>
                <a:latin typeface="Gill Sans MT" pitchFamily="34" charset="0"/>
              </a:rPr>
              <a:t>Impaired Urinary Elimination </a:t>
            </a:r>
            <a:r>
              <a:rPr lang="en-PH" sz="2400">
                <a:latin typeface="Gill Sans MT" pitchFamily="34" charset="0"/>
              </a:rPr>
              <a:t>related to epidural or spinal anaesthesia and tissue trauma</a:t>
            </a:r>
          </a:p>
          <a:p>
            <a:pPr marL="342900" indent="-342900">
              <a:lnSpc>
                <a:spcPct val="90000"/>
              </a:lnSpc>
              <a:buFontTx/>
              <a:buAutoNum type="arabicPeriod"/>
            </a:pPr>
            <a:r>
              <a:rPr lang="en-PH" sz="2400">
                <a:solidFill>
                  <a:srgbClr val="FF0000"/>
                </a:solidFill>
                <a:latin typeface="Gill Sans MT" pitchFamily="34" charset="0"/>
              </a:rPr>
              <a:t>Disturbed Sensory Perception </a:t>
            </a:r>
            <a:r>
              <a:rPr lang="en-PH" sz="2400">
                <a:latin typeface="Gill Sans MT" pitchFamily="34" charset="0"/>
              </a:rPr>
              <a:t>(tactile) related to effects of regional anaesthesia</a:t>
            </a:r>
          </a:p>
          <a:p>
            <a:pPr marL="342900" indent="-342900">
              <a:lnSpc>
                <a:spcPct val="90000"/>
              </a:lnSpc>
              <a:buFontTx/>
              <a:buAutoNum type="arabicPeriod"/>
            </a:pPr>
            <a:r>
              <a:rPr lang="en-PH" sz="2400">
                <a:solidFill>
                  <a:srgbClr val="FF0000"/>
                </a:solidFill>
                <a:latin typeface="Gill Sans MT" pitchFamily="34" charset="0"/>
              </a:rPr>
              <a:t>Risk for Impaired Parenting </a:t>
            </a:r>
            <a:r>
              <a:rPr lang="en-PH" sz="2400">
                <a:latin typeface="Gill Sans MT" pitchFamily="34" charset="0"/>
              </a:rPr>
              <a:t>related to inexperience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371600" y="914400"/>
            <a:ext cx="7406640" cy="28194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Fourth Stage:  Interventions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517" name="Rectangle 6"/>
          <p:cNvSpPr>
            <a:spLocks noChangeArrowheads="1"/>
          </p:cNvSpPr>
          <p:nvPr/>
        </p:nvSpPr>
        <p:spPr bwMode="auto">
          <a:xfrm>
            <a:off x="1524000" y="2209800"/>
            <a:ext cx="7086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400">
                <a:solidFill>
                  <a:srgbClr val="FF0000"/>
                </a:solidFill>
                <a:latin typeface="Gill Sans MT" pitchFamily="34" charset="0"/>
              </a:rPr>
              <a:t>Promoting Uterine Contraction and Controlling Bleeding</a:t>
            </a:r>
          </a:p>
          <a:p>
            <a:pPr lvl="1">
              <a:buFont typeface="Arial" pitchFamily="34" charset="0"/>
              <a:buChar char="•"/>
            </a:pPr>
            <a:r>
              <a:rPr lang="en-PH" sz="2400">
                <a:latin typeface="Gill Sans MT" pitchFamily="34" charset="0"/>
              </a:rPr>
              <a:t> Monitor blood pressure, pulse, and respirations every 15 minutes for 1 hour, then every</a:t>
            </a:r>
          </a:p>
          <a:p>
            <a:pPr lvl="1"/>
            <a:r>
              <a:rPr lang="en-PH" sz="2400">
                <a:latin typeface="Gill Sans MT" pitchFamily="34" charset="0"/>
              </a:rPr>
              <a:t>½ hour to 1 hour until stable or transferred to the postpartum unit. </a:t>
            </a:r>
          </a:p>
          <a:p>
            <a:pPr lvl="1">
              <a:buFont typeface="Arial" pitchFamily="34" charset="0"/>
              <a:buChar char="•"/>
            </a:pPr>
            <a:r>
              <a:rPr lang="en-PH" sz="2400">
                <a:latin typeface="Gill Sans MT" pitchFamily="34" charset="0"/>
              </a:rPr>
              <a:t> Vital signs are taken more frequently if complications encountered.</a:t>
            </a:r>
          </a:p>
          <a:p>
            <a:pPr lvl="1">
              <a:buFont typeface="Arial" pitchFamily="34" charset="0"/>
              <a:buChar char="•"/>
            </a:pPr>
            <a:r>
              <a:rPr lang="en-PH" sz="2400">
                <a:latin typeface="Gill Sans MT" pitchFamily="34" charset="0"/>
              </a:rPr>
              <a:t> Take temperature every 4 hours unless elevated, then every 1 to 2 hours.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371600" y="914400"/>
            <a:ext cx="7406640" cy="28194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Fourth Stage:  Interventions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5541" name="Rectangle 6"/>
          <p:cNvSpPr>
            <a:spLocks noChangeArrowheads="1"/>
          </p:cNvSpPr>
          <p:nvPr/>
        </p:nvSpPr>
        <p:spPr bwMode="auto">
          <a:xfrm>
            <a:off x="1676400" y="2133600"/>
            <a:ext cx="69342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400">
                <a:solidFill>
                  <a:srgbClr val="FF0000"/>
                </a:solidFill>
                <a:latin typeface="Gill Sans MT" pitchFamily="34" charset="0"/>
              </a:rPr>
              <a:t>Maintaining Fluid Volume</a:t>
            </a:r>
          </a:p>
          <a:p>
            <a:pPr lvl="1">
              <a:buFont typeface="Arial" pitchFamily="34" charset="0"/>
              <a:buChar char="•"/>
            </a:pPr>
            <a:r>
              <a:rPr lang="en-PH" sz="2400">
                <a:latin typeface="Gill Sans MT" pitchFamily="34" charset="0"/>
              </a:rPr>
              <a:t> Maintain I.V. fluids as indicated.</a:t>
            </a:r>
          </a:p>
          <a:p>
            <a:pPr lvl="1">
              <a:buFont typeface="Arial" pitchFamily="34" charset="0"/>
              <a:buChar char="•"/>
            </a:pPr>
            <a:r>
              <a:rPr lang="en-PH" sz="2400">
                <a:latin typeface="Gill Sans MT" pitchFamily="34" charset="0"/>
              </a:rPr>
              <a:t> Provide oral fluids and a snack or meal as tolerated.</a:t>
            </a:r>
          </a:p>
          <a:p>
            <a:pPr lvl="1">
              <a:buFont typeface="Arial" pitchFamily="34" charset="0"/>
              <a:buChar char="•"/>
            </a:pPr>
            <a:r>
              <a:rPr lang="en-PH" sz="2400">
                <a:latin typeface="Gill Sans MT" pitchFamily="34" charset="0"/>
              </a:rPr>
              <a:t> Encourage drink and food before assisting the woman out of bed.</a:t>
            </a:r>
          </a:p>
          <a:p>
            <a:r>
              <a:rPr lang="en-PH" sz="2400">
                <a:solidFill>
                  <a:srgbClr val="FF0000"/>
                </a:solidFill>
                <a:latin typeface="Gill Sans MT" pitchFamily="34" charset="0"/>
              </a:rPr>
              <a:t>Relieving Discomfort and Fatigue</a:t>
            </a:r>
          </a:p>
          <a:p>
            <a:pPr lvl="1">
              <a:buFont typeface="Arial" pitchFamily="34" charset="0"/>
              <a:buChar char="•"/>
            </a:pPr>
            <a:r>
              <a:rPr lang="en-PH" sz="2400">
                <a:latin typeface="Gill Sans MT" pitchFamily="34" charset="0"/>
              </a:rPr>
              <a:t> Apply a covered ice pack to the perineum during the first 24 hours for an episiotomy, perineal laceration, or edema.</a:t>
            </a:r>
          </a:p>
          <a:p>
            <a:pPr lvl="1">
              <a:buFont typeface="Arial" pitchFamily="34" charset="0"/>
              <a:buChar char="•"/>
            </a:pPr>
            <a:r>
              <a:rPr lang="en-PH" sz="2400">
                <a:latin typeface="Gill Sans MT" pitchFamily="34" charset="0"/>
              </a:rPr>
              <a:t> Administer analgesics as indicated.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219200" y="304800"/>
            <a:ext cx="7406640" cy="28194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Fourth Stage:  Interventions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7589" name="Rectangle 6"/>
          <p:cNvSpPr>
            <a:spLocks noChangeArrowheads="1"/>
          </p:cNvSpPr>
          <p:nvPr/>
        </p:nvSpPr>
        <p:spPr bwMode="auto">
          <a:xfrm>
            <a:off x="838200" y="1600200"/>
            <a:ext cx="7315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400" dirty="0">
                <a:solidFill>
                  <a:srgbClr val="FF0000"/>
                </a:solidFill>
                <a:latin typeface="Gill Sans MT" pitchFamily="34" charset="0"/>
              </a:rPr>
              <a:t>Encouraging Bladder Emptying</a:t>
            </a:r>
          </a:p>
          <a:p>
            <a:pPr lvl="1"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 Evaluate the bladder for distension.</a:t>
            </a:r>
          </a:p>
          <a:p>
            <a:pPr lvl="1">
              <a:buFont typeface="Arial" pitchFamily="34" charset="0"/>
              <a:buChar char="•"/>
            </a:pPr>
            <a:r>
              <a:rPr lang="en-PH" sz="2400" dirty="0">
                <a:latin typeface="Gill Sans MT" pitchFamily="34" charset="0"/>
              </a:rPr>
              <a:t> Encourage the woman to void. </a:t>
            </a:r>
          </a:p>
          <a:p>
            <a:pPr lvl="2"/>
            <a:r>
              <a:rPr lang="en-PH" sz="2400" dirty="0">
                <a:latin typeface="Gill Sans MT" pitchFamily="34" charset="0"/>
              </a:rPr>
              <a:t>- Provide adequate time and privacy.</a:t>
            </a:r>
          </a:p>
          <a:p>
            <a:pPr lvl="2"/>
            <a:r>
              <a:rPr lang="en-PH" sz="2400" dirty="0">
                <a:latin typeface="Gill Sans MT" pitchFamily="34" charset="0"/>
              </a:rPr>
              <a:t>- The sound from a running faucet may stimulate voiding.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PH" sz="2400" dirty="0" smtClean="0">
                <a:latin typeface="Gill Sans MT" pitchFamily="34" charset="0"/>
              </a:rPr>
              <a:t>Catheterize </a:t>
            </a:r>
            <a:r>
              <a:rPr lang="en-PH" sz="2400" dirty="0">
                <a:latin typeface="Gill Sans MT" pitchFamily="34" charset="0"/>
              </a:rPr>
              <a:t>the woman (in and out) if the bladder is full and she is unable to void.</a:t>
            </a:r>
          </a:p>
          <a:p>
            <a:pPr lvl="2"/>
            <a:r>
              <a:rPr lang="en-PH" sz="2400" dirty="0">
                <a:latin typeface="Gill Sans MT" pitchFamily="34" charset="0"/>
              </a:rPr>
              <a:t>Birth trauma, </a:t>
            </a:r>
            <a:r>
              <a:rPr lang="en-PH" sz="2400" dirty="0" err="1">
                <a:latin typeface="Gill Sans MT" pitchFamily="34" charset="0"/>
              </a:rPr>
              <a:t>anesthesia</a:t>
            </a:r>
            <a:r>
              <a:rPr lang="en-PH" sz="2400" dirty="0">
                <a:latin typeface="Gill Sans MT" pitchFamily="34" charset="0"/>
              </a:rPr>
              <a:t>, and pain from lacerations and episiotomy may reduce or alter the voiding reflex.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altLang="en-US" dirty="0" smtClean="0"/>
              <a:t>Characteristics of Contractions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Coordinated</a:t>
            </a:r>
          </a:p>
          <a:p>
            <a:pPr lvl="1"/>
            <a:r>
              <a:rPr lang="en-US" altLang="en-US" dirty="0" smtClean="0"/>
              <a:t>Frequency.</a:t>
            </a:r>
          </a:p>
          <a:p>
            <a:pPr lvl="1"/>
            <a:r>
              <a:rPr lang="en-US" altLang="en-US" dirty="0" smtClean="0"/>
              <a:t>Duration. </a:t>
            </a:r>
          </a:p>
          <a:p>
            <a:pPr lvl="1"/>
            <a:r>
              <a:rPr lang="en-US" altLang="en-US" dirty="0" smtClean="0"/>
              <a:t>Intensity </a:t>
            </a:r>
            <a:r>
              <a:rPr lang="en-US" altLang="en-US" dirty="0" smtClean="0"/>
              <a:t>(strength of a contraction)</a:t>
            </a:r>
          </a:p>
          <a:p>
            <a:r>
              <a:rPr lang="en-US" altLang="en-US" dirty="0" smtClean="0"/>
              <a:t>Involuntary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  <p:sp>
        <p:nvSpPr>
          <p:cNvPr id="5125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BCBD51-667E-4370-A77B-276BC2D98BD1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83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219200" y="304800"/>
            <a:ext cx="7406640" cy="28194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Fourth Stage:  Interventions </a:t>
            </a:r>
            <a:endParaRPr lang="ar-SA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8613" name="Rectangle 6"/>
          <p:cNvSpPr>
            <a:spLocks noChangeArrowheads="1"/>
          </p:cNvSpPr>
          <p:nvPr/>
        </p:nvSpPr>
        <p:spPr bwMode="auto">
          <a:xfrm>
            <a:off x="1066800" y="1828800"/>
            <a:ext cx="76962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PH" sz="2800">
                <a:solidFill>
                  <a:srgbClr val="FF0000"/>
                </a:solidFill>
                <a:latin typeface="Gill Sans MT" pitchFamily="34" charset="0"/>
              </a:rPr>
              <a:t>Assessing return of sensation</a:t>
            </a:r>
          </a:p>
          <a:p>
            <a:pPr lvl="1">
              <a:buFont typeface="Arial" pitchFamily="34" charset="0"/>
              <a:buChar char="•"/>
            </a:pPr>
            <a:r>
              <a:rPr lang="en-PH" sz="2800">
                <a:latin typeface="Gill Sans MT" pitchFamily="34" charset="0"/>
              </a:rPr>
              <a:t> Evaluate mobility and sensation of the lower   </a:t>
            </a:r>
          </a:p>
          <a:p>
            <a:pPr lvl="1"/>
            <a:r>
              <a:rPr lang="en-PH" sz="2800">
                <a:latin typeface="Gill Sans MT" pitchFamily="34" charset="0"/>
              </a:rPr>
              <a:t>   extremities.</a:t>
            </a:r>
          </a:p>
          <a:p>
            <a:pPr lvl="1">
              <a:buFont typeface="Arial" pitchFamily="34" charset="0"/>
              <a:buChar char="•"/>
            </a:pPr>
            <a:r>
              <a:rPr lang="en-PH" sz="2800">
                <a:latin typeface="Gill Sans MT" pitchFamily="34" charset="0"/>
              </a:rPr>
              <a:t> Evaluate vital signs.</a:t>
            </a:r>
          </a:p>
          <a:p>
            <a:pPr lvl="1">
              <a:buFont typeface="Arial" pitchFamily="34" charset="0"/>
              <a:buChar char="•"/>
            </a:pPr>
            <a:r>
              <a:rPr lang="en-PH" sz="2800">
                <a:latin typeface="Gill Sans MT" pitchFamily="34" charset="0"/>
              </a:rPr>
              <a:t> Remain with the woman, and assist her out of </a:t>
            </a:r>
          </a:p>
          <a:p>
            <a:pPr lvl="1"/>
            <a:r>
              <a:rPr lang="en-PH" sz="2800">
                <a:latin typeface="Gill Sans MT" pitchFamily="34" charset="0"/>
              </a:rPr>
              <a:t>   bed for the first time. </a:t>
            </a:r>
          </a:p>
          <a:p>
            <a:pPr lvl="1">
              <a:buFont typeface="Arial" pitchFamily="34" charset="0"/>
              <a:buChar char="•"/>
            </a:pPr>
            <a:r>
              <a:rPr lang="en-PH" sz="2800">
                <a:latin typeface="Gill Sans MT" pitchFamily="34" charset="0"/>
              </a:rPr>
              <a:t> Evaluate her ability to support her weight and </a:t>
            </a:r>
          </a:p>
          <a:p>
            <a:pPr lvl="1"/>
            <a:r>
              <a:rPr lang="en-PH" sz="2800">
                <a:latin typeface="Gill Sans MT" pitchFamily="34" charset="0"/>
              </a:rPr>
              <a:t>  ambulate.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95600"/>
            <a:ext cx="9144000" cy="9906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Any question?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dirty="0" smtClean="0"/>
              <a:t>Contraction </a:t>
            </a:r>
            <a:r>
              <a:rPr lang="en-US" altLang="en-US" dirty="0" smtClean="0"/>
              <a:t>Cycle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Increment (period of increasing strength)</a:t>
            </a:r>
          </a:p>
          <a:p>
            <a:r>
              <a:rPr lang="en-US" altLang="en-US" dirty="0" smtClean="0"/>
              <a:t>Acme (period during which the contraction is most intense)</a:t>
            </a:r>
          </a:p>
          <a:p>
            <a:r>
              <a:rPr lang="en-US" altLang="en-US" dirty="0" smtClean="0"/>
              <a:t>Decrement (period of decreasing intensity </a:t>
            </a:r>
            <a:br>
              <a:rPr lang="en-US" altLang="en-US" dirty="0" smtClean="0"/>
            </a:br>
            <a:r>
              <a:rPr lang="en-US" altLang="en-US" dirty="0" smtClean="0"/>
              <a:t>as the uterus relaxes)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Copyright © 2014, 2010, 2006, 2002, 1998, 1994, by Saunders, an imprint of Elsevier Inc.</a:t>
            </a:r>
          </a:p>
        </p:txBody>
      </p:sp>
      <p:sp>
        <p:nvSpPr>
          <p:cNvPr id="6149" name="Slide Number Placeholder 3"/>
          <p:cNvSpPr txBox="1">
            <a:spLocks/>
          </p:cNvSpPr>
          <p:nvPr/>
        </p:nvSpPr>
        <p:spPr bwMode="auto">
          <a:xfrm>
            <a:off x="8534400" y="64928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2CF00D-F9A3-4035-9178-13974E7D5B57}" type="slidenum"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9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78" y="0"/>
            <a:ext cx="8229600" cy="75882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en-US" sz="3600" dirty="0">
                <a:solidFill>
                  <a:prstClr val="black"/>
                </a:solidFill>
                <a:latin typeface="Arial"/>
              </a:rPr>
              <a:t>Contraction Cycle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6/30/2012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012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0012"/>
            <a:ext cx="8534400" cy="5351463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9610</TotalTime>
  <Words>3446</Words>
  <Application>Microsoft Office PowerPoint</Application>
  <PresentationFormat>On-screen Show (4:3)</PresentationFormat>
  <Paragraphs>547</Paragraphs>
  <Slides>71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71</vt:i4>
      </vt:variant>
    </vt:vector>
  </HeadingPairs>
  <TitlesOfParts>
    <vt:vector size="92" baseType="lpstr">
      <vt:lpstr>MS PGothic</vt:lpstr>
      <vt:lpstr>Arabic Typesetting</vt:lpstr>
      <vt:lpstr>Arial</vt:lpstr>
      <vt:lpstr>Arial Black</vt:lpstr>
      <vt:lpstr>Calibri</vt:lpstr>
      <vt:lpstr>Gill Sans MT</vt:lpstr>
      <vt:lpstr>Majalla UI</vt:lpstr>
      <vt:lpstr>Times New Roman</vt:lpstr>
      <vt:lpstr>Wingdings</vt:lpstr>
      <vt:lpstr>Wingdings 2</vt:lpstr>
      <vt:lpstr>Wingdings 3</vt:lpstr>
      <vt:lpstr>Office Theme</vt:lpstr>
      <vt:lpstr>3_Office Theme</vt:lpstr>
      <vt:lpstr>4_Office Theme</vt:lpstr>
      <vt:lpstr>5_Office Theme</vt:lpstr>
      <vt:lpstr>1_Office Theme</vt:lpstr>
      <vt:lpstr>6_Office Theme</vt:lpstr>
      <vt:lpstr>7_Office Theme</vt:lpstr>
      <vt:lpstr>8_Office Theme</vt:lpstr>
      <vt:lpstr>9_Office Theme</vt:lpstr>
      <vt:lpstr>10_Office Theme</vt:lpstr>
      <vt:lpstr>Labor and delivery </vt:lpstr>
      <vt:lpstr>PowerPoint Presentation</vt:lpstr>
      <vt:lpstr>What causes Labor?</vt:lpstr>
      <vt:lpstr>SIGNS OF IMPENDING LABOR</vt:lpstr>
      <vt:lpstr>PowerPoint Presentation</vt:lpstr>
      <vt:lpstr>PowerPoint Presentation</vt:lpstr>
      <vt:lpstr>Characteristics of Contractions</vt:lpstr>
      <vt:lpstr>Contraction Cycle</vt:lpstr>
      <vt:lpstr>Contraction Cycle</vt:lpstr>
      <vt:lpstr>True and False Labor Contractions  </vt:lpstr>
      <vt:lpstr>Uterine Body</vt:lpstr>
      <vt:lpstr>Fetal Descent Stations</vt:lpstr>
      <vt:lpstr>Cervical Effacement and Dilatation</vt:lpstr>
      <vt:lpstr>PowerPoint Presentation</vt:lpstr>
      <vt:lpstr>PowerPoint Presentation</vt:lpstr>
      <vt:lpstr>PowerPoint Presentation</vt:lpstr>
      <vt:lpstr>Passage</vt:lpstr>
      <vt:lpstr>4. Psyche</vt:lpstr>
      <vt:lpstr>MATERNAL SYSTEMIC RESPONSES TO LABOR</vt:lpstr>
      <vt:lpstr>Maternal Hematopoietic System </vt:lpstr>
      <vt:lpstr>Stage of labor :  1. First stage  2. Second stage  3. Third stage  4. fourth stage   </vt:lpstr>
      <vt:lpstr>Stages of Labor</vt:lpstr>
      <vt:lpstr>Stages of Labor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Normal Labor: Labor Mechanisms</vt:lpstr>
      <vt:lpstr>Normal Labor: Labor Mechanisms</vt:lpstr>
      <vt:lpstr>Normal Labor: Labor Mechanisms</vt:lpstr>
      <vt:lpstr>Normal Labor: Labor Mechanisms</vt:lpstr>
      <vt:lpstr>Normal Labor: Labor Mechanisms</vt:lpstr>
      <vt:lpstr>Normal Labor: Labor Mechanisms</vt:lpstr>
      <vt:lpstr>Normal Labor: Labor Mechanisms</vt:lpstr>
      <vt:lpstr>Episiotomy</vt:lpstr>
      <vt:lpstr>PowerPoint Presentation</vt:lpstr>
      <vt:lpstr>Clamp and Cut the Cord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Any question?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AHMAD RAWHI</dc:creator>
  <cp:lastModifiedBy>user</cp:lastModifiedBy>
  <cp:revision>79</cp:revision>
  <dcterms:created xsi:type="dcterms:W3CDTF">2006-08-16T00:00:00Z</dcterms:created>
  <dcterms:modified xsi:type="dcterms:W3CDTF">2017-11-05T08:15:30Z</dcterms:modified>
</cp:coreProperties>
</file>