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0"/>
  </p:notesMasterIdLst>
  <p:sldIdLst>
    <p:sldId id="265" r:id="rId2"/>
    <p:sldId id="268" r:id="rId3"/>
    <p:sldId id="275" r:id="rId4"/>
    <p:sldId id="276" r:id="rId5"/>
    <p:sldId id="266" r:id="rId6"/>
    <p:sldId id="273" r:id="rId7"/>
    <p:sldId id="454" r:id="rId8"/>
    <p:sldId id="455" r:id="rId9"/>
    <p:sldId id="389" r:id="rId10"/>
    <p:sldId id="388" r:id="rId11"/>
    <p:sldId id="456" r:id="rId12"/>
    <p:sldId id="390" r:id="rId13"/>
    <p:sldId id="391" r:id="rId14"/>
    <p:sldId id="413" r:id="rId15"/>
    <p:sldId id="414" r:id="rId16"/>
    <p:sldId id="457" r:id="rId17"/>
    <p:sldId id="458" r:id="rId18"/>
    <p:sldId id="459" r:id="rId19"/>
    <p:sldId id="420" r:id="rId20"/>
    <p:sldId id="422" r:id="rId21"/>
    <p:sldId id="398" r:id="rId22"/>
    <p:sldId id="394" r:id="rId23"/>
    <p:sldId id="358" r:id="rId24"/>
    <p:sldId id="460" r:id="rId25"/>
    <p:sldId id="300" r:id="rId26"/>
    <p:sldId id="355" r:id="rId27"/>
    <p:sldId id="307" r:id="rId28"/>
    <p:sldId id="306" r:id="rId29"/>
  </p:sldIdLst>
  <p:sldSz cx="12192000" cy="6858000"/>
  <p:notesSz cx="6858000" cy="9144000"/>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90" y="12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7C3A46-3D30-4B1B-9EF0-6A3E4A0E10A8}"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A454ABB7-3761-4856-94B6-77F92C71EC8B}">
      <dgm:prSet phldrT="[Text]"/>
      <dgm:spPr/>
      <dgm:t>
        <a:bodyPr/>
        <a:lstStyle/>
        <a:p>
          <a:r>
            <a:rPr lang="en-US" dirty="0" smtClean="0"/>
            <a:t>Examples for Autosomal dominant diseases</a:t>
          </a:r>
          <a:endParaRPr lang="en-US" dirty="0"/>
        </a:p>
      </dgm:t>
    </dgm:pt>
    <dgm:pt modelId="{90F909FD-AF84-4D2B-95ED-CC1DB94E8AAD}" type="parTrans" cxnId="{9F18BCA9-8ACF-4AF6-8CC9-DF4D6A6FE606}">
      <dgm:prSet/>
      <dgm:spPr/>
      <dgm:t>
        <a:bodyPr/>
        <a:lstStyle/>
        <a:p>
          <a:endParaRPr lang="en-US"/>
        </a:p>
      </dgm:t>
    </dgm:pt>
    <dgm:pt modelId="{CA5AB60D-D2CD-4955-98ED-DDD3AE93668F}" type="sibTrans" cxnId="{9F18BCA9-8ACF-4AF6-8CC9-DF4D6A6FE606}">
      <dgm:prSet/>
      <dgm:spPr/>
      <dgm:t>
        <a:bodyPr/>
        <a:lstStyle/>
        <a:p>
          <a:endParaRPr lang="en-US"/>
        </a:p>
      </dgm:t>
    </dgm:pt>
    <dgm:pt modelId="{94AF86CF-9082-4478-8C65-81614473DB84}">
      <dgm:prSet phldrT="[Text]"/>
      <dgm:spPr/>
      <dgm:t>
        <a:bodyPr/>
        <a:lstStyle/>
        <a:p>
          <a:r>
            <a:rPr lang="en-US" dirty="0" smtClean="0"/>
            <a:t>Inherited colon cancer</a:t>
          </a:r>
          <a:endParaRPr lang="en-US" dirty="0"/>
        </a:p>
      </dgm:t>
    </dgm:pt>
    <dgm:pt modelId="{3E9F4146-9E6B-4242-B8E8-925D48A6CF44}" type="parTrans" cxnId="{8611D560-970F-4883-86B3-1DA25E1928DA}">
      <dgm:prSet/>
      <dgm:spPr/>
      <dgm:t>
        <a:bodyPr/>
        <a:lstStyle/>
        <a:p>
          <a:endParaRPr lang="en-US"/>
        </a:p>
      </dgm:t>
    </dgm:pt>
    <dgm:pt modelId="{22F2C111-EC5F-463F-A56F-5F5F83C598CD}" type="sibTrans" cxnId="{8611D560-970F-4883-86B3-1DA25E1928DA}">
      <dgm:prSet/>
      <dgm:spPr/>
      <dgm:t>
        <a:bodyPr/>
        <a:lstStyle/>
        <a:p>
          <a:endParaRPr lang="en-US"/>
        </a:p>
      </dgm:t>
    </dgm:pt>
    <dgm:pt modelId="{222C8064-8B2A-449A-B4F8-1B756D6B1CD5}">
      <dgm:prSet phldrT="[Text]"/>
      <dgm:spPr/>
      <dgm:t>
        <a:bodyPr/>
        <a:lstStyle/>
        <a:p>
          <a:r>
            <a:rPr lang="en-US" dirty="0" smtClean="0"/>
            <a:t>Inherited breast cancer</a:t>
          </a:r>
          <a:endParaRPr lang="en-US" dirty="0"/>
        </a:p>
      </dgm:t>
    </dgm:pt>
    <dgm:pt modelId="{EA8B685D-F6A8-4407-9813-CAF529BDE261}" type="parTrans" cxnId="{DB1E45C5-FB78-4B7E-8BA1-C66FA825E19E}">
      <dgm:prSet/>
      <dgm:spPr/>
      <dgm:t>
        <a:bodyPr/>
        <a:lstStyle/>
        <a:p>
          <a:endParaRPr lang="en-US"/>
        </a:p>
      </dgm:t>
    </dgm:pt>
    <dgm:pt modelId="{0F85B7F6-E7E2-4EC9-8571-1F83685A26B2}" type="sibTrans" cxnId="{DB1E45C5-FB78-4B7E-8BA1-C66FA825E19E}">
      <dgm:prSet/>
      <dgm:spPr/>
      <dgm:t>
        <a:bodyPr/>
        <a:lstStyle/>
        <a:p>
          <a:endParaRPr lang="en-US"/>
        </a:p>
      </dgm:t>
    </dgm:pt>
    <dgm:pt modelId="{7F7E7696-BE2D-4167-986B-519C03D39D91}" type="pres">
      <dgm:prSet presAssocID="{757C3A46-3D30-4B1B-9EF0-6A3E4A0E10A8}" presName="Name0" presStyleCnt="0">
        <dgm:presLayoutVars>
          <dgm:chMax val="1"/>
          <dgm:chPref val="1"/>
          <dgm:dir/>
          <dgm:animOne val="branch"/>
          <dgm:animLvl val="lvl"/>
        </dgm:presLayoutVars>
      </dgm:prSet>
      <dgm:spPr/>
    </dgm:pt>
    <dgm:pt modelId="{AD1FCDA9-5E15-4973-BC13-025525CA4579}" type="pres">
      <dgm:prSet presAssocID="{A454ABB7-3761-4856-94B6-77F92C71EC8B}" presName="singleCycle" presStyleCnt="0"/>
      <dgm:spPr/>
    </dgm:pt>
    <dgm:pt modelId="{FF3844A6-8B4F-41D6-9D84-86ED2082EF72}" type="pres">
      <dgm:prSet presAssocID="{A454ABB7-3761-4856-94B6-77F92C71EC8B}" presName="singleCenter" presStyleLbl="node1" presStyleIdx="0" presStyleCnt="3" custScaleX="197745">
        <dgm:presLayoutVars>
          <dgm:chMax val="7"/>
          <dgm:chPref val="7"/>
        </dgm:presLayoutVars>
      </dgm:prSet>
      <dgm:spPr/>
      <dgm:t>
        <a:bodyPr/>
        <a:lstStyle/>
        <a:p>
          <a:endParaRPr lang="en-US"/>
        </a:p>
      </dgm:t>
    </dgm:pt>
    <dgm:pt modelId="{27F22956-F72D-44A3-B020-9A0AF6729F59}" type="pres">
      <dgm:prSet presAssocID="{3E9F4146-9E6B-4242-B8E8-925D48A6CF44}" presName="Name56" presStyleLbl="parChTrans1D2" presStyleIdx="0" presStyleCnt="2"/>
      <dgm:spPr/>
    </dgm:pt>
    <dgm:pt modelId="{20D2E6CD-3F96-4EFA-9DED-73F9FC4B1705}" type="pres">
      <dgm:prSet presAssocID="{94AF86CF-9082-4478-8C65-81614473DB84}" presName="text0" presStyleLbl="node1" presStyleIdx="1" presStyleCnt="3" custScaleX="146828" custScaleY="140461">
        <dgm:presLayoutVars>
          <dgm:bulletEnabled val="1"/>
        </dgm:presLayoutVars>
      </dgm:prSet>
      <dgm:spPr/>
      <dgm:t>
        <a:bodyPr/>
        <a:lstStyle/>
        <a:p>
          <a:endParaRPr lang="en-US"/>
        </a:p>
      </dgm:t>
    </dgm:pt>
    <dgm:pt modelId="{B7ECBAD6-EEAD-4121-8243-7EF4ED5F2310}" type="pres">
      <dgm:prSet presAssocID="{EA8B685D-F6A8-4407-9813-CAF529BDE261}" presName="Name56" presStyleLbl="parChTrans1D2" presStyleIdx="1" presStyleCnt="2"/>
      <dgm:spPr/>
    </dgm:pt>
    <dgm:pt modelId="{0AD85DC0-1FA3-4CF2-97C4-0DDE0195CAF8}" type="pres">
      <dgm:prSet presAssocID="{222C8064-8B2A-449A-B4F8-1B756D6B1CD5}" presName="text0" presStyleLbl="node1" presStyleIdx="2" presStyleCnt="3" custScaleX="157521" custScaleY="163169">
        <dgm:presLayoutVars>
          <dgm:bulletEnabled val="1"/>
        </dgm:presLayoutVars>
      </dgm:prSet>
      <dgm:spPr/>
      <dgm:t>
        <a:bodyPr/>
        <a:lstStyle/>
        <a:p>
          <a:endParaRPr lang="en-US"/>
        </a:p>
      </dgm:t>
    </dgm:pt>
  </dgm:ptLst>
  <dgm:cxnLst>
    <dgm:cxn modelId="{C4494273-ADDB-445F-B460-1F5E02BC0455}" type="presOf" srcId="{A454ABB7-3761-4856-94B6-77F92C71EC8B}" destId="{FF3844A6-8B4F-41D6-9D84-86ED2082EF72}" srcOrd="0" destOrd="0" presId="urn:microsoft.com/office/officeart/2008/layout/RadialCluster"/>
    <dgm:cxn modelId="{DB1E45C5-FB78-4B7E-8BA1-C66FA825E19E}" srcId="{A454ABB7-3761-4856-94B6-77F92C71EC8B}" destId="{222C8064-8B2A-449A-B4F8-1B756D6B1CD5}" srcOrd="1" destOrd="0" parTransId="{EA8B685D-F6A8-4407-9813-CAF529BDE261}" sibTransId="{0F85B7F6-E7E2-4EC9-8571-1F83685A26B2}"/>
    <dgm:cxn modelId="{899BD041-9244-4CF0-B435-2995E53FDDD8}" type="presOf" srcId="{EA8B685D-F6A8-4407-9813-CAF529BDE261}" destId="{B7ECBAD6-EEAD-4121-8243-7EF4ED5F2310}" srcOrd="0" destOrd="0" presId="urn:microsoft.com/office/officeart/2008/layout/RadialCluster"/>
    <dgm:cxn modelId="{5457ACD8-AAF1-4BDB-A13A-90F2F6886EBB}" type="presOf" srcId="{222C8064-8B2A-449A-B4F8-1B756D6B1CD5}" destId="{0AD85DC0-1FA3-4CF2-97C4-0DDE0195CAF8}" srcOrd="0" destOrd="0" presId="urn:microsoft.com/office/officeart/2008/layout/RadialCluster"/>
    <dgm:cxn modelId="{ED0EBB4F-5662-4CCD-AECF-37B29B2E6776}" type="presOf" srcId="{757C3A46-3D30-4B1B-9EF0-6A3E4A0E10A8}" destId="{7F7E7696-BE2D-4167-986B-519C03D39D91}" srcOrd="0" destOrd="0" presId="urn:microsoft.com/office/officeart/2008/layout/RadialCluster"/>
    <dgm:cxn modelId="{562F6FB2-148C-4827-B412-FFFD340EA242}" type="presOf" srcId="{94AF86CF-9082-4478-8C65-81614473DB84}" destId="{20D2E6CD-3F96-4EFA-9DED-73F9FC4B1705}" srcOrd="0" destOrd="0" presId="urn:microsoft.com/office/officeart/2008/layout/RadialCluster"/>
    <dgm:cxn modelId="{CB25E8DB-496B-43A4-B960-074AC40AA1BD}" type="presOf" srcId="{3E9F4146-9E6B-4242-B8E8-925D48A6CF44}" destId="{27F22956-F72D-44A3-B020-9A0AF6729F59}" srcOrd="0" destOrd="0" presId="urn:microsoft.com/office/officeart/2008/layout/RadialCluster"/>
    <dgm:cxn modelId="{9F18BCA9-8ACF-4AF6-8CC9-DF4D6A6FE606}" srcId="{757C3A46-3D30-4B1B-9EF0-6A3E4A0E10A8}" destId="{A454ABB7-3761-4856-94B6-77F92C71EC8B}" srcOrd="0" destOrd="0" parTransId="{90F909FD-AF84-4D2B-95ED-CC1DB94E8AAD}" sibTransId="{CA5AB60D-D2CD-4955-98ED-DDD3AE93668F}"/>
    <dgm:cxn modelId="{8611D560-970F-4883-86B3-1DA25E1928DA}" srcId="{A454ABB7-3761-4856-94B6-77F92C71EC8B}" destId="{94AF86CF-9082-4478-8C65-81614473DB84}" srcOrd="0" destOrd="0" parTransId="{3E9F4146-9E6B-4242-B8E8-925D48A6CF44}" sibTransId="{22F2C111-EC5F-463F-A56F-5F5F83C598CD}"/>
    <dgm:cxn modelId="{3B801753-85FC-4B12-8406-C6A1B7D779C2}" type="presParOf" srcId="{7F7E7696-BE2D-4167-986B-519C03D39D91}" destId="{AD1FCDA9-5E15-4973-BC13-025525CA4579}" srcOrd="0" destOrd="0" presId="urn:microsoft.com/office/officeart/2008/layout/RadialCluster"/>
    <dgm:cxn modelId="{2E67AFDD-AE80-4E34-A7E5-423539230812}" type="presParOf" srcId="{AD1FCDA9-5E15-4973-BC13-025525CA4579}" destId="{FF3844A6-8B4F-41D6-9D84-86ED2082EF72}" srcOrd="0" destOrd="0" presId="urn:microsoft.com/office/officeart/2008/layout/RadialCluster"/>
    <dgm:cxn modelId="{C02BC71E-1664-443C-AD39-8C6BFFEE70F0}" type="presParOf" srcId="{AD1FCDA9-5E15-4973-BC13-025525CA4579}" destId="{27F22956-F72D-44A3-B020-9A0AF6729F59}" srcOrd="1" destOrd="0" presId="urn:microsoft.com/office/officeart/2008/layout/RadialCluster"/>
    <dgm:cxn modelId="{9443603C-E557-4E1A-9D76-87605FEEB7AD}" type="presParOf" srcId="{AD1FCDA9-5E15-4973-BC13-025525CA4579}" destId="{20D2E6CD-3F96-4EFA-9DED-73F9FC4B1705}" srcOrd="2" destOrd="0" presId="urn:microsoft.com/office/officeart/2008/layout/RadialCluster"/>
    <dgm:cxn modelId="{C19A6ED6-F4AA-4808-AA7F-66876CEBC0CF}" type="presParOf" srcId="{AD1FCDA9-5E15-4973-BC13-025525CA4579}" destId="{B7ECBAD6-EEAD-4121-8243-7EF4ED5F2310}" srcOrd="3" destOrd="0" presId="urn:microsoft.com/office/officeart/2008/layout/RadialCluster"/>
    <dgm:cxn modelId="{0247659A-5600-4090-B94B-A344D712847E}" type="presParOf" srcId="{AD1FCDA9-5E15-4973-BC13-025525CA4579}" destId="{0AD85DC0-1FA3-4CF2-97C4-0DDE0195CAF8}" srcOrd="4"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7C3A46-3D30-4B1B-9EF0-6A3E4A0E10A8}"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A454ABB7-3761-4856-94B6-77F92C71EC8B}">
      <dgm:prSet phldrT="[Text]"/>
      <dgm:spPr/>
      <dgm:t>
        <a:bodyPr/>
        <a:lstStyle/>
        <a:p>
          <a:r>
            <a:rPr lang="en-US" dirty="0" smtClean="0"/>
            <a:t>Examples for Autosomal Recessive diseases</a:t>
          </a:r>
          <a:endParaRPr lang="en-US" dirty="0"/>
        </a:p>
      </dgm:t>
    </dgm:pt>
    <dgm:pt modelId="{90F909FD-AF84-4D2B-95ED-CC1DB94E8AAD}" type="parTrans" cxnId="{9F18BCA9-8ACF-4AF6-8CC9-DF4D6A6FE606}">
      <dgm:prSet/>
      <dgm:spPr/>
      <dgm:t>
        <a:bodyPr/>
        <a:lstStyle/>
        <a:p>
          <a:endParaRPr lang="en-US"/>
        </a:p>
      </dgm:t>
    </dgm:pt>
    <dgm:pt modelId="{CA5AB60D-D2CD-4955-98ED-DDD3AE93668F}" type="sibTrans" cxnId="{9F18BCA9-8ACF-4AF6-8CC9-DF4D6A6FE606}">
      <dgm:prSet/>
      <dgm:spPr/>
      <dgm:t>
        <a:bodyPr/>
        <a:lstStyle/>
        <a:p>
          <a:endParaRPr lang="en-US"/>
        </a:p>
      </dgm:t>
    </dgm:pt>
    <dgm:pt modelId="{94AF86CF-9082-4478-8C65-81614473DB84}">
      <dgm:prSet phldrT="[Text]"/>
      <dgm:spPr/>
      <dgm:t>
        <a:bodyPr/>
        <a:lstStyle/>
        <a:p>
          <a:r>
            <a:rPr lang="en-US" dirty="0" smtClean="0"/>
            <a:t>Spinal muscular atrophy</a:t>
          </a:r>
          <a:endParaRPr lang="en-US" dirty="0"/>
        </a:p>
      </dgm:t>
    </dgm:pt>
    <dgm:pt modelId="{3E9F4146-9E6B-4242-B8E8-925D48A6CF44}" type="parTrans" cxnId="{8611D560-970F-4883-86B3-1DA25E1928DA}">
      <dgm:prSet/>
      <dgm:spPr/>
      <dgm:t>
        <a:bodyPr/>
        <a:lstStyle/>
        <a:p>
          <a:endParaRPr lang="en-US"/>
        </a:p>
      </dgm:t>
    </dgm:pt>
    <dgm:pt modelId="{22F2C111-EC5F-463F-A56F-5F5F83C598CD}" type="sibTrans" cxnId="{8611D560-970F-4883-86B3-1DA25E1928DA}">
      <dgm:prSet/>
      <dgm:spPr/>
      <dgm:t>
        <a:bodyPr/>
        <a:lstStyle/>
        <a:p>
          <a:endParaRPr lang="en-US"/>
        </a:p>
      </dgm:t>
    </dgm:pt>
    <dgm:pt modelId="{222C8064-8B2A-449A-B4F8-1B756D6B1CD5}">
      <dgm:prSet phldrT="[Text]"/>
      <dgm:spPr/>
      <dgm:t>
        <a:bodyPr/>
        <a:lstStyle/>
        <a:p>
          <a:r>
            <a:rPr lang="en-US" dirty="0" smtClean="0"/>
            <a:t>Congenital</a:t>
          </a:r>
          <a:r>
            <a:rPr lang="en-US" baseline="0" dirty="0" smtClean="0"/>
            <a:t> deafness</a:t>
          </a:r>
          <a:endParaRPr lang="en-US" dirty="0"/>
        </a:p>
      </dgm:t>
    </dgm:pt>
    <dgm:pt modelId="{EA8B685D-F6A8-4407-9813-CAF529BDE261}" type="parTrans" cxnId="{DB1E45C5-FB78-4B7E-8BA1-C66FA825E19E}">
      <dgm:prSet/>
      <dgm:spPr/>
      <dgm:t>
        <a:bodyPr/>
        <a:lstStyle/>
        <a:p>
          <a:endParaRPr lang="en-US"/>
        </a:p>
      </dgm:t>
    </dgm:pt>
    <dgm:pt modelId="{0F85B7F6-E7E2-4EC9-8571-1F83685A26B2}" type="sibTrans" cxnId="{DB1E45C5-FB78-4B7E-8BA1-C66FA825E19E}">
      <dgm:prSet/>
      <dgm:spPr/>
      <dgm:t>
        <a:bodyPr/>
        <a:lstStyle/>
        <a:p>
          <a:endParaRPr lang="en-US"/>
        </a:p>
      </dgm:t>
    </dgm:pt>
    <dgm:pt modelId="{7F7E7696-BE2D-4167-986B-519C03D39D91}" type="pres">
      <dgm:prSet presAssocID="{757C3A46-3D30-4B1B-9EF0-6A3E4A0E10A8}" presName="Name0" presStyleCnt="0">
        <dgm:presLayoutVars>
          <dgm:chMax val="1"/>
          <dgm:chPref val="1"/>
          <dgm:dir/>
          <dgm:animOne val="branch"/>
          <dgm:animLvl val="lvl"/>
        </dgm:presLayoutVars>
      </dgm:prSet>
      <dgm:spPr/>
    </dgm:pt>
    <dgm:pt modelId="{AD1FCDA9-5E15-4973-BC13-025525CA4579}" type="pres">
      <dgm:prSet presAssocID="{A454ABB7-3761-4856-94B6-77F92C71EC8B}" presName="singleCycle" presStyleCnt="0"/>
      <dgm:spPr/>
    </dgm:pt>
    <dgm:pt modelId="{FF3844A6-8B4F-41D6-9D84-86ED2082EF72}" type="pres">
      <dgm:prSet presAssocID="{A454ABB7-3761-4856-94B6-77F92C71EC8B}" presName="singleCenter" presStyleLbl="node1" presStyleIdx="0" presStyleCnt="3" custScaleX="197745">
        <dgm:presLayoutVars>
          <dgm:chMax val="7"/>
          <dgm:chPref val="7"/>
        </dgm:presLayoutVars>
      </dgm:prSet>
      <dgm:spPr/>
      <dgm:t>
        <a:bodyPr/>
        <a:lstStyle/>
        <a:p>
          <a:endParaRPr lang="en-US"/>
        </a:p>
      </dgm:t>
    </dgm:pt>
    <dgm:pt modelId="{27F22956-F72D-44A3-B020-9A0AF6729F59}" type="pres">
      <dgm:prSet presAssocID="{3E9F4146-9E6B-4242-B8E8-925D48A6CF44}" presName="Name56" presStyleLbl="parChTrans1D2" presStyleIdx="0" presStyleCnt="2"/>
      <dgm:spPr/>
    </dgm:pt>
    <dgm:pt modelId="{20D2E6CD-3F96-4EFA-9DED-73F9FC4B1705}" type="pres">
      <dgm:prSet presAssocID="{94AF86CF-9082-4478-8C65-81614473DB84}" presName="text0" presStyleLbl="node1" presStyleIdx="1" presStyleCnt="3" custScaleX="146828" custScaleY="140461">
        <dgm:presLayoutVars>
          <dgm:bulletEnabled val="1"/>
        </dgm:presLayoutVars>
      </dgm:prSet>
      <dgm:spPr/>
      <dgm:t>
        <a:bodyPr/>
        <a:lstStyle/>
        <a:p>
          <a:endParaRPr lang="en-US"/>
        </a:p>
      </dgm:t>
    </dgm:pt>
    <dgm:pt modelId="{B7ECBAD6-EEAD-4121-8243-7EF4ED5F2310}" type="pres">
      <dgm:prSet presAssocID="{EA8B685D-F6A8-4407-9813-CAF529BDE261}" presName="Name56" presStyleLbl="parChTrans1D2" presStyleIdx="1" presStyleCnt="2"/>
      <dgm:spPr/>
    </dgm:pt>
    <dgm:pt modelId="{0AD85DC0-1FA3-4CF2-97C4-0DDE0195CAF8}" type="pres">
      <dgm:prSet presAssocID="{222C8064-8B2A-449A-B4F8-1B756D6B1CD5}" presName="text0" presStyleLbl="node1" presStyleIdx="2" presStyleCnt="3" custScaleX="157521" custScaleY="139561">
        <dgm:presLayoutVars>
          <dgm:bulletEnabled val="1"/>
        </dgm:presLayoutVars>
      </dgm:prSet>
      <dgm:spPr/>
      <dgm:t>
        <a:bodyPr/>
        <a:lstStyle/>
        <a:p>
          <a:endParaRPr lang="en-US"/>
        </a:p>
      </dgm:t>
    </dgm:pt>
  </dgm:ptLst>
  <dgm:cxnLst>
    <dgm:cxn modelId="{058D154D-7742-43D7-B629-043E768648D9}" type="presOf" srcId="{EA8B685D-F6A8-4407-9813-CAF529BDE261}" destId="{B7ECBAD6-EEAD-4121-8243-7EF4ED5F2310}" srcOrd="0" destOrd="0" presId="urn:microsoft.com/office/officeart/2008/layout/RadialCluster"/>
    <dgm:cxn modelId="{C07B0B4E-BFCA-498C-8075-B8849997A93F}" type="presOf" srcId="{94AF86CF-9082-4478-8C65-81614473DB84}" destId="{20D2E6CD-3F96-4EFA-9DED-73F9FC4B1705}" srcOrd="0" destOrd="0" presId="urn:microsoft.com/office/officeart/2008/layout/RadialCluster"/>
    <dgm:cxn modelId="{262A9101-F395-4DDF-8EE2-74A553B1B073}" type="presOf" srcId="{A454ABB7-3761-4856-94B6-77F92C71EC8B}" destId="{FF3844A6-8B4F-41D6-9D84-86ED2082EF72}" srcOrd="0" destOrd="0" presId="urn:microsoft.com/office/officeart/2008/layout/RadialCluster"/>
    <dgm:cxn modelId="{6F29483F-9712-4284-ADA7-B1DD4BB0AC74}" type="presOf" srcId="{757C3A46-3D30-4B1B-9EF0-6A3E4A0E10A8}" destId="{7F7E7696-BE2D-4167-986B-519C03D39D91}" srcOrd="0" destOrd="0" presId="urn:microsoft.com/office/officeart/2008/layout/RadialCluster"/>
    <dgm:cxn modelId="{DB1E45C5-FB78-4B7E-8BA1-C66FA825E19E}" srcId="{A454ABB7-3761-4856-94B6-77F92C71EC8B}" destId="{222C8064-8B2A-449A-B4F8-1B756D6B1CD5}" srcOrd="1" destOrd="0" parTransId="{EA8B685D-F6A8-4407-9813-CAF529BDE261}" sibTransId="{0F85B7F6-E7E2-4EC9-8571-1F83685A26B2}"/>
    <dgm:cxn modelId="{83F564F6-797F-4E11-8C80-63153D37A435}" type="presOf" srcId="{222C8064-8B2A-449A-B4F8-1B756D6B1CD5}" destId="{0AD85DC0-1FA3-4CF2-97C4-0DDE0195CAF8}" srcOrd="0" destOrd="0" presId="urn:microsoft.com/office/officeart/2008/layout/RadialCluster"/>
    <dgm:cxn modelId="{34373D60-B86E-4BB7-8F64-7537ACF8F6FC}" type="presOf" srcId="{3E9F4146-9E6B-4242-B8E8-925D48A6CF44}" destId="{27F22956-F72D-44A3-B020-9A0AF6729F59}" srcOrd="0" destOrd="0" presId="urn:microsoft.com/office/officeart/2008/layout/RadialCluster"/>
    <dgm:cxn modelId="{9F18BCA9-8ACF-4AF6-8CC9-DF4D6A6FE606}" srcId="{757C3A46-3D30-4B1B-9EF0-6A3E4A0E10A8}" destId="{A454ABB7-3761-4856-94B6-77F92C71EC8B}" srcOrd="0" destOrd="0" parTransId="{90F909FD-AF84-4D2B-95ED-CC1DB94E8AAD}" sibTransId="{CA5AB60D-D2CD-4955-98ED-DDD3AE93668F}"/>
    <dgm:cxn modelId="{8611D560-970F-4883-86B3-1DA25E1928DA}" srcId="{A454ABB7-3761-4856-94B6-77F92C71EC8B}" destId="{94AF86CF-9082-4478-8C65-81614473DB84}" srcOrd="0" destOrd="0" parTransId="{3E9F4146-9E6B-4242-B8E8-925D48A6CF44}" sibTransId="{22F2C111-EC5F-463F-A56F-5F5F83C598CD}"/>
    <dgm:cxn modelId="{5FB3B726-61FC-477C-B1EB-282B7B52DBD1}" type="presParOf" srcId="{7F7E7696-BE2D-4167-986B-519C03D39D91}" destId="{AD1FCDA9-5E15-4973-BC13-025525CA4579}" srcOrd="0" destOrd="0" presId="urn:microsoft.com/office/officeart/2008/layout/RadialCluster"/>
    <dgm:cxn modelId="{31BCFEB5-67FD-4634-A317-F8DD7051C9D5}" type="presParOf" srcId="{AD1FCDA9-5E15-4973-BC13-025525CA4579}" destId="{FF3844A6-8B4F-41D6-9D84-86ED2082EF72}" srcOrd="0" destOrd="0" presId="urn:microsoft.com/office/officeart/2008/layout/RadialCluster"/>
    <dgm:cxn modelId="{83F9A8A1-80CB-4BB2-8A7E-08B21623B01F}" type="presParOf" srcId="{AD1FCDA9-5E15-4973-BC13-025525CA4579}" destId="{27F22956-F72D-44A3-B020-9A0AF6729F59}" srcOrd="1" destOrd="0" presId="urn:microsoft.com/office/officeart/2008/layout/RadialCluster"/>
    <dgm:cxn modelId="{90B45C11-62F2-4DAC-99F1-7B2317831DF3}" type="presParOf" srcId="{AD1FCDA9-5E15-4973-BC13-025525CA4579}" destId="{20D2E6CD-3F96-4EFA-9DED-73F9FC4B1705}" srcOrd="2" destOrd="0" presId="urn:microsoft.com/office/officeart/2008/layout/RadialCluster"/>
    <dgm:cxn modelId="{12124F9E-ABC5-4EEF-A8FA-2B3BD0A84049}" type="presParOf" srcId="{AD1FCDA9-5E15-4973-BC13-025525CA4579}" destId="{B7ECBAD6-EEAD-4121-8243-7EF4ED5F2310}" srcOrd="3" destOrd="0" presId="urn:microsoft.com/office/officeart/2008/layout/RadialCluster"/>
    <dgm:cxn modelId="{2B2D32E4-2A75-4CB9-B166-BB59F2658962}" type="presParOf" srcId="{AD1FCDA9-5E15-4973-BC13-025525CA4579}" destId="{0AD85DC0-1FA3-4CF2-97C4-0DDE0195CAF8}" srcOrd="4"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844A6-8B4F-41D6-9D84-86ED2082EF72}">
      <dsp:nvSpPr>
        <dsp:cNvPr id="0" name=""/>
        <dsp:cNvSpPr/>
      </dsp:nvSpPr>
      <dsp:spPr>
        <a:xfrm>
          <a:off x="711197" y="2853634"/>
          <a:ext cx="2074452" cy="10490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sz="1600" kern="1200" dirty="0" smtClean="0"/>
            <a:t>Examples for Autosomal dominant diseases</a:t>
          </a:r>
          <a:endParaRPr lang="en-US" sz="1600" kern="1200" dirty="0"/>
        </a:p>
      </dsp:txBody>
      <dsp:txXfrm>
        <a:off x="762408" y="2904845"/>
        <a:ext cx="1972030" cy="946632"/>
      </dsp:txXfrm>
    </dsp:sp>
    <dsp:sp modelId="{27F22956-F72D-44A3-B020-9A0AF6729F59}">
      <dsp:nvSpPr>
        <dsp:cNvPr id="0" name=""/>
        <dsp:cNvSpPr/>
      </dsp:nvSpPr>
      <dsp:spPr>
        <a:xfrm rot="16200000">
          <a:off x="1559155" y="2664365"/>
          <a:ext cx="378536" cy="0"/>
        </a:xfrm>
        <a:custGeom>
          <a:avLst/>
          <a:gdLst/>
          <a:ahLst/>
          <a:cxnLst/>
          <a:rect l="0" t="0" r="0" b="0"/>
          <a:pathLst>
            <a:path>
              <a:moveTo>
                <a:pt x="0" y="0"/>
              </a:moveTo>
              <a:lnTo>
                <a:pt x="378536"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D2E6CD-3F96-4EFA-9DED-73F9FC4B1705}">
      <dsp:nvSpPr>
        <dsp:cNvPr id="0" name=""/>
        <dsp:cNvSpPr/>
      </dsp:nvSpPr>
      <dsp:spPr>
        <a:xfrm>
          <a:off x="1232421" y="1487844"/>
          <a:ext cx="1032004" cy="9872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US" sz="1500" kern="1200" dirty="0" smtClean="0"/>
            <a:t>Inherited colon cancer</a:t>
          </a:r>
          <a:endParaRPr lang="en-US" sz="1500" kern="1200" dirty="0"/>
        </a:p>
      </dsp:txBody>
      <dsp:txXfrm>
        <a:off x="1280615" y="1536038"/>
        <a:ext cx="935616" cy="890865"/>
      </dsp:txXfrm>
    </dsp:sp>
    <dsp:sp modelId="{B7ECBAD6-EEAD-4121-8243-7EF4ED5F2310}">
      <dsp:nvSpPr>
        <dsp:cNvPr id="0" name=""/>
        <dsp:cNvSpPr/>
      </dsp:nvSpPr>
      <dsp:spPr>
        <a:xfrm rot="5400000">
          <a:off x="1599057" y="4052054"/>
          <a:ext cx="298732" cy="0"/>
        </a:xfrm>
        <a:custGeom>
          <a:avLst/>
          <a:gdLst/>
          <a:ahLst/>
          <a:cxnLst/>
          <a:rect l="0" t="0" r="0" b="0"/>
          <a:pathLst>
            <a:path>
              <a:moveTo>
                <a:pt x="0" y="0"/>
              </a:moveTo>
              <a:lnTo>
                <a:pt x="298732"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D85DC0-1FA3-4CF2-97C4-0DDE0195CAF8}">
      <dsp:nvSpPr>
        <dsp:cNvPr id="0" name=""/>
        <dsp:cNvSpPr/>
      </dsp:nvSpPr>
      <dsp:spPr>
        <a:xfrm>
          <a:off x="1194842" y="4201421"/>
          <a:ext cx="1107162" cy="11468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sz="1600" kern="1200" dirty="0" smtClean="0"/>
            <a:t>Inherited breast cancer</a:t>
          </a:r>
          <a:endParaRPr lang="en-US" sz="1600" kern="1200" dirty="0"/>
        </a:p>
      </dsp:txBody>
      <dsp:txXfrm>
        <a:off x="1248889" y="4255468"/>
        <a:ext cx="999068" cy="10387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844A6-8B4F-41D6-9D84-86ED2082EF72}">
      <dsp:nvSpPr>
        <dsp:cNvPr id="0" name=""/>
        <dsp:cNvSpPr/>
      </dsp:nvSpPr>
      <dsp:spPr>
        <a:xfrm>
          <a:off x="711197" y="2895117"/>
          <a:ext cx="2074452" cy="10490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sz="1600" kern="1200" dirty="0" smtClean="0"/>
            <a:t>Examples for Autosomal Recessive diseases</a:t>
          </a:r>
          <a:endParaRPr lang="en-US" sz="1600" kern="1200" dirty="0"/>
        </a:p>
      </dsp:txBody>
      <dsp:txXfrm>
        <a:off x="762408" y="2946328"/>
        <a:ext cx="1972030" cy="946632"/>
      </dsp:txXfrm>
    </dsp:sp>
    <dsp:sp modelId="{27F22956-F72D-44A3-B020-9A0AF6729F59}">
      <dsp:nvSpPr>
        <dsp:cNvPr id="0" name=""/>
        <dsp:cNvSpPr/>
      </dsp:nvSpPr>
      <dsp:spPr>
        <a:xfrm rot="16200000">
          <a:off x="1559155" y="2705849"/>
          <a:ext cx="378536" cy="0"/>
        </a:xfrm>
        <a:custGeom>
          <a:avLst/>
          <a:gdLst/>
          <a:ahLst/>
          <a:cxnLst/>
          <a:rect l="0" t="0" r="0" b="0"/>
          <a:pathLst>
            <a:path>
              <a:moveTo>
                <a:pt x="0" y="0"/>
              </a:moveTo>
              <a:lnTo>
                <a:pt x="378536"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D2E6CD-3F96-4EFA-9DED-73F9FC4B1705}">
      <dsp:nvSpPr>
        <dsp:cNvPr id="0" name=""/>
        <dsp:cNvSpPr/>
      </dsp:nvSpPr>
      <dsp:spPr>
        <a:xfrm>
          <a:off x="1232421" y="1529327"/>
          <a:ext cx="1032004" cy="9872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US" sz="1500" kern="1200" dirty="0" smtClean="0"/>
            <a:t>Spinal muscular atrophy</a:t>
          </a:r>
          <a:endParaRPr lang="en-US" sz="1500" kern="1200" dirty="0"/>
        </a:p>
      </dsp:txBody>
      <dsp:txXfrm>
        <a:off x="1280615" y="1577521"/>
        <a:ext cx="935616" cy="890865"/>
      </dsp:txXfrm>
    </dsp:sp>
    <dsp:sp modelId="{B7ECBAD6-EEAD-4121-8243-7EF4ED5F2310}">
      <dsp:nvSpPr>
        <dsp:cNvPr id="0" name=""/>
        <dsp:cNvSpPr/>
      </dsp:nvSpPr>
      <dsp:spPr>
        <a:xfrm rot="5400000">
          <a:off x="1557574" y="4135021"/>
          <a:ext cx="381699" cy="0"/>
        </a:xfrm>
        <a:custGeom>
          <a:avLst/>
          <a:gdLst/>
          <a:ahLst/>
          <a:cxnLst/>
          <a:rect l="0" t="0" r="0" b="0"/>
          <a:pathLst>
            <a:path>
              <a:moveTo>
                <a:pt x="0" y="0"/>
              </a:moveTo>
              <a:lnTo>
                <a:pt x="381699"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D85DC0-1FA3-4CF2-97C4-0DDE0195CAF8}">
      <dsp:nvSpPr>
        <dsp:cNvPr id="0" name=""/>
        <dsp:cNvSpPr/>
      </dsp:nvSpPr>
      <dsp:spPr>
        <a:xfrm>
          <a:off x="1194842" y="4325870"/>
          <a:ext cx="1107162" cy="98092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en-US" sz="1300" kern="1200" dirty="0" smtClean="0"/>
            <a:t>Congenital</a:t>
          </a:r>
          <a:r>
            <a:rPr lang="en-US" sz="1300" kern="1200" baseline="0" dirty="0" smtClean="0"/>
            <a:t> deafness</a:t>
          </a:r>
          <a:endParaRPr lang="en-US" sz="1300" kern="1200" dirty="0"/>
        </a:p>
      </dsp:txBody>
      <dsp:txXfrm>
        <a:off x="1242727" y="4373755"/>
        <a:ext cx="1011392" cy="88515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8D5F4C-5850-4C03-9D6F-14CB79E2B657}" type="datetimeFigureOut">
              <a:rPr lang="en-US" smtClean="0"/>
              <a:t>11/27/2017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FFBB8D-D00F-49E1-89E1-ABB9A87874B4}" type="slidenum">
              <a:rPr lang="en-US" smtClean="0"/>
              <a:t>‹#›</a:t>
            </a:fld>
            <a:endParaRPr lang="en-US"/>
          </a:p>
        </p:txBody>
      </p:sp>
    </p:spTree>
    <p:extLst>
      <p:ext uri="{BB962C8B-B14F-4D97-AF65-F5344CB8AC3E}">
        <p14:creationId xmlns:p14="http://schemas.microsoft.com/office/powerpoint/2010/main" val="616948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11/27/2017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11/27/2017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11/27/2017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11/27/2017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11/27/2017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11/27/2017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11/27/2017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Different mode and types of inheritance</a:t>
            </a:r>
          </a:p>
        </p:txBody>
      </p:sp>
      <p:sp>
        <p:nvSpPr>
          <p:cNvPr id="5" name="Subtitle 4"/>
          <p:cNvSpPr>
            <a:spLocks noGrp="1"/>
          </p:cNvSpPr>
          <p:nvPr>
            <p:ph type="subTitle" idx="1"/>
          </p:nvPr>
        </p:nvSpPr>
        <p:spPr>
          <a:xfrm>
            <a:off x="1371600" y="4318001"/>
            <a:ext cx="9448800" cy="685800"/>
          </a:xfrm>
        </p:spPr>
        <p:txBody>
          <a:bodyPr>
            <a:normAutofit/>
          </a:bodyPr>
          <a:lstStyle/>
          <a:p>
            <a:pPr algn="ctr"/>
            <a:r>
              <a:rPr lang="en-US" sz="4000" dirty="0"/>
              <a:t>Lecture 6</a:t>
            </a:r>
          </a:p>
        </p:txBody>
      </p:sp>
    </p:spTree>
    <p:extLst>
      <p:ext uri="{BB962C8B-B14F-4D97-AF65-F5344CB8AC3E}">
        <p14:creationId xmlns:p14="http://schemas.microsoft.com/office/powerpoint/2010/main" val="1094421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194560"/>
            <a:ext cx="4699000" cy="4024125"/>
          </a:xfrm>
        </p:spPr>
        <p:txBody>
          <a:bodyPr/>
          <a:lstStyle/>
          <a:p>
            <a:pPr>
              <a:buFont typeface="Wingdings" panose="05000000000000000000" pitchFamily="2" charset="2"/>
              <a:buChar char="ü"/>
            </a:pPr>
            <a:endParaRPr lang="en-US" dirty="0">
              <a:solidFill>
                <a:prstClr val="black"/>
              </a:solidFill>
            </a:endParaRPr>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310" y="624387"/>
            <a:ext cx="9519780" cy="6083300"/>
          </a:xfrm>
          <a:prstGeom prst="rect">
            <a:avLst/>
          </a:prstGeom>
        </p:spPr>
      </p:pic>
      <p:graphicFrame>
        <p:nvGraphicFramePr>
          <p:cNvPr id="6" name="Diagram 5"/>
          <p:cNvGraphicFramePr/>
          <p:nvPr>
            <p:extLst>
              <p:ext uri="{D42A27DB-BD31-4B8C-83A1-F6EECF244321}">
                <p14:modId xmlns:p14="http://schemas.microsoft.com/office/powerpoint/2010/main" val="1311643861"/>
              </p:ext>
            </p:extLst>
          </p:nvPr>
        </p:nvGraphicFramePr>
        <p:xfrm>
          <a:off x="-573413" y="450937"/>
          <a:ext cx="3496848" cy="6836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2946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9914BA-3508-4C5C-BF32-279F7DD4C254}"/>
              </a:ext>
            </a:extLst>
          </p:cNvPr>
          <p:cNvSpPr>
            <a:spLocks noGrp="1"/>
          </p:cNvSpPr>
          <p:nvPr>
            <p:ph type="title"/>
          </p:nvPr>
        </p:nvSpPr>
        <p:spPr>
          <a:xfrm>
            <a:off x="2413000" y="639315"/>
            <a:ext cx="9385300" cy="1293028"/>
          </a:xfrm>
        </p:spPr>
        <p:txBody>
          <a:bodyPr/>
          <a:lstStyle/>
          <a:p>
            <a:r>
              <a:rPr lang="en-US" b="1" dirty="0"/>
              <a:t>SINGLE AUTOSOMAL RECESSIVE GENE</a:t>
            </a:r>
            <a:endParaRPr lang="en-US" dirty="0"/>
          </a:p>
        </p:txBody>
      </p:sp>
      <p:sp>
        <p:nvSpPr>
          <p:cNvPr id="3" name="Content Placeholder 2">
            <a:extLst>
              <a:ext uri="{FF2B5EF4-FFF2-40B4-BE49-F238E27FC236}">
                <a16:creationId xmlns:a16="http://schemas.microsoft.com/office/drawing/2014/main" xmlns="" id="{00E6ABA9-8386-4FE1-8CD9-3735DCD00BA0}"/>
              </a:ext>
            </a:extLst>
          </p:cNvPr>
          <p:cNvSpPr>
            <a:spLocks noGrp="1"/>
          </p:cNvSpPr>
          <p:nvPr>
            <p:ph idx="1"/>
          </p:nvPr>
        </p:nvSpPr>
        <p:spPr>
          <a:xfrm>
            <a:off x="254000" y="1843443"/>
            <a:ext cx="11684000" cy="5014557"/>
          </a:xfrm>
        </p:spPr>
        <p:txBody>
          <a:bodyPr>
            <a:normAutofit lnSpcReduction="10000"/>
          </a:bodyPr>
          <a:lstStyle/>
          <a:p>
            <a:r>
              <a:rPr lang="en-US" dirty="0"/>
              <a:t>Autosomal recessive means that it is necessary to have two copies of the changed gene to have the disorder </a:t>
            </a:r>
            <a:r>
              <a:rPr lang="en-US" sz="2400" dirty="0">
                <a:solidFill>
                  <a:prstClr val="black"/>
                </a:solidFill>
              </a:rPr>
              <a:t>(homozygous).</a:t>
            </a:r>
            <a:endParaRPr lang="en-US" dirty="0"/>
          </a:p>
          <a:p>
            <a:endParaRPr lang="en-US" dirty="0"/>
          </a:p>
          <a:p>
            <a:r>
              <a:rPr lang="en-US" dirty="0"/>
              <a:t>Each parent contributes one changed copy of the gene to the child who has the disorder.</a:t>
            </a:r>
          </a:p>
          <a:p>
            <a:endParaRPr lang="en-US" dirty="0"/>
          </a:p>
          <a:p>
            <a:r>
              <a:rPr lang="en-US" dirty="0"/>
              <a:t>The parents are called carriers of the disorder because they have one normal copy of the gene and one changed copy of the gene, but they do not show symptoms of the disorder.</a:t>
            </a:r>
          </a:p>
          <a:p>
            <a:endParaRPr lang="en-US" dirty="0"/>
          </a:p>
          <a:p>
            <a:r>
              <a:rPr lang="en-US" dirty="0"/>
              <a:t>When both parents are carriers of the changed gene, each of their children has a 25% chance of having the disorder, a 50% chance of being a carrier of the disorder (like their parents), and a 25% chance of neither being a carrier nor having the disorder (These risks are the same for each pregnancy).</a:t>
            </a:r>
          </a:p>
        </p:txBody>
      </p:sp>
    </p:spTree>
    <p:extLst>
      <p:ext uri="{BB962C8B-B14F-4D97-AF65-F5344CB8AC3E}">
        <p14:creationId xmlns:p14="http://schemas.microsoft.com/office/powerpoint/2010/main" val="2692963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8600" y="965199"/>
            <a:ext cx="10553700" cy="1371601"/>
          </a:xfrm>
        </p:spPr>
        <p:txBody>
          <a:bodyPr>
            <a:normAutofit/>
          </a:bodyPr>
          <a:lstStyle/>
          <a:p>
            <a:pPr marL="1600200" marR="0" lvl="3" indent="-228600" algn="l" defTabSz="914400" rtl="0" eaLnBrk="1" fontAlgn="auto" latinLnBrk="0" hangingPunct="1">
              <a:lnSpc>
                <a:spcPct val="90000"/>
              </a:lnSpc>
              <a:spcBef>
                <a:spcPts val="500"/>
              </a:spcBef>
              <a:spcAft>
                <a:spcPts val="0"/>
              </a:spcAft>
              <a:buClrTx/>
              <a:buSzTx/>
              <a:buFont typeface="Wingdings" panose="05000000000000000000" pitchFamily="2" charset="2"/>
              <a:buChar char="ü"/>
              <a:tabLst/>
              <a:defRPr/>
            </a:pPr>
            <a:r>
              <a:rPr lang="en-US" sz="2400" b="1" dirty="0"/>
              <a:t>SINGLE AUTOSOMAL RECESSIVE GENE</a:t>
            </a:r>
            <a:br>
              <a:rPr lang="en-US" sz="2400" b="1" dirty="0"/>
            </a:br>
            <a:r>
              <a:rPr lang="en-US" sz="2400" dirty="0"/>
              <a:t>- </a:t>
            </a:r>
            <a:r>
              <a:rPr kumimoji="0" lang="en-US" sz="1600" b="0" i="0" u="none" strike="noStrike" kern="1200" cap="none" spc="0" normalizeH="0" baseline="0" noProof="0" dirty="0">
                <a:ln>
                  <a:noFill/>
                </a:ln>
                <a:solidFill>
                  <a:prstClr val="black"/>
                </a:solidFill>
                <a:effectLst/>
                <a:uLnTx/>
                <a:uFillTx/>
                <a:latin typeface="Century Gothic" panose="020B0502020202020204"/>
                <a:ea typeface="+mn-ea"/>
                <a:cs typeface="+mn-cs"/>
              </a:rPr>
              <a:t>conditions are only manifest in individuals who have two copies of the mutant allele (are homozygous).</a:t>
            </a:r>
            <a:br>
              <a:rPr kumimoji="0" lang="en-US" sz="1600" b="0" i="0" u="none" strike="noStrike" kern="1200" cap="none" spc="0" normalizeH="0" baseline="0" noProof="0" dirty="0">
                <a:ln>
                  <a:noFill/>
                </a:ln>
                <a:solidFill>
                  <a:prstClr val="black"/>
                </a:solidFill>
                <a:effectLst/>
                <a:uLnTx/>
                <a:uFillTx/>
                <a:latin typeface="Century Gothic" panose="020B0502020202020204"/>
                <a:ea typeface="+mn-ea"/>
                <a:cs typeface="+mn-cs"/>
              </a:rPr>
            </a:br>
            <a:endParaRPr lang="en-US" sz="2400" dirty="0"/>
          </a:p>
        </p:txBody>
      </p:sp>
      <p:pic>
        <p:nvPicPr>
          <p:cNvPr id="4" name="Content Placeholder 3"/>
          <p:cNvPicPr>
            <a:picLocks noGrp="1" noChangeAspect="1"/>
          </p:cNvPicPr>
          <p:nvPr>
            <p:ph idx="1"/>
          </p:nvPr>
        </p:nvPicPr>
        <p:blipFill>
          <a:blip r:embed="rId2"/>
          <a:stretch>
            <a:fillRect/>
          </a:stretch>
        </p:blipFill>
        <p:spPr>
          <a:xfrm>
            <a:off x="1892300" y="2235200"/>
            <a:ext cx="8813800" cy="4521200"/>
          </a:xfrm>
          <a:prstGeom prst="rect">
            <a:avLst/>
          </a:prstGeom>
        </p:spPr>
      </p:pic>
    </p:spTree>
    <p:extLst>
      <p:ext uri="{BB962C8B-B14F-4D97-AF65-F5344CB8AC3E}">
        <p14:creationId xmlns:p14="http://schemas.microsoft.com/office/powerpoint/2010/main" val="3958464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630466" y="0"/>
            <a:ext cx="9561534" cy="5359400"/>
          </a:xfrm>
          <a:prstGeom prst="rect">
            <a:avLst/>
          </a:prstGeom>
        </p:spPr>
      </p:pic>
      <p:sp>
        <p:nvSpPr>
          <p:cNvPr id="3" name="Rectangle 2">
            <a:extLst>
              <a:ext uri="{FF2B5EF4-FFF2-40B4-BE49-F238E27FC236}">
                <a16:creationId xmlns:a16="http://schemas.microsoft.com/office/drawing/2014/main" xmlns="" id="{B2379E3C-145D-48F6-BBC7-766C4BA0BB4B}"/>
              </a:ext>
            </a:extLst>
          </p:cNvPr>
          <p:cNvSpPr/>
          <p:nvPr/>
        </p:nvSpPr>
        <p:spPr>
          <a:xfrm>
            <a:off x="3810783" y="5657671"/>
            <a:ext cx="7200900" cy="1200329"/>
          </a:xfrm>
          <a:prstGeom prst="rect">
            <a:avLst/>
          </a:prstGeom>
        </p:spPr>
        <p:txBody>
          <a:bodyPr wrap="square">
            <a:spAutoFit/>
          </a:bodyPr>
          <a:lstStyle/>
          <a:p>
            <a:pPr algn="ctr"/>
            <a:r>
              <a:rPr lang="en-US" dirty="0"/>
              <a:t>At conception each child of parents who are both carriers has:</a:t>
            </a:r>
          </a:p>
          <a:p>
            <a:pPr marL="285750" indent="-285750" algn="ctr">
              <a:buFont typeface="Arial" panose="020B0604020202020204" pitchFamily="34" charset="0"/>
              <a:buChar char="•"/>
            </a:pPr>
            <a:r>
              <a:rPr lang="en-US" dirty="0"/>
              <a:t>1 in 4 (25%) chance of being an unaffected non-carrier;</a:t>
            </a:r>
          </a:p>
          <a:p>
            <a:pPr marL="285750" indent="-285750" algn="ctr">
              <a:buFont typeface="Arial" panose="020B0604020202020204" pitchFamily="34" charset="0"/>
              <a:buChar char="•"/>
            </a:pPr>
            <a:r>
              <a:rPr lang="en-US" dirty="0"/>
              <a:t>2 in 4 (50%) chance of being a carrier</a:t>
            </a:r>
          </a:p>
          <a:p>
            <a:pPr marL="285750" indent="-285750" algn="ctr">
              <a:buFont typeface="Arial" panose="020B0604020202020204" pitchFamily="34" charset="0"/>
              <a:buChar char="•"/>
            </a:pPr>
            <a:r>
              <a:rPr lang="en-US" dirty="0"/>
              <a:t>1 in 4 (25%) chance of inheriting the condition.</a:t>
            </a:r>
          </a:p>
        </p:txBody>
      </p:sp>
      <p:graphicFrame>
        <p:nvGraphicFramePr>
          <p:cNvPr id="5" name="Diagram 4"/>
          <p:cNvGraphicFramePr/>
          <p:nvPr>
            <p:extLst>
              <p:ext uri="{D42A27DB-BD31-4B8C-83A1-F6EECF244321}">
                <p14:modId xmlns:p14="http://schemas.microsoft.com/office/powerpoint/2010/main" val="4024681576"/>
              </p:ext>
            </p:extLst>
          </p:nvPr>
        </p:nvGraphicFramePr>
        <p:xfrm>
          <a:off x="-573413" y="450937"/>
          <a:ext cx="3496848" cy="6836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7417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556" y="1122298"/>
            <a:ext cx="9865290" cy="1511301"/>
          </a:xfrm>
        </p:spPr>
        <p:txBody>
          <a:bodyPr>
            <a:normAutofit fontScale="90000"/>
          </a:bodyPr>
          <a:lstStyle/>
          <a:p>
            <a:r>
              <a:rPr lang="en-US" dirty="0"/>
              <a:t>Comparison of </a:t>
            </a:r>
            <a:r>
              <a:rPr lang="en-US" dirty="0" err="1"/>
              <a:t>autosomal</a:t>
            </a:r>
            <a:r>
              <a:rPr lang="en-US" dirty="0"/>
              <a:t> dominant and recessive modes of inheritance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9295972"/>
              </p:ext>
            </p:extLst>
          </p:nvPr>
        </p:nvGraphicFramePr>
        <p:xfrm>
          <a:off x="685800" y="3145901"/>
          <a:ext cx="10820400" cy="1874229"/>
        </p:xfrm>
        <a:graphic>
          <a:graphicData uri="http://schemas.openxmlformats.org/drawingml/2006/table">
            <a:tbl>
              <a:tblPr firstRow="1" bandRow="1">
                <a:tableStyleId>{5C22544A-7EE6-4342-B048-85BDC9FD1C3A}</a:tableStyleId>
              </a:tblPr>
              <a:tblGrid>
                <a:gridCol w="5410200">
                  <a:extLst>
                    <a:ext uri="{9D8B030D-6E8A-4147-A177-3AD203B41FA5}">
                      <a16:colId xmlns:a16="http://schemas.microsoft.com/office/drawing/2014/main" xmlns="" val="20000"/>
                    </a:ext>
                  </a:extLst>
                </a:gridCol>
                <a:gridCol w="5410200">
                  <a:extLst>
                    <a:ext uri="{9D8B030D-6E8A-4147-A177-3AD203B41FA5}">
                      <a16:colId xmlns:a16="http://schemas.microsoft.com/office/drawing/2014/main" xmlns="" val="20001"/>
                    </a:ext>
                  </a:extLst>
                </a:gridCol>
              </a:tblGrid>
              <a:tr h="316592">
                <a:tc>
                  <a:txBody>
                    <a:bodyPr/>
                    <a:lstStyle/>
                    <a:p>
                      <a:pPr algn="ctr"/>
                      <a:r>
                        <a:rPr lang="en-US" dirty="0" err="1"/>
                        <a:t>Autosomal</a:t>
                      </a:r>
                      <a:r>
                        <a:rPr lang="en-US" dirty="0"/>
                        <a:t> dominant</a:t>
                      </a:r>
                    </a:p>
                  </a:txBody>
                  <a:tcPr/>
                </a:tc>
                <a:tc>
                  <a:txBody>
                    <a:bodyPr/>
                    <a:lstStyle/>
                    <a:p>
                      <a:pPr algn="ctr"/>
                      <a:r>
                        <a:rPr lang="en-US" dirty="0" err="1"/>
                        <a:t>Autosomal</a:t>
                      </a:r>
                      <a:r>
                        <a:rPr lang="en-US" dirty="0"/>
                        <a:t> recessive</a:t>
                      </a:r>
                    </a:p>
                  </a:txBody>
                  <a:tcPr/>
                </a:tc>
                <a:extLst>
                  <a:ext uri="{0D108BD9-81ED-4DB2-BD59-A6C34878D82A}">
                    <a16:rowId xmlns:a16="http://schemas.microsoft.com/office/drawing/2014/main" xmlns="" val="10000"/>
                  </a:ext>
                </a:extLst>
              </a:tr>
              <a:tr h="316592">
                <a:tc>
                  <a:txBody>
                    <a:bodyPr/>
                    <a:lstStyle/>
                    <a:p>
                      <a:r>
                        <a:rPr lang="en-US" dirty="0"/>
                        <a:t>Disease express in heterozygote</a:t>
                      </a:r>
                    </a:p>
                  </a:txBody>
                  <a:tcPr/>
                </a:tc>
                <a:tc>
                  <a:txBody>
                    <a:bodyPr/>
                    <a:lstStyle/>
                    <a:p>
                      <a:r>
                        <a:rPr lang="en-US" dirty="0"/>
                        <a:t>Disease</a:t>
                      </a:r>
                      <a:r>
                        <a:rPr lang="en-US" baseline="0" dirty="0"/>
                        <a:t> expressed in  homozygote</a:t>
                      </a:r>
                    </a:p>
                  </a:txBody>
                  <a:tcPr/>
                </a:tc>
                <a:extLst>
                  <a:ext uri="{0D108BD9-81ED-4DB2-BD59-A6C34878D82A}">
                    <a16:rowId xmlns:a16="http://schemas.microsoft.com/office/drawing/2014/main" xmlns="" val="10001"/>
                  </a:ext>
                </a:extLst>
              </a:tr>
              <a:tr h="316592">
                <a:tc>
                  <a:txBody>
                    <a:bodyPr/>
                    <a:lstStyle/>
                    <a:p>
                      <a:r>
                        <a:rPr lang="en-US" dirty="0"/>
                        <a:t>On average half of offspring affected</a:t>
                      </a:r>
                    </a:p>
                  </a:txBody>
                  <a:tcPr/>
                </a:tc>
                <a:tc>
                  <a:txBody>
                    <a:bodyPr/>
                    <a:lstStyle/>
                    <a:p>
                      <a:r>
                        <a:rPr lang="en-US" dirty="0"/>
                        <a:t>Low risk to offspring</a:t>
                      </a:r>
                    </a:p>
                  </a:txBody>
                  <a:tcPr/>
                </a:tc>
                <a:extLst>
                  <a:ext uri="{0D108BD9-81ED-4DB2-BD59-A6C34878D82A}">
                    <a16:rowId xmlns:a16="http://schemas.microsoft.com/office/drawing/2014/main" xmlns="" val="10002"/>
                  </a:ext>
                </a:extLst>
              </a:tr>
              <a:tr h="776949">
                <a:tc>
                  <a:txBody>
                    <a:bodyPr/>
                    <a:lstStyle/>
                    <a:p>
                      <a:r>
                        <a:rPr lang="en-US" dirty="0"/>
                        <a:t>Equal frequency and severity in each sex</a:t>
                      </a:r>
                    </a:p>
                  </a:txBody>
                  <a:tcPr/>
                </a:tc>
                <a:tc>
                  <a:txBody>
                    <a:bodyPr/>
                    <a:lstStyle/>
                    <a:p>
                      <a:r>
                        <a:rPr lang="en-US" dirty="0"/>
                        <a:t>Equal frequency and severity in each sex</a:t>
                      </a:r>
                    </a:p>
                  </a:txBody>
                  <a:tcPr/>
                </a:tc>
                <a:extLst>
                  <a:ext uri="{0D108BD9-81ED-4DB2-BD59-A6C34878D82A}">
                    <a16:rowId xmlns:a16="http://schemas.microsoft.com/office/drawing/2014/main" xmlns="" val="10003"/>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48940" y="173996"/>
            <a:ext cx="8610600" cy="1293028"/>
          </a:xfrm>
        </p:spPr>
        <p:txBody>
          <a:bodyPr/>
          <a:lstStyle/>
          <a:p>
            <a:r>
              <a:rPr lang="en-US" b="1" dirty="0"/>
              <a:t>Sex linked inheritance</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7240" y="3959684"/>
            <a:ext cx="5198890" cy="291360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4240" y="3944393"/>
            <a:ext cx="4160520" cy="2913607"/>
          </a:xfrm>
          <a:prstGeom prst="rect">
            <a:avLst/>
          </a:prstGeom>
        </p:spPr>
      </p:pic>
      <p:sp>
        <p:nvSpPr>
          <p:cNvPr id="2" name="Rectangle 1">
            <a:extLst>
              <a:ext uri="{FF2B5EF4-FFF2-40B4-BE49-F238E27FC236}">
                <a16:creationId xmlns:a16="http://schemas.microsoft.com/office/drawing/2014/main" xmlns="" id="{E748C2C9-2D9B-4834-9091-73F59F5BF2B0}"/>
              </a:ext>
            </a:extLst>
          </p:cNvPr>
          <p:cNvSpPr/>
          <p:nvPr/>
        </p:nvSpPr>
        <p:spPr>
          <a:xfrm>
            <a:off x="227822" y="1467024"/>
            <a:ext cx="11976100" cy="2716128"/>
          </a:xfrm>
          <a:prstGeom prst="rect">
            <a:avLst/>
          </a:prstGeom>
        </p:spPr>
        <p:txBody>
          <a:bodyPr wrap="square">
            <a:spAutoFit/>
          </a:bodyPr>
          <a:lstStyle/>
          <a:p>
            <a:pPr marL="285750" indent="-285750">
              <a:buFont typeface="Wingdings" panose="05000000000000000000" pitchFamily="2" charset="2"/>
              <a:buChar char="Ø"/>
            </a:pPr>
            <a:r>
              <a:rPr lang="en-US" sz="1850" dirty="0">
                <a:latin typeface="+mj-lt"/>
                <a:cs typeface="Arial" panose="020B0604020202020204" pitchFamily="34" charset="0"/>
              </a:rPr>
              <a:t>X-linked disorders are those in which the defective gene lies on the X </a:t>
            </a:r>
            <a:r>
              <a:rPr lang="en-US" sz="1850" b="1" dirty="0">
                <a:latin typeface="+mj-lt"/>
                <a:cs typeface="Arial" panose="020B0604020202020204" pitchFamily="34" charset="0"/>
              </a:rPr>
              <a:t>sex</a:t>
            </a:r>
            <a:r>
              <a:rPr lang="en-US" sz="1850" dirty="0">
                <a:latin typeface="+mj-lt"/>
                <a:cs typeface="Arial" panose="020B0604020202020204" pitchFamily="34" charset="0"/>
              </a:rPr>
              <a:t> chromosome</a:t>
            </a:r>
          </a:p>
          <a:p>
            <a:pPr marL="285750" indent="-285750">
              <a:buFont typeface="Wingdings" panose="05000000000000000000" pitchFamily="2" charset="2"/>
              <a:buChar char="Ø"/>
            </a:pPr>
            <a:endParaRPr lang="en-US" sz="1850" dirty="0">
              <a:latin typeface="+mj-lt"/>
              <a:cs typeface="Arial" panose="020B0604020202020204" pitchFamily="34" charset="0"/>
            </a:endParaRPr>
          </a:p>
          <a:p>
            <a:pPr marL="285750" indent="-285750">
              <a:buFont typeface="Wingdings" panose="05000000000000000000" pitchFamily="2" charset="2"/>
              <a:buChar char="Ø"/>
            </a:pPr>
            <a:r>
              <a:rPr lang="en-US" sz="1850" dirty="0">
                <a:latin typeface="+mj-lt"/>
              </a:rPr>
              <a:t>This is the reason why a male who carries an abnormal gene on his single X chromosome will express clinical signs of disease (</a:t>
            </a:r>
            <a:r>
              <a:rPr lang="en-US" sz="2000" dirty="0"/>
              <a:t>X-linked disorders are most common in males as there is no second X chromosome carrying the normal copy to compensate)</a:t>
            </a:r>
            <a:endParaRPr lang="en-US" sz="1850" dirty="0">
              <a:latin typeface="+mj-lt"/>
            </a:endParaRPr>
          </a:p>
          <a:p>
            <a:pPr marL="285750" indent="-285750">
              <a:buFont typeface="Wingdings" panose="05000000000000000000" pitchFamily="2" charset="2"/>
              <a:buChar char="Ø"/>
            </a:pPr>
            <a:endParaRPr lang="en-US" sz="1850" dirty="0">
              <a:latin typeface="+mj-lt"/>
            </a:endParaRPr>
          </a:p>
          <a:p>
            <a:pPr marL="285750" indent="-285750">
              <a:buFont typeface="Wingdings" panose="05000000000000000000" pitchFamily="2" charset="2"/>
              <a:buChar char="Ø"/>
            </a:pPr>
            <a:r>
              <a:rPr lang="en-US" sz="1850" dirty="0">
                <a:latin typeface="+mj-lt"/>
              </a:rPr>
              <a:t>whereas a woman who has an abnormal gene on only one of her X chromosomes will be a carrier. (</a:t>
            </a:r>
            <a:r>
              <a:rPr lang="en-US" sz="2000" dirty="0"/>
              <a:t>Females are less likely to be affected as they have the non-affected X chromosome as well)</a:t>
            </a:r>
            <a:endParaRPr lang="en-US" sz="1850" dirty="0">
              <a:latin typeface="+mj-lt"/>
            </a:endParaRP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5C45E4-F5AB-48AF-AB50-3B778981104D}"/>
              </a:ext>
            </a:extLst>
          </p:cNvPr>
          <p:cNvSpPr>
            <a:spLocks noGrp="1"/>
          </p:cNvSpPr>
          <p:nvPr>
            <p:ph type="title"/>
          </p:nvPr>
        </p:nvSpPr>
        <p:spPr/>
        <p:txBody>
          <a:bodyPr/>
          <a:lstStyle/>
          <a:p>
            <a:r>
              <a:rPr lang="en-US" b="1" dirty="0"/>
              <a:t>Sex linked inheritance</a:t>
            </a:r>
            <a:endParaRPr lang="en-US" dirty="0"/>
          </a:p>
        </p:txBody>
      </p:sp>
      <p:sp>
        <p:nvSpPr>
          <p:cNvPr id="3" name="Content Placeholder 2">
            <a:extLst>
              <a:ext uri="{FF2B5EF4-FFF2-40B4-BE49-F238E27FC236}">
                <a16:creationId xmlns:a16="http://schemas.microsoft.com/office/drawing/2014/main" xmlns="" id="{D16F494E-0EE8-4923-BBC0-09C18D0A6519}"/>
              </a:ext>
            </a:extLst>
          </p:cNvPr>
          <p:cNvSpPr>
            <a:spLocks noGrp="1"/>
          </p:cNvSpPr>
          <p:nvPr>
            <p:ph idx="1"/>
          </p:nvPr>
        </p:nvSpPr>
        <p:spPr/>
        <p:txBody>
          <a:bodyPr/>
          <a:lstStyle/>
          <a:p>
            <a:pPr marL="0" indent="0">
              <a:buNone/>
            </a:pPr>
            <a:r>
              <a:rPr lang="en-US" u="sng" dirty="0"/>
              <a:t>X-linked dominant inheritance</a:t>
            </a:r>
          </a:p>
          <a:p>
            <a:endParaRPr lang="en-US" dirty="0"/>
          </a:p>
          <a:p>
            <a:r>
              <a:rPr lang="en-US" dirty="0"/>
              <a:t>It follows a pattern similar to autosomal dominant inheritance except that more females are affected than males. However, X-linked dominant disorders are very rare.</a:t>
            </a:r>
          </a:p>
        </p:txBody>
      </p:sp>
    </p:spTree>
    <p:extLst>
      <p:ext uri="{BB962C8B-B14F-4D97-AF65-F5344CB8AC3E}">
        <p14:creationId xmlns:p14="http://schemas.microsoft.com/office/powerpoint/2010/main" val="2728109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64D56A-B4CA-4EA6-A3C6-5DA14B73F891}"/>
              </a:ext>
            </a:extLst>
          </p:cNvPr>
          <p:cNvSpPr>
            <a:spLocks noGrp="1"/>
          </p:cNvSpPr>
          <p:nvPr>
            <p:ph type="title"/>
          </p:nvPr>
        </p:nvSpPr>
        <p:spPr>
          <a:xfrm>
            <a:off x="2895600" y="569128"/>
            <a:ext cx="8610600" cy="1293028"/>
          </a:xfrm>
        </p:spPr>
        <p:txBody>
          <a:bodyPr/>
          <a:lstStyle/>
          <a:p>
            <a:r>
              <a:rPr lang="en-US" b="1" dirty="0"/>
              <a:t>Sex linked inheritance</a:t>
            </a:r>
            <a:endParaRPr lang="en-US" dirty="0"/>
          </a:p>
        </p:txBody>
      </p:sp>
      <p:sp>
        <p:nvSpPr>
          <p:cNvPr id="3" name="Content Placeholder 2">
            <a:extLst>
              <a:ext uri="{FF2B5EF4-FFF2-40B4-BE49-F238E27FC236}">
                <a16:creationId xmlns:a16="http://schemas.microsoft.com/office/drawing/2014/main" xmlns="" id="{EA00390B-95D0-4D24-9324-D9B81B3FCB11}"/>
              </a:ext>
            </a:extLst>
          </p:cNvPr>
          <p:cNvSpPr>
            <a:spLocks noGrp="1"/>
          </p:cNvSpPr>
          <p:nvPr>
            <p:ph idx="1"/>
          </p:nvPr>
        </p:nvSpPr>
        <p:spPr>
          <a:xfrm>
            <a:off x="393700" y="1862156"/>
            <a:ext cx="11607800" cy="4995844"/>
          </a:xfrm>
        </p:spPr>
        <p:txBody>
          <a:bodyPr>
            <a:normAutofit/>
          </a:bodyPr>
          <a:lstStyle/>
          <a:p>
            <a:pPr marL="0" indent="0">
              <a:buNone/>
            </a:pPr>
            <a:r>
              <a:rPr lang="en-US" u="sng" dirty="0"/>
              <a:t>X-linked recessive disorders</a:t>
            </a:r>
          </a:p>
          <a:p>
            <a:r>
              <a:rPr lang="en-US" dirty="0"/>
              <a:t>usually only seen in males and they are much more common than X-linked dominant disorders.</a:t>
            </a:r>
          </a:p>
          <a:p>
            <a:endParaRPr lang="en-US" dirty="0"/>
          </a:p>
          <a:p>
            <a:r>
              <a:rPr lang="en-US" dirty="0"/>
              <a:t>People with an X-linked recessive disorder do not have any normal copies of the gene. Males only have one X chromosome, so if a male inherits a changed gene on his X chromosome (which is always inherited from his mother), then he does not have another copy of the working gene to compensate.</a:t>
            </a:r>
          </a:p>
          <a:p>
            <a:endParaRPr lang="en-US" dirty="0"/>
          </a:p>
          <a:p>
            <a:r>
              <a:rPr lang="en-US" dirty="0"/>
              <a:t>Females with one copy of a changed gene on one X chromosome are called carriers of X-linked recessive disorder. It is rare for a female to have the changed gene on both her X chromosomes. </a:t>
            </a:r>
          </a:p>
        </p:txBody>
      </p:sp>
    </p:spTree>
    <p:extLst>
      <p:ext uri="{BB962C8B-B14F-4D97-AF65-F5344CB8AC3E}">
        <p14:creationId xmlns:p14="http://schemas.microsoft.com/office/powerpoint/2010/main" val="1582075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64D56A-B4CA-4EA6-A3C6-5DA14B73F891}"/>
              </a:ext>
            </a:extLst>
          </p:cNvPr>
          <p:cNvSpPr>
            <a:spLocks noGrp="1"/>
          </p:cNvSpPr>
          <p:nvPr>
            <p:ph type="title"/>
          </p:nvPr>
        </p:nvSpPr>
        <p:spPr>
          <a:xfrm>
            <a:off x="2895600" y="177800"/>
            <a:ext cx="8610600" cy="1293028"/>
          </a:xfrm>
        </p:spPr>
        <p:txBody>
          <a:bodyPr/>
          <a:lstStyle/>
          <a:p>
            <a:r>
              <a:rPr lang="en-US" b="1" dirty="0"/>
              <a:t>Sex linked inheritance</a:t>
            </a:r>
            <a:endParaRPr lang="en-US" dirty="0"/>
          </a:p>
        </p:txBody>
      </p:sp>
      <p:sp>
        <p:nvSpPr>
          <p:cNvPr id="3" name="Content Placeholder 2">
            <a:extLst>
              <a:ext uri="{FF2B5EF4-FFF2-40B4-BE49-F238E27FC236}">
                <a16:creationId xmlns:a16="http://schemas.microsoft.com/office/drawing/2014/main" xmlns="" id="{EA00390B-95D0-4D24-9324-D9B81B3FCB11}"/>
              </a:ext>
            </a:extLst>
          </p:cNvPr>
          <p:cNvSpPr>
            <a:spLocks noGrp="1"/>
          </p:cNvSpPr>
          <p:nvPr>
            <p:ph idx="1"/>
          </p:nvPr>
        </p:nvSpPr>
        <p:spPr>
          <a:xfrm>
            <a:off x="445892" y="1898801"/>
            <a:ext cx="10960100" cy="5234772"/>
          </a:xfrm>
        </p:spPr>
        <p:txBody>
          <a:bodyPr>
            <a:normAutofit/>
          </a:bodyPr>
          <a:lstStyle/>
          <a:p>
            <a:r>
              <a:rPr lang="en-US" u="sng" dirty="0"/>
              <a:t>X-linked recessive disorders</a:t>
            </a:r>
          </a:p>
          <a:p>
            <a:r>
              <a:rPr lang="en-US" dirty="0"/>
              <a:t>In most cases, females who are carriers do not show symptoms because the working copy of the gene compensates for the non-working copy of the gene.</a:t>
            </a:r>
          </a:p>
          <a:p>
            <a:endParaRPr lang="en-US" dirty="0"/>
          </a:p>
          <a:p>
            <a:endParaRPr lang="en-US" dirty="0"/>
          </a:p>
          <a:p>
            <a:pPr algn="just"/>
            <a:r>
              <a:rPr lang="en-US" dirty="0"/>
              <a:t>Examples of X-linked recessive conditions include:</a:t>
            </a:r>
          </a:p>
          <a:p>
            <a:pPr algn="just">
              <a:buFont typeface="Courier New" panose="02070309020205020404" pitchFamily="49" charset="0"/>
              <a:buChar char="o"/>
            </a:pPr>
            <a:r>
              <a:rPr lang="en-US" dirty="0" err="1"/>
              <a:t>Haemophilia</a:t>
            </a:r>
            <a:r>
              <a:rPr lang="en-US" dirty="0"/>
              <a:t> (is inherited genetic disorder that impairs the body's ability to make blood clots)</a:t>
            </a:r>
          </a:p>
          <a:p>
            <a:pPr algn="just">
              <a:buFont typeface="Courier New" panose="02070309020205020404" pitchFamily="49" charset="0"/>
              <a:buChar char="o"/>
            </a:pPr>
            <a:r>
              <a:rPr lang="en-US" dirty="0"/>
              <a:t>Duchenne muscular dystrophy (is a genetic disorder characterized by progressive muscle degeneration and weakness.)</a:t>
            </a:r>
          </a:p>
        </p:txBody>
      </p:sp>
    </p:spTree>
    <p:extLst>
      <p:ext uri="{BB962C8B-B14F-4D97-AF65-F5344CB8AC3E}">
        <p14:creationId xmlns:p14="http://schemas.microsoft.com/office/powerpoint/2010/main" val="2961677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630930"/>
            <a:ext cx="10287000" cy="1293028"/>
          </a:xfrm>
        </p:spPr>
        <p:txBody>
          <a:bodyPr>
            <a:normAutofit/>
          </a:bodyPr>
          <a:lstStyle/>
          <a:p>
            <a:r>
              <a:rPr lang="en-US" sz="3600" dirty="0"/>
              <a:t>Examples for sex-linked inheritance</a:t>
            </a:r>
          </a:p>
        </p:txBody>
      </p:sp>
      <p:sp>
        <p:nvSpPr>
          <p:cNvPr id="3" name="Content Placeholder 2"/>
          <p:cNvSpPr>
            <a:spLocks noGrp="1"/>
          </p:cNvSpPr>
          <p:nvPr>
            <p:ph idx="1"/>
          </p:nvPr>
        </p:nvSpPr>
        <p:spPr>
          <a:xfrm>
            <a:off x="685800" y="2514600"/>
            <a:ext cx="10820400" cy="3704085"/>
          </a:xfrm>
        </p:spPr>
        <p:txBody>
          <a:bodyPr/>
          <a:lstStyle/>
          <a:p>
            <a:pPr marL="0" indent="0">
              <a:buNone/>
            </a:pPr>
            <a:r>
              <a:rPr lang="en-US" sz="3200" dirty="0">
                <a:solidFill>
                  <a:srgbClr val="0070C0"/>
                </a:solidFill>
              </a:rPr>
              <a:t>non-carrier father </a:t>
            </a:r>
            <a:r>
              <a:rPr lang="en-US" sz="3200" dirty="0"/>
              <a:t>and </a:t>
            </a:r>
            <a:r>
              <a:rPr lang="en-US" sz="3200" dirty="0">
                <a:solidFill>
                  <a:schemeClr val="accent2">
                    <a:lumMod val="60000"/>
                    <a:lumOff val="40000"/>
                  </a:schemeClr>
                </a:solidFill>
              </a:rPr>
              <a:t>a carrier mother</a:t>
            </a:r>
          </a:p>
          <a:p>
            <a:pPr marL="0" indent="0">
              <a:buNone/>
            </a:pPr>
            <a:endParaRPr lang="en-US" sz="3200" dirty="0">
              <a:solidFill>
                <a:schemeClr val="accent2">
                  <a:lumMod val="60000"/>
                  <a:lumOff val="40000"/>
                </a:schemeClr>
              </a:solidFill>
            </a:endParaRPr>
          </a:p>
          <a:p>
            <a:r>
              <a:rPr lang="en-US" sz="3200" dirty="0"/>
              <a:t>Sons 		- 50% chance of being affected</a:t>
            </a:r>
          </a:p>
          <a:p>
            <a:r>
              <a:rPr lang="en-US" sz="3200" dirty="0"/>
              <a:t>Daughters	- 50% chance of being carriers.</a:t>
            </a:r>
          </a:p>
        </p:txBody>
      </p:sp>
    </p:spTree>
    <p:extLst>
      <p:ext uri="{BB962C8B-B14F-4D97-AF65-F5344CB8AC3E}">
        <p14:creationId xmlns:p14="http://schemas.microsoft.com/office/powerpoint/2010/main" val="324462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4373"/>
            <a:ext cx="8610600" cy="721527"/>
          </a:xfrm>
        </p:spPr>
        <p:txBody>
          <a:bodyPr/>
          <a:lstStyle/>
          <a:p>
            <a:r>
              <a:rPr lang="en-US" dirty="0"/>
              <a:t>Definition </a:t>
            </a:r>
          </a:p>
        </p:txBody>
      </p:sp>
      <p:sp>
        <p:nvSpPr>
          <p:cNvPr id="3" name="Content Placeholder 2"/>
          <p:cNvSpPr>
            <a:spLocks noGrp="1"/>
          </p:cNvSpPr>
          <p:nvPr>
            <p:ph idx="1"/>
          </p:nvPr>
        </p:nvSpPr>
        <p:spPr>
          <a:xfrm>
            <a:off x="510436" y="1799051"/>
            <a:ext cx="10820400" cy="4813300"/>
          </a:xfrm>
        </p:spPr>
        <p:txBody>
          <a:bodyPr>
            <a:normAutofit/>
          </a:bodyPr>
          <a:lstStyle/>
          <a:p>
            <a:r>
              <a:rPr lang="en-US" sz="2400" b="1" dirty="0"/>
              <a:t>Allelle</a:t>
            </a:r>
          </a:p>
          <a:p>
            <a:pPr lvl="1"/>
            <a:r>
              <a:rPr lang="en-US" sz="2400" dirty="0"/>
              <a:t>is an alternative form of a gene (one member of a pair) that is located at a specific position on a specific chromosome. </a:t>
            </a:r>
          </a:p>
          <a:p>
            <a:pPr lvl="1"/>
            <a:endParaRPr lang="ar-SA" sz="2400" dirty="0"/>
          </a:p>
          <a:p>
            <a:pPr lvl="1"/>
            <a:r>
              <a:rPr lang="en-US" sz="2400" dirty="0"/>
              <a:t>These DNA coding determine distinct traits that can be passed on from parents to offspring. </a:t>
            </a:r>
          </a:p>
          <a:p>
            <a:pPr lvl="1"/>
            <a:endParaRPr lang="ar-SA" sz="2400" dirty="0"/>
          </a:p>
          <a:p>
            <a:pPr lvl="1"/>
            <a:r>
              <a:rPr lang="en-US" sz="2400" dirty="0"/>
              <a:t>The process by which alleles are transmitted was discovered by Gregor Mendel and formulated in what is known as Mendel’s law of segregation.</a:t>
            </a:r>
          </a:p>
        </p:txBody>
      </p:sp>
    </p:spTree>
    <p:extLst>
      <p:ext uri="{BB962C8B-B14F-4D97-AF65-F5344CB8AC3E}">
        <p14:creationId xmlns:p14="http://schemas.microsoft.com/office/powerpoint/2010/main" val="13631257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0" y="698500"/>
            <a:ext cx="9232900" cy="825500"/>
          </a:xfrm>
        </p:spPr>
        <p:txBody>
          <a:bodyPr>
            <a:normAutofit fontScale="90000"/>
          </a:bodyPr>
          <a:lstStyle/>
          <a:p>
            <a:r>
              <a:rPr lang="en-US" dirty="0"/>
              <a:t>Examples for sex-linked inheritance</a:t>
            </a:r>
          </a:p>
        </p:txBody>
      </p:sp>
      <p:sp>
        <p:nvSpPr>
          <p:cNvPr id="3" name="Content Placeholder 2"/>
          <p:cNvSpPr>
            <a:spLocks noGrp="1"/>
          </p:cNvSpPr>
          <p:nvPr>
            <p:ph idx="1"/>
          </p:nvPr>
        </p:nvSpPr>
        <p:spPr>
          <a:xfrm>
            <a:off x="400050" y="1701800"/>
            <a:ext cx="11391900" cy="4694685"/>
          </a:xfrm>
        </p:spPr>
        <p:txBody>
          <a:bodyPr>
            <a:normAutofit/>
          </a:bodyPr>
          <a:lstStyle/>
          <a:p>
            <a:pPr marL="0" indent="0" algn="just">
              <a:buNone/>
            </a:pPr>
            <a:r>
              <a:rPr lang="en-US" b="1" dirty="0"/>
              <a:t>When the mother is a carrier for an X-linked recessive condition</a:t>
            </a:r>
            <a:r>
              <a:rPr lang="en-US" dirty="0"/>
              <a:t>, </a:t>
            </a:r>
          </a:p>
          <a:p>
            <a:pPr algn="just"/>
            <a:r>
              <a:rPr lang="en-US" dirty="0"/>
              <a:t>Each daughter has a </a:t>
            </a:r>
            <a:r>
              <a:rPr lang="en-US" dirty="0">
                <a:solidFill>
                  <a:srgbClr val="0070C0"/>
                </a:solidFill>
              </a:rPr>
              <a:t>1 in 2 (50%) </a:t>
            </a:r>
            <a:r>
              <a:rPr lang="en-US" dirty="0"/>
              <a:t>chance of inheriting the gene alteration and so being a </a:t>
            </a:r>
            <a:r>
              <a:rPr lang="en-US" dirty="0">
                <a:solidFill>
                  <a:srgbClr val="0070C0"/>
                </a:solidFill>
              </a:rPr>
              <a:t>carrier</a:t>
            </a:r>
            <a:r>
              <a:rPr lang="en-US" dirty="0"/>
              <a:t> for the condition.  </a:t>
            </a:r>
          </a:p>
          <a:p>
            <a:pPr algn="just"/>
            <a:r>
              <a:rPr lang="en-US" dirty="0"/>
              <a:t>Each son has a </a:t>
            </a:r>
            <a:r>
              <a:rPr lang="en-US" dirty="0">
                <a:solidFill>
                  <a:srgbClr val="0070C0"/>
                </a:solidFill>
              </a:rPr>
              <a:t>1 in 2 (50%) </a:t>
            </a:r>
            <a:r>
              <a:rPr lang="en-US" dirty="0"/>
              <a:t>chance of inheriting the gene alteration and so </a:t>
            </a:r>
            <a:r>
              <a:rPr lang="en-US" dirty="0">
                <a:solidFill>
                  <a:srgbClr val="0070C0"/>
                </a:solidFill>
              </a:rPr>
              <a:t>inheriting</a:t>
            </a:r>
            <a:r>
              <a:rPr lang="en-US" dirty="0"/>
              <a:t> the condition. </a:t>
            </a:r>
          </a:p>
          <a:p>
            <a:pPr marL="0" indent="0" algn="just">
              <a:buNone/>
            </a:pPr>
            <a:endParaRPr lang="en-US" b="1" dirty="0"/>
          </a:p>
          <a:p>
            <a:pPr marL="0" indent="0" algn="just">
              <a:buNone/>
            </a:pPr>
            <a:r>
              <a:rPr lang="en-US" b="1" dirty="0"/>
              <a:t>When the father has an X-linked condition</a:t>
            </a:r>
            <a:r>
              <a:rPr lang="en-US" dirty="0"/>
              <a:t>:</a:t>
            </a:r>
          </a:p>
          <a:p>
            <a:pPr algn="just"/>
            <a:r>
              <a:rPr lang="en-US" dirty="0"/>
              <a:t>his sons will not be affected.  </a:t>
            </a:r>
          </a:p>
          <a:p>
            <a:pPr algn="just"/>
            <a:r>
              <a:rPr lang="en-US" dirty="0"/>
              <a:t>His daughters will be a carrier for the </a:t>
            </a:r>
            <a:r>
              <a:rPr lang="en-US" dirty="0"/>
              <a:t>condition </a:t>
            </a:r>
            <a:r>
              <a:rPr lang="en-US" dirty="0" smtClean="0"/>
              <a:t>(100%).</a:t>
            </a:r>
            <a:r>
              <a:rPr lang="en-US" dirty="0" smtClean="0">
                <a:solidFill>
                  <a:prstClr val="black"/>
                </a:solidFill>
                <a:ea typeface="+mj-ea"/>
                <a:cs typeface="+mj-cs"/>
              </a:rPr>
              <a:t> </a:t>
            </a:r>
            <a:endParaRPr lang="en-US" dirty="0">
              <a:solidFill>
                <a:prstClr val="black"/>
              </a:solidFill>
              <a:ea typeface="+mj-ea"/>
              <a:cs typeface="+mj-cs"/>
            </a:endParaRPr>
          </a:p>
          <a:p>
            <a:pPr algn="just"/>
            <a:r>
              <a:rPr lang="en-US" dirty="0">
                <a:solidFill>
                  <a:prstClr val="black"/>
                </a:solidFill>
                <a:ea typeface="+mj-ea"/>
                <a:cs typeface="+mj-cs"/>
              </a:rPr>
              <a:t>Males transmit their Y chromosome to their sons.  </a:t>
            </a:r>
          </a:p>
          <a:p>
            <a:pPr lvl="1" algn="just"/>
            <a:r>
              <a:rPr lang="en-US" sz="2200" dirty="0">
                <a:solidFill>
                  <a:prstClr val="black"/>
                </a:solidFill>
                <a:ea typeface="+mj-ea"/>
                <a:cs typeface="+mj-cs"/>
              </a:rPr>
              <a:t>This means that sons will not inherit an x-linked recessive condition from their father.</a:t>
            </a:r>
            <a:endParaRPr lang="en-US" sz="2200" dirty="0"/>
          </a:p>
          <a:p>
            <a:endParaRPr lang="en-US" dirty="0"/>
          </a:p>
        </p:txBody>
      </p:sp>
    </p:spTree>
    <p:extLst>
      <p:ext uri="{BB962C8B-B14F-4D97-AF65-F5344CB8AC3E}">
        <p14:creationId xmlns:p14="http://schemas.microsoft.com/office/powerpoint/2010/main" val="3991388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41500" y="2095500"/>
            <a:ext cx="8242299" cy="634468"/>
          </a:xfrm>
        </p:spPr>
        <p:txBody>
          <a:bodyPr>
            <a:normAutofit fontScale="90000"/>
          </a:bodyPr>
          <a:lstStyle/>
          <a:p>
            <a:pPr algn="ctr"/>
            <a:r>
              <a:rPr lang="en-US" dirty="0"/>
              <a:t>Multifactorial inheritance</a:t>
            </a:r>
          </a:p>
        </p:txBody>
      </p:sp>
    </p:spTree>
    <p:extLst>
      <p:ext uri="{BB962C8B-B14F-4D97-AF65-F5344CB8AC3E}">
        <p14:creationId xmlns:p14="http://schemas.microsoft.com/office/powerpoint/2010/main" val="36271869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7999"/>
          </a:xfrm>
        </p:spPr>
      </p:pic>
    </p:spTree>
    <p:extLst>
      <p:ext uri="{BB962C8B-B14F-4D97-AF65-F5344CB8AC3E}">
        <p14:creationId xmlns:p14="http://schemas.microsoft.com/office/powerpoint/2010/main" val="1725476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484972"/>
            <a:ext cx="8610600" cy="1293028"/>
          </a:xfrm>
        </p:spPr>
        <p:txBody>
          <a:bodyPr/>
          <a:lstStyle/>
          <a:p>
            <a:r>
              <a:rPr lang="en-US" dirty="0"/>
              <a:t>Multifactorial conditions</a:t>
            </a:r>
          </a:p>
        </p:txBody>
      </p:sp>
      <p:pic>
        <p:nvPicPr>
          <p:cNvPr id="4" name="Content Placeholder 3"/>
          <p:cNvPicPr>
            <a:picLocks noGrp="1" noChangeAspect="1"/>
          </p:cNvPicPr>
          <p:nvPr>
            <p:ph idx="1"/>
          </p:nvPr>
        </p:nvPicPr>
        <p:blipFill>
          <a:blip r:embed="rId2"/>
          <a:stretch>
            <a:fillRect/>
          </a:stretch>
        </p:blipFill>
        <p:spPr>
          <a:xfrm>
            <a:off x="914400" y="1778000"/>
            <a:ext cx="10007600" cy="5079999"/>
          </a:xfrm>
          <a:prstGeom prst="rect">
            <a:avLst/>
          </a:prstGeom>
        </p:spPr>
      </p:pic>
    </p:spTree>
    <p:extLst>
      <p:ext uri="{BB962C8B-B14F-4D97-AF65-F5344CB8AC3E}">
        <p14:creationId xmlns:p14="http://schemas.microsoft.com/office/powerpoint/2010/main" val="1877821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41500" y="2095500"/>
            <a:ext cx="8242299" cy="634468"/>
          </a:xfrm>
        </p:spPr>
        <p:txBody>
          <a:bodyPr>
            <a:normAutofit fontScale="90000"/>
          </a:bodyPr>
          <a:lstStyle/>
          <a:p>
            <a:pPr algn="ctr"/>
            <a:r>
              <a:rPr lang="en-US" dirty="0"/>
              <a:t>Mitochondrial inheritance</a:t>
            </a:r>
          </a:p>
        </p:txBody>
      </p:sp>
    </p:spTree>
    <p:extLst>
      <p:ext uri="{BB962C8B-B14F-4D97-AF65-F5344CB8AC3E}">
        <p14:creationId xmlns:p14="http://schemas.microsoft.com/office/powerpoint/2010/main" val="2627708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7200" y="435216"/>
            <a:ext cx="8610600" cy="1293028"/>
          </a:xfrm>
        </p:spPr>
        <p:txBody>
          <a:bodyPr/>
          <a:lstStyle/>
          <a:p>
            <a:r>
              <a:rPr lang="en-US" dirty="0"/>
              <a:t>Mitochondrial inheritance</a:t>
            </a:r>
          </a:p>
        </p:txBody>
      </p:sp>
      <p:sp>
        <p:nvSpPr>
          <p:cNvPr id="3" name="Content Placeholder 2"/>
          <p:cNvSpPr>
            <a:spLocks noGrp="1"/>
          </p:cNvSpPr>
          <p:nvPr>
            <p:ph idx="1"/>
          </p:nvPr>
        </p:nvSpPr>
        <p:spPr>
          <a:xfrm>
            <a:off x="254000" y="2057400"/>
            <a:ext cx="8610600" cy="4648199"/>
          </a:xfrm>
        </p:spPr>
        <p:txBody>
          <a:bodyPr>
            <a:normAutofit lnSpcReduction="10000"/>
          </a:bodyPr>
          <a:lstStyle/>
          <a:p>
            <a:r>
              <a:rPr lang="en-US" sz="2400" dirty="0"/>
              <a:t>The transmission of the mitochondrial genome from mother to child.</a:t>
            </a:r>
          </a:p>
          <a:p>
            <a:pPr marL="457200" lvl="1" indent="0">
              <a:buNone/>
            </a:pPr>
            <a:endParaRPr lang="en-US" sz="2400" dirty="0"/>
          </a:p>
          <a:p>
            <a:pPr marL="457200" lvl="1" indent="0">
              <a:buNone/>
            </a:pPr>
            <a:r>
              <a:rPr lang="en-US" sz="4200" b="1" dirty="0">
                <a:solidFill>
                  <a:srgbClr val="FF0000"/>
                </a:solidFill>
              </a:rPr>
              <a:t>WHY?</a:t>
            </a:r>
            <a:r>
              <a:rPr lang="en-US" sz="4200" dirty="0"/>
              <a:t> </a:t>
            </a:r>
            <a:r>
              <a:rPr lang="en-US" sz="2400" dirty="0"/>
              <a:t>Since egg cells, but not sperm cells, keep their mitochondria during </a:t>
            </a:r>
            <a:r>
              <a:rPr lang="en-US" sz="2400" dirty="0" smtClean="0"/>
              <a:t>fertilization, mitochondrial DNA is always inherited from the female parent.</a:t>
            </a:r>
          </a:p>
          <a:p>
            <a:endParaRPr lang="en-US" sz="2400" dirty="0"/>
          </a:p>
          <a:p>
            <a:r>
              <a:rPr lang="en-US" sz="4600" b="1" dirty="0">
                <a:solidFill>
                  <a:srgbClr val="FF0000"/>
                </a:solidFill>
              </a:rPr>
              <a:t>Causes:</a:t>
            </a:r>
            <a:r>
              <a:rPr lang="en-US" sz="4600" dirty="0"/>
              <a:t>  </a:t>
            </a:r>
            <a:r>
              <a:rPr lang="en-US" sz="2400" dirty="0"/>
              <a:t>mutations in the non-nuclear DNA of mitochondria.</a:t>
            </a:r>
          </a:p>
          <a:p>
            <a:pPr marL="0" indent="0">
              <a:buNone/>
            </a:pPr>
            <a:endParaRPr lang="en-US" sz="2400" dirty="0"/>
          </a:p>
          <a:p>
            <a:r>
              <a:rPr lang="en-US" sz="2400" dirty="0"/>
              <a:t>Both males and females are equally affected</a:t>
            </a:r>
          </a:p>
          <a:p>
            <a:endParaRPr lang="en-US" sz="2400" dirty="0"/>
          </a:p>
        </p:txBody>
      </p:sp>
      <p:pic>
        <p:nvPicPr>
          <p:cNvPr id="4" name="Picture 3"/>
          <p:cNvPicPr>
            <a:picLocks noChangeAspect="1"/>
          </p:cNvPicPr>
          <p:nvPr/>
        </p:nvPicPr>
        <p:blipFill>
          <a:blip r:embed="rId2"/>
          <a:stretch>
            <a:fillRect/>
          </a:stretch>
        </p:blipFill>
        <p:spPr>
          <a:xfrm>
            <a:off x="8763000" y="2325144"/>
            <a:ext cx="3340100" cy="3808956"/>
          </a:xfrm>
          <a:prstGeom prst="rect">
            <a:avLst/>
          </a:prstGeom>
        </p:spPr>
      </p:pic>
    </p:spTree>
    <p:extLst>
      <p:ext uri="{BB962C8B-B14F-4D97-AF65-F5344CB8AC3E}">
        <p14:creationId xmlns:p14="http://schemas.microsoft.com/office/powerpoint/2010/main" val="20060262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01800"/>
            <a:ext cx="10960100" cy="4516885"/>
          </a:xfrm>
        </p:spPr>
        <p:txBody>
          <a:bodyPr>
            <a:normAutofit fontScale="92500" lnSpcReduction="10000"/>
          </a:bodyPr>
          <a:lstStyle/>
          <a:p>
            <a:endParaRPr lang="en-US" sz="2000" dirty="0"/>
          </a:p>
          <a:p>
            <a:r>
              <a:rPr lang="en-US" sz="2000" dirty="0"/>
              <a:t>Since many mitochondria are passed into the egg from the cells in the ovary, all the offspring of an affected woman would be expected to inherit the condition.</a:t>
            </a:r>
          </a:p>
          <a:p>
            <a:endParaRPr lang="en-US" sz="2000" dirty="0"/>
          </a:p>
          <a:p>
            <a:r>
              <a:rPr lang="en-US" sz="2000" dirty="0"/>
              <a:t>An affected male does not pass on his mitochondria to his children, so all his children will be unaffected.  </a:t>
            </a:r>
            <a:r>
              <a:rPr lang="en-US" sz="2000" i="1" dirty="0"/>
              <a:t>This is called mitochondrial (sometimes matrilineal) inheritance.</a:t>
            </a:r>
            <a:r>
              <a:rPr lang="en-US" dirty="0"/>
              <a:t/>
            </a:r>
            <a:br>
              <a:rPr lang="en-US" dirty="0"/>
            </a:br>
            <a:endParaRPr lang="en-US" dirty="0"/>
          </a:p>
          <a:p>
            <a:pPr marL="0" indent="0">
              <a:buNone/>
            </a:pPr>
            <a:endParaRPr lang="en-US" dirty="0"/>
          </a:p>
          <a:p>
            <a:pPr marL="0" indent="0">
              <a:buNone/>
            </a:pPr>
            <a:r>
              <a:rPr lang="en-US" dirty="0"/>
              <a:t>As a mitochondrial condition is caused by incorrectly functioning mitochondria, it may be due to:</a:t>
            </a:r>
          </a:p>
          <a:p>
            <a:pPr marL="0" indent="0">
              <a:buNone/>
            </a:pPr>
            <a:r>
              <a:rPr lang="en-US" dirty="0"/>
              <a:t/>
            </a:r>
            <a:br>
              <a:rPr lang="en-US" dirty="0"/>
            </a:br>
            <a:r>
              <a:rPr lang="en-US" dirty="0"/>
              <a:t>- an alteration in the nuclear DNA (e genome)</a:t>
            </a:r>
          </a:p>
          <a:p>
            <a:pPr marL="0" indent="0">
              <a:buNone/>
            </a:pPr>
            <a:r>
              <a:rPr lang="en-US" dirty="0"/>
              <a:t/>
            </a:r>
            <a:br>
              <a:rPr lang="en-US" dirty="0"/>
            </a:br>
            <a:r>
              <a:rPr lang="en-US" dirty="0"/>
              <a:t>- an alteration in the mitochondrial DNA</a:t>
            </a:r>
          </a:p>
        </p:txBody>
      </p:sp>
      <p:sp>
        <p:nvSpPr>
          <p:cNvPr id="7" name="Title 1">
            <a:extLst>
              <a:ext uri="{FF2B5EF4-FFF2-40B4-BE49-F238E27FC236}">
                <a16:creationId xmlns:a16="http://schemas.microsoft.com/office/drawing/2014/main" xmlns="" id="{717DC5E8-465D-4ED5-8C8F-4E41A3505968}"/>
              </a:ext>
            </a:extLst>
          </p:cNvPr>
          <p:cNvSpPr>
            <a:spLocks noGrp="1"/>
          </p:cNvSpPr>
          <p:nvPr>
            <p:ph type="title"/>
          </p:nvPr>
        </p:nvSpPr>
        <p:spPr>
          <a:xfrm>
            <a:off x="2997200" y="435216"/>
            <a:ext cx="8610600" cy="1293028"/>
          </a:xfrm>
        </p:spPr>
        <p:txBody>
          <a:bodyPr/>
          <a:lstStyle/>
          <a:p>
            <a:r>
              <a:rPr lang="en-US" dirty="0"/>
              <a:t>Mitochondrial inheritance</a:t>
            </a:r>
          </a:p>
        </p:txBody>
      </p:sp>
    </p:spTree>
    <p:extLst>
      <p:ext uri="{BB962C8B-B14F-4D97-AF65-F5344CB8AC3E}">
        <p14:creationId xmlns:p14="http://schemas.microsoft.com/office/powerpoint/2010/main" val="30095341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901532"/>
            <a:ext cx="10439400" cy="1293028"/>
          </a:xfrm>
        </p:spPr>
        <p:txBody>
          <a:bodyPr>
            <a:normAutofit/>
          </a:bodyPr>
          <a:lstStyle/>
          <a:p>
            <a:r>
              <a:rPr lang="en-US" sz="3600" dirty="0"/>
              <a:t>Examples of mitochondrial inheritance</a:t>
            </a:r>
          </a:p>
        </p:txBody>
      </p:sp>
      <p:sp>
        <p:nvSpPr>
          <p:cNvPr id="3" name="Content Placeholder 2"/>
          <p:cNvSpPr>
            <a:spLocks noGrp="1"/>
          </p:cNvSpPr>
          <p:nvPr>
            <p:ph idx="1"/>
          </p:nvPr>
        </p:nvSpPr>
        <p:spPr>
          <a:xfrm>
            <a:off x="698500" y="2499360"/>
            <a:ext cx="10439400" cy="4024125"/>
          </a:xfrm>
        </p:spPr>
        <p:txBody>
          <a:bodyPr/>
          <a:lstStyle/>
          <a:p>
            <a:r>
              <a:rPr lang="en-US" dirty="0"/>
              <a:t>an eye disease called </a:t>
            </a:r>
            <a:r>
              <a:rPr lang="en-US" dirty="0" err="1"/>
              <a:t>Leber's</a:t>
            </a:r>
            <a:r>
              <a:rPr lang="en-US" dirty="0"/>
              <a:t> hereditary optic atrophy; </a:t>
            </a:r>
          </a:p>
          <a:p>
            <a:endParaRPr lang="en-US" dirty="0"/>
          </a:p>
          <a:p>
            <a:endParaRPr lang="en-US" dirty="0"/>
          </a:p>
          <a:p>
            <a:r>
              <a:rPr lang="en-US" dirty="0"/>
              <a:t>a form of dementia called MELAS for </a:t>
            </a:r>
            <a:r>
              <a:rPr lang="en-US" dirty="0" smtClean="0"/>
              <a:t>mitochondrial encephalopathy, </a:t>
            </a:r>
            <a:r>
              <a:rPr lang="en-US" dirty="0"/>
              <a:t>lactic acidosis and stroke-like episodes.</a:t>
            </a:r>
          </a:p>
          <a:p>
            <a:endParaRPr lang="en-US" dirty="0"/>
          </a:p>
        </p:txBody>
      </p:sp>
      <p:pic>
        <p:nvPicPr>
          <p:cNvPr id="4" name="Picture 3">
            <a:extLst>
              <a:ext uri="{FF2B5EF4-FFF2-40B4-BE49-F238E27FC236}">
                <a16:creationId xmlns:a16="http://schemas.microsoft.com/office/drawing/2014/main" xmlns="" id="{BE89A08E-504E-4EF5-8DEB-F4185D4F92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277439">
            <a:off x="9491485" y="4865758"/>
            <a:ext cx="2057703" cy="869805"/>
          </a:xfrm>
          <a:prstGeom prst="rect">
            <a:avLst/>
          </a:prstGeom>
        </p:spPr>
      </p:pic>
    </p:spTree>
    <p:extLst>
      <p:ext uri="{BB962C8B-B14F-4D97-AF65-F5344CB8AC3E}">
        <p14:creationId xmlns:p14="http://schemas.microsoft.com/office/powerpoint/2010/main" val="574821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7704" y="513852"/>
            <a:ext cx="4015634" cy="1293028"/>
          </a:xfrm>
        </p:spPr>
        <p:txBody>
          <a:bodyPr/>
          <a:lstStyle/>
          <a:p>
            <a:r>
              <a:rPr lang="en-US" dirty="0"/>
              <a:t>summary</a:t>
            </a:r>
          </a:p>
        </p:txBody>
      </p:sp>
      <p:sp>
        <p:nvSpPr>
          <p:cNvPr id="3" name="Content Placeholder 2"/>
          <p:cNvSpPr>
            <a:spLocks noGrp="1"/>
          </p:cNvSpPr>
          <p:nvPr>
            <p:ph idx="1"/>
          </p:nvPr>
        </p:nvSpPr>
        <p:spPr/>
        <p:txBody>
          <a:bodyPr/>
          <a:lstStyle/>
          <a:p>
            <a:r>
              <a:rPr lang="en-US" dirty="0"/>
              <a:t>Single Gene Inheritance</a:t>
            </a:r>
          </a:p>
          <a:p>
            <a:pPr lvl="1"/>
            <a:r>
              <a:rPr lang="en-US" dirty="0"/>
              <a:t>Changes or mutations occur in DNA sequence of a single gene</a:t>
            </a:r>
          </a:p>
          <a:p>
            <a:pPr lvl="1"/>
            <a:endParaRPr lang="en-US" dirty="0" smtClean="0"/>
          </a:p>
          <a:p>
            <a:pPr lvl="1"/>
            <a:endParaRPr lang="en-US" dirty="0"/>
          </a:p>
          <a:p>
            <a:r>
              <a:rPr lang="en-US" dirty="0"/>
              <a:t>Multifactorial Inheritance</a:t>
            </a:r>
          </a:p>
          <a:p>
            <a:pPr lvl="1"/>
            <a:r>
              <a:rPr lang="en-US" dirty="0"/>
              <a:t>A combination of environmental factors and multiple gene</a:t>
            </a:r>
          </a:p>
          <a:p>
            <a:pPr lvl="1"/>
            <a:endParaRPr lang="en-US" dirty="0" smtClean="0"/>
          </a:p>
          <a:p>
            <a:pPr lvl="1"/>
            <a:endParaRPr lang="en-US" dirty="0"/>
          </a:p>
          <a:p>
            <a:r>
              <a:rPr lang="en-US" dirty="0"/>
              <a:t>Mitochondrial Inheritance</a:t>
            </a:r>
          </a:p>
          <a:p>
            <a:pPr lvl="1"/>
            <a:r>
              <a:rPr lang="en-US" dirty="0"/>
              <a:t>Mutations in the non-nuclear DNA mitochondria</a:t>
            </a:r>
          </a:p>
        </p:txBody>
      </p:sp>
      <p:pic>
        <p:nvPicPr>
          <p:cNvPr id="4" name="Picture 3">
            <a:extLst>
              <a:ext uri="{FF2B5EF4-FFF2-40B4-BE49-F238E27FC236}">
                <a16:creationId xmlns:a16="http://schemas.microsoft.com/office/drawing/2014/main" xmlns="" id="{DC0A414D-476E-4555-B2CD-F5987A3DB2CE}"/>
              </a:ext>
            </a:extLst>
          </p:cNvPr>
          <p:cNvPicPr>
            <a:picLocks noChangeAspect="1"/>
          </p:cNvPicPr>
          <p:nvPr/>
        </p:nvPicPr>
        <p:blipFill>
          <a:blip r:embed="rId2"/>
          <a:stretch>
            <a:fillRect/>
          </a:stretch>
        </p:blipFill>
        <p:spPr>
          <a:xfrm>
            <a:off x="9372600" y="3754580"/>
            <a:ext cx="2133600" cy="2143125"/>
          </a:xfrm>
          <a:prstGeom prst="rect">
            <a:avLst/>
          </a:prstGeom>
        </p:spPr>
      </p:pic>
    </p:spTree>
    <p:extLst>
      <p:ext uri="{BB962C8B-B14F-4D97-AF65-F5344CB8AC3E}">
        <p14:creationId xmlns:p14="http://schemas.microsoft.com/office/powerpoint/2010/main" val="1150913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140" y="355538"/>
            <a:ext cx="3542778" cy="1293028"/>
          </a:xfrm>
        </p:spPr>
        <p:txBody>
          <a:bodyPr/>
          <a:lstStyle/>
          <a:p>
            <a:r>
              <a:rPr lang="en-US" dirty="0" smtClean="0"/>
              <a:t>Definitions </a:t>
            </a:r>
            <a:endParaRPr lang="en-US" dirty="0"/>
          </a:p>
        </p:txBody>
      </p:sp>
      <p:sp>
        <p:nvSpPr>
          <p:cNvPr id="3" name="Content Placeholder 2"/>
          <p:cNvSpPr>
            <a:spLocks noGrp="1"/>
          </p:cNvSpPr>
          <p:nvPr>
            <p:ph idx="1"/>
          </p:nvPr>
        </p:nvSpPr>
        <p:spPr>
          <a:xfrm>
            <a:off x="598118" y="1828802"/>
            <a:ext cx="10820400" cy="5029198"/>
          </a:xfrm>
        </p:spPr>
        <p:txBody>
          <a:bodyPr>
            <a:normAutofit/>
          </a:bodyPr>
          <a:lstStyle/>
          <a:p>
            <a:r>
              <a:rPr lang="en-US" b="1" dirty="0"/>
              <a:t>Genotype</a:t>
            </a:r>
          </a:p>
          <a:p>
            <a:pPr lvl="1"/>
            <a:r>
              <a:rPr lang="en-US" dirty="0"/>
              <a:t>Is the structures of the genes</a:t>
            </a:r>
          </a:p>
          <a:p>
            <a:endParaRPr lang="en-US" dirty="0"/>
          </a:p>
          <a:p>
            <a:r>
              <a:rPr lang="en-US" b="1" dirty="0"/>
              <a:t>Inheritance</a:t>
            </a:r>
          </a:p>
          <a:p>
            <a:pPr lvl="1"/>
            <a:r>
              <a:rPr lang="en-US" dirty="0"/>
              <a:t>Genetic trait or characteristic that is passed on from a parent to the next generation of offspring</a:t>
            </a:r>
          </a:p>
          <a:p>
            <a:endParaRPr lang="en-US" b="1" dirty="0" smtClean="0"/>
          </a:p>
          <a:p>
            <a:r>
              <a:rPr lang="en-US" b="1" dirty="0" smtClean="0"/>
              <a:t>Dominant </a:t>
            </a:r>
            <a:r>
              <a:rPr lang="en-US" b="1" dirty="0"/>
              <a:t>genes </a:t>
            </a:r>
            <a:r>
              <a:rPr lang="en-US" dirty="0"/>
              <a:t>are most often expressed as observable characteristics.</a:t>
            </a:r>
          </a:p>
          <a:p>
            <a:endParaRPr lang="en-US" b="1" dirty="0" smtClean="0"/>
          </a:p>
          <a:p>
            <a:r>
              <a:rPr lang="en-US" b="1" dirty="0" smtClean="0"/>
              <a:t>Recessive </a:t>
            </a:r>
            <a:r>
              <a:rPr lang="en-US" b="1" dirty="0"/>
              <a:t>genes </a:t>
            </a:r>
            <a:r>
              <a:rPr lang="en-US" dirty="0"/>
              <a:t>are most often masked by the dominant genes, unless the offspring inherits one of the same recessive gene from each parent. </a:t>
            </a:r>
          </a:p>
        </p:txBody>
      </p:sp>
    </p:spTree>
    <p:extLst>
      <p:ext uri="{BB962C8B-B14F-4D97-AF65-F5344CB8AC3E}">
        <p14:creationId xmlns:p14="http://schemas.microsoft.com/office/powerpoint/2010/main" val="224950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0827" y="689216"/>
            <a:ext cx="3414386" cy="1293028"/>
          </a:xfrm>
        </p:spPr>
        <p:txBody>
          <a:bodyPr/>
          <a:lstStyle/>
          <a:p>
            <a:r>
              <a:rPr lang="en-US" dirty="0" smtClean="0"/>
              <a:t>Definitions </a:t>
            </a:r>
            <a:endParaRPr lang="en-US" dirty="0"/>
          </a:p>
        </p:txBody>
      </p:sp>
      <p:sp>
        <p:nvSpPr>
          <p:cNvPr id="3" name="Content Placeholder 2"/>
          <p:cNvSpPr>
            <a:spLocks noGrp="1"/>
          </p:cNvSpPr>
          <p:nvPr>
            <p:ph idx="1"/>
          </p:nvPr>
        </p:nvSpPr>
        <p:spPr/>
        <p:txBody>
          <a:bodyPr>
            <a:normAutofit/>
          </a:bodyPr>
          <a:lstStyle/>
          <a:p>
            <a:endParaRPr lang="en-US" sz="2400" b="1" dirty="0" smtClean="0"/>
          </a:p>
          <a:p>
            <a:r>
              <a:rPr lang="en-US" sz="2400" b="1" dirty="0" smtClean="0"/>
              <a:t>Homozygous</a:t>
            </a:r>
            <a:r>
              <a:rPr lang="en-US" sz="2400" dirty="0" smtClean="0"/>
              <a:t> </a:t>
            </a:r>
            <a:r>
              <a:rPr lang="en-US" sz="2400" dirty="0"/>
              <a:t>means that the two alleles an individual possesses for one gene are the same i.e. AA or </a:t>
            </a:r>
            <a:r>
              <a:rPr lang="en-US" sz="2400" dirty="0" err="1"/>
              <a:t>aa</a:t>
            </a:r>
            <a:endParaRPr lang="en-US" sz="2400" dirty="0"/>
          </a:p>
          <a:p>
            <a:endParaRPr lang="en-US" sz="2400" b="1" dirty="0"/>
          </a:p>
          <a:p>
            <a:r>
              <a:rPr lang="en-US" sz="2400" b="1" dirty="0"/>
              <a:t>Heterozygous</a:t>
            </a:r>
            <a:r>
              <a:rPr lang="en-US" sz="2400" dirty="0"/>
              <a:t> means that the two alleles an individual possesses for one gene are different i.e. </a:t>
            </a:r>
            <a:r>
              <a:rPr lang="en-US" sz="2400" dirty="0" err="1"/>
              <a:t>Aa</a:t>
            </a:r>
            <a:endParaRPr lang="en-US" sz="2400" dirty="0"/>
          </a:p>
        </p:txBody>
      </p:sp>
    </p:spTree>
    <p:extLst>
      <p:ext uri="{BB962C8B-B14F-4D97-AF65-F5344CB8AC3E}">
        <p14:creationId xmlns:p14="http://schemas.microsoft.com/office/powerpoint/2010/main" val="687462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 of inheritance</a:t>
            </a:r>
          </a:p>
        </p:txBody>
      </p:sp>
      <p:sp>
        <p:nvSpPr>
          <p:cNvPr id="3" name="Content Placeholder 2"/>
          <p:cNvSpPr>
            <a:spLocks noGrp="1"/>
          </p:cNvSpPr>
          <p:nvPr>
            <p:ph idx="1"/>
          </p:nvPr>
        </p:nvSpPr>
        <p:spPr>
          <a:xfrm>
            <a:off x="300625" y="3022600"/>
            <a:ext cx="11711835" cy="3196085"/>
          </a:xfrm>
        </p:spPr>
        <p:txBody>
          <a:bodyPr/>
          <a:lstStyle/>
          <a:p>
            <a:r>
              <a:rPr lang="en-US" dirty="0"/>
              <a:t>Inheritance patterns describe </a:t>
            </a:r>
            <a:r>
              <a:rPr lang="en-US" dirty="0">
                <a:solidFill>
                  <a:srgbClr val="FF0000"/>
                </a:solidFill>
              </a:rPr>
              <a:t>how a disease is transmitted in families</a:t>
            </a:r>
            <a:r>
              <a:rPr lang="en-US" dirty="0"/>
              <a:t>. </a:t>
            </a:r>
          </a:p>
          <a:p>
            <a:endParaRPr lang="en-US" dirty="0" smtClean="0"/>
          </a:p>
          <a:p>
            <a:r>
              <a:rPr lang="en-US" dirty="0" smtClean="0"/>
              <a:t>These </a:t>
            </a:r>
            <a:r>
              <a:rPr lang="en-US" dirty="0"/>
              <a:t>patterns help to predict the recurrence risk for relatives.</a:t>
            </a:r>
          </a:p>
          <a:p>
            <a:endParaRPr lang="en-US" dirty="0" smtClean="0"/>
          </a:p>
          <a:p>
            <a:r>
              <a:rPr lang="en-US" dirty="0" smtClean="0"/>
              <a:t>These </a:t>
            </a:r>
            <a:r>
              <a:rPr lang="en-US" dirty="0"/>
              <a:t>disorders are called </a:t>
            </a:r>
            <a:r>
              <a:rPr lang="en-US" b="1" i="1" dirty="0" err="1"/>
              <a:t>Mendelian</a:t>
            </a:r>
            <a:r>
              <a:rPr lang="en-US" b="1" i="1" dirty="0"/>
              <a:t> disorders</a:t>
            </a:r>
            <a:r>
              <a:rPr lang="en-US" dirty="0"/>
              <a:t>, after the geneticist </a:t>
            </a:r>
            <a:r>
              <a:rPr lang="en-US" dirty="0" err="1"/>
              <a:t>Gregor</a:t>
            </a:r>
            <a:r>
              <a:rPr lang="en-US" dirty="0"/>
              <a:t> Mendel.</a:t>
            </a:r>
          </a:p>
          <a:p>
            <a:endParaRPr lang="en-US" dirty="0"/>
          </a:p>
        </p:txBody>
      </p:sp>
      <p:sp>
        <p:nvSpPr>
          <p:cNvPr id="5" name="Rectangle 4"/>
          <p:cNvSpPr/>
          <p:nvPr/>
        </p:nvSpPr>
        <p:spPr>
          <a:xfrm>
            <a:off x="114300" y="2057401"/>
            <a:ext cx="3624087" cy="830997"/>
          </a:xfrm>
          <a:prstGeom prst="rect">
            <a:avLst/>
          </a:prstGeom>
        </p:spPr>
        <p:txBody>
          <a:bodyPr wrap="square">
            <a:spAutoFit/>
          </a:bodyPr>
          <a:lstStyle/>
          <a:p>
            <a:pPr algn="ctr"/>
            <a:r>
              <a:rPr lang="en-US" sz="4800" b="1" dirty="0">
                <a:ln w="22225">
                  <a:solidFill>
                    <a:schemeClr val="accent2"/>
                  </a:solidFill>
                  <a:prstDash val="solid"/>
                </a:ln>
                <a:solidFill>
                  <a:schemeClr val="accent2">
                    <a:lumMod val="40000"/>
                    <a:lumOff val="60000"/>
                  </a:schemeClr>
                </a:solidFill>
              </a:rPr>
              <a:t>MODE</a:t>
            </a:r>
          </a:p>
        </p:txBody>
      </p:sp>
      <p:pic>
        <p:nvPicPr>
          <p:cNvPr id="6" name="Picture 5"/>
          <p:cNvPicPr>
            <a:picLocks noChangeAspect="1"/>
          </p:cNvPicPr>
          <p:nvPr/>
        </p:nvPicPr>
        <p:blipFill>
          <a:blip r:embed="rId2"/>
          <a:stretch>
            <a:fillRect/>
          </a:stretch>
        </p:blipFill>
        <p:spPr>
          <a:xfrm>
            <a:off x="3105150" y="1012399"/>
            <a:ext cx="1943100" cy="1943100"/>
          </a:xfrm>
          <a:prstGeom prst="rect">
            <a:avLst/>
          </a:prstGeom>
        </p:spPr>
      </p:pic>
    </p:spTree>
    <p:extLst>
      <p:ext uri="{BB962C8B-B14F-4D97-AF65-F5344CB8AC3E}">
        <p14:creationId xmlns:p14="http://schemas.microsoft.com/office/powerpoint/2010/main" val="3128154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764373"/>
            <a:ext cx="9448800" cy="1293028"/>
          </a:xfrm>
        </p:spPr>
        <p:txBody>
          <a:bodyPr/>
          <a:lstStyle/>
          <a:p>
            <a:r>
              <a:rPr lang="en-US" dirty="0"/>
              <a:t>Mode and types of inheritance</a:t>
            </a:r>
          </a:p>
        </p:txBody>
      </p:sp>
      <p:sp>
        <p:nvSpPr>
          <p:cNvPr id="3" name="Content Placeholder 2"/>
          <p:cNvSpPr>
            <a:spLocks noGrp="1"/>
          </p:cNvSpPr>
          <p:nvPr>
            <p:ph idx="1"/>
          </p:nvPr>
        </p:nvSpPr>
        <p:spPr/>
        <p:txBody>
          <a:bodyPr/>
          <a:lstStyle/>
          <a:p>
            <a:pPr marL="457200" indent="-457200">
              <a:buFont typeface="+mj-lt"/>
              <a:buAutoNum type="arabicPeriod"/>
            </a:pPr>
            <a:r>
              <a:rPr lang="en-US" dirty="0"/>
              <a:t>Single Gene Inheritance</a:t>
            </a:r>
          </a:p>
          <a:p>
            <a:pPr marL="914400" lvl="1" indent="-457200">
              <a:buFont typeface="+mj-lt"/>
              <a:buAutoNum type="arabicPeriod"/>
            </a:pPr>
            <a:r>
              <a:rPr lang="en-US" dirty="0"/>
              <a:t>Autosomal dominant</a:t>
            </a:r>
          </a:p>
          <a:p>
            <a:pPr marL="914400" lvl="1" indent="-457200">
              <a:buFont typeface="+mj-lt"/>
              <a:buAutoNum type="arabicPeriod"/>
            </a:pPr>
            <a:r>
              <a:rPr lang="en-US" dirty="0"/>
              <a:t>Autosomal recessive</a:t>
            </a:r>
          </a:p>
          <a:p>
            <a:pPr marL="914400" lvl="1" indent="-457200">
              <a:buFont typeface="+mj-lt"/>
              <a:buAutoNum type="arabicPeriod"/>
            </a:pPr>
            <a:r>
              <a:rPr lang="en-US" dirty="0"/>
              <a:t>X-linked</a:t>
            </a:r>
          </a:p>
          <a:p>
            <a:pPr marL="457200" indent="-457200">
              <a:buFont typeface="+mj-lt"/>
              <a:buAutoNum type="arabicPeriod"/>
            </a:pPr>
            <a:endParaRPr lang="en-US" dirty="0"/>
          </a:p>
          <a:p>
            <a:pPr marL="457200" indent="-457200">
              <a:buFont typeface="+mj-lt"/>
              <a:buAutoNum type="arabicPeriod"/>
            </a:pPr>
            <a:r>
              <a:rPr lang="en-US" dirty="0"/>
              <a:t>Multifactorial Inheritance</a:t>
            </a:r>
          </a:p>
          <a:p>
            <a:pPr marL="457200" indent="-457200">
              <a:buFont typeface="+mj-lt"/>
              <a:buAutoNum type="arabicPeriod"/>
            </a:pPr>
            <a:endParaRPr lang="en-US" dirty="0"/>
          </a:p>
          <a:p>
            <a:pPr marL="457200" indent="-457200">
              <a:buFont typeface="+mj-lt"/>
              <a:buAutoNum type="arabicPeriod"/>
            </a:pPr>
            <a:r>
              <a:rPr lang="en-US" dirty="0"/>
              <a:t>Mitochondrial Inheritance</a:t>
            </a:r>
          </a:p>
        </p:txBody>
      </p:sp>
    </p:spTree>
    <p:extLst>
      <p:ext uri="{BB962C8B-B14F-4D97-AF65-F5344CB8AC3E}">
        <p14:creationId xmlns:p14="http://schemas.microsoft.com/office/powerpoint/2010/main" val="4051609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7CF112-AB3A-43CD-B026-7A60163F1358}"/>
              </a:ext>
            </a:extLst>
          </p:cNvPr>
          <p:cNvSpPr>
            <a:spLocks noGrp="1"/>
          </p:cNvSpPr>
          <p:nvPr>
            <p:ph type="title"/>
          </p:nvPr>
        </p:nvSpPr>
        <p:spPr/>
        <p:txBody>
          <a:bodyPr/>
          <a:lstStyle/>
          <a:p>
            <a:r>
              <a:rPr lang="en-US" dirty="0"/>
              <a:t>Single gene inheritance</a:t>
            </a:r>
          </a:p>
        </p:txBody>
      </p:sp>
      <p:sp>
        <p:nvSpPr>
          <p:cNvPr id="3" name="Content Placeholder 2">
            <a:extLst>
              <a:ext uri="{FF2B5EF4-FFF2-40B4-BE49-F238E27FC236}">
                <a16:creationId xmlns:a16="http://schemas.microsoft.com/office/drawing/2014/main" xmlns="" id="{FF80CDFB-421F-4BDD-A367-FAA157887B15}"/>
              </a:ext>
            </a:extLst>
          </p:cNvPr>
          <p:cNvSpPr>
            <a:spLocks noGrp="1"/>
          </p:cNvSpPr>
          <p:nvPr>
            <p:ph idx="1"/>
          </p:nvPr>
        </p:nvSpPr>
        <p:spPr/>
        <p:txBody>
          <a:bodyPr/>
          <a:lstStyle/>
          <a:p>
            <a:r>
              <a:rPr lang="en-US" dirty="0"/>
              <a:t>When a certain gene is known to cause a disease (mutation), we refer to it as a single gene disorder.</a:t>
            </a:r>
          </a:p>
          <a:p>
            <a:endParaRPr lang="en-US" dirty="0"/>
          </a:p>
          <a:p>
            <a:r>
              <a:rPr lang="en-US" dirty="0"/>
              <a:t>Examples: cystic fibrosis, sickle cell disease.</a:t>
            </a:r>
          </a:p>
          <a:p>
            <a:endParaRPr lang="en-US" dirty="0"/>
          </a:p>
          <a:p>
            <a:r>
              <a:rPr lang="en-US" b="1" dirty="0"/>
              <a:t>Types</a:t>
            </a:r>
          </a:p>
          <a:p>
            <a:endParaRPr lang="en-US" dirty="0"/>
          </a:p>
          <a:p>
            <a:pPr marL="914400" lvl="1" indent="-457200">
              <a:buFont typeface="+mj-lt"/>
              <a:buAutoNum type="arabicPeriod"/>
            </a:pPr>
            <a:r>
              <a:rPr lang="en-US" dirty="0"/>
              <a:t>Autosomal dominant</a:t>
            </a:r>
          </a:p>
          <a:p>
            <a:pPr marL="914400" lvl="1" indent="-457200">
              <a:buFont typeface="+mj-lt"/>
              <a:buAutoNum type="arabicPeriod"/>
            </a:pPr>
            <a:r>
              <a:rPr lang="en-US" dirty="0"/>
              <a:t>Autosomal recessive</a:t>
            </a:r>
          </a:p>
          <a:p>
            <a:pPr marL="914400" lvl="1" indent="-457200">
              <a:buFont typeface="+mj-lt"/>
              <a:buAutoNum type="arabicPeriod"/>
            </a:pPr>
            <a:r>
              <a:rPr lang="en-US" dirty="0"/>
              <a:t>X-linked</a:t>
            </a:r>
          </a:p>
          <a:p>
            <a:endParaRPr lang="en-US" dirty="0"/>
          </a:p>
          <a:p>
            <a:endParaRPr lang="en-US" dirty="0"/>
          </a:p>
        </p:txBody>
      </p:sp>
    </p:spTree>
    <p:extLst>
      <p:ext uri="{BB962C8B-B14F-4D97-AF65-F5344CB8AC3E}">
        <p14:creationId xmlns:p14="http://schemas.microsoft.com/office/powerpoint/2010/main" val="3460229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1914C2-AFF8-428B-8B72-AFDEB7222E72}"/>
              </a:ext>
            </a:extLst>
          </p:cNvPr>
          <p:cNvSpPr>
            <a:spLocks noGrp="1"/>
          </p:cNvSpPr>
          <p:nvPr>
            <p:ph type="title"/>
          </p:nvPr>
        </p:nvSpPr>
        <p:spPr>
          <a:xfrm>
            <a:off x="1943100" y="764373"/>
            <a:ext cx="9563100" cy="1293028"/>
          </a:xfrm>
        </p:spPr>
        <p:txBody>
          <a:bodyPr/>
          <a:lstStyle/>
          <a:p>
            <a:r>
              <a:rPr lang="en-US" b="1" dirty="0"/>
              <a:t>Single autosomal dominant gene</a:t>
            </a:r>
            <a:endParaRPr lang="en-US" dirty="0"/>
          </a:p>
        </p:txBody>
      </p:sp>
      <p:sp>
        <p:nvSpPr>
          <p:cNvPr id="3" name="Content Placeholder 2">
            <a:extLst>
              <a:ext uri="{FF2B5EF4-FFF2-40B4-BE49-F238E27FC236}">
                <a16:creationId xmlns:a16="http://schemas.microsoft.com/office/drawing/2014/main" xmlns="" id="{35914180-61C7-4402-AF7F-99825FB254E4}"/>
              </a:ext>
            </a:extLst>
          </p:cNvPr>
          <p:cNvSpPr>
            <a:spLocks noGrp="1"/>
          </p:cNvSpPr>
          <p:nvPr>
            <p:ph idx="1"/>
          </p:nvPr>
        </p:nvSpPr>
        <p:spPr>
          <a:xfrm>
            <a:off x="685800" y="2057401"/>
            <a:ext cx="10820400" cy="4610099"/>
          </a:xfrm>
        </p:spPr>
        <p:txBody>
          <a:bodyPr>
            <a:normAutofit lnSpcReduction="10000"/>
          </a:bodyPr>
          <a:lstStyle/>
          <a:p>
            <a:r>
              <a:rPr lang="en-US" dirty="0"/>
              <a:t>Autosomal dominant means that a person only needs one copy of the changed gene (genetic difference) in order to have the disorder (</a:t>
            </a:r>
            <a:r>
              <a:rPr lang="en-US" dirty="0">
                <a:solidFill>
                  <a:prstClr val="black"/>
                </a:solidFill>
              </a:rPr>
              <a:t>heterozygous)</a:t>
            </a:r>
            <a:r>
              <a:rPr lang="en-US" dirty="0"/>
              <a:t>.</a:t>
            </a:r>
          </a:p>
          <a:p>
            <a:endParaRPr lang="en-US" dirty="0"/>
          </a:p>
          <a:p>
            <a:r>
              <a:rPr lang="en-US" dirty="0"/>
              <a:t>Usually, the changed gene is inherited from a parent who also has the disorder and every generation in the family may have members with the disorder.</a:t>
            </a:r>
          </a:p>
          <a:p>
            <a:endParaRPr lang="en-US" dirty="0"/>
          </a:p>
          <a:p>
            <a:r>
              <a:rPr lang="en-US" dirty="0"/>
              <a:t>There are some instances in which a person has the gene that causes the disorder and does not show symptoms of the disorder, but can still pass the gene to his or her children.</a:t>
            </a:r>
          </a:p>
          <a:p>
            <a:endParaRPr lang="en-US" dirty="0"/>
          </a:p>
          <a:p>
            <a:r>
              <a:rPr lang="en-US" dirty="0"/>
              <a:t>A person who carriers a gene for an autosomal dominant disorder has a 50% chance of passing the gene to each child.</a:t>
            </a:r>
          </a:p>
        </p:txBody>
      </p:sp>
    </p:spTree>
    <p:extLst>
      <p:ext uri="{BB962C8B-B14F-4D97-AF65-F5344CB8AC3E}">
        <p14:creationId xmlns:p14="http://schemas.microsoft.com/office/powerpoint/2010/main" val="1060879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460500"/>
            <a:ext cx="10426700" cy="622300"/>
          </a:xfrm>
        </p:spPr>
        <p:txBody>
          <a:bodyPr>
            <a:normAutofit fontScale="90000"/>
          </a:bodyPr>
          <a:lstStyle/>
          <a:p>
            <a:pPr marL="228600" lvl="0" indent="-228600" algn="l">
              <a:spcBef>
                <a:spcPts val="1000"/>
              </a:spcBef>
              <a:buFont typeface="Wingdings" panose="05000000000000000000" pitchFamily="2" charset="2"/>
              <a:buChar char="ü"/>
            </a:pPr>
            <a:r>
              <a:rPr lang="en-US" sz="3200" b="1" dirty="0"/>
              <a:t>Single autosomal dominant gene </a:t>
            </a:r>
            <a:r>
              <a:rPr lang="en-US" sz="2000" dirty="0"/>
              <a:t>- </a:t>
            </a:r>
            <a:r>
              <a:rPr lang="en-US" sz="2200" cap="none" dirty="0">
                <a:solidFill>
                  <a:prstClr val="black"/>
                </a:solidFill>
                <a:ea typeface="+mn-ea"/>
                <a:cs typeface="+mn-cs"/>
              </a:rPr>
              <a:t>conditions that are manifest in heterozygotes (individuals with just one copy of the mutant allele).</a:t>
            </a:r>
            <a:br>
              <a:rPr lang="en-US" sz="2200" cap="none" dirty="0">
                <a:solidFill>
                  <a:prstClr val="black"/>
                </a:solidFill>
                <a:ea typeface="+mn-ea"/>
                <a:cs typeface="+mn-cs"/>
              </a:rPr>
            </a:br>
            <a:r>
              <a:rPr lang="en-US" dirty="0"/>
              <a:t> </a:t>
            </a:r>
          </a:p>
        </p:txBody>
      </p:sp>
      <p:pic>
        <p:nvPicPr>
          <p:cNvPr id="4" name="Content Placeholder 3"/>
          <p:cNvPicPr>
            <a:picLocks noGrp="1" noChangeAspect="1"/>
          </p:cNvPicPr>
          <p:nvPr>
            <p:ph idx="1"/>
          </p:nvPr>
        </p:nvPicPr>
        <p:blipFill>
          <a:blip r:embed="rId2"/>
          <a:stretch>
            <a:fillRect/>
          </a:stretch>
        </p:blipFill>
        <p:spPr>
          <a:xfrm>
            <a:off x="1231900" y="2184400"/>
            <a:ext cx="8915400" cy="4673599"/>
          </a:xfrm>
          <a:prstGeom prst="rect">
            <a:avLst/>
          </a:prstGeom>
        </p:spPr>
      </p:pic>
    </p:spTree>
    <p:extLst>
      <p:ext uri="{BB962C8B-B14F-4D97-AF65-F5344CB8AC3E}">
        <p14:creationId xmlns:p14="http://schemas.microsoft.com/office/powerpoint/2010/main" val="31115580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TC104033937[[fn=Vapor Trail]]</Template>
  <TotalTime>2277</TotalTime>
  <Words>1195</Words>
  <Application>Microsoft Office PowerPoint</Application>
  <PresentationFormat>Widescreen</PresentationFormat>
  <Paragraphs>163</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Century Gothic</vt:lpstr>
      <vt:lpstr>Courier New</vt:lpstr>
      <vt:lpstr>Wingdings</vt:lpstr>
      <vt:lpstr>Vapor Trail</vt:lpstr>
      <vt:lpstr>Different mode and types of inheritance</vt:lpstr>
      <vt:lpstr>Definition </vt:lpstr>
      <vt:lpstr>Definitions </vt:lpstr>
      <vt:lpstr>Definitions </vt:lpstr>
      <vt:lpstr>Mode of inheritance</vt:lpstr>
      <vt:lpstr>Mode and types of inheritance</vt:lpstr>
      <vt:lpstr>Single gene inheritance</vt:lpstr>
      <vt:lpstr>Single autosomal dominant gene</vt:lpstr>
      <vt:lpstr>Single autosomal dominant gene - conditions that are manifest in heterozygotes (individuals with just one copy of the mutant allele).  </vt:lpstr>
      <vt:lpstr>PowerPoint Presentation</vt:lpstr>
      <vt:lpstr>SINGLE AUTOSOMAL RECESSIVE GENE</vt:lpstr>
      <vt:lpstr>SINGLE AUTOSOMAL RECESSIVE GENE - conditions are only manifest in individuals who have two copies of the mutant allele (are homozygous). </vt:lpstr>
      <vt:lpstr>PowerPoint Presentation</vt:lpstr>
      <vt:lpstr>Comparison of autosomal dominant and recessive modes of inheritance</vt:lpstr>
      <vt:lpstr>Sex linked inheritance</vt:lpstr>
      <vt:lpstr>Sex linked inheritance</vt:lpstr>
      <vt:lpstr>Sex linked inheritance</vt:lpstr>
      <vt:lpstr>Sex linked inheritance</vt:lpstr>
      <vt:lpstr>Examples for sex-linked inheritance</vt:lpstr>
      <vt:lpstr>Examples for sex-linked inheritance</vt:lpstr>
      <vt:lpstr>Multifactorial inheritance</vt:lpstr>
      <vt:lpstr>PowerPoint Presentation</vt:lpstr>
      <vt:lpstr>Multifactorial conditions</vt:lpstr>
      <vt:lpstr>Mitochondrial inheritance</vt:lpstr>
      <vt:lpstr>Mitochondrial inheritance</vt:lpstr>
      <vt:lpstr>Mitochondrial inheritance</vt:lpstr>
      <vt:lpstr>Examples of mitochondrial inheritance</vt:lpstr>
      <vt:lpstr>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Relationship between dna, chromosomes and genes</dc:title>
  <dc:creator>mdionaldo</dc:creator>
  <cp:lastModifiedBy>Yara</cp:lastModifiedBy>
  <cp:revision>155</cp:revision>
  <dcterms:created xsi:type="dcterms:W3CDTF">2014-02-18T07:34:27Z</dcterms:created>
  <dcterms:modified xsi:type="dcterms:W3CDTF">2017-11-27T18:19:47Z</dcterms:modified>
</cp:coreProperties>
</file>