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60" r:id="rId5"/>
    <p:sldId id="261" r:id="rId6"/>
    <p:sldId id="262" r:id="rId7"/>
    <p:sldId id="263" r:id="rId8"/>
    <p:sldId id="264" r:id="rId9"/>
    <p:sldId id="265" r:id="rId10"/>
    <p:sldId id="285" r:id="rId11"/>
    <p:sldId id="266" r:id="rId12"/>
    <p:sldId id="304" r:id="rId13"/>
    <p:sldId id="268" r:id="rId14"/>
    <p:sldId id="269" r:id="rId15"/>
    <p:sldId id="286" r:id="rId16"/>
    <p:sldId id="307" r:id="rId17"/>
    <p:sldId id="308" r:id="rId18"/>
    <p:sldId id="317" r:id="rId19"/>
    <p:sldId id="315" r:id="rId20"/>
    <p:sldId id="316" r:id="rId21"/>
    <p:sldId id="318" r:id="rId22"/>
    <p:sldId id="270" r:id="rId23"/>
    <p:sldId id="2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6699"/>
    <a:srgbClr val="BDFBAF"/>
    <a:srgbClr val="FFFF99"/>
    <a:srgbClr val="640021"/>
    <a:srgbClr val="060145"/>
    <a:srgbClr val="7A0029"/>
    <a:srgbClr val="990033"/>
    <a:srgbClr val="000066"/>
    <a:srgbClr val="8E081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55" autoAdjust="0"/>
    <p:restoredTop sz="93424" autoAdjust="0"/>
  </p:normalViewPr>
  <p:slideViewPr>
    <p:cSldViewPr>
      <p:cViewPr>
        <p:scale>
          <a:sx n="50" d="100"/>
          <a:sy n="50" d="100"/>
        </p:scale>
        <p:origin x="-1142"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557C16-141E-4F30-9DDB-6B82420FDC00}" type="datetimeFigureOut">
              <a:rPr lang="en-US" smtClean="0"/>
              <a:pPr/>
              <a:t>11/8/2017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148ECD-6B27-4446-9416-AE57061CBE74}" type="slidenum">
              <a:rPr lang="en-US" smtClean="0"/>
              <a:pPr/>
              <a:t>‹#›</a:t>
            </a:fld>
            <a:endParaRPr lang="en-US"/>
          </a:p>
        </p:txBody>
      </p:sp>
    </p:spTree>
    <p:extLst>
      <p:ext uri="{BB962C8B-B14F-4D97-AF65-F5344CB8AC3E}">
        <p14:creationId xmlns="" xmlns:p14="http://schemas.microsoft.com/office/powerpoint/2010/main" val="2973186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C148ECD-6B27-4446-9416-AE57061CBE7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4C148ECD-6B27-4446-9416-AE57061CBE74}"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6D122B-BA8E-4B93-A12D-3AC50356F0D0}"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9D5CB4-9065-471B-AC16-B212A1074136}" type="slidenum">
              <a:rPr lang="en-US" smtClean="0"/>
              <a:pPr/>
              <a:t>‹#›</a:t>
            </a:fld>
            <a:endParaRPr lang="en-US"/>
          </a:p>
        </p:txBody>
      </p:sp>
    </p:spTree>
    <p:extLst>
      <p:ext uri="{BB962C8B-B14F-4D97-AF65-F5344CB8AC3E}">
        <p14:creationId xmlns="" xmlns:p14="http://schemas.microsoft.com/office/powerpoint/2010/main" val="3985335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717293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6D122B-BA8E-4B93-A12D-3AC50356F0D0}" type="datetimeFigureOut">
              <a:rPr lang="en-US" smtClean="0"/>
              <a:pPr/>
              <a:t>11/8/2017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9D5CB4-9065-471B-AC16-B212A1074136}" type="slidenum">
              <a:rPr lang="en-US" smtClean="0"/>
              <a:pPr/>
              <a:t>‹#›</a:t>
            </a:fld>
            <a:endParaRPr lang="en-US"/>
          </a:p>
        </p:txBody>
      </p:sp>
    </p:spTree>
    <p:extLst>
      <p:ext uri="{BB962C8B-B14F-4D97-AF65-F5344CB8AC3E}">
        <p14:creationId xmlns="" xmlns:p14="http://schemas.microsoft.com/office/powerpoint/2010/main" val="255296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396143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799477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168142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774027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917689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20360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23184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935824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6D122B-BA8E-4B93-A12D-3AC50356F0D0}" type="datetimeFigureOut">
              <a:rPr lang="en-US" smtClean="0"/>
              <a:pPr/>
              <a:t>11/8/2017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D5CB4-9065-471B-AC16-B212A1074136}" type="slidenum">
              <a:rPr lang="en-US" smtClean="0"/>
              <a:pPr/>
              <a:t>‹#›</a:t>
            </a:fld>
            <a:endParaRPr lang="en-US"/>
          </a:p>
        </p:txBody>
      </p:sp>
      <p:pic>
        <p:nvPicPr>
          <p:cNvPr id="7" name="Picture 6"/>
          <p:cNvPicPr>
            <a:picLocks noChangeAspect="1"/>
          </p:cNvPicPr>
          <p:nvPr userDrawn="1"/>
        </p:nvPicPr>
        <p:blipFill>
          <a:blip r:embed="rId13"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userDrawn="1"/>
        </p:nvPicPr>
        <p:blipFill>
          <a:blip r:embed="rId14" cstate="print">
            <a:extLst>
              <a:ext uri="{28A0092B-C50C-407E-A947-70E740481C1C}">
                <a14:useLocalDpi xmlns="" xmlns:a14="http://schemas.microsoft.com/office/drawing/2010/main" val="0"/>
              </a:ext>
            </a:extLst>
          </a:blip>
          <a:stretch>
            <a:fillRect/>
          </a:stretch>
        </p:blipFill>
        <p:spPr>
          <a:xfrm>
            <a:off x="7924279" y="1"/>
            <a:ext cx="1215726" cy="1066800"/>
          </a:xfrm>
          <a:prstGeom prst="rect">
            <a:avLst/>
          </a:prstGeom>
        </p:spPr>
      </p:pic>
    </p:spTree>
    <p:extLst>
      <p:ext uri="{BB962C8B-B14F-4D97-AF65-F5344CB8AC3E}">
        <p14:creationId xmlns="" xmlns:p14="http://schemas.microsoft.com/office/powerpoint/2010/main" val="2231256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43000" y="1447800"/>
            <a:ext cx="6781800" cy="3395144"/>
          </a:xfrm>
          <a:prstGeom prst="rect">
            <a:avLst/>
          </a:prstGeom>
        </p:spPr>
      </p:pic>
      <p:pic>
        <p:nvPicPr>
          <p:cNvPr id="3" name="Picture 2"/>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t="9907" b="15178"/>
          <a:stretch/>
        </p:blipFill>
        <p:spPr>
          <a:xfrm>
            <a:off x="1905000" y="3922520"/>
            <a:ext cx="5715000" cy="1427147"/>
          </a:xfrm>
          <a:prstGeom prst="rect">
            <a:avLst/>
          </a:prstGeom>
        </p:spPr>
      </p:pic>
      <p:pic>
        <p:nvPicPr>
          <p:cNvPr id="4" name="Picture 3"/>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t="19120" b="19354"/>
          <a:stretch/>
        </p:blipFill>
        <p:spPr>
          <a:xfrm>
            <a:off x="2705100" y="685800"/>
            <a:ext cx="3657600" cy="1350236"/>
          </a:xfrm>
          <a:prstGeom prst="rect">
            <a:avLst/>
          </a:prstGeom>
        </p:spPr>
      </p:pic>
      <p:pic>
        <p:nvPicPr>
          <p:cNvPr id="5" name="Picture 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266700" y="5410200"/>
            <a:ext cx="3276600" cy="1310640"/>
          </a:xfrm>
          <a:prstGeom prst="rect">
            <a:avLst/>
          </a:prstGeom>
        </p:spPr>
      </p:pic>
    </p:spTree>
    <p:extLst>
      <p:ext uri="{BB962C8B-B14F-4D97-AF65-F5344CB8AC3E}">
        <p14:creationId xmlns="" xmlns:p14="http://schemas.microsoft.com/office/powerpoint/2010/main" val="357850839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10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1000"/>
                                        <p:tgtEl>
                                          <p:spTgt spid="3"/>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tretch>
            <a:fillRect/>
          </a:stretch>
        </p:blipFill>
        <p:spPr>
          <a:xfrm>
            <a:off x="0" y="59820"/>
            <a:ext cx="9144000" cy="6264779"/>
          </a:xfrm>
          <a:prstGeom prst="rect">
            <a:avLst/>
          </a:prstGeom>
        </p:spPr>
      </p:pic>
    </p:spTree>
    <p:extLst>
      <p:ext uri="{BB962C8B-B14F-4D97-AF65-F5344CB8AC3E}">
        <p14:creationId xmlns="" xmlns:p14="http://schemas.microsoft.com/office/powerpoint/2010/main" val="821291781"/>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4661" r="2890" b="12385"/>
          <a:stretch/>
        </p:blipFill>
        <p:spPr bwMode="auto">
          <a:xfrm>
            <a:off x="70147" y="2590800"/>
            <a:ext cx="9144000" cy="3165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3" name="Straight Connector 2"/>
          <p:cNvCxnSpPr/>
          <p:nvPr/>
        </p:nvCxnSpPr>
        <p:spPr>
          <a:xfrm flipH="1">
            <a:off x="304800" y="2286000"/>
            <a:ext cx="8610600" cy="0"/>
          </a:xfrm>
          <a:prstGeom prst="line">
            <a:avLst/>
          </a:prstGeom>
          <a:ln>
            <a:solidFill>
              <a:srgbClr val="FFFF99"/>
            </a:solidFill>
            <a:prstDash val="dashDot"/>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842015" y="381000"/>
            <a:ext cx="5612434" cy="523220"/>
          </a:xfrm>
          <a:prstGeom prst="rect">
            <a:avLst/>
          </a:prstGeom>
        </p:spPr>
        <p:txBody>
          <a:bodyPr wrap="none">
            <a:spAutoFit/>
          </a:bodyPr>
          <a:lstStyle/>
          <a:p>
            <a:pPr algn="just" rtl="1"/>
            <a:r>
              <a:rPr lang="ar-SA" sz="2800" b="1" dirty="0" smtClean="0">
                <a:solidFill>
                  <a:srgbClr val="99FF66"/>
                </a:solidFill>
                <a:ea typeface="Calibri"/>
                <a:cs typeface="Times New Roman"/>
              </a:rPr>
              <a:t>2- تقسيم </a:t>
            </a:r>
            <a:r>
              <a:rPr lang="ar-SA" sz="2800" b="1" dirty="0">
                <a:solidFill>
                  <a:srgbClr val="99FF66"/>
                </a:solidFill>
                <a:ea typeface="Calibri"/>
                <a:cs typeface="Times New Roman"/>
              </a:rPr>
              <a:t>شانتز </a:t>
            </a:r>
            <a:r>
              <a:rPr lang="en-US" sz="2800" b="1" dirty="0" smtClean="0">
                <a:solidFill>
                  <a:srgbClr val="99FF66"/>
                </a:solidFill>
                <a:latin typeface="Times New Roman" panose="02020603050405020304" pitchFamily="18" charset="0"/>
                <a:ea typeface="Calibri"/>
                <a:cs typeface="Times New Roman" panose="02020603050405020304" pitchFamily="18" charset="0"/>
              </a:rPr>
              <a:t>(Schantz </a:t>
            </a:r>
            <a:r>
              <a:rPr lang="en-US" sz="2800" b="1" dirty="0">
                <a:solidFill>
                  <a:srgbClr val="99FF66"/>
                </a:solidFill>
                <a:latin typeface="Times New Roman" panose="02020603050405020304" pitchFamily="18" charset="0"/>
                <a:ea typeface="Calibri"/>
                <a:cs typeface="Times New Roman" panose="02020603050405020304" pitchFamily="18" charset="0"/>
              </a:rPr>
              <a:t>classification</a:t>
            </a:r>
            <a:r>
              <a:rPr lang="en-US" sz="2800" b="1" dirty="0" smtClean="0">
                <a:solidFill>
                  <a:srgbClr val="99FF66"/>
                </a:solidFill>
                <a:latin typeface="Times New Roman" panose="02020603050405020304" pitchFamily="18" charset="0"/>
                <a:ea typeface="Calibri"/>
                <a:cs typeface="Times New Roman" panose="02020603050405020304" pitchFamily="18" charset="0"/>
              </a:rPr>
              <a:t>)</a:t>
            </a:r>
            <a:endParaRPr lang="en-US" sz="2800" dirty="0">
              <a:solidFill>
                <a:srgbClr val="99FF66"/>
              </a:solidFill>
              <a:latin typeface="Times New Roman" panose="02020603050405020304" pitchFamily="18" charset="0"/>
              <a:cs typeface="Times New Roman" panose="02020603050405020304" pitchFamily="18" charset="0"/>
            </a:endParaRPr>
          </a:p>
        </p:txBody>
      </p:sp>
      <p:sp>
        <p:nvSpPr>
          <p:cNvPr id="8" name="Rectangle 7"/>
          <p:cNvSpPr/>
          <p:nvPr/>
        </p:nvSpPr>
        <p:spPr>
          <a:xfrm>
            <a:off x="304800" y="1219200"/>
            <a:ext cx="8667710" cy="1015663"/>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إتبع شانتز التقسيم الذي تبناه العالم تن آيك </a:t>
            </a:r>
            <a:r>
              <a:rPr lang="ar-SA" sz="2000" b="1" dirty="0" smtClean="0">
                <a:solidFill>
                  <a:schemeClr val="bg1"/>
                </a:solidFill>
                <a:ea typeface="Calibri"/>
                <a:cs typeface="Times New Roman"/>
              </a:rPr>
              <a:t>(</a:t>
            </a:r>
            <a:r>
              <a:rPr lang="en-US" sz="2000" b="1" dirty="0">
                <a:solidFill>
                  <a:srgbClr val="51C6DD"/>
                </a:solidFill>
                <a:latin typeface="Times New Roman" panose="02020603050405020304" pitchFamily="18" charset="0"/>
                <a:cs typeface="Times New Roman" panose="02020603050405020304" pitchFamily="18" charset="0"/>
              </a:rPr>
              <a:t>Ten</a:t>
            </a:r>
            <a:r>
              <a:rPr lang="en-US" sz="2000" b="1" dirty="0" smtClean="0">
                <a:solidFill>
                  <a:schemeClr val="accent5">
                    <a:lumMod val="60000"/>
                    <a:lumOff val="40000"/>
                  </a:schemeClr>
                </a:solidFill>
                <a:latin typeface="Times New Roman" panose="02020603050405020304" pitchFamily="18" charset="0"/>
                <a:ea typeface="Calibri"/>
                <a:cs typeface="Times New Roman" panose="02020603050405020304" pitchFamily="18" charset="0"/>
              </a:rPr>
              <a:t> </a:t>
            </a:r>
            <a:r>
              <a:rPr lang="en-US" sz="2000" b="1" dirty="0" err="1">
                <a:solidFill>
                  <a:srgbClr val="51C6DD"/>
                </a:solidFill>
                <a:latin typeface="Times New Roman" panose="02020603050405020304" pitchFamily="18" charset="0"/>
                <a:cs typeface="Times New Roman" panose="02020603050405020304" pitchFamily="18" charset="0"/>
              </a:rPr>
              <a:t>Eychk</a:t>
            </a:r>
            <a:r>
              <a:rPr lang="en-US" sz="2000" b="1" dirty="0">
                <a:solidFill>
                  <a:srgbClr val="51C6DD"/>
                </a:solidFill>
                <a:latin typeface="Times New Roman" panose="02020603050405020304" pitchFamily="18" charset="0"/>
                <a:cs typeface="Times New Roman" panose="02020603050405020304" pitchFamily="18" charset="0"/>
              </a:rPr>
              <a:t>, </a:t>
            </a:r>
            <a:r>
              <a:rPr lang="en-US" sz="2000" b="1" dirty="0" smtClean="0">
                <a:solidFill>
                  <a:srgbClr val="51C6DD"/>
                </a:solidFill>
                <a:latin typeface="Times New Roman" panose="02020603050405020304" pitchFamily="18" charset="0"/>
                <a:cs typeface="Times New Roman" panose="02020603050405020304" pitchFamily="18" charset="0"/>
              </a:rPr>
              <a:t>1910</a:t>
            </a:r>
            <a:r>
              <a:rPr lang="ar-SA" sz="2000" b="1" dirty="0" smtClean="0">
                <a:solidFill>
                  <a:schemeClr val="bg1"/>
                </a:solidFill>
                <a:latin typeface="Times New Roman" panose="02020603050405020304" pitchFamily="18" charset="0"/>
                <a:cs typeface="Times New Roman" panose="02020603050405020304" pitchFamily="18" charset="0"/>
              </a:rPr>
              <a:t>)</a:t>
            </a:r>
            <a:r>
              <a:rPr lang="ar-SA" sz="2000" b="1" dirty="0" smtClean="0">
                <a:solidFill>
                  <a:schemeClr val="bg1"/>
                </a:solidFill>
                <a:latin typeface="Times New Roman" panose="02020603050405020304" pitchFamily="18" charset="0"/>
                <a:ea typeface="Calibri"/>
                <a:cs typeface="Times New Roman" panose="02020603050405020304" pitchFamily="18" charset="0"/>
              </a:rPr>
              <a:t> </a:t>
            </a:r>
            <a:r>
              <a:rPr lang="ar-SA" sz="2000" b="1" dirty="0" smtClean="0">
                <a:solidFill>
                  <a:schemeClr val="bg1"/>
                </a:solidFill>
                <a:ea typeface="Calibri"/>
                <a:cs typeface="Times New Roman"/>
              </a:rPr>
              <a:t>لنباتات </a:t>
            </a:r>
            <a:r>
              <a:rPr lang="ar-SA" sz="2000" b="1" dirty="0">
                <a:solidFill>
                  <a:schemeClr val="bg1"/>
                </a:solidFill>
                <a:ea typeface="Calibri"/>
                <a:cs typeface="Times New Roman"/>
              </a:rPr>
              <a:t>المناطق الجافة. قسّم شانتز </a:t>
            </a:r>
            <a:r>
              <a:rPr lang="ar-SA" sz="2000" b="1" dirty="0" smtClean="0">
                <a:solidFill>
                  <a:schemeClr val="bg1"/>
                </a:solidFill>
                <a:ea typeface="Calibri"/>
                <a:cs typeface="Times New Roman"/>
              </a:rPr>
              <a:t>نباتات </a:t>
            </a:r>
            <a:r>
              <a:rPr lang="ar-SA" sz="2000" b="1" dirty="0">
                <a:solidFill>
                  <a:schemeClr val="bg1"/>
                </a:solidFill>
                <a:ea typeface="Calibri"/>
                <a:cs typeface="Times New Roman"/>
              </a:rPr>
              <a:t>المناطق الجافة إلى أربع مجموعات </a:t>
            </a:r>
            <a:r>
              <a:rPr lang="ar-SA" sz="2000" b="1" dirty="0" smtClean="0">
                <a:solidFill>
                  <a:schemeClr val="bg1"/>
                </a:solidFill>
                <a:ea typeface="Calibri"/>
                <a:cs typeface="Times New Roman"/>
              </a:rPr>
              <a:t>:</a:t>
            </a:r>
            <a:endParaRPr lang="en-US" sz="2000" b="1" dirty="0">
              <a:solidFill>
                <a:schemeClr val="bg1"/>
              </a:solidFill>
            </a:endParaRPr>
          </a:p>
        </p:txBody>
      </p:sp>
    </p:spTree>
    <p:extLst>
      <p:ext uri="{BB962C8B-B14F-4D97-AF65-F5344CB8AC3E}">
        <p14:creationId xmlns="" xmlns:p14="http://schemas.microsoft.com/office/powerpoint/2010/main" val="545001063"/>
      </p:ext>
    </p:extLst>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3029" y="381000"/>
            <a:ext cx="6534096" cy="523220"/>
          </a:xfrm>
          <a:prstGeom prst="rect">
            <a:avLst/>
          </a:prstGeom>
          <a:solidFill>
            <a:srgbClr val="060145"/>
          </a:solidFill>
        </p:spPr>
        <p:txBody>
          <a:bodyPr wrap="none">
            <a:spAutoFit/>
          </a:bodyPr>
          <a:lstStyle/>
          <a:p>
            <a:pPr algn="r" rtl="1"/>
            <a:r>
              <a:rPr lang="ar-SA" sz="2800" b="1" u="sng" dirty="0" smtClean="0">
                <a:solidFill>
                  <a:srgbClr val="FFFF99"/>
                </a:solidFill>
                <a:ea typeface="Calibri"/>
                <a:cs typeface="Times New Roman"/>
              </a:rPr>
              <a:t>1- نباتات </a:t>
            </a:r>
            <a:r>
              <a:rPr lang="ar-SA" sz="2800" b="1" u="sng" dirty="0">
                <a:solidFill>
                  <a:srgbClr val="FFFF99"/>
                </a:solidFill>
                <a:ea typeface="Calibri"/>
                <a:cs typeface="Times New Roman"/>
              </a:rPr>
              <a:t>هاربة من الجفاف (</a:t>
            </a:r>
            <a:r>
              <a:rPr lang="en-US" sz="2800" b="1" u="sng" dirty="0">
                <a:solidFill>
                  <a:srgbClr val="FFFF99"/>
                </a:solidFill>
                <a:latin typeface="Times New Roman"/>
                <a:ea typeface="Calibri"/>
              </a:rPr>
              <a:t>Drought escaping</a:t>
            </a:r>
            <a:r>
              <a:rPr lang="ar-SA" sz="2800" b="1" u="sng" dirty="0">
                <a:solidFill>
                  <a:srgbClr val="FFFF99"/>
                </a:solidFill>
                <a:latin typeface="Times New Roman"/>
                <a:ea typeface="Calibri"/>
                <a:cs typeface="+mj-cs"/>
              </a:rPr>
              <a:t>)</a:t>
            </a:r>
            <a:r>
              <a:rPr lang="ar-SA" sz="2800" b="1" u="sng" dirty="0">
                <a:solidFill>
                  <a:srgbClr val="FFFF99"/>
                </a:solidFill>
                <a:latin typeface="Times New Roman"/>
                <a:ea typeface="Calibri"/>
              </a:rPr>
              <a:t>:</a:t>
            </a:r>
            <a:endParaRPr lang="en-US" sz="2800" u="sng" dirty="0">
              <a:solidFill>
                <a:srgbClr val="FFFF99"/>
              </a:solidFill>
            </a:endParaRPr>
          </a:p>
        </p:txBody>
      </p:sp>
      <p:sp>
        <p:nvSpPr>
          <p:cNvPr id="3" name="Rectangle 2"/>
          <p:cNvSpPr/>
          <p:nvPr/>
        </p:nvSpPr>
        <p:spPr>
          <a:xfrm>
            <a:off x="204795" y="914400"/>
            <a:ext cx="8786805" cy="2862322"/>
          </a:xfrm>
          <a:prstGeom prst="rect">
            <a:avLst/>
          </a:prstGeom>
          <a:solidFill>
            <a:schemeClr val="tx1"/>
          </a:solidFill>
        </p:spPr>
        <p:txBody>
          <a:bodyPr wrap="square">
            <a:spAutoFit/>
          </a:bodyPr>
          <a:lstStyle/>
          <a:p>
            <a:pPr algn="just" rtl="1">
              <a:lnSpc>
                <a:spcPct val="150000"/>
              </a:lnSpc>
              <a:buFont typeface="Wingdings" pitchFamily="2" charset="2"/>
              <a:buChar char="v"/>
            </a:pPr>
            <a:r>
              <a:rPr lang="ar-SA" sz="2000" b="1" dirty="0">
                <a:solidFill>
                  <a:schemeClr val="bg1"/>
                </a:solidFill>
                <a:ea typeface="Calibri"/>
                <a:cs typeface="Times New Roman"/>
              </a:rPr>
              <a:t>وهي نباتات صحراوية لا تمتلك ميكانيكيات خاصة لمقاومة الجفاف، وتعتمد تأقلمها للبيئات الجافة على تنظيم نموها . يحدث النمو الخضري فيها في الفصل الرطب فقط، وتمضي الفصل الجاف على هيئة طور ساكن مثل </a:t>
            </a:r>
            <a:r>
              <a:rPr lang="ar-SA" sz="2000" b="1" dirty="0" err="1" smtClean="0">
                <a:solidFill>
                  <a:schemeClr val="bg1"/>
                </a:solidFill>
                <a:ea typeface="Calibri"/>
                <a:cs typeface="Times New Roman"/>
              </a:rPr>
              <a:t>البذوروهي</a:t>
            </a:r>
            <a:r>
              <a:rPr lang="ar-SA" sz="2000" b="1" dirty="0" smtClean="0">
                <a:solidFill>
                  <a:schemeClr val="bg1"/>
                </a:solidFill>
                <a:ea typeface="Calibri"/>
                <a:cs typeface="Times New Roman"/>
              </a:rPr>
              <a:t> اما نباتات حوليه تتكاثر بالبذور او </a:t>
            </a:r>
            <a:r>
              <a:rPr lang="ar-SA" sz="2000" b="1" dirty="0" err="1" smtClean="0">
                <a:solidFill>
                  <a:schemeClr val="bg1"/>
                </a:solidFill>
                <a:ea typeface="Calibri"/>
                <a:cs typeface="Times New Roman"/>
              </a:rPr>
              <a:t>بناتات</a:t>
            </a:r>
            <a:r>
              <a:rPr lang="ar-SA" sz="2000" b="1" dirty="0" smtClean="0">
                <a:solidFill>
                  <a:schemeClr val="bg1"/>
                </a:solidFill>
                <a:ea typeface="Calibri"/>
                <a:cs typeface="Times New Roman"/>
              </a:rPr>
              <a:t>  معمره تتكاثر </a:t>
            </a:r>
            <a:r>
              <a:rPr lang="ar-SA" sz="2000" b="1" dirty="0" err="1" smtClean="0">
                <a:solidFill>
                  <a:schemeClr val="bg1"/>
                </a:solidFill>
                <a:ea typeface="Calibri"/>
                <a:cs typeface="Times New Roman"/>
              </a:rPr>
              <a:t>بالابصال</a:t>
            </a:r>
            <a:r>
              <a:rPr lang="ar-SA" sz="2000" b="1" dirty="0" smtClean="0">
                <a:solidFill>
                  <a:schemeClr val="bg1"/>
                </a:solidFill>
                <a:ea typeface="Calibri"/>
                <a:cs typeface="Times New Roman"/>
              </a:rPr>
              <a:t> </a:t>
            </a:r>
            <a:r>
              <a:rPr lang="ar-SA" sz="2000" b="1" dirty="0" err="1" smtClean="0">
                <a:solidFill>
                  <a:schemeClr val="bg1"/>
                </a:solidFill>
                <a:ea typeface="Calibri"/>
                <a:cs typeface="Times New Roman"/>
              </a:rPr>
              <a:t>والريزومات</a:t>
            </a:r>
            <a:r>
              <a:rPr lang="ar-SA" sz="2000" b="1" dirty="0" smtClean="0">
                <a:solidFill>
                  <a:schemeClr val="bg1"/>
                </a:solidFill>
                <a:ea typeface="Calibri"/>
                <a:cs typeface="Times New Roman"/>
              </a:rPr>
              <a:t> </a:t>
            </a:r>
            <a:r>
              <a:rPr lang="ar-SA" sz="2000" b="1" dirty="0" err="1" smtClean="0">
                <a:solidFill>
                  <a:schemeClr val="bg1"/>
                </a:solidFill>
                <a:ea typeface="Calibri"/>
                <a:cs typeface="Times New Roman"/>
              </a:rPr>
              <a:t>.</a:t>
            </a:r>
            <a:endParaRPr lang="ar-SA" sz="2000" b="1" dirty="0" smtClean="0">
              <a:solidFill>
                <a:schemeClr val="bg1"/>
              </a:solidFill>
              <a:ea typeface="Calibri"/>
              <a:cs typeface="Times New Roman"/>
            </a:endParaRPr>
          </a:p>
          <a:p>
            <a:pPr algn="just" rtl="1">
              <a:lnSpc>
                <a:spcPct val="150000"/>
              </a:lnSpc>
              <a:buFont typeface="Wingdings" pitchFamily="2" charset="2"/>
              <a:buChar char="v"/>
            </a:pPr>
            <a:endParaRPr lang="ar-SA" sz="2000" b="1" dirty="0" smtClean="0">
              <a:solidFill>
                <a:schemeClr val="bg1"/>
              </a:solidFill>
              <a:ea typeface="Calibri"/>
              <a:cs typeface="Times New Roman"/>
            </a:endParaRPr>
          </a:p>
          <a:p>
            <a:pPr algn="just" rtl="1">
              <a:lnSpc>
                <a:spcPct val="150000"/>
              </a:lnSpc>
              <a:buFont typeface="Wingdings" pitchFamily="2" charset="2"/>
              <a:buChar char="v"/>
            </a:pPr>
            <a:r>
              <a:rPr lang="ar-SA" sz="2000" b="1" dirty="0" smtClean="0">
                <a:solidFill>
                  <a:schemeClr val="bg1"/>
                </a:solidFill>
                <a:ea typeface="Calibri"/>
                <a:cs typeface="Times New Roman"/>
              </a:rPr>
              <a:t>يرى </a:t>
            </a:r>
            <a:r>
              <a:rPr lang="ar-SA" sz="2000" b="1" dirty="0" err="1" smtClean="0">
                <a:solidFill>
                  <a:schemeClr val="bg1"/>
                </a:solidFill>
                <a:ea typeface="Calibri"/>
                <a:cs typeface="Times New Roman"/>
              </a:rPr>
              <a:t>ليفيت1980</a:t>
            </a:r>
            <a:r>
              <a:rPr lang="ar-SA" sz="2000" b="1" dirty="0" smtClean="0">
                <a:solidFill>
                  <a:schemeClr val="bg1"/>
                </a:solidFill>
                <a:ea typeface="Calibri"/>
                <a:cs typeface="Times New Roman"/>
              </a:rPr>
              <a:t> ان النباتات </a:t>
            </a:r>
            <a:r>
              <a:rPr lang="ar-SA" sz="2000" b="1" dirty="0" err="1" smtClean="0">
                <a:solidFill>
                  <a:schemeClr val="bg1"/>
                </a:solidFill>
                <a:ea typeface="Calibri"/>
                <a:cs typeface="Times New Roman"/>
              </a:rPr>
              <a:t>الهاربه</a:t>
            </a:r>
            <a:r>
              <a:rPr lang="ar-SA" sz="2000" b="1" dirty="0" smtClean="0">
                <a:solidFill>
                  <a:schemeClr val="bg1"/>
                </a:solidFill>
                <a:ea typeface="Calibri"/>
                <a:cs typeface="Times New Roman"/>
              </a:rPr>
              <a:t> من الجفاف تحتاج </a:t>
            </a:r>
            <a:r>
              <a:rPr lang="ar-SA" sz="2000" b="1" dirty="0" smtClean="0">
                <a:solidFill>
                  <a:srgbClr val="FFFF00"/>
                </a:solidFill>
                <a:ea typeface="Calibri"/>
                <a:cs typeface="Times New Roman"/>
              </a:rPr>
              <a:t>الى الارباع</a:t>
            </a:r>
            <a:r>
              <a:rPr lang="ar-SA" sz="2000" b="1" dirty="0" smtClean="0">
                <a:solidFill>
                  <a:schemeClr val="bg1"/>
                </a:solidFill>
                <a:ea typeface="Calibri"/>
                <a:cs typeface="Times New Roman"/>
              </a:rPr>
              <a:t> </a:t>
            </a:r>
            <a:r>
              <a:rPr lang="ar-SA" sz="2000" b="1" dirty="0" smtClean="0">
                <a:solidFill>
                  <a:schemeClr val="bg1"/>
                </a:solidFill>
                <a:ea typeface="Calibri"/>
                <a:cs typeface="Times New Roman"/>
              </a:rPr>
              <a:t>بحرارة الشتاء لاستحثاث  الازهار قبل حلول فصل الصيف </a:t>
            </a:r>
            <a:r>
              <a:rPr lang="ar-SA" sz="2000" b="1" dirty="0" err="1" smtClean="0">
                <a:solidFill>
                  <a:schemeClr val="bg1"/>
                </a:solidFill>
                <a:ea typeface="Calibri"/>
                <a:cs typeface="Times New Roman"/>
              </a:rPr>
              <a:t>الجاف .</a:t>
            </a:r>
            <a:endParaRPr lang="en-US" sz="2000" b="1" dirty="0" smtClean="0">
              <a:solidFill>
                <a:schemeClr val="bg1"/>
              </a:solidFill>
              <a:ea typeface="Calibri"/>
              <a:cs typeface="Times New Roman"/>
            </a:endParaRPr>
          </a:p>
        </p:txBody>
      </p:sp>
      <p:pic>
        <p:nvPicPr>
          <p:cNvPr id="4"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00" y="4876800"/>
            <a:ext cx="1295400" cy="17550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tangle 8"/>
          <p:cNvSpPr/>
          <p:nvPr/>
        </p:nvSpPr>
        <p:spPr>
          <a:xfrm>
            <a:off x="460761" y="3733800"/>
            <a:ext cx="8683239" cy="1107996"/>
          </a:xfrm>
          <a:prstGeom prst="rect">
            <a:avLst/>
          </a:prstGeom>
          <a:solidFill>
            <a:schemeClr val="tx1"/>
          </a:solidFill>
        </p:spPr>
        <p:txBody>
          <a:bodyPr wrap="square">
            <a:spAutoFit/>
          </a:bodyPr>
          <a:lstStyle/>
          <a:p>
            <a:pPr algn="r" rtl="1">
              <a:lnSpc>
                <a:spcPct val="150000"/>
              </a:lnSpc>
              <a:buFont typeface="Wingdings" pitchFamily="2" charset="2"/>
              <a:buChar char="v"/>
            </a:pPr>
            <a:r>
              <a:rPr lang="ar-SA" sz="2000" b="1" dirty="0">
                <a:solidFill>
                  <a:schemeClr val="bg1"/>
                </a:solidFill>
                <a:ea typeface="Calibri"/>
                <a:cs typeface="Times New Roman"/>
              </a:rPr>
              <a:t>يرى أحد المتخصصين أن النباتات الهاربة من الجفاف ليست نباتات جفافية ومن الأفضل أن يطلق عليها </a:t>
            </a:r>
            <a:r>
              <a:rPr lang="ar-SA" sz="2000" b="1" dirty="0">
                <a:solidFill>
                  <a:srgbClr val="FFFF00"/>
                </a:solidFill>
                <a:ea typeface="Calibri"/>
                <a:cs typeface="Times New Roman"/>
              </a:rPr>
              <a:t>اسم </a:t>
            </a:r>
            <a:r>
              <a:rPr lang="ar-SA" sz="2400" b="1" u="sng" dirty="0">
                <a:solidFill>
                  <a:srgbClr val="FFFF00"/>
                </a:solidFill>
                <a:ea typeface="Calibri"/>
                <a:cs typeface="Times New Roman"/>
              </a:rPr>
              <a:t>نباتات جفافية </a:t>
            </a:r>
            <a:r>
              <a:rPr lang="ar-SA" sz="2400" b="1" u="sng" dirty="0" err="1">
                <a:solidFill>
                  <a:srgbClr val="FFFF00"/>
                </a:solidFill>
                <a:ea typeface="Calibri"/>
                <a:cs typeface="Times New Roman"/>
              </a:rPr>
              <a:t>كاذبة </a:t>
            </a:r>
            <a:r>
              <a:rPr lang="ar-SA" sz="2400" b="1" dirty="0" err="1" smtClean="0">
                <a:solidFill>
                  <a:schemeClr val="bg1"/>
                </a:solidFill>
                <a:ea typeface="Calibri"/>
                <a:cs typeface="Times New Roman"/>
              </a:rPr>
              <a:t>(</a:t>
            </a:r>
            <a:r>
              <a:rPr lang="en-US" sz="2000" b="1" dirty="0" err="1" smtClean="0">
                <a:solidFill>
                  <a:srgbClr val="FFFF00"/>
                </a:solidFill>
                <a:latin typeface="Times New Roman"/>
                <a:ea typeface="Calibri"/>
              </a:rPr>
              <a:t>Pseudoxerophytes</a:t>
            </a:r>
            <a:r>
              <a:rPr lang="ar-SA" sz="2000" b="1" dirty="0" err="1" smtClean="0">
                <a:solidFill>
                  <a:srgbClr val="FFFF00"/>
                </a:solidFill>
                <a:latin typeface="Times New Roman"/>
                <a:ea typeface="Calibri"/>
              </a:rPr>
              <a:t>)</a:t>
            </a:r>
            <a:r>
              <a:rPr lang="ar-SA" sz="2000" b="1" dirty="0" err="1" smtClean="0">
                <a:solidFill>
                  <a:schemeClr val="bg1"/>
                </a:solidFill>
                <a:latin typeface="Times New Roman"/>
                <a:ea typeface="Calibri"/>
              </a:rPr>
              <a:t>.</a:t>
            </a:r>
            <a:r>
              <a:rPr lang="ar-SA" sz="2000" b="1" dirty="0" smtClean="0">
                <a:solidFill>
                  <a:schemeClr val="bg1"/>
                </a:solidFill>
                <a:ea typeface="Calibri"/>
                <a:cs typeface="Times New Roman"/>
              </a:rPr>
              <a:t> </a:t>
            </a:r>
            <a:endParaRPr lang="en-US" sz="2000" b="1" dirty="0">
              <a:solidFill>
                <a:schemeClr val="bg1"/>
              </a:solidFill>
            </a:endParaRPr>
          </a:p>
        </p:txBody>
      </p:sp>
      <p:pic>
        <p:nvPicPr>
          <p:cNvPr id="7" name="Picture 1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066800" y="4876800"/>
            <a:ext cx="2971800" cy="1600200"/>
          </a:xfrm>
          <a:prstGeom prst="rect">
            <a:avLst/>
          </a:prstGeom>
        </p:spPr>
      </p:pic>
      <p:pic>
        <p:nvPicPr>
          <p:cNvPr id="8" name="Picture 1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419600" y="4876800"/>
            <a:ext cx="2971800" cy="1597573"/>
          </a:xfrm>
          <a:prstGeom prst="rect">
            <a:avLst/>
          </a:prstGeom>
        </p:spPr>
      </p:pic>
    </p:spTree>
    <p:extLst>
      <p:ext uri="{BB962C8B-B14F-4D97-AF65-F5344CB8AC3E}">
        <p14:creationId xmlns="" xmlns:p14="http://schemas.microsoft.com/office/powerpoint/2010/main" val="2932783375"/>
      </p:ext>
    </p:extLst>
  </p:cSld>
  <p:clrMapOvr>
    <a:masterClrMapping/>
  </p:clrMapOvr>
  <p:transition spd="slow">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24200" y="457200"/>
            <a:ext cx="5715000" cy="954107"/>
          </a:xfrm>
          <a:prstGeom prst="rect">
            <a:avLst/>
          </a:prstGeom>
          <a:solidFill>
            <a:srgbClr val="060145"/>
          </a:solidFill>
        </p:spPr>
        <p:txBody>
          <a:bodyPr wrap="square">
            <a:spAutoFit/>
          </a:bodyPr>
          <a:lstStyle/>
          <a:p>
            <a:pPr algn="just" rtl="1"/>
            <a:r>
              <a:rPr lang="ar-SA" sz="2800" b="1" u="sng" dirty="0" smtClean="0">
                <a:solidFill>
                  <a:srgbClr val="FFFF99"/>
                </a:solidFill>
                <a:ea typeface="Calibri"/>
                <a:cs typeface="Times New Roman"/>
              </a:rPr>
              <a:t>2- نباتات </a:t>
            </a:r>
            <a:r>
              <a:rPr lang="ar-SA" sz="2800" b="1" u="sng" dirty="0">
                <a:solidFill>
                  <a:srgbClr val="FFFF99"/>
                </a:solidFill>
                <a:ea typeface="Calibri"/>
                <a:cs typeface="Times New Roman"/>
              </a:rPr>
              <a:t>تتحاشى الجفاف (</a:t>
            </a:r>
            <a:r>
              <a:rPr lang="en-US" sz="2800" b="1" u="sng" dirty="0">
                <a:solidFill>
                  <a:srgbClr val="FFFF99"/>
                </a:solidFill>
                <a:latin typeface="Times New Roman"/>
                <a:ea typeface="Calibri"/>
                <a:cs typeface="Arial"/>
              </a:rPr>
              <a:t>Drought – evading plants</a:t>
            </a:r>
            <a:r>
              <a:rPr lang="ar-SA" sz="2800" b="1" u="sng" dirty="0">
                <a:solidFill>
                  <a:srgbClr val="FFFF99"/>
                </a:solidFill>
                <a:ea typeface="Calibri"/>
                <a:cs typeface="Times New Roman"/>
              </a:rPr>
              <a:t>):</a:t>
            </a:r>
            <a:endParaRPr lang="en-US" sz="2400" u="sng" dirty="0">
              <a:solidFill>
                <a:srgbClr val="FFFF99"/>
              </a:solidFill>
              <a:ea typeface="Calibri"/>
              <a:cs typeface="Arial"/>
            </a:endParaRPr>
          </a:p>
        </p:txBody>
      </p:sp>
      <p:sp>
        <p:nvSpPr>
          <p:cNvPr id="4" name="Rectangle 3"/>
          <p:cNvSpPr/>
          <p:nvPr/>
        </p:nvSpPr>
        <p:spPr>
          <a:xfrm>
            <a:off x="3581400" y="1371600"/>
            <a:ext cx="5286998" cy="1477328"/>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تشمل </a:t>
            </a:r>
            <a:r>
              <a:rPr lang="ar-SA" sz="2000" b="1" u="sng" dirty="0">
                <a:solidFill>
                  <a:schemeClr val="bg1"/>
                </a:solidFill>
                <a:ea typeface="Calibri"/>
                <a:cs typeface="Times New Roman"/>
              </a:rPr>
              <a:t>النباتات التي تقتصد في استهلاك الماء </a:t>
            </a:r>
            <a:r>
              <a:rPr lang="ar-SA" sz="2000" b="1" dirty="0">
                <a:solidFill>
                  <a:schemeClr val="bg1"/>
                </a:solidFill>
                <a:ea typeface="Calibri"/>
                <a:cs typeface="Times New Roman"/>
              </a:rPr>
              <a:t>مثل بعض نباتات الحبوب في المناطق شبه الجافة والتي تتميز </a:t>
            </a:r>
            <a:r>
              <a:rPr lang="ar-SA" sz="2000" b="1" dirty="0">
                <a:solidFill>
                  <a:srgbClr val="FFFF00"/>
                </a:solidFill>
                <a:ea typeface="Calibri"/>
                <a:cs typeface="Times New Roman"/>
              </a:rPr>
              <a:t>بانخفاض معدل النتح لوحدة الوزن الجاف.</a:t>
            </a:r>
            <a:endParaRPr lang="en-US" b="1" dirty="0">
              <a:solidFill>
                <a:srgbClr val="FFFF00"/>
              </a:solidFill>
              <a:ea typeface="Calibri"/>
              <a:cs typeface="Arial"/>
            </a:endParaRPr>
          </a:p>
        </p:txBody>
      </p:sp>
      <p:pic>
        <p:nvPicPr>
          <p:cNvPr id="5" name="Picture 4"/>
          <p:cNvPicPr/>
          <p:nvPr/>
        </p:nvPicPr>
        <p:blipFill>
          <a:blip r:embed="rId2" cstate="print">
            <a:extLst>
              <a:ext uri="{28A0092B-C50C-407E-A947-70E740481C1C}">
                <a14:useLocalDpi xmlns="" xmlns:a14="http://schemas.microsoft.com/office/drawing/2010/main" val="0"/>
              </a:ext>
            </a:extLst>
          </a:blip>
          <a:stretch>
            <a:fillRect/>
          </a:stretch>
        </p:blipFill>
        <p:spPr>
          <a:xfrm>
            <a:off x="228600" y="609600"/>
            <a:ext cx="2787352" cy="2172758"/>
          </a:xfrm>
          <a:prstGeom prst="rect">
            <a:avLst/>
          </a:prstGeom>
        </p:spPr>
      </p:pic>
      <p:sp>
        <p:nvSpPr>
          <p:cNvPr id="6" name="Rectangle 5"/>
          <p:cNvSpPr/>
          <p:nvPr/>
        </p:nvSpPr>
        <p:spPr>
          <a:xfrm>
            <a:off x="3200400" y="3114591"/>
            <a:ext cx="5638088" cy="954107"/>
          </a:xfrm>
          <a:prstGeom prst="rect">
            <a:avLst/>
          </a:prstGeom>
          <a:solidFill>
            <a:srgbClr val="060145"/>
          </a:solidFill>
        </p:spPr>
        <p:txBody>
          <a:bodyPr wrap="square">
            <a:spAutoFit/>
          </a:bodyPr>
          <a:lstStyle/>
          <a:p>
            <a:pPr algn="just" rtl="1"/>
            <a:r>
              <a:rPr lang="ar-SA" sz="2800" b="1" u="sng" dirty="0" smtClean="0">
                <a:solidFill>
                  <a:srgbClr val="FFFF99"/>
                </a:solidFill>
                <a:ea typeface="Calibri"/>
                <a:cs typeface="Times New Roman"/>
              </a:rPr>
              <a:t>3- نباتات </a:t>
            </a:r>
            <a:r>
              <a:rPr lang="ar-SA" sz="2800" b="1" u="sng" dirty="0">
                <a:solidFill>
                  <a:srgbClr val="FFFF99"/>
                </a:solidFill>
                <a:ea typeface="Calibri"/>
                <a:cs typeface="Times New Roman"/>
              </a:rPr>
              <a:t>تتحمل الجفاف (</a:t>
            </a:r>
            <a:r>
              <a:rPr lang="en-US" sz="2800" b="1" u="sng" dirty="0" smtClean="0">
                <a:solidFill>
                  <a:srgbClr val="FFFF99"/>
                </a:solidFill>
                <a:latin typeface="Times New Roman"/>
                <a:ea typeface="Calibri"/>
              </a:rPr>
              <a:t>Drought–enduring </a:t>
            </a:r>
            <a:r>
              <a:rPr lang="en-US" sz="2800" b="1" u="sng" dirty="0">
                <a:solidFill>
                  <a:srgbClr val="FFFF99"/>
                </a:solidFill>
                <a:latin typeface="Times New Roman"/>
                <a:ea typeface="Calibri"/>
              </a:rPr>
              <a:t>plants</a:t>
            </a:r>
            <a:r>
              <a:rPr lang="ar-SA" sz="2800" b="1" u="sng" dirty="0">
                <a:solidFill>
                  <a:srgbClr val="FFFF99"/>
                </a:solidFill>
                <a:latin typeface="Times New Roman"/>
                <a:ea typeface="Calibri"/>
                <a:cs typeface="+mj-cs"/>
              </a:rPr>
              <a:t>)</a:t>
            </a:r>
            <a:r>
              <a:rPr lang="ar-SA" sz="2800" b="1" u="sng" dirty="0">
                <a:solidFill>
                  <a:srgbClr val="FFFF99"/>
                </a:solidFill>
                <a:latin typeface="Times New Roman"/>
                <a:ea typeface="Calibri"/>
              </a:rPr>
              <a:t>:</a:t>
            </a:r>
            <a:endParaRPr lang="en-US" sz="2800" u="sng" dirty="0">
              <a:solidFill>
                <a:srgbClr val="FFFF99"/>
              </a:solidFill>
            </a:endParaRPr>
          </a:p>
        </p:txBody>
      </p:sp>
      <p:sp>
        <p:nvSpPr>
          <p:cNvPr id="7" name="Rectangle 6"/>
          <p:cNvSpPr/>
          <p:nvPr/>
        </p:nvSpPr>
        <p:spPr>
          <a:xfrm>
            <a:off x="3352800" y="4191000"/>
            <a:ext cx="5503850" cy="1477328"/>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وهي نباتات لا تقتصد في استهلاك الماء ولكنها تفقد أوراقها وتتميز بأن أنسجتها تستطيع أن تتحمل فقد كميات كبيرة من الماء (</a:t>
            </a:r>
            <a:r>
              <a:rPr lang="ar-SA" sz="2000" b="1" dirty="0">
                <a:solidFill>
                  <a:srgbClr val="FFFF00"/>
                </a:solidFill>
                <a:ea typeface="Calibri"/>
                <a:cs typeface="Times New Roman"/>
              </a:rPr>
              <a:t>تتحمل التجفيف</a:t>
            </a:r>
            <a:r>
              <a:rPr lang="ar-SA" sz="2000" b="1" dirty="0" err="1" smtClean="0">
                <a:solidFill>
                  <a:schemeClr val="bg1"/>
                </a:solidFill>
                <a:ea typeface="Calibri"/>
                <a:cs typeface="Times New Roman"/>
              </a:rPr>
              <a:t>).</a:t>
            </a:r>
            <a:endParaRPr lang="en-US" sz="2000" b="1" dirty="0">
              <a:solidFill>
                <a:schemeClr val="bg1"/>
              </a:solidFill>
            </a:endParaRPr>
          </a:p>
        </p:txBody>
      </p:sp>
      <p:cxnSp>
        <p:nvCxnSpPr>
          <p:cNvPr id="8" name="Straight Connector 7"/>
          <p:cNvCxnSpPr/>
          <p:nvPr/>
        </p:nvCxnSpPr>
        <p:spPr>
          <a:xfrm flipH="1">
            <a:off x="226820" y="2971800"/>
            <a:ext cx="8668996"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pic>
        <p:nvPicPr>
          <p:cNvPr id="9" name="Picture 8"/>
          <p:cNvPicPr/>
          <p:nvPr/>
        </p:nvPicPr>
        <p:blipFill>
          <a:blip r:embed="rId3" cstate="print">
            <a:extLst>
              <a:ext uri="{28A0092B-C50C-407E-A947-70E740481C1C}">
                <a14:useLocalDpi xmlns="" xmlns:a14="http://schemas.microsoft.com/office/drawing/2010/main" val="0"/>
              </a:ext>
            </a:extLst>
          </a:blip>
          <a:stretch>
            <a:fillRect/>
          </a:stretch>
        </p:blipFill>
        <p:spPr>
          <a:xfrm>
            <a:off x="228600" y="3733800"/>
            <a:ext cx="2787353" cy="2172758"/>
          </a:xfrm>
          <a:prstGeom prst="rect">
            <a:avLst/>
          </a:prstGeom>
        </p:spPr>
      </p:pic>
    </p:spTree>
    <p:extLst>
      <p:ext uri="{BB962C8B-B14F-4D97-AF65-F5344CB8AC3E}">
        <p14:creationId xmlns="" xmlns:p14="http://schemas.microsoft.com/office/powerpoint/2010/main" val="60958648"/>
      </p:ext>
    </p:extLst>
  </p:cSld>
  <p:clrMapOvr>
    <a:masterClrMapping/>
  </p:clrMapOvr>
  <p:transition spd="slow">
    <p:check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18015" y="685800"/>
            <a:ext cx="7460569" cy="523220"/>
          </a:xfrm>
          <a:prstGeom prst="rect">
            <a:avLst/>
          </a:prstGeom>
          <a:solidFill>
            <a:srgbClr val="060145"/>
          </a:solidFill>
        </p:spPr>
        <p:txBody>
          <a:bodyPr wrap="none">
            <a:spAutoFit/>
          </a:bodyPr>
          <a:lstStyle/>
          <a:p>
            <a:pPr algn="just" rtl="1"/>
            <a:r>
              <a:rPr lang="ar-SA" sz="2800" b="1" u="sng" dirty="0" smtClean="0">
                <a:solidFill>
                  <a:srgbClr val="FFFF99"/>
                </a:solidFill>
                <a:ea typeface="Calibri"/>
                <a:cs typeface="Times New Roman"/>
              </a:rPr>
              <a:t>4- النبات </a:t>
            </a:r>
            <a:r>
              <a:rPr lang="ar-SA" sz="2800" b="1" u="sng" dirty="0">
                <a:solidFill>
                  <a:srgbClr val="FFFF99"/>
                </a:solidFill>
                <a:ea typeface="Calibri"/>
                <a:cs typeface="Times New Roman"/>
              </a:rPr>
              <a:t>المقاومة للجفاف (</a:t>
            </a:r>
            <a:r>
              <a:rPr lang="en-US" sz="2800" b="1" u="sng" dirty="0">
                <a:solidFill>
                  <a:srgbClr val="FFFF99"/>
                </a:solidFill>
                <a:latin typeface="Times New Roman"/>
                <a:ea typeface="Calibri"/>
                <a:cs typeface="Arial"/>
              </a:rPr>
              <a:t>Drought-resistant plants</a:t>
            </a:r>
            <a:r>
              <a:rPr lang="ar-SA" sz="2800" b="1" u="sng" dirty="0">
                <a:solidFill>
                  <a:srgbClr val="FFFF99"/>
                </a:solidFill>
                <a:ea typeface="Calibri"/>
                <a:cs typeface="Times New Roman"/>
              </a:rPr>
              <a:t>):</a:t>
            </a:r>
            <a:endParaRPr lang="en-US" sz="2400" u="sng" dirty="0">
              <a:solidFill>
                <a:srgbClr val="FFFF99"/>
              </a:solidFill>
              <a:ea typeface="Calibri"/>
              <a:cs typeface="Arial"/>
            </a:endParaRPr>
          </a:p>
        </p:txBody>
      </p:sp>
      <p:sp>
        <p:nvSpPr>
          <p:cNvPr id="4" name="Rectangle 3"/>
          <p:cNvSpPr/>
          <p:nvPr/>
        </p:nvSpPr>
        <p:spPr>
          <a:xfrm>
            <a:off x="838200" y="1384994"/>
            <a:ext cx="7666612" cy="1141146"/>
          </a:xfrm>
          <a:prstGeom prst="rect">
            <a:avLst/>
          </a:prstGeom>
          <a:solidFill>
            <a:schemeClr val="tx1"/>
          </a:solidFill>
        </p:spPr>
        <p:txBody>
          <a:bodyPr wrap="square">
            <a:spAutoFit/>
          </a:bodyPr>
          <a:lstStyle/>
          <a:p>
            <a:pPr algn="just" rtl="1">
              <a:lnSpc>
                <a:spcPct val="150000"/>
              </a:lnSpc>
            </a:pPr>
            <a:r>
              <a:rPr lang="ar-SA" sz="2400" b="1" dirty="0">
                <a:solidFill>
                  <a:schemeClr val="bg1"/>
                </a:solidFill>
                <a:ea typeface="Calibri"/>
                <a:cs typeface="Times New Roman"/>
              </a:rPr>
              <a:t>هي النباتات التي تخزن الماء في الأوراق أو الجذور ومن أبرز أمثلتها النباتات العصارية.</a:t>
            </a:r>
            <a:endParaRPr lang="en-US" sz="2000" b="1" dirty="0">
              <a:solidFill>
                <a:schemeClr val="bg1"/>
              </a:solidFill>
              <a:ea typeface="Calibri"/>
              <a:cs typeface="Arial"/>
            </a:endParaRPr>
          </a:p>
        </p:txBody>
      </p:sp>
      <p:pic>
        <p:nvPicPr>
          <p:cNvPr id="7" name="Picture 6"/>
          <p:cNvPicPr/>
          <p:nvPr/>
        </p:nvPicPr>
        <p:blipFill>
          <a:blip r:embed="rId2" cstate="print">
            <a:extLst>
              <a:ext uri="{28A0092B-C50C-407E-A947-70E740481C1C}">
                <a14:useLocalDpi xmlns="" xmlns:a14="http://schemas.microsoft.com/office/drawing/2010/main" val="0"/>
              </a:ext>
            </a:extLst>
          </a:blip>
          <a:stretch>
            <a:fillRect/>
          </a:stretch>
        </p:blipFill>
        <p:spPr>
          <a:xfrm>
            <a:off x="2743200" y="3200400"/>
            <a:ext cx="3913850" cy="2895600"/>
          </a:xfrm>
          <a:prstGeom prst="rect">
            <a:avLst/>
          </a:prstGeom>
        </p:spPr>
      </p:pic>
      <p:cxnSp>
        <p:nvCxnSpPr>
          <p:cNvPr id="8" name="Straight Connector 7"/>
          <p:cNvCxnSpPr/>
          <p:nvPr/>
        </p:nvCxnSpPr>
        <p:spPr>
          <a:xfrm flipH="1">
            <a:off x="226820" y="2895600"/>
            <a:ext cx="8668996"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234698567"/>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clrChange>
              <a:clrFrom>
                <a:srgbClr val="000000"/>
              </a:clrFrom>
              <a:clrTo>
                <a:srgbClr val="000000">
                  <a:alpha val="0"/>
                </a:srgbClr>
              </a:clrTo>
            </a:clrChange>
            <a:extLst>
              <a:ext uri="{BEBA8EAE-BF5A-486C-A8C5-ECC9F3942E4B}">
                <a14:imgProps xmlns="" xmlns:a14="http://schemas.microsoft.com/office/drawing/2010/main">
                  <a14:imgLayer r:embed="rId3">
                    <a14:imgEffect>
                      <a14:saturation sat="0"/>
                    </a14:imgEffect>
                  </a14:imgLayer>
                </a14:imgProps>
              </a:ext>
              <a:ext uri="{28A0092B-C50C-407E-A947-70E740481C1C}">
                <a14:useLocalDpi xmlns="" xmlns:a14="http://schemas.microsoft.com/office/drawing/2010/main" val="0"/>
              </a:ext>
            </a:extLst>
          </a:blip>
          <a:srcRect l="1869" t="1857" r="1776" b="2304"/>
          <a:stretch/>
        </p:blipFill>
        <p:spPr bwMode="auto">
          <a:xfrm>
            <a:off x="0" y="1447800"/>
            <a:ext cx="8810714" cy="52642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613415" y="533400"/>
            <a:ext cx="6471643" cy="523220"/>
          </a:xfrm>
          <a:prstGeom prst="rect">
            <a:avLst/>
          </a:prstGeom>
        </p:spPr>
        <p:txBody>
          <a:bodyPr wrap="none">
            <a:spAutoFit/>
          </a:bodyPr>
          <a:lstStyle/>
          <a:p>
            <a:pPr algn="just" rtl="1"/>
            <a:r>
              <a:rPr lang="ar-SA" sz="2800" b="1" dirty="0" smtClean="0">
                <a:solidFill>
                  <a:srgbClr val="99FF66"/>
                </a:solidFill>
                <a:ea typeface="Calibri"/>
                <a:cs typeface="Times New Roman"/>
              </a:rPr>
              <a:t>3- تقسيم </a:t>
            </a:r>
            <a:r>
              <a:rPr lang="ar-SA" sz="2800" b="1" dirty="0">
                <a:solidFill>
                  <a:srgbClr val="99FF66"/>
                </a:solidFill>
                <a:ea typeface="Calibri"/>
                <a:cs typeface="Times New Roman"/>
              </a:rPr>
              <a:t>ميكسيموف </a:t>
            </a:r>
            <a:r>
              <a:rPr lang="ar-SA" sz="2800" b="1" dirty="0" smtClean="0">
                <a:solidFill>
                  <a:srgbClr val="99FF66"/>
                </a:solidFill>
                <a:ea typeface="Calibri"/>
                <a:cs typeface="+mj-cs"/>
              </a:rPr>
              <a:t>(</a:t>
            </a:r>
            <a:r>
              <a:rPr lang="en-US" sz="2800" b="1" dirty="0" smtClean="0">
                <a:solidFill>
                  <a:srgbClr val="99FF66"/>
                </a:solidFill>
                <a:latin typeface="Times New Roman" panose="02020603050405020304" pitchFamily="18" charset="0"/>
                <a:ea typeface="Calibri"/>
                <a:cs typeface="Times New Roman" panose="02020603050405020304" pitchFamily="18" charset="0"/>
              </a:rPr>
              <a:t>(</a:t>
            </a:r>
            <a:r>
              <a:rPr lang="en-US" sz="2800" b="1" dirty="0" err="1" smtClean="0">
                <a:solidFill>
                  <a:srgbClr val="99FF66"/>
                </a:solidFill>
                <a:latin typeface="Times New Roman" panose="02020603050405020304" pitchFamily="18" charset="0"/>
                <a:ea typeface="Calibri"/>
                <a:cs typeface="Times New Roman" panose="02020603050405020304" pitchFamily="18" charset="0"/>
              </a:rPr>
              <a:t>Maximov</a:t>
            </a:r>
            <a:r>
              <a:rPr lang="en-US" sz="2800" b="1" dirty="0" smtClean="0">
                <a:solidFill>
                  <a:srgbClr val="99FF66"/>
                </a:solidFill>
                <a:latin typeface="Times New Roman" panose="02020603050405020304" pitchFamily="18" charset="0"/>
                <a:ea typeface="Calibri"/>
                <a:cs typeface="Times New Roman" panose="02020603050405020304" pitchFamily="18" charset="0"/>
              </a:rPr>
              <a:t> classification</a:t>
            </a:r>
            <a:endParaRPr lang="en-US" sz="2800" dirty="0">
              <a:solidFill>
                <a:srgbClr val="99FF66"/>
              </a:solidFill>
              <a:latin typeface="Times New Roman" panose="02020603050405020304" pitchFamily="18" charset="0"/>
              <a:cs typeface="Times New Roman" panose="02020603050405020304" pitchFamily="18" charset="0"/>
            </a:endParaRPr>
          </a:p>
        </p:txBody>
      </p:sp>
      <p:sp>
        <p:nvSpPr>
          <p:cNvPr id="4" name="Rectangle 3"/>
          <p:cNvSpPr/>
          <p:nvPr/>
        </p:nvSpPr>
        <p:spPr>
          <a:xfrm>
            <a:off x="4140693" y="990215"/>
            <a:ext cx="4857709" cy="553998"/>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قسّم مكسيموف </a:t>
            </a:r>
            <a:r>
              <a:rPr lang="ar-SA" sz="2000" b="1" dirty="0" smtClean="0">
                <a:solidFill>
                  <a:schemeClr val="bg1"/>
                </a:solidFill>
                <a:ea typeface="Calibri"/>
                <a:cs typeface="Times New Roman"/>
              </a:rPr>
              <a:t>النباتات </a:t>
            </a:r>
            <a:r>
              <a:rPr lang="ar-SA" sz="2000" b="1" dirty="0">
                <a:solidFill>
                  <a:schemeClr val="bg1"/>
                </a:solidFill>
                <a:ea typeface="Calibri"/>
                <a:cs typeface="Times New Roman"/>
              </a:rPr>
              <a:t>الجافة إلى ثلاث مجموعات </a:t>
            </a:r>
            <a:r>
              <a:rPr lang="ar-SA" sz="2000" b="1" dirty="0" smtClean="0">
                <a:solidFill>
                  <a:schemeClr val="bg1"/>
                </a:solidFill>
                <a:ea typeface="Calibri"/>
                <a:cs typeface="Times New Roman"/>
              </a:rPr>
              <a:t>:</a:t>
            </a:r>
            <a:endParaRPr lang="en-US" sz="2000" b="1" dirty="0">
              <a:solidFill>
                <a:schemeClr val="bg1"/>
              </a:solidFill>
            </a:endParaRPr>
          </a:p>
        </p:txBody>
      </p:sp>
      <p:pic>
        <p:nvPicPr>
          <p:cNvPr id="5" name="Picture 2"/>
          <p:cNvPicPr>
            <a:picLocks noChangeAspect="1" noChangeArrowheads="1"/>
          </p:cNvPicPr>
          <p:nvPr/>
        </p:nvPicPr>
        <p:blipFill rotWithShape="1">
          <a:blip r:embed="rId4" cstate="print">
            <a:clrChange>
              <a:clrFrom>
                <a:srgbClr val="000000"/>
              </a:clrFrom>
              <a:clrTo>
                <a:srgbClr val="000000">
                  <a:alpha val="0"/>
                </a:srgbClr>
              </a:clrTo>
            </a:clrChange>
            <a:extLst>
              <a:ext uri="{28A0092B-C50C-407E-A947-70E740481C1C}">
                <a14:useLocalDpi xmlns="" xmlns:a14="http://schemas.microsoft.com/office/drawing/2010/main" val="0"/>
              </a:ext>
            </a:extLst>
          </a:blip>
          <a:srcRect l="1869" t="1857" r="1776" b="2304"/>
          <a:stretch/>
        </p:blipFill>
        <p:spPr bwMode="auto">
          <a:xfrm>
            <a:off x="0" y="1435591"/>
            <a:ext cx="8810714" cy="52642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56461859"/>
      </p:ext>
    </p:extLst>
  </p:cSld>
  <p:clrMapOvr>
    <a:masterClrMapping/>
  </p:clrMapOvr>
  <p:transition spd="slow">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46973" y="3429000"/>
            <a:ext cx="7897027" cy="523220"/>
          </a:xfrm>
          <a:prstGeom prst="rect">
            <a:avLst/>
          </a:prstGeom>
          <a:solidFill>
            <a:srgbClr val="060145"/>
          </a:solidFill>
        </p:spPr>
        <p:txBody>
          <a:bodyPr wrap="square">
            <a:spAutoFit/>
          </a:bodyPr>
          <a:lstStyle/>
          <a:p>
            <a:pPr algn="just" rtl="1"/>
            <a:r>
              <a:rPr lang="ar-SA" sz="2800" b="1" u="sng" dirty="0" smtClean="0">
                <a:solidFill>
                  <a:srgbClr val="FFFF99"/>
                </a:solidFill>
                <a:latin typeface="Times New Roman"/>
                <a:ea typeface="Calibri"/>
              </a:rPr>
              <a:t> اولا : مقاومة </a:t>
            </a:r>
            <a:r>
              <a:rPr lang="ar-SA" sz="2800" b="1" u="sng" dirty="0">
                <a:solidFill>
                  <a:srgbClr val="FFFF99"/>
                </a:solidFill>
                <a:latin typeface="Times New Roman"/>
                <a:ea typeface="Calibri"/>
              </a:rPr>
              <a:t>الجفاف بالتجنب </a:t>
            </a:r>
            <a:r>
              <a:rPr lang="ar-SA" sz="2800" b="1" u="sng" dirty="0">
                <a:solidFill>
                  <a:srgbClr val="FFFF99"/>
                </a:solidFill>
                <a:latin typeface="Times New Roman"/>
                <a:ea typeface="Calibri"/>
                <a:cs typeface="+mj-cs"/>
              </a:rPr>
              <a:t>(</a:t>
            </a:r>
            <a:r>
              <a:rPr lang="en-US" sz="2800" b="1" u="sng" dirty="0">
                <a:solidFill>
                  <a:srgbClr val="FFFF99"/>
                </a:solidFill>
                <a:latin typeface="Times New Roman"/>
                <a:ea typeface="Calibri"/>
                <a:cs typeface="+mj-cs"/>
              </a:rPr>
              <a:t>Drought avoidance</a:t>
            </a:r>
            <a:r>
              <a:rPr lang="ar-SA" sz="2800" b="1" u="sng" dirty="0">
                <a:solidFill>
                  <a:srgbClr val="FFFF99"/>
                </a:solidFill>
                <a:latin typeface="Times New Roman"/>
                <a:ea typeface="Calibri"/>
                <a:cs typeface="+mj-cs"/>
              </a:rPr>
              <a:t>)</a:t>
            </a:r>
            <a:endParaRPr lang="en-US" sz="2800" b="1" u="sng" dirty="0">
              <a:solidFill>
                <a:srgbClr val="FFFF99"/>
              </a:solidFill>
              <a:latin typeface="Times New Roman"/>
              <a:ea typeface="Calibri"/>
              <a:cs typeface="+mj-cs"/>
            </a:endParaRPr>
          </a:p>
        </p:txBody>
      </p:sp>
      <p:sp>
        <p:nvSpPr>
          <p:cNvPr id="4" name="Rectangle 3"/>
          <p:cNvSpPr/>
          <p:nvPr/>
        </p:nvSpPr>
        <p:spPr>
          <a:xfrm>
            <a:off x="457200" y="1066800"/>
            <a:ext cx="8458200" cy="1477328"/>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قسّم لفت النباتات حسب طريقة مقاومتها لإجهاد الجفاف </a:t>
            </a:r>
            <a:r>
              <a:rPr lang="ar-SA" sz="2000" b="1" dirty="0">
                <a:solidFill>
                  <a:srgbClr val="FFFF00"/>
                </a:solidFill>
                <a:ea typeface="Calibri"/>
                <a:cs typeface="Times New Roman"/>
              </a:rPr>
              <a:t>إلى مجموعتين  وقسّم كل مجموعة إلى عدة مجاميع.</a:t>
            </a:r>
            <a:r>
              <a:rPr lang="ar-SA" sz="2000" b="1" dirty="0">
                <a:solidFill>
                  <a:schemeClr val="bg1"/>
                </a:solidFill>
                <a:ea typeface="Calibri"/>
                <a:cs typeface="Times New Roman"/>
              </a:rPr>
              <a:t> وسوف نستعرض هذه المجاميع ونشير باختصار إلى ميكانيكية المقاومة في كل مجموعة، وذلك للتعرف بشكل أكثر لميكانيكية مقاومة النباتات لإجهاد نقص الماء.</a:t>
            </a:r>
            <a:endParaRPr lang="en-US" b="1" dirty="0">
              <a:solidFill>
                <a:schemeClr val="bg1"/>
              </a:solidFill>
              <a:ea typeface="Calibri"/>
              <a:cs typeface="Arial"/>
            </a:endParaRPr>
          </a:p>
        </p:txBody>
      </p:sp>
      <p:sp>
        <p:nvSpPr>
          <p:cNvPr id="2" name="Rectangle 1"/>
          <p:cNvSpPr/>
          <p:nvPr/>
        </p:nvSpPr>
        <p:spPr>
          <a:xfrm>
            <a:off x="5181600" y="609600"/>
            <a:ext cx="3537863" cy="556434"/>
          </a:xfrm>
          <a:prstGeom prst="rect">
            <a:avLst/>
          </a:prstGeom>
        </p:spPr>
        <p:txBody>
          <a:bodyPr wrap="square">
            <a:spAutoFit/>
          </a:bodyPr>
          <a:lstStyle/>
          <a:p>
            <a:pPr algn="r">
              <a:lnSpc>
                <a:spcPct val="115000"/>
              </a:lnSpc>
            </a:pPr>
            <a:r>
              <a:rPr lang="ar-SA" sz="2800" b="1" u="sng" dirty="0" smtClean="0">
                <a:solidFill>
                  <a:srgbClr val="CCFF99"/>
                </a:solidFill>
                <a:uFill>
                  <a:solidFill>
                    <a:srgbClr val="FF0000"/>
                  </a:solidFill>
                </a:uFill>
                <a:cs typeface="+mj-cs"/>
              </a:rPr>
              <a:t>4- تقسيم </a:t>
            </a:r>
            <a:r>
              <a:rPr lang="ar-SA" sz="2800" b="1" u="sng" dirty="0" err="1" smtClean="0">
                <a:solidFill>
                  <a:srgbClr val="CCFF99"/>
                </a:solidFill>
                <a:uFill>
                  <a:solidFill>
                    <a:srgbClr val="FF0000"/>
                  </a:solidFill>
                </a:uFill>
                <a:cs typeface="+mj-cs"/>
              </a:rPr>
              <a:t>لفت :</a:t>
            </a:r>
            <a:endParaRPr lang="en-US" sz="2800" b="1" u="sng" dirty="0">
              <a:solidFill>
                <a:srgbClr val="CCFF99"/>
              </a:solidFill>
              <a:uFill>
                <a:solidFill>
                  <a:srgbClr val="FF0000"/>
                </a:solidFill>
              </a:uFill>
              <a:cs typeface="+mj-cs"/>
            </a:endParaRPr>
          </a:p>
        </p:txBody>
      </p:sp>
      <p:sp>
        <p:nvSpPr>
          <p:cNvPr id="11" name="Rectangle 10"/>
          <p:cNvSpPr/>
          <p:nvPr/>
        </p:nvSpPr>
        <p:spPr>
          <a:xfrm>
            <a:off x="277026" y="4038600"/>
            <a:ext cx="8866974" cy="587148"/>
          </a:xfrm>
          <a:prstGeom prst="rect">
            <a:avLst/>
          </a:prstGeom>
        </p:spPr>
        <p:txBody>
          <a:bodyPr wrap="square">
            <a:spAutoFit/>
          </a:bodyPr>
          <a:lstStyle/>
          <a:p>
            <a:pPr algn="just" rtl="1">
              <a:lnSpc>
                <a:spcPct val="150000"/>
              </a:lnSpc>
            </a:pPr>
            <a:r>
              <a:rPr lang="ar-SA" sz="2400" b="1" dirty="0" smtClean="0">
                <a:solidFill>
                  <a:schemeClr val="bg1"/>
                </a:solidFill>
                <a:ea typeface="Calibri"/>
                <a:cs typeface="Times New Roman"/>
              </a:rPr>
              <a:t>وقد </a:t>
            </a:r>
            <a:r>
              <a:rPr lang="ar-SA" sz="2400" b="1" dirty="0">
                <a:solidFill>
                  <a:schemeClr val="bg1"/>
                </a:solidFill>
                <a:ea typeface="Calibri"/>
                <a:cs typeface="Times New Roman"/>
              </a:rPr>
              <a:t>قسّم لفت نباتات هذه المجموعة إلى ثلاث مجموعات </a:t>
            </a:r>
            <a:r>
              <a:rPr lang="ar-SA" sz="2400" b="1" dirty="0" smtClean="0">
                <a:solidFill>
                  <a:schemeClr val="bg1"/>
                </a:solidFill>
                <a:ea typeface="Calibri"/>
                <a:cs typeface="Times New Roman"/>
              </a:rPr>
              <a:t>:</a:t>
            </a:r>
            <a:endParaRPr lang="en-US" sz="2000" b="1" dirty="0">
              <a:solidFill>
                <a:schemeClr val="bg1"/>
              </a:solidFill>
              <a:ea typeface="Calibri"/>
              <a:cs typeface="Arial"/>
            </a:endParaRPr>
          </a:p>
        </p:txBody>
      </p:sp>
      <p:cxnSp>
        <p:nvCxnSpPr>
          <p:cNvPr id="13" name="Straight Connector 12"/>
          <p:cNvCxnSpPr/>
          <p:nvPr/>
        </p:nvCxnSpPr>
        <p:spPr>
          <a:xfrm flipH="1">
            <a:off x="647700" y="2819400"/>
            <a:ext cx="8496300"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60958648"/>
      </p:ext>
    </p:extLst>
  </p:cSld>
  <p:clrMapOvr>
    <a:masterClrMapping/>
  </p:clrMapOvr>
  <p:transition spd="slow">
    <p:check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l="2804" t="7177" r="2008" b="8099"/>
          <a:stretch/>
        </p:blipFill>
        <p:spPr>
          <a:xfrm>
            <a:off x="152400" y="0"/>
            <a:ext cx="8625939" cy="3345006"/>
          </a:xfrm>
          <a:prstGeom prst="rect">
            <a:avLst/>
          </a:prstGeom>
        </p:spPr>
      </p:pic>
      <p:sp>
        <p:nvSpPr>
          <p:cNvPr id="4" name="مربع نص 3"/>
          <p:cNvSpPr txBox="1"/>
          <p:nvPr/>
        </p:nvSpPr>
        <p:spPr>
          <a:xfrm>
            <a:off x="348669" y="3352800"/>
            <a:ext cx="8795331" cy="1938992"/>
          </a:xfrm>
          <a:prstGeom prst="rect">
            <a:avLst/>
          </a:prstGeom>
          <a:noFill/>
        </p:spPr>
        <p:txBody>
          <a:bodyPr wrap="square" rtlCol="1">
            <a:spAutoFit/>
          </a:bodyPr>
          <a:lstStyle/>
          <a:p>
            <a:pPr algn="r"/>
            <a:r>
              <a:rPr lang="ar-SA" sz="2400" b="1" u="sng" dirty="0" err="1" smtClean="0">
                <a:solidFill>
                  <a:srgbClr val="FFFF00"/>
                </a:solidFill>
              </a:rPr>
              <a:t>المقتصده</a:t>
            </a:r>
            <a:r>
              <a:rPr lang="ar-SA" sz="2400" b="1" u="sng" dirty="0" smtClean="0">
                <a:solidFill>
                  <a:srgbClr val="FFFF00"/>
                </a:solidFill>
              </a:rPr>
              <a:t> في استهلاك </a:t>
            </a:r>
            <a:r>
              <a:rPr lang="ar-SA" sz="2400" b="1" u="sng" dirty="0" err="1" smtClean="0">
                <a:solidFill>
                  <a:srgbClr val="FFFF00"/>
                </a:solidFill>
              </a:rPr>
              <a:t>الماء :</a:t>
            </a:r>
            <a:endParaRPr lang="ar-SA" sz="2400" b="1" u="sng" dirty="0" smtClean="0">
              <a:solidFill>
                <a:srgbClr val="FFFF00"/>
              </a:solidFill>
            </a:endParaRPr>
          </a:p>
          <a:p>
            <a:pPr algn="r"/>
            <a:r>
              <a:rPr lang="en-US" dirty="0" smtClean="0">
                <a:solidFill>
                  <a:schemeClr val="bg1"/>
                </a:solidFill>
              </a:rPr>
              <a:t>     </a:t>
            </a:r>
            <a:r>
              <a:rPr lang="ar-SA" sz="2400" b="1" dirty="0" smtClean="0">
                <a:solidFill>
                  <a:schemeClr val="bg1"/>
                </a:solidFill>
              </a:rPr>
              <a:t>هي نباتات تتجنب الجفاف بالاقتصاد في استهلاك الماء  ولها عدة </a:t>
            </a:r>
            <a:r>
              <a:rPr lang="ar-SA" sz="2400" b="1" dirty="0" err="1" smtClean="0">
                <a:solidFill>
                  <a:schemeClr val="bg1"/>
                </a:solidFill>
              </a:rPr>
              <a:t>تاقلمات</a:t>
            </a:r>
            <a:r>
              <a:rPr lang="ar-SA" sz="2400" b="1" dirty="0" smtClean="0">
                <a:solidFill>
                  <a:schemeClr val="bg1"/>
                </a:solidFill>
              </a:rPr>
              <a:t>  </a:t>
            </a:r>
            <a:r>
              <a:rPr lang="ar-SA" sz="2400" b="1" dirty="0" err="1" smtClean="0">
                <a:solidFill>
                  <a:schemeClr val="bg1"/>
                </a:solidFill>
              </a:rPr>
              <a:t>منها :</a:t>
            </a:r>
            <a:endParaRPr lang="ar-SA" sz="2400" b="1" dirty="0" smtClean="0">
              <a:solidFill>
                <a:schemeClr val="bg1"/>
              </a:solidFill>
            </a:endParaRPr>
          </a:p>
          <a:p>
            <a:pPr algn="r"/>
            <a:r>
              <a:rPr lang="ar-SA" sz="2400" b="1" dirty="0" smtClean="0">
                <a:solidFill>
                  <a:schemeClr val="bg1"/>
                </a:solidFill>
              </a:rPr>
              <a:t>1- سرعة انغلاق </a:t>
            </a:r>
            <a:r>
              <a:rPr lang="ar-SA" sz="2400" b="1" dirty="0" err="1" smtClean="0">
                <a:solidFill>
                  <a:schemeClr val="bg1"/>
                </a:solidFill>
              </a:rPr>
              <a:t>الثغور .</a:t>
            </a:r>
            <a:endParaRPr lang="ar-SA" sz="2400" b="1" dirty="0" smtClean="0">
              <a:solidFill>
                <a:schemeClr val="bg1"/>
              </a:solidFill>
            </a:endParaRPr>
          </a:p>
          <a:p>
            <a:pPr algn="r"/>
            <a:r>
              <a:rPr lang="ar-SA" sz="2400" b="1" dirty="0" smtClean="0">
                <a:solidFill>
                  <a:schemeClr val="bg1"/>
                </a:solidFill>
              </a:rPr>
              <a:t>2- انخفاض </a:t>
            </a:r>
            <a:r>
              <a:rPr lang="ar-SA" sz="2400" b="1" dirty="0" err="1" smtClean="0">
                <a:solidFill>
                  <a:schemeClr val="bg1"/>
                </a:solidFill>
              </a:rPr>
              <a:t>النتح</a:t>
            </a:r>
            <a:r>
              <a:rPr lang="ar-SA" sz="2400" b="1" dirty="0" smtClean="0">
                <a:solidFill>
                  <a:schemeClr val="bg1"/>
                </a:solidFill>
              </a:rPr>
              <a:t> </a:t>
            </a:r>
            <a:r>
              <a:rPr lang="ar-SA" sz="2400" b="1" dirty="0" err="1" smtClean="0">
                <a:solidFill>
                  <a:schemeClr val="bg1"/>
                </a:solidFill>
              </a:rPr>
              <a:t>الادمي .</a:t>
            </a:r>
            <a:endParaRPr lang="ar-SA" sz="2400" b="1" dirty="0" smtClean="0">
              <a:solidFill>
                <a:schemeClr val="bg1"/>
              </a:solidFill>
            </a:endParaRPr>
          </a:p>
          <a:p>
            <a:pPr algn="r"/>
            <a:endParaRPr lang="ar-SA" sz="2400" b="1" dirty="0">
              <a:solidFill>
                <a:srgbClr val="FFFF00"/>
              </a:solidFill>
            </a:endParaRPr>
          </a:p>
        </p:txBody>
      </p:sp>
    </p:spTree>
    <p:extLst>
      <p:ext uri="{BB962C8B-B14F-4D97-AF65-F5344CB8AC3E}">
        <p14:creationId xmlns:p14="http://schemas.microsoft.com/office/powerpoint/2010/main" xmlns="" val="4234698567"/>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200" b="1" i="0"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ويرجع نقص النتح الأدمي إلى عدة أسباب منها:</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1200" b="1" i="0"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ويرجع نقص النتح الأدمي إلى عدة أسباب منها:</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4" name="Rectangle 6"/>
          <p:cNvSpPr>
            <a:spLocks noChangeArrowheads="1"/>
          </p:cNvSpPr>
          <p:nvPr/>
        </p:nvSpPr>
        <p:spPr bwMode="auto">
          <a:xfrm>
            <a:off x="304800" y="533400"/>
            <a:ext cx="84582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ويرجع نقص </a:t>
            </a:r>
            <a:r>
              <a:rPr kumimoji="0" lang="ar-SA" sz="2800" b="1" i="0" u="sng"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النتح</a:t>
            </a:r>
            <a:r>
              <a:rPr kumimoji="0" lang="ar-SA" sz="28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 الادمي لعدة </a:t>
            </a:r>
            <a:r>
              <a:rPr kumimoji="0" lang="ar-SA" sz="2800" b="1" i="0" u="sng"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اسباب :</a:t>
            </a:r>
            <a:endParaRPr kumimoji="0" lang="ar-SA" sz="28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r>
              <a:rPr lang="ar-SA" sz="2800" dirty="0" smtClean="0">
                <a:solidFill>
                  <a:schemeClr val="bg1"/>
                </a:solidFill>
                <a:latin typeface="Times New Roman" pitchFamily="18" charset="0"/>
                <a:ea typeface="Calibri" pitchFamily="34" charset="0"/>
                <a:cs typeface="Times New Roman" pitchFamily="18" charset="0"/>
              </a:rPr>
              <a:t>*- </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زيادة ترسب الدهون على سطح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الأوراق.</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فمثلاً في أوراق نبات فول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الصويا</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عندما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يقسى</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ضد الجفاف تزداد كمية الدهون التي يمكن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إستخلاصها</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من سطح الأوراق، ويرافق ذلك نقص في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النتح</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ويمكن زيادة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النتح</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بإزالة الدهون من على سطح الأوراق.</a:t>
            </a:r>
            <a:endParaRPr kumimoji="0" lang="ar-SA" sz="4000" b="0" i="0" u="none" strike="noStrike" cap="none" normalizeH="0" baseline="0" dirty="0" smtClean="0">
              <a:ln>
                <a:noFill/>
              </a:ln>
              <a:solidFill>
                <a:schemeClr val="bg1"/>
              </a:solidFill>
              <a:effectLst/>
              <a:latin typeface="Arial" pitchFamily="34" charset="0"/>
              <a:cs typeface="Arial" pitchFamily="34" charset="0"/>
            </a:endParaRPr>
          </a:p>
        </p:txBody>
      </p:sp>
      <p:sp>
        <p:nvSpPr>
          <p:cNvPr id="2055"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200" b="1" i="0"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ويرجع نقص النتح الأدمي إلى عدة أسباب منها:</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200" b="1" i="0"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ويرجع نقص النتح الأدمي إلى عدة أسباب منها:</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1200" b="1" i="0" u="sng" strike="noStrike" cap="none" normalizeH="0" baseline="0" smtClean="0">
                <a:ln>
                  <a:noFill/>
                </a:ln>
                <a:solidFill>
                  <a:schemeClr val="tx1"/>
                </a:solidFill>
                <a:effectLst/>
                <a:latin typeface="Times New Roman" pitchFamily="18" charset="0"/>
                <a:ea typeface="Calibri" pitchFamily="34" charset="0"/>
                <a:cs typeface="Times New Roman" pitchFamily="18" charset="0"/>
              </a:rPr>
              <a:t>ويرجع نقص النتح الأدمي إلى عدة أسباب منها:</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مستطيل 12"/>
          <p:cNvSpPr/>
          <p:nvPr/>
        </p:nvSpPr>
        <p:spPr>
          <a:xfrm>
            <a:off x="838200" y="2667000"/>
            <a:ext cx="8047395" cy="2246769"/>
          </a:xfrm>
          <a:prstGeom prst="rect">
            <a:avLst/>
          </a:prstGeom>
        </p:spPr>
        <p:txBody>
          <a:bodyPr wrap="none">
            <a:spAutoFit/>
          </a:bodyPr>
          <a:lstStyle/>
          <a:p>
            <a:pPr algn="r"/>
            <a:r>
              <a:rPr lang="ar-SA" sz="2800" dirty="0" smtClean="0">
                <a:solidFill>
                  <a:schemeClr val="bg1"/>
                </a:solidFill>
              </a:rPr>
              <a:t>*- ترسُّب الدهون على الجدر الخلوية لخلايا النسيج الوسطي</a:t>
            </a:r>
          </a:p>
          <a:p>
            <a:pPr algn="r"/>
            <a:r>
              <a:rPr lang="ar-SA" sz="2800" dirty="0" smtClean="0">
                <a:solidFill>
                  <a:schemeClr val="bg1"/>
                </a:solidFill>
              </a:rPr>
              <a:t>*- ترسُّب المواد المخاطية على الجدر الخلوية لخلايا النسيج </a:t>
            </a:r>
            <a:r>
              <a:rPr lang="ar-SA" sz="2800" dirty="0" err="1" smtClean="0">
                <a:solidFill>
                  <a:schemeClr val="bg1"/>
                </a:solidFill>
              </a:rPr>
              <a:t>الوسطي.</a:t>
            </a:r>
            <a:r>
              <a:rPr lang="ar-SA" sz="2800" dirty="0" smtClean="0">
                <a:solidFill>
                  <a:schemeClr val="bg1"/>
                </a:solidFill>
              </a:rPr>
              <a:t> </a:t>
            </a:r>
          </a:p>
          <a:p>
            <a:pPr lvl="0" algn="r" rtl="1"/>
            <a:r>
              <a:rPr lang="ar-SA" sz="2800" dirty="0" smtClean="0">
                <a:solidFill>
                  <a:schemeClr val="bg1"/>
                </a:solidFill>
              </a:rPr>
              <a:t>*- نقص مساحة السطح </a:t>
            </a:r>
            <a:r>
              <a:rPr lang="ar-SA" sz="2800" dirty="0" err="1" smtClean="0">
                <a:solidFill>
                  <a:schemeClr val="bg1"/>
                </a:solidFill>
              </a:rPr>
              <a:t>الناتح</a:t>
            </a:r>
            <a:endParaRPr lang="en-US" sz="2800" dirty="0" smtClean="0">
              <a:solidFill>
                <a:schemeClr val="bg1"/>
              </a:solidFill>
            </a:endParaRPr>
          </a:p>
          <a:p>
            <a:pPr lvl="0" algn="r" rtl="1"/>
            <a:r>
              <a:rPr lang="ar-SA" sz="2800" dirty="0" smtClean="0">
                <a:solidFill>
                  <a:schemeClr val="bg1"/>
                </a:solidFill>
              </a:rPr>
              <a:t>*- </a:t>
            </a:r>
            <a:r>
              <a:rPr lang="ar-SA" sz="2800" dirty="0" err="1" smtClean="0">
                <a:solidFill>
                  <a:schemeClr val="bg1"/>
                </a:solidFill>
              </a:rPr>
              <a:t>تأقلمات</a:t>
            </a:r>
            <a:r>
              <a:rPr lang="ar-SA" sz="2800" dirty="0" smtClean="0">
                <a:solidFill>
                  <a:schemeClr val="bg1"/>
                </a:solidFill>
              </a:rPr>
              <a:t> في الجذور</a:t>
            </a:r>
          </a:p>
          <a:p>
            <a:pPr lvl="0" algn="r" rtl="1"/>
            <a:endParaRPr lang="ar-SA" sz="2800" dirty="0">
              <a:solidFill>
                <a:schemeClr val="bg1"/>
              </a:solidFill>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ترسُّب المواد المخاطية على الجدر الخلوية لخلايا النسيج الوسطي.</a:t>
            </a:r>
            <a:r>
              <a:rPr kumimoji="0" lang="ar-SA" sz="1100" b="0"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en-US"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نقص مساحة السطح الناتح</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060"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ترسُّب المواد المخاطية على الجدر الخلوية لخلايا النسيج الوسطي.</a:t>
            </a:r>
            <a:r>
              <a:rPr kumimoji="0" lang="ar-SA" sz="1100" b="0"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مستطيل 17"/>
          <p:cNvSpPr/>
          <p:nvPr/>
        </p:nvSpPr>
        <p:spPr>
          <a:xfrm>
            <a:off x="609600" y="5638800"/>
            <a:ext cx="8534400" cy="830997"/>
          </a:xfrm>
          <a:prstGeom prst="rect">
            <a:avLst/>
          </a:prstGeom>
        </p:spPr>
        <p:txBody>
          <a:bodyPr wrap="square">
            <a:spAutoFit/>
          </a:bodyPr>
          <a:lstStyle/>
          <a:p>
            <a:pPr algn="r"/>
            <a:r>
              <a:rPr lang="ar-SA" sz="2400" b="1" dirty="0" smtClean="0">
                <a:solidFill>
                  <a:schemeClr val="bg1"/>
                </a:solidFill>
                <a:ea typeface="Calibri"/>
              </a:rPr>
              <a:t>3- يخزن الماء في خلايا خاصة تسمى الخلايا المائية وتصبح الخلايا مصدراً مائياً للخلايا الأخرى أثناء الجفاف.</a:t>
            </a:r>
            <a:endParaRPr lang="ar-SA" sz="2400" dirty="0"/>
          </a:p>
        </p:txBody>
      </p:sp>
      <p:sp>
        <p:nvSpPr>
          <p:cNvPr id="19" name="مستطيل 18"/>
          <p:cNvSpPr/>
          <p:nvPr/>
        </p:nvSpPr>
        <p:spPr>
          <a:xfrm>
            <a:off x="228600" y="4495800"/>
            <a:ext cx="8686800" cy="830997"/>
          </a:xfrm>
          <a:prstGeom prst="rect">
            <a:avLst/>
          </a:prstGeom>
        </p:spPr>
        <p:txBody>
          <a:bodyPr wrap="square">
            <a:spAutoFit/>
          </a:bodyPr>
          <a:lstStyle/>
          <a:p>
            <a:pPr algn="r"/>
            <a:r>
              <a:rPr lang="ar-SA" sz="2400" dirty="0" err="1" smtClean="0">
                <a:solidFill>
                  <a:srgbClr val="FFFF00"/>
                </a:solidFill>
              </a:rPr>
              <a:t>مثل </a:t>
            </a:r>
            <a:r>
              <a:rPr lang="ar-SA" sz="2400" dirty="0" smtClean="0">
                <a:solidFill>
                  <a:srgbClr val="FFFF00"/>
                </a:solidFill>
              </a:rPr>
              <a:t>*تغطية الجذور بمادة تمنع فقد الجذور للماء إلى التربة الجافة.</a:t>
            </a:r>
          </a:p>
          <a:p>
            <a:pPr algn="r"/>
            <a:r>
              <a:rPr lang="ar-SA" sz="2400" dirty="0" smtClean="0">
                <a:solidFill>
                  <a:srgbClr val="FFFF00"/>
                </a:solidFill>
              </a:rPr>
              <a:t>     *سرعة تكوُّن الجذور المطرية، كما في النباتات </a:t>
            </a:r>
            <a:r>
              <a:rPr lang="ar-SA" sz="2400" dirty="0" err="1" smtClean="0">
                <a:solidFill>
                  <a:srgbClr val="FFFF00"/>
                </a:solidFill>
              </a:rPr>
              <a:t>العصارية</a:t>
            </a:r>
            <a:r>
              <a:rPr lang="ar-SA" dirty="0" smtClean="0">
                <a:solidFill>
                  <a:schemeClr val="bg1"/>
                </a:solidFill>
              </a:rPr>
              <a:t> </a:t>
            </a:r>
            <a:r>
              <a:rPr lang="ar-SA" dirty="0" err="1" smtClean="0">
                <a:solidFill>
                  <a:schemeClr val="bg1"/>
                </a:solidFill>
              </a:rPr>
              <a:t>،</a:t>
            </a:r>
            <a:endParaRPr lang="ar-SA"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Rectangle 7"/>
          <p:cNvSpPr>
            <a:spLocks noChangeArrowheads="1"/>
          </p:cNvSpPr>
          <p:nvPr/>
        </p:nvSpPr>
        <p:spPr bwMode="auto">
          <a:xfrm>
            <a:off x="0" y="441067"/>
            <a:ext cx="89916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النباتات المستهلكة </a:t>
            </a:r>
            <a:r>
              <a:rPr kumimoji="0" lang="ar-SA" sz="2400" b="1" i="0" u="sng"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للماء (</a:t>
            </a:r>
            <a:r>
              <a:rPr kumimoji="0" lang="en-US" sz="24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Water spenders</a:t>
            </a:r>
            <a:r>
              <a:rPr kumimoji="0" lang="ar-SA" sz="2400" b="1" i="0" u="sng" strike="noStrike" cap="none" normalizeH="0" baseline="0" dirty="0" err="1" smtClean="0">
                <a:ln>
                  <a:noFill/>
                </a:ln>
                <a:solidFill>
                  <a:srgbClr val="FFFF00"/>
                </a:solidFill>
                <a:effectLst/>
                <a:latin typeface="Times New Roman" pitchFamily="18" charset="0"/>
                <a:ea typeface="Calibri" pitchFamily="34" charset="0"/>
                <a:cs typeface="Times New Roman" pitchFamily="18" charset="0"/>
              </a:rPr>
              <a:t>)</a:t>
            </a:r>
            <a:endParaRPr kumimoji="0" lang="ar-SA" sz="2400" b="1" i="0" u="sng"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1200" b="1" i="0" u="sng" strike="noStrike" cap="none" normalizeH="0" baseline="0" dirty="0" smtClean="0">
              <a:ln>
                <a:noFill/>
              </a:ln>
              <a:solidFill>
                <a:srgbClr val="FFFF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تتجنب هذه النباتات الجفاف ولكنها </a:t>
            </a:r>
            <a:r>
              <a:rPr kumimoji="0" lang="ar-SA" sz="2400" b="1" i="0" u="sng"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تتميز:</a:t>
            </a:r>
            <a:endParaRPr kumimoji="0" lang="ar-SA" sz="2400" b="1" i="0" u="sng"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tabLst/>
            </a:pPr>
            <a:r>
              <a:rPr kumimoji="0" lang="ar-SA" sz="2400" b="1"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1- </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ارتفاع </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معدل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النتح</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نظراً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لإنفتاح</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الثغور ومع ذلك تتميز خلاياها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بإرتفاع</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محتواها </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المائي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وبإرتفاع</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ضغط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الإمتلاء</a:t>
            </a:r>
            <a:r>
              <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4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a:t>
            </a:r>
            <a:endPar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lang="ar-SA" sz="2400" b="1" dirty="0" smtClean="0">
              <a:solidFill>
                <a:schemeClr val="bg1"/>
              </a:solidFill>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 typeface="Arial" pitchFamily="34" charset="0"/>
              <a:buChar char="•"/>
              <a:tabLst/>
            </a:pPr>
            <a:endPar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tabLst/>
            </a:pPr>
            <a:endParaRPr kumimoji="0" lang="ar-SA" sz="24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p:txBody>
      </p:sp>
      <p:sp>
        <p:nvSpPr>
          <p:cNvPr id="9" name="مستطيل 8"/>
          <p:cNvSpPr/>
          <p:nvPr/>
        </p:nvSpPr>
        <p:spPr>
          <a:xfrm>
            <a:off x="533400" y="2286000"/>
            <a:ext cx="8610600" cy="707886"/>
          </a:xfrm>
          <a:prstGeom prst="rect">
            <a:avLst/>
          </a:prstGeom>
        </p:spPr>
        <p:txBody>
          <a:bodyPr wrap="square">
            <a:spAutoFit/>
          </a:bodyPr>
          <a:lstStyle/>
          <a:p>
            <a:pPr algn="r"/>
            <a:r>
              <a:rPr lang="ar-SA" sz="2000" b="1" dirty="0" smtClean="0">
                <a:solidFill>
                  <a:srgbClr val="FFFF00"/>
                </a:solidFill>
              </a:rPr>
              <a:t>يفترض لفت </a:t>
            </a:r>
            <a:r>
              <a:rPr lang="ar-SA" sz="2000" b="1" dirty="0" err="1" smtClean="0">
                <a:solidFill>
                  <a:srgbClr val="FFFF00"/>
                </a:solidFill>
              </a:rPr>
              <a:t>إمتلاك</a:t>
            </a:r>
            <a:r>
              <a:rPr lang="ar-SA" sz="2000" b="1" dirty="0" smtClean="0">
                <a:solidFill>
                  <a:srgbClr val="FFFF00"/>
                </a:solidFill>
              </a:rPr>
              <a:t> هذه النباتات عدة مميزات تمكنها من رفع معدل </a:t>
            </a:r>
            <a:r>
              <a:rPr lang="ar-SA" sz="2000" b="1" dirty="0" err="1" smtClean="0">
                <a:solidFill>
                  <a:srgbClr val="FFFF00"/>
                </a:solidFill>
              </a:rPr>
              <a:t>النتح</a:t>
            </a:r>
            <a:r>
              <a:rPr lang="ar-SA" sz="2000" b="1" dirty="0" smtClean="0">
                <a:solidFill>
                  <a:srgbClr val="FFFF00"/>
                </a:solidFill>
              </a:rPr>
              <a:t> والمحافظة على ارتفاع محتواها المائي وأهم هذه المميزات </a:t>
            </a:r>
            <a:r>
              <a:rPr lang="ar-SA" sz="2000" b="1" dirty="0" err="1" smtClean="0">
                <a:solidFill>
                  <a:srgbClr val="FFFF00"/>
                </a:solidFill>
              </a:rPr>
              <a:t>هي:</a:t>
            </a:r>
            <a:endParaRPr lang="ar-SA" sz="2000" dirty="0">
              <a:solidFill>
                <a:srgbClr val="FFFF00"/>
              </a:solidFill>
            </a:endParaRPr>
          </a:p>
        </p:txBody>
      </p:sp>
      <p:sp>
        <p:nvSpPr>
          <p:cNvPr id="10" name="Rectangle 1"/>
          <p:cNvSpPr>
            <a:spLocks noChangeArrowheads="1"/>
          </p:cNvSpPr>
          <p:nvPr/>
        </p:nvSpPr>
        <p:spPr bwMode="auto">
          <a:xfrm>
            <a:off x="304799" y="3048000"/>
            <a:ext cx="8839201"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Char char="•"/>
              <a:tabLst/>
            </a:pPr>
            <a:r>
              <a:rPr kumimoji="0" lang="ar-SA" sz="2400" i="0" u="none" strike="noStrike" cap="none" normalizeH="0" baseline="0" dirty="0" smtClean="0">
                <a:ln>
                  <a:noFill/>
                </a:ln>
                <a:solidFill>
                  <a:srgbClr val="92D050"/>
                </a:solidFill>
                <a:effectLst/>
                <a:latin typeface="Times New Roman" pitchFamily="18" charset="0"/>
                <a:ea typeface="Calibri" pitchFamily="34" charset="0"/>
                <a:cs typeface="Times New Roman" pitchFamily="18" charset="0"/>
              </a:rPr>
              <a:t>زيادة الأنسجة التوصيلية مقارنة بالأنسجة </a:t>
            </a:r>
            <a:r>
              <a:rPr kumimoji="0" lang="ar-SA" sz="2400" i="0" u="none" strike="noStrike" cap="none" normalizeH="0" baseline="0" dirty="0" err="1" smtClean="0">
                <a:ln>
                  <a:noFill/>
                </a:ln>
                <a:solidFill>
                  <a:srgbClr val="92D050"/>
                </a:solidFill>
                <a:effectLst/>
                <a:latin typeface="Times New Roman" pitchFamily="18" charset="0"/>
                <a:ea typeface="Calibri" pitchFamily="34" charset="0"/>
                <a:cs typeface="Times New Roman" pitchFamily="18" charset="0"/>
              </a:rPr>
              <a:t>الأخرى </a:t>
            </a:r>
            <a:r>
              <a:rPr kumimoji="0" lang="ar-SA" sz="2400" i="0" u="none" strike="noStrike" cap="none" normalizeH="0" baseline="0" dirty="0" smtClean="0">
                <a:ln>
                  <a:noFill/>
                </a:ln>
                <a:solidFill>
                  <a:srgbClr val="92D050"/>
                </a:solidFill>
                <a:effectLst/>
                <a:latin typeface="Times New Roman" pitchFamily="18" charset="0"/>
                <a:ea typeface="Calibri" pitchFamily="34" charset="0"/>
                <a:cs typeface="Times New Roman" pitchFamily="18" charset="0"/>
              </a:rPr>
              <a:t>.، وهذا يساعد على سرعة توصيل الماء للسطح </a:t>
            </a:r>
            <a:r>
              <a:rPr kumimoji="0" lang="ar-SA" sz="2400" i="0" u="none" strike="noStrike" cap="none" normalizeH="0" baseline="0" dirty="0" err="1" smtClean="0">
                <a:ln>
                  <a:noFill/>
                </a:ln>
                <a:solidFill>
                  <a:srgbClr val="92D050"/>
                </a:solidFill>
                <a:effectLst/>
                <a:latin typeface="Times New Roman" pitchFamily="18" charset="0"/>
                <a:ea typeface="Calibri" pitchFamily="34" charset="0"/>
                <a:cs typeface="Times New Roman" pitchFamily="18" charset="0"/>
              </a:rPr>
              <a:t>الناتح.</a:t>
            </a:r>
            <a:endParaRPr kumimoji="0" lang="ar-SA" sz="3600" i="0" u="none" strike="noStrike" cap="none" normalizeH="0" baseline="0" dirty="0" smtClean="0">
              <a:ln>
                <a:noFill/>
              </a:ln>
              <a:solidFill>
                <a:srgbClr val="92D050"/>
              </a:solidFill>
              <a:effectLst/>
              <a:latin typeface="Arial" pitchFamily="34" charset="0"/>
              <a:cs typeface="Arial" pitchFamily="34" charset="0"/>
            </a:endParaRPr>
          </a:p>
        </p:txBody>
      </p:sp>
      <p:sp>
        <p:nvSpPr>
          <p:cNvPr id="3081" name="Rectangle 9"/>
          <p:cNvSpPr>
            <a:spLocks noChangeArrowheads="1"/>
          </p:cNvSpPr>
          <p:nvPr/>
        </p:nvSpPr>
        <p:spPr bwMode="auto">
          <a:xfrm>
            <a:off x="3255850" y="3810000"/>
            <a:ext cx="588815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0" i="0" u="none" strike="noStrike" cap="none" normalizeH="0" baseline="0" dirty="0" smtClean="0">
                <a:ln>
                  <a:noFill/>
                </a:ln>
                <a:solidFill>
                  <a:srgbClr val="92D050"/>
                </a:solidFill>
                <a:effectLst/>
                <a:latin typeface="Times New Roman" pitchFamily="18" charset="0"/>
                <a:ea typeface="Calibri" pitchFamily="34" charset="0"/>
                <a:cs typeface="Times New Roman" pitchFamily="18" charset="0"/>
              </a:rPr>
              <a:t>زيادة النسبة بين المجموع الجذري إلى المجموع الخضري.</a:t>
            </a:r>
            <a:endParaRPr kumimoji="0" lang="ar-SA" sz="3600" b="0" i="0" u="none" strike="noStrike" cap="none" normalizeH="0" baseline="0" dirty="0" smtClean="0">
              <a:ln>
                <a:noFill/>
              </a:ln>
              <a:solidFill>
                <a:srgbClr val="92D050"/>
              </a:solidFill>
              <a:effectLst/>
              <a:latin typeface="Arial" pitchFamily="34" charset="0"/>
              <a:cs typeface="Arial" pitchFamily="34" charset="0"/>
            </a:endParaRPr>
          </a:p>
        </p:txBody>
      </p:sp>
      <p:sp>
        <p:nvSpPr>
          <p:cNvPr id="13" name="مستطيل 12"/>
          <p:cNvSpPr/>
          <p:nvPr/>
        </p:nvSpPr>
        <p:spPr>
          <a:xfrm>
            <a:off x="381000" y="4343400"/>
            <a:ext cx="8763000" cy="830997"/>
          </a:xfrm>
          <a:prstGeom prst="rect">
            <a:avLst/>
          </a:prstGeom>
        </p:spPr>
        <p:txBody>
          <a:bodyPr wrap="square">
            <a:spAutoFit/>
          </a:bodyPr>
          <a:lstStyle/>
          <a:p>
            <a:pPr algn="r"/>
            <a:r>
              <a:rPr lang="ar-SA" sz="2400" dirty="0" err="1" smtClean="0">
                <a:solidFill>
                  <a:srgbClr val="92D050"/>
                </a:solidFill>
              </a:rPr>
              <a:t>إرتفاع</a:t>
            </a:r>
            <a:r>
              <a:rPr lang="ar-SA" sz="2400" dirty="0" smtClean="0">
                <a:solidFill>
                  <a:srgbClr val="92D050"/>
                </a:solidFill>
              </a:rPr>
              <a:t> قوة </a:t>
            </a:r>
            <a:r>
              <a:rPr lang="ar-SA" sz="2400" dirty="0" err="1" smtClean="0">
                <a:solidFill>
                  <a:srgbClr val="92D050"/>
                </a:solidFill>
              </a:rPr>
              <a:t>إمتصاص</a:t>
            </a:r>
            <a:r>
              <a:rPr lang="ar-SA" sz="2400" dirty="0" smtClean="0">
                <a:solidFill>
                  <a:srgbClr val="92D050"/>
                </a:solidFill>
              </a:rPr>
              <a:t> الجذور </a:t>
            </a:r>
            <a:r>
              <a:rPr lang="ar-SA" sz="2400" dirty="0" err="1" smtClean="0">
                <a:solidFill>
                  <a:srgbClr val="92D050"/>
                </a:solidFill>
              </a:rPr>
              <a:t>للماء.</a:t>
            </a:r>
            <a:r>
              <a:rPr lang="ar-SA" sz="2400" dirty="0" smtClean="0">
                <a:solidFill>
                  <a:srgbClr val="92D050"/>
                </a:solidFill>
              </a:rPr>
              <a:t> نقص الجهد </a:t>
            </a:r>
            <a:r>
              <a:rPr lang="ar-SA" sz="2400" dirty="0" err="1" smtClean="0">
                <a:solidFill>
                  <a:srgbClr val="92D050"/>
                </a:solidFill>
              </a:rPr>
              <a:t>الإسموزي</a:t>
            </a:r>
            <a:r>
              <a:rPr lang="ar-SA" sz="2400" dirty="0" smtClean="0">
                <a:solidFill>
                  <a:srgbClr val="92D050"/>
                </a:solidFill>
              </a:rPr>
              <a:t> في خلايا الجذر يمكِّن الجذر </a:t>
            </a:r>
            <a:r>
              <a:rPr lang="en-US" sz="2400" dirty="0" smtClean="0">
                <a:solidFill>
                  <a:srgbClr val="92D050"/>
                </a:solidFill>
              </a:rPr>
              <a:t> </a:t>
            </a:r>
            <a:r>
              <a:rPr lang="ar-SA" sz="2400" dirty="0" smtClean="0">
                <a:solidFill>
                  <a:srgbClr val="92D050"/>
                </a:solidFill>
              </a:rPr>
              <a:t>من </a:t>
            </a:r>
            <a:r>
              <a:rPr lang="ar-SA" sz="2400" dirty="0" err="1" smtClean="0">
                <a:solidFill>
                  <a:srgbClr val="92D050"/>
                </a:solidFill>
              </a:rPr>
              <a:t>إمتصاص</a:t>
            </a:r>
            <a:r>
              <a:rPr lang="ar-SA" sz="2400" dirty="0" smtClean="0">
                <a:solidFill>
                  <a:srgbClr val="92D050"/>
                </a:solidFill>
              </a:rPr>
              <a:t> الماء من التربة ذات المحتوى المائي </a:t>
            </a:r>
            <a:r>
              <a:rPr lang="ar-SA" sz="2400" dirty="0" err="1" smtClean="0">
                <a:solidFill>
                  <a:srgbClr val="92D050"/>
                </a:solidFill>
              </a:rPr>
              <a:t>المنخفض .</a:t>
            </a:r>
            <a:endParaRPr lang="ar-SA" sz="2400" dirty="0">
              <a:solidFill>
                <a:srgbClr val="92D050"/>
              </a:solidFill>
            </a:endParaRPr>
          </a:p>
        </p:txBody>
      </p:sp>
      <p:sp>
        <p:nvSpPr>
          <p:cNvPr id="7" name="مستطيل 6"/>
          <p:cNvSpPr/>
          <p:nvPr/>
        </p:nvSpPr>
        <p:spPr>
          <a:xfrm>
            <a:off x="914400" y="5334000"/>
            <a:ext cx="8229600" cy="830997"/>
          </a:xfrm>
          <a:prstGeom prst="rect">
            <a:avLst/>
          </a:prstGeom>
        </p:spPr>
        <p:txBody>
          <a:bodyPr wrap="square">
            <a:spAutoFit/>
          </a:bodyPr>
          <a:lstStyle/>
          <a:p>
            <a:pPr lvl="0" algn="r" rtl="1" eaLnBrk="0" fontAlgn="base" hangingPunct="0">
              <a:spcBef>
                <a:spcPct val="0"/>
              </a:spcBef>
              <a:spcAft>
                <a:spcPct val="0"/>
              </a:spcAft>
            </a:pPr>
            <a:r>
              <a:rPr lang="ar-SA" sz="2400" b="1" dirty="0" smtClean="0">
                <a:solidFill>
                  <a:schemeClr val="bg1"/>
                </a:solidFill>
                <a:latin typeface="Times New Roman" pitchFamily="18" charset="0"/>
                <a:ea typeface="Calibri" pitchFamily="34" charset="0"/>
                <a:cs typeface="Times New Roman" pitchFamily="18" charset="0"/>
              </a:rPr>
              <a:t>2- يستمر </a:t>
            </a:r>
            <a:r>
              <a:rPr lang="ar-SA" sz="2400" b="1" dirty="0" smtClean="0">
                <a:solidFill>
                  <a:schemeClr val="bg1"/>
                </a:solidFill>
                <a:latin typeface="Times New Roman" pitchFamily="18" charset="0"/>
                <a:ea typeface="Calibri" pitchFamily="34" charset="0"/>
                <a:cs typeface="Times New Roman" pitchFamily="18" charset="0"/>
              </a:rPr>
              <a:t>فيها البناء الضوئي </a:t>
            </a:r>
            <a:r>
              <a:rPr lang="ar-SA" sz="2400" b="1" dirty="0" err="1" smtClean="0">
                <a:solidFill>
                  <a:schemeClr val="bg1"/>
                </a:solidFill>
                <a:latin typeface="Times New Roman" pitchFamily="18" charset="0"/>
                <a:ea typeface="Calibri" pitchFamily="34" charset="0"/>
                <a:cs typeface="Times New Roman" pitchFamily="18" charset="0"/>
              </a:rPr>
              <a:t>مرتفعاً .</a:t>
            </a:r>
            <a:endParaRPr lang="ar-SA" sz="2400" b="1" dirty="0" smtClean="0">
              <a:solidFill>
                <a:schemeClr val="bg1"/>
              </a:solidFill>
              <a:latin typeface="Times New Roman" pitchFamily="18" charset="0"/>
              <a:ea typeface="Calibri" pitchFamily="34" charset="0"/>
              <a:cs typeface="Times New Roman" pitchFamily="18" charset="0"/>
            </a:endParaRPr>
          </a:p>
          <a:p>
            <a:pPr lvl="0" algn="r" rtl="1" eaLnBrk="0" fontAlgn="base" hangingPunct="0">
              <a:spcBef>
                <a:spcPct val="0"/>
              </a:spcBef>
              <a:spcAft>
                <a:spcPct val="0"/>
              </a:spcAft>
            </a:pPr>
            <a:r>
              <a:rPr lang="ar-SA" sz="2400" b="1" dirty="0" smtClean="0">
                <a:solidFill>
                  <a:schemeClr val="bg1"/>
                </a:solidFill>
                <a:latin typeface="Times New Roman" pitchFamily="18" charset="0"/>
                <a:ea typeface="Calibri" pitchFamily="34" charset="0"/>
                <a:cs typeface="Times New Roman" pitchFamily="18" charset="0"/>
              </a:rPr>
              <a:t>3- تتميز </a:t>
            </a:r>
            <a:r>
              <a:rPr lang="ar-SA" sz="2400" b="1" dirty="0" err="1" smtClean="0">
                <a:solidFill>
                  <a:schemeClr val="bg1"/>
                </a:solidFill>
                <a:latin typeface="Times New Roman" pitchFamily="18" charset="0"/>
                <a:ea typeface="Calibri" pitchFamily="34" charset="0"/>
                <a:cs typeface="Times New Roman" pitchFamily="18" charset="0"/>
              </a:rPr>
              <a:t>بإرتفاع</a:t>
            </a:r>
            <a:r>
              <a:rPr lang="ar-SA" sz="2400" b="1" dirty="0" smtClean="0">
                <a:solidFill>
                  <a:schemeClr val="bg1"/>
                </a:solidFill>
                <a:latin typeface="Times New Roman" pitchFamily="18" charset="0"/>
                <a:ea typeface="Calibri" pitchFamily="34" charset="0"/>
                <a:cs typeface="Times New Roman" pitchFamily="18" charset="0"/>
              </a:rPr>
              <a:t> معدل نموها مقارنة بالنباتات المقتصدة للماء.</a:t>
            </a:r>
            <a:endParaRPr lang="ar-SA" sz="3600" b="1" dirty="0" smtClean="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76400" y="457200"/>
            <a:ext cx="5791200" cy="3631763"/>
          </a:xfrm>
          <a:prstGeom prst="rect">
            <a:avLst/>
          </a:prstGeom>
        </p:spPr>
        <p:txBody>
          <a:bodyPr wrap="square">
            <a:spAutoFit/>
          </a:bodyPr>
          <a:lstStyle/>
          <a:p>
            <a:pPr algn="ctr" rtl="1"/>
            <a:r>
              <a:rPr lang="ar-SA" sz="3600" b="1" u="sng" dirty="0">
                <a:solidFill>
                  <a:srgbClr val="DDF276"/>
                </a:solidFill>
                <a:uFill>
                  <a:solidFill>
                    <a:srgbClr val="CC0066"/>
                  </a:solidFill>
                </a:uFill>
                <a:cs typeface="+mj-cs"/>
              </a:rPr>
              <a:t>مقاومة إجهاد الجفاف</a:t>
            </a:r>
          </a:p>
          <a:p>
            <a:pPr algn="ctr" rtl="1"/>
            <a:r>
              <a:rPr lang="en-US" sz="3600" b="1" u="sng" dirty="0">
                <a:solidFill>
                  <a:srgbClr val="DDF276"/>
                </a:solidFill>
                <a:uFill>
                  <a:solidFill>
                    <a:srgbClr val="CC0066"/>
                  </a:solidFill>
                </a:uFill>
                <a:latin typeface="Times New Roman" panose="02020603050405020304" pitchFamily="18" charset="0"/>
                <a:cs typeface="Times New Roman" panose="02020603050405020304" pitchFamily="18" charset="0"/>
              </a:rPr>
              <a:t>Drought stress resistance</a:t>
            </a:r>
          </a:p>
          <a:p>
            <a:pPr algn="ctr" rtl="1"/>
            <a:endParaRPr lang="en-US" dirty="0">
              <a:solidFill>
                <a:srgbClr val="FF0000"/>
              </a:solidFill>
            </a:endParaRPr>
          </a:p>
          <a:p>
            <a:pPr algn="ctr" rtl="1"/>
            <a:r>
              <a:rPr lang="ar-SA" sz="2800" b="1" dirty="0">
                <a:solidFill>
                  <a:srgbClr val="DDF276"/>
                </a:solidFill>
                <a:uFill>
                  <a:solidFill>
                    <a:srgbClr val="CC0066"/>
                  </a:solidFill>
                </a:uFill>
                <a:cs typeface="+mj-cs"/>
              </a:rPr>
              <a:t>مقدمة</a:t>
            </a:r>
          </a:p>
          <a:p>
            <a:pPr algn="ctr" rtl="1"/>
            <a:r>
              <a:rPr lang="ar-SA" sz="2800" b="1" dirty="0">
                <a:solidFill>
                  <a:srgbClr val="DDF276"/>
                </a:solidFill>
                <a:uFill>
                  <a:solidFill>
                    <a:srgbClr val="CC0066"/>
                  </a:solidFill>
                </a:uFill>
                <a:cs typeface="+mj-cs"/>
              </a:rPr>
              <a:t>تقسيم النباتات على أساس مقاومتها للجفاف</a:t>
            </a:r>
          </a:p>
          <a:p>
            <a:pPr algn="ctr" rtl="1"/>
            <a:r>
              <a:rPr lang="ar-SA" sz="2800" b="1" dirty="0">
                <a:solidFill>
                  <a:srgbClr val="DDF276"/>
                </a:solidFill>
                <a:uFill>
                  <a:solidFill>
                    <a:srgbClr val="CC0066"/>
                  </a:solidFill>
                </a:uFill>
                <a:cs typeface="+mj-cs"/>
              </a:rPr>
              <a:t>تجنب الجفاف وتحمله</a:t>
            </a:r>
          </a:p>
          <a:p>
            <a:pPr algn="ctr" rtl="1"/>
            <a:r>
              <a:rPr lang="ar-SA" sz="2800" b="1" dirty="0">
                <a:solidFill>
                  <a:srgbClr val="DDF276"/>
                </a:solidFill>
                <a:uFill>
                  <a:solidFill>
                    <a:srgbClr val="CC0066"/>
                  </a:solidFill>
                </a:uFill>
                <a:cs typeface="+mj-cs"/>
              </a:rPr>
              <a:t>العلاقة بين المقاومة ومرحلة التطور</a:t>
            </a:r>
          </a:p>
          <a:p>
            <a:pPr algn="ctr" rtl="1"/>
            <a:endParaRPr lang="ar-SA" sz="2800" b="1" dirty="0">
              <a:solidFill>
                <a:srgbClr val="DDF276"/>
              </a:solidFill>
              <a:uFill>
                <a:solidFill>
                  <a:srgbClr val="CC0066"/>
                </a:solidFill>
              </a:uFill>
              <a:cs typeface="+mj-cs"/>
            </a:endParaRPr>
          </a:p>
        </p:txBody>
      </p:sp>
    </p:spTree>
    <p:extLst>
      <p:ext uri="{BB962C8B-B14F-4D97-AF65-F5344CB8AC3E}">
        <p14:creationId xmlns="" xmlns:p14="http://schemas.microsoft.com/office/powerpoint/2010/main" val="413169890"/>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1371600" y="638891"/>
            <a:ext cx="7346489"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tabLst/>
            </a:pP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mj-cs"/>
              </a:rPr>
              <a:t>4-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mj-cs"/>
              </a:rPr>
              <a:t>إمتصاص</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mj-cs"/>
              </a:rPr>
              <a:t> </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mj-cs"/>
              </a:rPr>
              <a:t>الندى</a:t>
            </a:r>
            <a:endParaRPr kumimoji="0" lang="en-US" sz="1400" b="0" i="0" u="none" strike="noStrike" cap="none" normalizeH="0" baseline="0" dirty="0" smtClean="0">
              <a:ln>
                <a:noFill/>
              </a:ln>
              <a:solidFill>
                <a:schemeClr val="bg1"/>
              </a:solidFill>
              <a:effectLst/>
              <a:latin typeface="Arial" pitchFamily="34" charset="0"/>
              <a:cs typeface="+mj-cs"/>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التحول إلى مقتصدة للماء عند زيادة شدة الإجهاد.</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3486310" y="1355468"/>
            <a:ext cx="5155579"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tabLst/>
            </a:pP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5- التحول </a:t>
            </a: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إلى مقتصدة للماء عند زيادة شدة الإجهاد.</a:t>
            </a:r>
            <a:endParaRPr kumimoji="0" lang="ar-SA" sz="3600" b="0" i="0" u="none" strike="noStrike" cap="none" normalizeH="0" baseline="0" dirty="0" smtClean="0">
              <a:ln>
                <a:noFill/>
              </a:ln>
              <a:solidFill>
                <a:schemeClr val="bg1"/>
              </a:solidFill>
              <a:effectLst/>
              <a:latin typeface="Arial" pitchFamily="34" charset="0"/>
              <a:cs typeface="Arial" pitchFamily="34" charset="0"/>
            </a:endParaRPr>
          </a:p>
        </p:txBody>
      </p:sp>
      <p:pic>
        <p:nvPicPr>
          <p:cNvPr id="5" name="Picture 3"/>
          <p:cNvPicPr>
            <a:picLocks noChangeAspect="1"/>
          </p:cNvPicPr>
          <p:nvPr/>
        </p:nvPicPr>
        <p:blipFill rotWithShape="1">
          <a:blip r:embed="rId2" cstate="print">
            <a:extLst>
              <a:ext uri="{28A0092B-C50C-407E-A947-70E740481C1C}">
                <a14:useLocalDpi xmlns:a14="http://schemas.microsoft.com/office/drawing/2010/main" xmlns="" val="0"/>
              </a:ext>
            </a:extLst>
          </a:blip>
          <a:srcRect r="50000"/>
          <a:stretch/>
        </p:blipFill>
        <p:spPr>
          <a:xfrm>
            <a:off x="0" y="228600"/>
            <a:ext cx="2209800" cy="2362200"/>
          </a:xfrm>
          <a:prstGeom prst="rect">
            <a:avLst/>
          </a:prstGeom>
        </p:spPr>
      </p:pic>
      <p:pic>
        <p:nvPicPr>
          <p:cNvPr id="6" name="Picture 1"/>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0" y="2667000"/>
            <a:ext cx="2209800" cy="2133600"/>
          </a:xfrm>
          <a:prstGeom prst="rect">
            <a:avLst/>
          </a:prstGeom>
        </p:spPr>
      </p:pic>
      <p:sp>
        <p:nvSpPr>
          <p:cNvPr id="7" name="Rectangle 8"/>
          <p:cNvSpPr/>
          <p:nvPr/>
        </p:nvSpPr>
        <p:spPr>
          <a:xfrm>
            <a:off x="2209800" y="2057400"/>
            <a:ext cx="6729813" cy="461665"/>
          </a:xfrm>
          <a:prstGeom prst="rect">
            <a:avLst/>
          </a:prstGeom>
          <a:solidFill>
            <a:schemeClr val="tx1"/>
          </a:solidFill>
        </p:spPr>
        <p:txBody>
          <a:bodyPr wrap="square">
            <a:spAutoFit/>
          </a:bodyPr>
          <a:lstStyle/>
          <a:p>
            <a:pPr algn="just" rtl="1"/>
            <a:r>
              <a:rPr lang="ar-SA" sz="2400" b="1" u="sng" dirty="0" smtClean="0">
                <a:solidFill>
                  <a:srgbClr val="FFFF99"/>
                </a:solidFill>
                <a:latin typeface="Times New Roman"/>
                <a:ea typeface="Calibri"/>
              </a:rPr>
              <a:t>ثانيا : مقاومة </a:t>
            </a:r>
            <a:r>
              <a:rPr lang="ar-SA" sz="2400" b="1" u="sng" dirty="0">
                <a:solidFill>
                  <a:srgbClr val="FFFF99"/>
                </a:solidFill>
                <a:latin typeface="Times New Roman"/>
                <a:ea typeface="Calibri"/>
              </a:rPr>
              <a:t>الجفاف بالتحمل </a:t>
            </a:r>
            <a:r>
              <a:rPr lang="en-US" sz="2400" b="1" u="sng" dirty="0">
                <a:solidFill>
                  <a:srgbClr val="FFFF99"/>
                </a:solidFill>
                <a:latin typeface="Times New Roman"/>
                <a:ea typeface="Calibri"/>
              </a:rPr>
              <a:t>(</a:t>
            </a:r>
            <a:r>
              <a:rPr lang="en-US" sz="2400" b="1" u="sng" dirty="0" smtClean="0">
                <a:solidFill>
                  <a:srgbClr val="FFFF99"/>
                </a:solidFill>
                <a:latin typeface="Times New Roman"/>
                <a:ea typeface="Calibri"/>
              </a:rPr>
              <a:t>Drought </a:t>
            </a:r>
            <a:r>
              <a:rPr lang="en-US" sz="2400" b="1" u="sng" dirty="0">
                <a:solidFill>
                  <a:srgbClr val="FFFF99"/>
                </a:solidFill>
                <a:latin typeface="Times New Roman"/>
                <a:ea typeface="Calibri"/>
              </a:rPr>
              <a:t>tolerance)</a:t>
            </a:r>
          </a:p>
        </p:txBody>
      </p:sp>
      <p:sp>
        <p:nvSpPr>
          <p:cNvPr id="8" name="Rectangle 9"/>
          <p:cNvSpPr/>
          <p:nvPr/>
        </p:nvSpPr>
        <p:spPr>
          <a:xfrm>
            <a:off x="2362200" y="2667000"/>
            <a:ext cx="6531123" cy="1015663"/>
          </a:xfrm>
          <a:prstGeom prst="rect">
            <a:avLst/>
          </a:prstGeom>
          <a:ln>
            <a:solidFill>
              <a:srgbClr val="BDFBAF"/>
            </a:solidFill>
            <a:prstDash val="dashDot"/>
          </a:ln>
        </p:spPr>
        <p:txBody>
          <a:bodyPr wrap="square">
            <a:spAutoFit/>
          </a:bodyPr>
          <a:lstStyle/>
          <a:p>
            <a:pPr algn="just" rtl="1">
              <a:lnSpc>
                <a:spcPct val="150000"/>
              </a:lnSpc>
            </a:pPr>
            <a:r>
              <a:rPr lang="ar-SA" sz="2000" b="1" dirty="0" smtClean="0">
                <a:solidFill>
                  <a:schemeClr val="bg1"/>
                </a:solidFill>
                <a:ea typeface="Calibri"/>
                <a:cs typeface="Times New Roman"/>
              </a:rPr>
              <a:t>قسّم </a:t>
            </a:r>
            <a:r>
              <a:rPr lang="ar-SA" sz="2000" b="1" dirty="0">
                <a:solidFill>
                  <a:schemeClr val="bg1"/>
                </a:solidFill>
                <a:ea typeface="Calibri"/>
                <a:cs typeface="Times New Roman"/>
              </a:rPr>
              <a:t>لفت النباتات التي تقاوم الجفاف بالتحمل إلى عدة مجموعات حسب طريقة مقاومتها للشد الذي قد ينشأ عن </a:t>
            </a:r>
            <a:r>
              <a:rPr lang="ar-SA" sz="2000" b="1" dirty="0" err="1" smtClean="0">
                <a:solidFill>
                  <a:schemeClr val="bg1"/>
                </a:solidFill>
                <a:ea typeface="Calibri"/>
                <a:cs typeface="Times New Roman"/>
              </a:rPr>
              <a:t>الإجهاد .</a:t>
            </a:r>
            <a:endParaRPr lang="en-US" sz="2000" b="1" dirty="0">
              <a:solidFill>
                <a:schemeClr val="bg1"/>
              </a:solidFill>
              <a:ea typeface="Calibri"/>
              <a:cs typeface="Times New Roman"/>
            </a:endParaRPr>
          </a:p>
        </p:txBody>
      </p:sp>
      <p:sp>
        <p:nvSpPr>
          <p:cNvPr id="9" name="Rectangle 6"/>
          <p:cNvSpPr/>
          <p:nvPr/>
        </p:nvSpPr>
        <p:spPr>
          <a:xfrm>
            <a:off x="2971800" y="3886200"/>
            <a:ext cx="5943600" cy="1477328"/>
          </a:xfrm>
          <a:prstGeom prst="rect">
            <a:avLst/>
          </a:prstGeom>
          <a:solidFill>
            <a:schemeClr val="tx1"/>
          </a:solidFill>
        </p:spPr>
        <p:txBody>
          <a:bodyPr wrap="square">
            <a:spAutoFit/>
          </a:bodyPr>
          <a:lstStyle/>
          <a:p>
            <a:pPr algn="just" rtl="1">
              <a:lnSpc>
                <a:spcPct val="150000"/>
              </a:lnSpc>
            </a:pPr>
            <a:r>
              <a:rPr lang="ar-SA" sz="2000" b="1" dirty="0">
                <a:solidFill>
                  <a:schemeClr val="bg1"/>
                </a:solidFill>
                <a:ea typeface="Calibri"/>
                <a:cs typeface="Times New Roman"/>
              </a:rPr>
              <a:t>يرى لفت (</a:t>
            </a:r>
            <a:r>
              <a:rPr lang="en-US" sz="2000" b="1" dirty="0">
                <a:solidFill>
                  <a:srgbClr val="51C6DD"/>
                </a:solidFill>
                <a:latin typeface="Times New Roman" panose="02020603050405020304" pitchFamily="18" charset="0"/>
                <a:cs typeface="Times New Roman" panose="02020603050405020304" pitchFamily="18" charset="0"/>
              </a:rPr>
              <a:t>Levitt</a:t>
            </a:r>
            <a:r>
              <a:rPr lang="ar-SA" sz="2000" b="1" dirty="0">
                <a:solidFill>
                  <a:schemeClr val="bg1"/>
                </a:solidFill>
                <a:ea typeface="Calibri"/>
                <a:cs typeface="Times New Roman"/>
              </a:rPr>
              <a:t>) أن مقاومة الجفاف </a:t>
            </a:r>
            <a:r>
              <a:rPr lang="ar-SA" sz="2000" b="1" dirty="0">
                <a:solidFill>
                  <a:srgbClr val="FFFF00"/>
                </a:solidFill>
                <a:ea typeface="Calibri"/>
                <a:cs typeface="Times New Roman"/>
              </a:rPr>
              <a:t>بالتحمل عن طريق تجنب التجفيف </a:t>
            </a:r>
            <a:r>
              <a:rPr lang="ar-SA" sz="2000" b="1" dirty="0">
                <a:solidFill>
                  <a:schemeClr val="bg1"/>
                </a:solidFill>
                <a:ea typeface="Calibri"/>
                <a:cs typeface="Times New Roman"/>
              </a:rPr>
              <a:t>يُمكِّن النبات من تجنب كل من تثبيط النمو والأضرار التي قد تنشأ عن التجفيف.</a:t>
            </a:r>
            <a:endParaRPr lang="en-US" b="1" dirty="0">
              <a:solidFill>
                <a:schemeClr val="bg1"/>
              </a:solidFill>
              <a:ea typeface="Calibri"/>
              <a:cs typeface="Arial"/>
            </a:endParaRPr>
          </a:p>
        </p:txBody>
      </p:sp>
      <p:pic>
        <p:nvPicPr>
          <p:cNvPr id="10" name="Picture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 y="4953001"/>
            <a:ext cx="2326628" cy="1905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28600" y="1447800"/>
            <a:ext cx="8915400" cy="24314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v"/>
              <a:tabLst/>
            </a:pP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تتميز النباتات التي تقاوم الجفاف </a:t>
            </a:r>
            <a:r>
              <a:rPr kumimoji="0" lang="ar-SA" sz="28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بالتجنب </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بارتفاع الجهد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الاسموزي</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في خلاياها عندما تتعرض إلى إجهاد نقص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الماء.</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ويتم ذلك عن طريق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تحورات</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مورفولوجية</a:t>
            </a:r>
            <a:r>
              <a:rPr kumimoji="0" lang="ar-SA" sz="28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وتشريحية تساعد على كل من مقدرة النبات على امتصاص الماء من التربة الجافة وعلى انخفاض معدل </a:t>
            </a:r>
            <a:r>
              <a:rPr kumimoji="0" lang="ar-SA" sz="28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النتح.</a:t>
            </a:r>
            <a:endParaRPr lang="ar-SA" sz="2800" dirty="0" smtClean="0">
              <a:solidFill>
                <a:schemeClr val="bg1"/>
              </a:solidFill>
              <a:latin typeface="Times New Roman" pitchFamily="18" charset="0"/>
              <a:ea typeface="Calibri" pitchFamily="34"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ar-SA" sz="4000" b="0" i="0" u="none" strike="noStrike" cap="none" normalizeH="0" baseline="0" dirty="0" smtClean="0">
              <a:ln>
                <a:noFill/>
              </a:ln>
              <a:solidFill>
                <a:schemeClr val="bg1"/>
              </a:solidFill>
              <a:effectLst/>
              <a:latin typeface="Arial" pitchFamily="34" charset="0"/>
              <a:cs typeface="Arial" pitchFamily="34" charset="0"/>
            </a:endParaRPr>
          </a:p>
        </p:txBody>
      </p:sp>
      <p:sp>
        <p:nvSpPr>
          <p:cNvPr id="3" name="Rectangle 1"/>
          <p:cNvSpPr/>
          <p:nvPr/>
        </p:nvSpPr>
        <p:spPr>
          <a:xfrm>
            <a:off x="1600200" y="228600"/>
            <a:ext cx="6553200" cy="1083374"/>
          </a:xfrm>
          <a:prstGeom prst="rect">
            <a:avLst/>
          </a:prstGeom>
        </p:spPr>
        <p:txBody>
          <a:bodyPr wrap="square">
            <a:spAutoFit/>
          </a:bodyPr>
          <a:lstStyle/>
          <a:p>
            <a:pPr algn="ctr" rtl="1">
              <a:lnSpc>
                <a:spcPct val="115000"/>
              </a:lnSpc>
            </a:pPr>
            <a:r>
              <a:rPr lang="ar-SA" sz="2800" b="1" u="sng" dirty="0" smtClean="0">
                <a:solidFill>
                  <a:srgbClr val="CCFF99"/>
                </a:solidFill>
                <a:uFill>
                  <a:solidFill>
                    <a:srgbClr val="FF0000"/>
                  </a:solidFill>
                </a:uFill>
                <a:cs typeface="+mj-cs"/>
              </a:rPr>
              <a:t>تجنب الجفاف </a:t>
            </a:r>
            <a:r>
              <a:rPr lang="ar-SA" sz="2800" b="1" u="sng" dirty="0">
                <a:solidFill>
                  <a:srgbClr val="CCFF99"/>
                </a:solidFill>
                <a:uFill>
                  <a:solidFill>
                    <a:srgbClr val="FF0000"/>
                  </a:solidFill>
                </a:uFill>
                <a:cs typeface="+mj-cs"/>
              </a:rPr>
              <a:t>وتحمله</a:t>
            </a:r>
            <a:endParaRPr lang="en-US" sz="2800" b="1" u="sng" dirty="0">
              <a:solidFill>
                <a:srgbClr val="CCFF99"/>
              </a:solidFill>
              <a:uFill>
                <a:solidFill>
                  <a:srgbClr val="FF0000"/>
                </a:solidFill>
              </a:uFill>
              <a:cs typeface="+mj-cs"/>
            </a:endParaRPr>
          </a:p>
          <a:p>
            <a:pPr algn="ctr" rtl="1">
              <a:lnSpc>
                <a:spcPct val="115000"/>
              </a:lnSpc>
              <a:spcAft>
                <a:spcPts val="600"/>
              </a:spcAft>
            </a:pPr>
            <a:r>
              <a:rPr lang="en-US" sz="2800" b="1" u="sng" dirty="0" smtClean="0">
                <a:solidFill>
                  <a:srgbClr val="CCFF99"/>
                </a:solidFill>
                <a:uFill>
                  <a:solidFill>
                    <a:srgbClr val="FF0000"/>
                  </a:solidFill>
                </a:uFill>
                <a:latin typeface="Times New Roman" panose="02020603050405020304" pitchFamily="18" charset="0"/>
                <a:cs typeface="Times New Roman" panose="02020603050405020304" pitchFamily="18" charset="0"/>
              </a:rPr>
              <a:t>drought tolerance</a:t>
            </a:r>
            <a:endParaRPr lang="en-US" sz="2800" b="1" u="sng" dirty="0">
              <a:solidFill>
                <a:srgbClr val="CCFF99"/>
              </a:solidFill>
              <a:uFill>
                <a:solidFill>
                  <a:srgbClr val="FF0000"/>
                </a:solidFill>
              </a:uFill>
              <a:latin typeface="Times New Roman" panose="02020603050405020304" pitchFamily="18" charset="0"/>
              <a:cs typeface="Times New Roman" panose="02020603050405020304" pitchFamily="18" charset="0"/>
            </a:endParaRPr>
          </a:p>
        </p:txBody>
      </p:sp>
      <p:sp>
        <p:nvSpPr>
          <p:cNvPr id="38914" name="Rectangle 2"/>
          <p:cNvSpPr>
            <a:spLocks noChangeArrowheads="1"/>
          </p:cNvSpPr>
          <p:nvPr/>
        </p:nvSpPr>
        <p:spPr bwMode="auto">
          <a:xfrm>
            <a:off x="0" y="3733800"/>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 typeface="Wingdings" pitchFamily="2" charset="2"/>
              <a:buChar char="v"/>
              <a:tabLst/>
            </a:pP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النباتات التي تقاوم الجفاف </a:t>
            </a:r>
            <a:r>
              <a:rPr kumimoji="0" lang="ar-SA" sz="2400" b="0" i="0" u="none" strike="noStrike" cap="none" normalizeH="0" baseline="0" dirty="0" smtClean="0">
                <a:ln>
                  <a:noFill/>
                </a:ln>
                <a:solidFill>
                  <a:srgbClr val="FFFF00"/>
                </a:solidFill>
                <a:effectLst/>
                <a:latin typeface="Times New Roman" pitchFamily="18" charset="0"/>
                <a:ea typeface="Calibri" pitchFamily="34" charset="0"/>
                <a:cs typeface="Times New Roman" pitchFamily="18" charset="0"/>
              </a:rPr>
              <a:t>بالتحمل</a:t>
            </a: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ينخفض جهد الماء في خلاياها عند تعرضها لإجهاد </a:t>
            </a:r>
            <a:r>
              <a:rPr kumimoji="0" lang="ar-SA" sz="24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جفاف.</a:t>
            </a: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وتتميز هذه النباتات بمقدرة </a:t>
            </a:r>
            <a:r>
              <a:rPr kumimoji="0" lang="ar-SA" sz="24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البروتوبلازم</a:t>
            </a:r>
            <a:r>
              <a:rPr kumimoji="0" lang="ar-SA" sz="24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في خلاياها على تحمل درجة كبيرة من التجفيف دون أن تظهر عليها أضرار الجفاف.</a:t>
            </a:r>
            <a:endParaRPr kumimoji="0" lang="ar-SA" sz="36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rcRect l="2336" t="2089" r="1495" b="2909"/>
          <a:stretch/>
        </p:blipFill>
        <p:spPr>
          <a:xfrm>
            <a:off x="0" y="533400"/>
            <a:ext cx="9144000" cy="5791200"/>
          </a:xfrm>
          <a:prstGeom prst="rect">
            <a:avLst/>
          </a:prstGeom>
        </p:spPr>
      </p:pic>
      <p:sp>
        <p:nvSpPr>
          <p:cNvPr id="8" name="مستطيل 7"/>
          <p:cNvSpPr/>
          <p:nvPr/>
        </p:nvSpPr>
        <p:spPr>
          <a:xfrm>
            <a:off x="914400" y="5029200"/>
            <a:ext cx="1219200" cy="228600"/>
          </a:xfrm>
          <a:prstGeom prst="rect">
            <a:avLst/>
          </a:prstGeom>
          <a:solidFill>
            <a:srgbClr val="FF0066"/>
          </a:solid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b="1" dirty="0" err="1" smtClean="0">
                <a:solidFill>
                  <a:schemeClr val="bg1"/>
                </a:solidFill>
              </a:rPr>
              <a:t>هوميوهيدرز</a:t>
            </a:r>
            <a:endParaRPr lang="ar-SA" b="1" dirty="0">
              <a:solidFill>
                <a:schemeClr val="bg1"/>
              </a:solidFill>
            </a:endParaRPr>
          </a:p>
        </p:txBody>
      </p:sp>
      <p:sp>
        <p:nvSpPr>
          <p:cNvPr id="9" name="مستطيل 8"/>
          <p:cNvSpPr/>
          <p:nvPr/>
        </p:nvSpPr>
        <p:spPr>
          <a:xfrm>
            <a:off x="381000" y="5334000"/>
            <a:ext cx="1981200" cy="152400"/>
          </a:xfrm>
          <a:prstGeom prst="rect">
            <a:avLst/>
          </a:prstGeom>
          <a:solidFill>
            <a:srgbClr val="FF0066"/>
          </a:solid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err="1" smtClean="0"/>
              <a:t>Homiohydrous</a:t>
            </a:r>
            <a:endParaRPr lang="ar-SA" dirty="0"/>
          </a:p>
        </p:txBody>
      </p:sp>
    </p:spTree>
    <p:extLst>
      <p:ext uri="{BB962C8B-B14F-4D97-AF65-F5344CB8AC3E}">
        <p14:creationId xmlns="" xmlns:p14="http://schemas.microsoft.com/office/powerpoint/2010/main" val="387837453"/>
      </p:ext>
    </p:extLst>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flipH="1">
            <a:off x="425814" y="1905000"/>
            <a:ext cx="7772400" cy="0"/>
          </a:xfrm>
          <a:prstGeom prst="line">
            <a:avLst/>
          </a:prstGeom>
          <a:ln>
            <a:solidFill>
              <a:srgbClr val="92D050"/>
            </a:solidFill>
            <a:prstDash val="dashDot"/>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158220" y="152400"/>
            <a:ext cx="4307589" cy="556434"/>
          </a:xfrm>
          <a:prstGeom prst="rect">
            <a:avLst/>
          </a:prstGeom>
        </p:spPr>
        <p:txBody>
          <a:bodyPr wrap="none">
            <a:spAutoFit/>
          </a:bodyPr>
          <a:lstStyle/>
          <a:p>
            <a:pPr algn="ctr" rtl="1">
              <a:lnSpc>
                <a:spcPct val="115000"/>
              </a:lnSpc>
              <a:spcAft>
                <a:spcPts val="600"/>
              </a:spcAft>
            </a:pPr>
            <a:r>
              <a:rPr lang="ar-SA" sz="2800" b="1" u="sng" dirty="0">
                <a:solidFill>
                  <a:srgbClr val="FFFF00"/>
                </a:solidFill>
                <a:uFill>
                  <a:solidFill>
                    <a:srgbClr val="FF0000"/>
                  </a:solidFill>
                </a:uFill>
                <a:cs typeface="+mj-cs"/>
              </a:rPr>
              <a:t>العلاقة بين المقاومة ومرحلة التطور</a:t>
            </a:r>
            <a:endParaRPr lang="en-US" sz="2800" b="1" u="sng" dirty="0">
              <a:solidFill>
                <a:srgbClr val="FFFF00"/>
              </a:solidFill>
              <a:uFill>
                <a:solidFill>
                  <a:srgbClr val="FF0000"/>
                </a:solidFill>
              </a:uFill>
              <a:cs typeface="+mj-cs"/>
            </a:endParaRPr>
          </a:p>
        </p:txBody>
      </p:sp>
      <p:sp>
        <p:nvSpPr>
          <p:cNvPr id="3" name="Rectangle 2"/>
          <p:cNvSpPr/>
          <p:nvPr/>
        </p:nvSpPr>
        <p:spPr>
          <a:xfrm>
            <a:off x="533400" y="762000"/>
            <a:ext cx="7664814" cy="966290"/>
          </a:xfrm>
          <a:prstGeom prst="rect">
            <a:avLst/>
          </a:prstGeom>
          <a:solidFill>
            <a:schemeClr val="tx1"/>
          </a:solidFill>
        </p:spPr>
        <p:txBody>
          <a:bodyPr wrap="square">
            <a:spAutoFit/>
          </a:bodyPr>
          <a:lstStyle/>
          <a:p>
            <a:pPr algn="just" rtl="1">
              <a:lnSpc>
                <a:spcPct val="150000"/>
              </a:lnSpc>
            </a:pPr>
            <a:r>
              <a:rPr lang="ar-SA" sz="2000" b="1" dirty="0">
                <a:solidFill>
                  <a:schemeClr val="bg1"/>
                </a:solidFill>
                <a:ea typeface="Calibri"/>
                <a:cs typeface="Times New Roman"/>
              </a:rPr>
              <a:t>يبدو أن مقاومة النبات لإجهاد نقص الماء تعتمد على مرحلة التطور التي يتعرض فيها للإجهاد، وقد ذكر (</a:t>
            </a:r>
            <a:r>
              <a:rPr lang="en-US" sz="2000" b="1" dirty="0">
                <a:solidFill>
                  <a:srgbClr val="51C6DD"/>
                </a:solidFill>
                <a:latin typeface="Times New Roman" panose="02020603050405020304" pitchFamily="18" charset="0"/>
                <a:cs typeface="Times New Roman" panose="02020603050405020304" pitchFamily="18" charset="0"/>
              </a:rPr>
              <a:t>Levitt, 1980</a:t>
            </a:r>
            <a:r>
              <a:rPr lang="ar-SA" sz="2000" b="1" dirty="0">
                <a:solidFill>
                  <a:schemeClr val="bg1"/>
                </a:solidFill>
                <a:ea typeface="Calibri"/>
                <a:cs typeface="Times New Roman"/>
              </a:rPr>
              <a:t>) عدداً من الأمثلة على ذلك نذكر بعضاً منها:</a:t>
            </a:r>
            <a:endParaRPr lang="en-US" b="1" dirty="0">
              <a:solidFill>
                <a:schemeClr val="bg1"/>
              </a:solidFill>
              <a:ea typeface="Calibri"/>
              <a:cs typeface="Arial"/>
            </a:endParaRPr>
          </a:p>
        </p:txBody>
      </p:sp>
      <p:sp>
        <p:nvSpPr>
          <p:cNvPr id="5" name="Rectangle 4"/>
          <p:cNvSpPr/>
          <p:nvPr/>
        </p:nvSpPr>
        <p:spPr>
          <a:xfrm>
            <a:off x="2667000" y="1905000"/>
            <a:ext cx="5531214" cy="2400657"/>
          </a:xfrm>
          <a:prstGeom prst="rect">
            <a:avLst/>
          </a:prstGeom>
        </p:spPr>
        <p:txBody>
          <a:bodyPr wrap="square">
            <a:spAutoFit/>
          </a:bodyPr>
          <a:lstStyle/>
          <a:p>
            <a:pPr algn="just" rtl="1">
              <a:lnSpc>
                <a:spcPct val="150000"/>
              </a:lnSpc>
              <a:buFont typeface="Wingdings" pitchFamily="2" charset="2"/>
              <a:buChar char="v"/>
            </a:pPr>
            <a:r>
              <a:rPr lang="ar-SA" sz="2000" b="1" dirty="0" smtClean="0">
                <a:solidFill>
                  <a:schemeClr val="bg1"/>
                </a:solidFill>
                <a:ea typeface="Calibri"/>
                <a:cs typeface="Times New Roman"/>
              </a:rPr>
              <a:t>ينقص </a:t>
            </a:r>
            <a:r>
              <a:rPr lang="ar-SA" sz="2000" b="1" dirty="0">
                <a:solidFill>
                  <a:schemeClr val="bg1"/>
                </a:solidFill>
                <a:ea typeface="Calibri"/>
                <a:cs typeface="Times New Roman"/>
              </a:rPr>
              <a:t>تحمل البادرات للجفاف مع تطورها أي أن البادرات تكون </a:t>
            </a:r>
            <a:r>
              <a:rPr lang="ar-SA" sz="2000" b="1" dirty="0">
                <a:solidFill>
                  <a:srgbClr val="FFFF00"/>
                </a:solidFill>
                <a:ea typeface="Calibri"/>
                <a:cs typeface="Times New Roman"/>
              </a:rPr>
              <a:t>أكثر مقاومة </a:t>
            </a:r>
            <a:r>
              <a:rPr lang="ar-SA" sz="2000" b="1" dirty="0">
                <a:solidFill>
                  <a:schemeClr val="bg1"/>
                </a:solidFill>
                <a:ea typeface="Calibri"/>
                <a:cs typeface="Times New Roman"/>
              </a:rPr>
              <a:t>للجفاف في </a:t>
            </a:r>
            <a:r>
              <a:rPr lang="ar-SA" sz="2000" b="1" dirty="0">
                <a:solidFill>
                  <a:srgbClr val="FFFF00"/>
                </a:solidFill>
                <a:ea typeface="Calibri"/>
                <a:cs typeface="Times New Roman"/>
              </a:rPr>
              <a:t>المراحل الأولى من </a:t>
            </a:r>
            <a:r>
              <a:rPr lang="ar-SA" sz="2000" b="1" dirty="0" smtClean="0">
                <a:solidFill>
                  <a:srgbClr val="FFFF00"/>
                </a:solidFill>
                <a:ea typeface="Calibri"/>
                <a:cs typeface="Times New Roman"/>
              </a:rPr>
              <a:t>النمو</a:t>
            </a:r>
            <a:r>
              <a:rPr lang="ar-SA" sz="2000" b="1" dirty="0" smtClean="0">
                <a:solidFill>
                  <a:schemeClr val="bg1"/>
                </a:solidFill>
                <a:ea typeface="Calibri"/>
                <a:cs typeface="Times New Roman"/>
              </a:rPr>
              <a:t>.</a:t>
            </a:r>
          </a:p>
          <a:p>
            <a:pPr algn="just" rtl="1">
              <a:lnSpc>
                <a:spcPct val="150000"/>
              </a:lnSpc>
              <a:buFont typeface="Wingdings" pitchFamily="2" charset="2"/>
              <a:buChar char="v"/>
            </a:pPr>
            <a:r>
              <a:rPr lang="ar-SA" sz="2000" b="1" dirty="0" smtClean="0">
                <a:solidFill>
                  <a:schemeClr val="bg1"/>
                </a:solidFill>
                <a:ea typeface="Calibri"/>
                <a:cs typeface="Times New Roman"/>
              </a:rPr>
              <a:t> </a:t>
            </a:r>
            <a:r>
              <a:rPr lang="ar-SA" sz="2000" b="1" dirty="0" smtClean="0">
                <a:solidFill>
                  <a:srgbClr val="FFFF00"/>
                </a:solidFill>
                <a:ea typeface="Calibri"/>
                <a:cs typeface="Times New Roman"/>
              </a:rPr>
              <a:t>تنقص</a:t>
            </a:r>
            <a:r>
              <a:rPr lang="ar-SA" sz="2000" b="1" dirty="0" smtClean="0">
                <a:solidFill>
                  <a:schemeClr val="bg1"/>
                </a:solidFill>
                <a:ea typeface="Calibri"/>
                <a:cs typeface="Times New Roman"/>
              </a:rPr>
              <a:t> </a:t>
            </a:r>
            <a:r>
              <a:rPr lang="ar-SA" sz="2000" b="1" dirty="0">
                <a:solidFill>
                  <a:schemeClr val="bg1"/>
                </a:solidFill>
                <a:ea typeface="Calibri"/>
                <a:cs typeface="Times New Roman"/>
              </a:rPr>
              <a:t>مقاومة بادرات نبات البازلاء </a:t>
            </a:r>
            <a:r>
              <a:rPr lang="ar-SA" sz="2000" b="1" dirty="0">
                <a:solidFill>
                  <a:srgbClr val="FFFF00"/>
                </a:solidFill>
                <a:ea typeface="Calibri"/>
                <a:cs typeface="Times New Roman"/>
              </a:rPr>
              <a:t>مع زيادة طول البادرات </a:t>
            </a:r>
            <a:r>
              <a:rPr lang="ar-SA" sz="2000" b="1" dirty="0" err="1">
                <a:solidFill>
                  <a:schemeClr val="bg1"/>
                </a:solidFill>
                <a:ea typeface="Calibri"/>
                <a:cs typeface="Times New Roman"/>
              </a:rPr>
              <a:t>فالبادرات</a:t>
            </a:r>
            <a:r>
              <a:rPr lang="ar-SA" sz="2000" b="1" dirty="0">
                <a:solidFill>
                  <a:schemeClr val="bg1"/>
                </a:solidFill>
                <a:ea typeface="Calibri"/>
                <a:cs typeface="Times New Roman"/>
              </a:rPr>
              <a:t> </a:t>
            </a:r>
            <a:r>
              <a:rPr lang="ar-SA" sz="2000" b="1" dirty="0" smtClean="0">
                <a:solidFill>
                  <a:schemeClr val="bg1"/>
                </a:solidFill>
                <a:ea typeface="Calibri"/>
                <a:cs typeface="Times New Roman"/>
              </a:rPr>
              <a:t>القصيرة من الممكن أن تشفى من الجفاف عندما تروى حتى إذا فقدت أثناء </a:t>
            </a:r>
            <a:r>
              <a:rPr lang="ar-SA" sz="2000" b="1" dirty="0" err="1" smtClean="0">
                <a:solidFill>
                  <a:schemeClr val="bg1"/>
                </a:solidFill>
                <a:ea typeface="Calibri"/>
                <a:cs typeface="Times New Roman"/>
              </a:rPr>
              <a:t>الجفاف (</a:t>
            </a:r>
            <a:r>
              <a:rPr lang="ar-SA" sz="2000" b="1" dirty="0" err="1" smtClean="0">
                <a:solidFill>
                  <a:srgbClr val="FFFF99"/>
                </a:solidFill>
                <a:ea typeface="Calibri"/>
                <a:cs typeface="Times New Roman"/>
              </a:rPr>
              <a:t>77%</a:t>
            </a:r>
            <a:r>
              <a:rPr lang="ar-SA" sz="2000" b="1" dirty="0" smtClean="0">
                <a:solidFill>
                  <a:schemeClr val="bg1"/>
                </a:solidFill>
                <a:cs typeface="+mj-cs"/>
              </a:rPr>
              <a:t>)</a:t>
            </a:r>
            <a:r>
              <a:rPr lang="ar-SA" sz="2000" b="1" dirty="0" smtClean="0">
                <a:solidFill>
                  <a:schemeClr val="bg1"/>
                </a:solidFill>
                <a:ea typeface="Calibri"/>
                <a:cs typeface="Times New Roman"/>
              </a:rPr>
              <a:t> من وزنها </a:t>
            </a:r>
            <a:r>
              <a:rPr lang="ar-SA" sz="2000" b="1" dirty="0" err="1" smtClean="0">
                <a:solidFill>
                  <a:schemeClr val="bg1"/>
                </a:solidFill>
                <a:ea typeface="Calibri"/>
                <a:cs typeface="Times New Roman"/>
              </a:rPr>
              <a:t>الرطب .</a:t>
            </a:r>
            <a:endParaRPr lang="en-US" sz="2000" b="1" dirty="0">
              <a:solidFill>
                <a:schemeClr val="bg1"/>
              </a:solidFill>
            </a:endParaRPr>
          </a:p>
        </p:txBody>
      </p:sp>
      <p:pic>
        <p:nvPicPr>
          <p:cNvPr id="6" name="Picture 5"/>
          <p:cNvPicPr/>
          <p:nvPr/>
        </p:nvPicPr>
        <p:blipFill>
          <a:blip r:embed="rId3" cstate="print">
            <a:extLst>
              <a:ext uri="{28A0092B-C50C-407E-A947-70E740481C1C}">
                <a14:useLocalDpi xmlns="" xmlns:a14="http://schemas.microsoft.com/office/drawing/2010/main" val="0"/>
              </a:ext>
            </a:extLst>
          </a:blip>
          <a:stretch>
            <a:fillRect/>
          </a:stretch>
        </p:blipFill>
        <p:spPr>
          <a:xfrm>
            <a:off x="152401" y="2071643"/>
            <a:ext cx="2286000" cy="2043157"/>
          </a:xfrm>
          <a:prstGeom prst="rect">
            <a:avLst/>
          </a:prstGeom>
        </p:spPr>
      </p:pic>
    </p:spTree>
    <p:extLst>
      <p:ext uri="{BB962C8B-B14F-4D97-AF65-F5344CB8AC3E}">
        <p14:creationId xmlns="" xmlns:p14="http://schemas.microsoft.com/office/powerpoint/2010/main" val="2363117561"/>
      </p:ext>
    </p:extLst>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0"/>
            <a:ext cx="5734132" cy="954107"/>
          </a:xfrm>
          <a:prstGeom prst="rect">
            <a:avLst/>
          </a:prstGeom>
        </p:spPr>
        <p:txBody>
          <a:bodyPr wrap="square">
            <a:spAutoFit/>
          </a:bodyPr>
          <a:lstStyle/>
          <a:p>
            <a:pPr algn="ctr"/>
            <a:r>
              <a:rPr lang="ar-SA" sz="2800" b="1" u="sng" dirty="0">
                <a:solidFill>
                  <a:srgbClr val="CCFF99"/>
                </a:solidFill>
                <a:uFill>
                  <a:solidFill>
                    <a:srgbClr val="FF0000"/>
                  </a:solidFill>
                </a:uFill>
                <a:cs typeface="+mj-cs"/>
              </a:rPr>
              <a:t>مقدمة</a:t>
            </a:r>
          </a:p>
          <a:p>
            <a:pPr algn="ctr"/>
            <a:r>
              <a:rPr lang="en-US" sz="2800" b="1" u="sng" dirty="0">
                <a:solidFill>
                  <a:srgbClr val="CCFF99"/>
                </a:solidFill>
                <a:uFill>
                  <a:solidFill>
                    <a:srgbClr val="FF0000"/>
                  </a:solidFill>
                </a:uFill>
                <a:latin typeface="Times New Roman" panose="02020603050405020304" pitchFamily="18" charset="0"/>
                <a:cs typeface="Times New Roman" panose="02020603050405020304" pitchFamily="18" charset="0"/>
              </a:rPr>
              <a:t>Introduction</a:t>
            </a:r>
          </a:p>
        </p:txBody>
      </p:sp>
      <p:sp>
        <p:nvSpPr>
          <p:cNvPr id="3" name="Rectangle 2"/>
          <p:cNvSpPr/>
          <p:nvPr/>
        </p:nvSpPr>
        <p:spPr>
          <a:xfrm>
            <a:off x="457200" y="914400"/>
            <a:ext cx="8226750" cy="1421992"/>
          </a:xfrm>
          <a:prstGeom prst="rect">
            <a:avLst/>
          </a:prstGeom>
          <a:noFill/>
          <a:ln>
            <a:solidFill>
              <a:srgbClr val="99FF66"/>
            </a:solidFill>
            <a:prstDash val="dashDot"/>
          </a:ln>
        </p:spPr>
        <p:txBody>
          <a:bodyPr wrap="square">
            <a:spAutoFit/>
          </a:bodyPr>
          <a:lstStyle/>
          <a:p>
            <a:pPr algn="just" rtl="1">
              <a:lnSpc>
                <a:spcPct val="150000"/>
              </a:lnSpc>
            </a:pPr>
            <a:r>
              <a:rPr lang="ar-SA" sz="2000" b="1" dirty="0">
                <a:solidFill>
                  <a:schemeClr val="bg1"/>
                </a:solidFill>
                <a:ea typeface="Calibri"/>
                <a:cs typeface="Times New Roman"/>
              </a:rPr>
              <a:t>يعد الجفاف من بين أهم المشكلات التي تواجه التوسع في الإنتاج النباتي في العالم وخاصة في المناطق الجافة وشبه الجافة. لقد اهتم عدد كبير من الباحثين في جميع أنحاء العالم بدراسة تأثير الجفاف على نمو النبات </a:t>
            </a:r>
            <a:r>
              <a:rPr lang="ar-SA" sz="2000" b="1" dirty="0" err="1" smtClean="0">
                <a:solidFill>
                  <a:schemeClr val="bg1"/>
                </a:solidFill>
                <a:ea typeface="Calibri"/>
                <a:cs typeface="Times New Roman"/>
              </a:rPr>
              <a:t>وتطوره .</a:t>
            </a:r>
            <a:endParaRPr lang="ar-SA" sz="2000" b="1" dirty="0" smtClean="0">
              <a:solidFill>
                <a:schemeClr val="bg1"/>
              </a:solidFill>
              <a:ea typeface="Calibri"/>
              <a:cs typeface="Times New Roman"/>
            </a:endParaRPr>
          </a:p>
        </p:txBody>
      </p:sp>
      <p:sp>
        <p:nvSpPr>
          <p:cNvPr id="10" name="Rectangle 9"/>
          <p:cNvSpPr/>
          <p:nvPr/>
        </p:nvSpPr>
        <p:spPr>
          <a:xfrm>
            <a:off x="2362200" y="3048000"/>
            <a:ext cx="6474150" cy="2862322"/>
          </a:xfrm>
          <a:prstGeom prst="rect">
            <a:avLst/>
          </a:prstGeom>
          <a:noFill/>
          <a:ln>
            <a:solidFill>
              <a:srgbClr val="99FF66"/>
            </a:solidFill>
            <a:prstDash val="dashDot"/>
          </a:ln>
        </p:spPr>
        <p:txBody>
          <a:bodyPr wrap="square">
            <a:spAutoFit/>
          </a:bodyPr>
          <a:lstStyle/>
          <a:p>
            <a:pPr algn="just" rtl="1">
              <a:lnSpc>
                <a:spcPct val="150000"/>
              </a:lnSpc>
              <a:buFont typeface="Wingdings" pitchFamily="2" charset="2"/>
              <a:buChar char="Ø"/>
            </a:pPr>
            <a:r>
              <a:rPr lang="ar-SA" sz="2000" b="1" dirty="0" smtClean="0">
                <a:solidFill>
                  <a:schemeClr val="bg1"/>
                </a:solidFill>
                <a:ea typeface="Calibri"/>
                <a:cs typeface="Times New Roman"/>
              </a:rPr>
              <a:t> </a:t>
            </a:r>
            <a:r>
              <a:rPr lang="ar-SA" sz="2000" b="1" dirty="0" err="1" smtClean="0">
                <a:solidFill>
                  <a:schemeClr val="bg1"/>
                </a:solidFill>
                <a:ea typeface="Calibri"/>
                <a:cs typeface="Times New Roman"/>
              </a:rPr>
              <a:t>عرَّف </a:t>
            </a:r>
            <a:r>
              <a:rPr lang="ar-SA" sz="2000" b="1" dirty="0" smtClean="0">
                <a:solidFill>
                  <a:schemeClr val="bg1"/>
                </a:solidFill>
                <a:ea typeface="Calibri"/>
                <a:cs typeface="Times New Roman"/>
              </a:rPr>
              <a:t>(</a:t>
            </a:r>
            <a:r>
              <a:rPr lang="en-US" sz="2000" b="1" dirty="0" err="1">
                <a:solidFill>
                  <a:srgbClr val="51C6DD"/>
                </a:solidFill>
                <a:latin typeface="Times New Roman" panose="02020603050405020304" pitchFamily="18" charset="0"/>
                <a:cs typeface="Times New Roman" panose="02020603050405020304" pitchFamily="18" charset="0"/>
              </a:rPr>
              <a:t>Henckel</a:t>
            </a:r>
            <a:r>
              <a:rPr lang="en-US" sz="2000" b="1" dirty="0">
                <a:solidFill>
                  <a:srgbClr val="51C6DD"/>
                </a:solidFill>
                <a:latin typeface="Times New Roman" panose="02020603050405020304" pitchFamily="18" charset="0"/>
                <a:cs typeface="Times New Roman" panose="02020603050405020304" pitchFamily="18" charset="0"/>
              </a:rPr>
              <a:t>, </a:t>
            </a:r>
            <a:r>
              <a:rPr lang="en-US" sz="2000" b="1" dirty="0" smtClean="0">
                <a:solidFill>
                  <a:srgbClr val="51C6DD"/>
                </a:solidFill>
                <a:latin typeface="Times New Roman" panose="02020603050405020304" pitchFamily="18" charset="0"/>
                <a:cs typeface="Times New Roman" panose="02020603050405020304" pitchFamily="18" charset="0"/>
              </a:rPr>
              <a:t>1964</a:t>
            </a:r>
            <a:r>
              <a:rPr lang="ar-SA" sz="2000" b="1" dirty="0" smtClean="0">
                <a:solidFill>
                  <a:schemeClr val="bg1"/>
                </a:solidFill>
                <a:ea typeface="Calibri"/>
                <a:cs typeface="Times New Roman"/>
              </a:rPr>
              <a:t>) </a:t>
            </a:r>
            <a:r>
              <a:rPr lang="ar-SA" sz="2000" b="1" u="sng" dirty="0" smtClean="0">
                <a:solidFill>
                  <a:schemeClr val="bg1"/>
                </a:solidFill>
                <a:ea typeface="Calibri"/>
                <a:cs typeface="Times New Roman"/>
              </a:rPr>
              <a:t>النبات </a:t>
            </a:r>
            <a:r>
              <a:rPr lang="ar-SA" sz="2000" b="1" u="sng" dirty="0">
                <a:solidFill>
                  <a:schemeClr val="bg1"/>
                </a:solidFill>
                <a:ea typeface="Calibri"/>
                <a:cs typeface="Times New Roman"/>
              </a:rPr>
              <a:t>المقاومة للجفاف </a:t>
            </a:r>
            <a:r>
              <a:rPr lang="ar-SA" sz="2000" b="1" dirty="0" smtClean="0">
                <a:solidFill>
                  <a:schemeClr val="bg1"/>
                </a:solidFill>
                <a:ea typeface="Calibri"/>
                <a:cs typeface="Times New Roman"/>
              </a:rPr>
              <a:t>(</a:t>
            </a:r>
            <a:r>
              <a:rPr lang="en-US" sz="2000" b="1" dirty="0" smtClean="0">
                <a:solidFill>
                  <a:srgbClr val="92D050"/>
                </a:solidFill>
                <a:latin typeface="Times New Roman" panose="02020603050405020304" pitchFamily="18" charset="0"/>
                <a:ea typeface="Calibri"/>
                <a:cs typeface="Times New Roman" panose="02020603050405020304" pitchFamily="18" charset="0"/>
              </a:rPr>
              <a:t>Drought </a:t>
            </a:r>
            <a:r>
              <a:rPr lang="en-US" sz="2000" b="1" dirty="0">
                <a:solidFill>
                  <a:srgbClr val="92D050"/>
                </a:solidFill>
                <a:latin typeface="Times New Roman" panose="02020603050405020304" pitchFamily="18" charset="0"/>
                <a:ea typeface="Calibri"/>
                <a:cs typeface="Times New Roman" panose="02020603050405020304" pitchFamily="18" charset="0"/>
              </a:rPr>
              <a:t>resistant </a:t>
            </a:r>
            <a:r>
              <a:rPr lang="en-US" sz="2000" b="1" dirty="0" smtClean="0">
                <a:solidFill>
                  <a:srgbClr val="92D050"/>
                </a:solidFill>
                <a:latin typeface="Times New Roman" panose="02020603050405020304" pitchFamily="18" charset="0"/>
                <a:ea typeface="Calibri"/>
                <a:cs typeface="Times New Roman" panose="02020603050405020304" pitchFamily="18" charset="0"/>
              </a:rPr>
              <a:t>plants</a:t>
            </a:r>
            <a:r>
              <a:rPr lang="ar-SA" sz="2000" b="1" dirty="0" err="1" smtClean="0">
                <a:solidFill>
                  <a:schemeClr val="bg1"/>
                </a:solidFill>
                <a:ea typeface="Calibri"/>
                <a:cs typeface="Times New Roman"/>
              </a:rPr>
              <a:t>) :</a:t>
            </a:r>
            <a:endParaRPr lang="ar-SA" sz="2000" b="1" dirty="0" smtClean="0">
              <a:solidFill>
                <a:schemeClr val="bg1"/>
              </a:solidFill>
              <a:ea typeface="Calibri"/>
              <a:cs typeface="Times New Roman"/>
            </a:endParaRPr>
          </a:p>
          <a:p>
            <a:pPr algn="just" rtl="1">
              <a:lnSpc>
                <a:spcPct val="150000"/>
              </a:lnSpc>
            </a:pPr>
            <a:r>
              <a:rPr lang="ar-SA" sz="2000" b="1" dirty="0" smtClean="0">
                <a:solidFill>
                  <a:schemeClr val="bg1"/>
                </a:solidFill>
                <a:ea typeface="Calibri"/>
                <a:cs typeface="Times New Roman"/>
              </a:rPr>
              <a:t> </a:t>
            </a:r>
            <a:r>
              <a:rPr lang="ar-SA" sz="2000" b="1" dirty="0" smtClean="0">
                <a:solidFill>
                  <a:srgbClr val="FFFF00"/>
                </a:solidFill>
                <a:ea typeface="Calibri"/>
                <a:cs typeface="Times New Roman"/>
              </a:rPr>
              <a:t>بأنها </a:t>
            </a:r>
            <a:r>
              <a:rPr lang="ar-SA" sz="2000" b="1" dirty="0">
                <a:solidFill>
                  <a:srgbClr val="FFFF00"/>
                </a:solidFill>
                <a:ea typeface="Calibri"/>
                <a:cs typeface="Times New Roman"/>
              </a:rPr>
              <a:t>النباتات </a:t>
            </a:r>
            <a:r>
              <a:rPr lang="ar-SA" sz="2000" b="1" u="sng" dirty="0">
                <a:solidFill>
                  <a:srgbClr val="FFFF00"/>
                </a:solidFill>
                <a:ea typeface="Calibri"/>
                <a:cs typeface="Times New Roman"/>
              </a:rPr>
              <a:t>التي تستطيع في المراحل الأولى من تكوينها (</a:t>
            </a:r>
            <a:r>
              <a:rPr lang="en-US" sz="2000" b="1" u="sng" dirty="0" smtClean="0">
                <a:solidFill>
                  <a:srgbClr val="92D050"/>
                </a:solidFill>
                <a:latin typeface="Times New Roman" panose="02020603050405020304" pitchFamily="18" charset="0"/>
                <a:ea typeface="Calibri"/>
                <a:cs typeface="Times New Roman" panose="02020603050405020304" pitchFamily="18" charset="0"/>
              </a:rPr>
              <a:t>Ontogenesis</a:t>
            </a:r>
            <a:r>
              <a:rPr lang="ar-SA" sz="2000" b="1" u="sng" dirty="0" smtClean="0">
                <a:solidFill>
                  <a:srgbClr val="92D050"/>
                </a:solidFill>
                <a:ea typeface="Calibri"/>
                <a:cs typeface="Times New Roman"/>
              </a:rPr>
              <a:t>) </a:t>
            </a:r>
            <a:r>
              <a:rPr lang="ar-SA" sz="2000" b="1" u="sng" dirty="0" smtClean="0">
                <a:solidFill>
                  <a:srgbClr val="FFFF00"/>
                </a:solidFill>
                <a:ea typeface="Calibri"/>
                <a:cs typeface="Times New Roman"/>
              </a:rPr>
              <a:t>أن </a:t>
            </a:r>
            <a:r>
              <a:rPr lang="ar-SA" sz="2000" b="1" u="sng" dirty="0">
                <a:solidFill>
                  <a:srgbClr val="FFFF00"/>
                </a:solidFill>
                <a:ea typeface="Calibri"/>
                <a:cs typeface="Times New Roman"/>
              </a:rPr>
              <a:t>تتأقلم للجفاف</a:t>
            </a:r>
            <a:r>
              <a:rPr lang="ar-SA" sz="2000" b="1" dirty="0">
                <a:solidFill>
                  <a:srgbClr val="FFFF00"/>
                </a:solidFill>
                <a:ea typeface="Calibri"/>
                <a:cs typeface="Times New Roman"/>
              </a:rPr>
              <a:t> وتستطيع النمو والتطور والتكاثر بشكل طبيعي في ظروف من الجفاف نظراَ لإحتوائها عدداً من المميزات التي تتكون أثناء تطورها وذلك نتيجة تأثير الظروف </a:t>
            </a:r>
            <a:r>
              <a:rPr lang="ar-SA" sz="2000" b="1" dirty="0" err="1">
                <a:solidFill>
                  <a:srgbClr val="FFFF00"/>
                </a:solidFill>
                <a:ea typeface="Calibri"/>
                <a:cs typeface="Times New Roman"/>
              </a:rPr>
              <a:t>البيئية </a:t>
            </a:r>
            <a:r>
              <a:rPr lang="ar-SA" sz="2000" b="1" dirty="0" err="1" smtClean="0">
                <a:solidFill>
                  <a:srgbClr val="FFFF00"/>
                </a:solidFill>
                <a:ea typeface="Calibri"/>
                <a:cs typeface="Times New Roman"/>
              </a:rPr>
              <a:t>.</a:t>
            </a:r>
            <a:endParaRPr lang="en-US" sz="2000" b="1" dirty="0">
              <a:solidFill>
                <a:srgbClr val="FFFF00"/>
              </a:solidFill>
              <a:ea typeface="Calibri"/>
              <a:cs typeface="Arial"/>
            </a:endParaRPr>
          </a:p>
        </p:txBody>
      </p:sp>
      <p:pic>
        <p:nvPicPr>
          <p:cNvPr id="14" name="Picture 13"/>
          <p:cNvPicPr/>
          <p:nvPr/>
        </p:nvPicPr>
        <p:blipFill>
          <a:blip r:embed="rId2" cstate="print">
            <a:extLst>
              <a:ext uri="{28A0092B-C50C-407E-A947-70E740481C1C}">
                <a14:useLocalDpi xmlns="" xmlns:a14="http://schemas.microsoft.com/office/drawing/2010/main" val="0"/>
              </a:ext>
            </a:extLst>
          </a:blip>
          <a:stretch>
            <a:fillRect/>
          </a:stretch>
        </p:blipFill>
        <p:spPr>
          <a:xfrm>
            <a:off x="228600" y="3048000"/>
            <a:ext cx="1905000" cy="3171587"/>
          </a:xfrm>
          <a:prstGeom prst="rect">
            <a:avLst/>
          </a:prstGeom>
        </p:spPr>
      </p:pic>
    </p:spTree>
    <p:extLst>
      <p:ext uri="{BB962C8B-B14F-4D97-AF65-F5344CB8AC3E}">
        <p14:creationId xmlns="" xmlns:p14="http://schemas.microsoft.com/office/powerpoint/2010/main" val="2897344873"/>
      </p:ext>
    </p:extLst>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2438400"/>
            <a:ext cx="8305800" cy="2400657"/>
          </a:xfrm>
          <a:prstGeom prst="rect">
            <a:avLst/>
          </a:prstGeom>
        </p:spPr>
        <p:txBody>
          <a:bodyPr wrap="square">
            <a:spAutoFit/>
          </a:bodyPr>
          <a:lstStyle/>
          <a:p>
            <a:pPr marL="342900" marR="0" lvl="0" indent="-342900" algn="just" rtl="1">
              <a:lnSpc>
                <a:spcPct val="150000"/>
              </a:lnSpc>
              <a:spcBef>
                <a:spcPts val="0"/>
              </a:spcBef>
              <a:spcAft>
                <a:spcPts val="0"/>
              </a:spcAft>
              <a:buClr>
                <a:srgbClr val="92D050"/>
              </a:buClr>
              <a:buFont typeface="Wingdings"/>
              <a:buChar char=""/>
            </a:pPr>
            <a:r>
              <a:rPr lang="ar-SA" sz="2000" b="1" dirty="0" smtClean="0">
                <a:solidFill>
                  <a:srgbClr val="BDFBAF"/>
                </a:solidFill>
                <a:ea typeface="Calibri"/>
                <a:cs typeface="+mj-cs"/>
              </a:rPr>
              <a:t>قياس </a:t>
            </a:r>
            <a:r>
              <a:rPr lang="ar-SA" sz="2000" b="1" dirty="0">
                <a:solidFill>
                  <a:srgbClr val="BDFBAF"/>
                </a:solidFill>
                <a:ea typeface="Calibri"/>
                <a:cs typeface="+mj-cs"/>
              </a:rPr>
              <a:t>الإنتاج النباتي في الحقل أثناء </a:t>
            </a:r>
            <a:r>
              <a:rPr lang="ar-SA" sz="2000" b="1" dirty="0" smtClean="0">
                <a:solidFill>
                  <a:srgbClr val="BDFBAF"/>
                </a:solidFill>
                <a:ea typeface="Calibri"/>
                <a:cs typeface="+mj-cs"/>
              </a:rPr>
              <a:t>الإجهاد.</a:t>
            </a:r>
            <a:endParaRPr lang="en-US" sz="2000" b="1" dirty="0">
              <a:solidFill>
                <a:srgbClr val="BDFBAF"/>
              </a:solidFill>
              <a:ea typeface="Calibri"/>
              <a:cs typeface="+mj-cs"/>
            </a:endParaRPr>
          </a:p>
          <a:p>
            <a:pPr marL="342900" marR="0" lvl="0" indent="-342900" algn="just" rtl="1">
              <a:lnSpc>
                <a:spcPct val="150000"/>
              </a:lnSpc>
              <a:spcBef>
                <a:spcPts val="0"/>
              </a:spcBef>
              <a:spcAft>
                <a:spcPts val="0"/>
              </a:spcAft>
              <a:buClr>
                <a:srgbClr val="92D050"/>
              </a:buClr>
              <a:buFont typeface="Wingdings"/>
              <a:buChar char=""/>
            </a:pPr>
            <a:r>
              <a:rPr lang="ar-SA" sz="2000" b="1" dirty="0">
                <a:solidFill>
                  <a:srgbClr val="BDFBAF"/>
                </a:solidFill>
                <a:ea typeface="Calibri"/>
                <a:cs typeface="+mj-cs"/>
              </a:rPr>
              <a:t>قياس طول الفترة الزمنية التي يستطيع أن يبقى فيها النبات حياً بعد منع الري والماء </a:t>
            </a:r>
            <a:r>
              <a:rPr lang="ar-SA" sz="2000" b="1" dirty="0" smtClean="0">
                <a:solidFill>
                  <a:srgbClr val="BDFBAF"/>
                </a:solidFill>
                <a:ea typeface="Calibri"/>
                <a:cs typeface="+mj-cs"/>
              </a:rPr>
              <a:t>عنه.</a:t>
            </a:r>
            <a:endParaRPr lang="en-US" sz="2000" b="1" dirty="0">
              <a:solidFill>
                <a:srgbClr val="BDFBAF"/>
              </a:solidFill>
              <a:ea typeface="Calibri"/>
              <a:cs typeface="+mj-cs"/>
            </a:endParaRPr>
          </a:p>
          <a:p>
            <a:pPr marL="342900" marR="0" lvl="0" indent="-342900" algn="just" rtl="1">
              <a:lnSpc>
                <a:spcPct val="150000"/>
              </a:lnSpc>
              <a:spcBef>
                <a:spcPts val="0"/>
              </a:spcBef>
              <a:spcAft>
                <a:spcPts val="0"/>
              </a:spcAft>
              <a:buClr>
                <a:srgbClr val="92D050"/>
              </a:buClr>
              <a:buFont typeface="Wingdings"/>
              <a:buChar char=""/>
            </a:pPr>
            <a:r>
              <a:rPr lang="ar-SA" sz="2000" b="1" dirty="0">
                <a:solidFill>
                  <a:srgbClr val="BDFBAF"/>
                </a:solidFill>
                <a:ea typeface="Calibri"/>
                <a:cs typeface="+mj-cs"/>
              </a:rPr>
              <a:t>قياس كفاءة النبات في استخدام الماء (</a:t>
            </a:r>
            <a:r>
              <a:rPr lang="ar-SA" sz="2000" b="1" dirty="0">
                <a:solidFill>
                  <a:schemeClr val="bg1"/>
                </a:solidFill>
                <a:ea typeface="Calibri"/>
                <a:cs typeface="+mj-cs"/>
              </a:rPr>
              <a:t>وهي كمية الماء اللازمة لإنتاج وحدة من الوزن الجاف</a:t>
            </a:r>
            <a:r>
              <a:rPr lang="ar-SA" sz="2000" b="1" dirty="0" err="1" smtClean="0">
                <a:solidFill>
                  <a:srgbClr val="BDFBAF"/>
                </a:solidFill>
                <a:ea typeface="Calibri"/>
                <a:cs typeface="+mj-cs"/>
              </a:rPr>
              <a:t>) </a:t>
            </a:r>
            <a:r>
              <a:rPr lang="ar-SA" sz="2000" b="1" dirty="0" smtClean="0">
                <a:solidFill>
                  <a:srgbClr val="BDFBAF"/>
                </a:solidFill>
                <a:ea typeface="Calibri"/>
                <a:cs typeface="+mj-cs"/>
              </a:rPr>
              <a:t>*</a:t>
            </a:r>
            <a:r>
              <a:rPr lang="ar-SA" b="1" dirty="0" smtClean="0">
                <a:solidFill>
                  <a:srgbClr val="FFFF00"/>
                </a:solidFill>
                <a:ea typeface="Calibri"/>
                <a:cs typeface="+mj-cs"/>
              </a:rPr>
              <a:t>هذه </a:t>
            </a:r>
            <a:r>
              <a:rPr lang="ar-SA" b="1" dirty="0">
                <a:solidFill>
                  <a:srgbClr val="FFFF00"/>
                </a:solidFill>
                <a:ea typeface="Calibri"/>
                <a:cs typeface="+mj-cs"/>
              </a:rPr>
              <a:t>الطريقة كانت تستخدم قديماً باعتبار أن الطريقة الوحيدة لمقاومة إجهاد الجفاف هي الإقتصاد في استهلاك الماء.</a:t>
            </a:r>
            <a:endParaRPr lang="en-US" b="1" dirty="0">
              <a:solidFill>
                <a:srgbClr val="FFFF00"/>
              </a:solidFill>
              <a:ea typeface="Calibri"/>
              <a:cs typeface="+mj-cs"/>
            </a:endParaRPr>
          </a:p>
        </p:txBody>
      </p:sp>
      <p:pic>
        <p:nvPicPr>
          <p:cNvPr id="2" name="Picture 1"/>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rcRect l="11242"/>
          <a:stretch/>
        </p:blipFill>
        <p:spPr>
          <a:xfrm>
            <a:off x="2286000" y="1676400"/>
            <a:ext cx="6443707" cy="574033"/>
          </a:xfrm>
          <a:prstGeom prst="rect">
            <a:avLst/>
          </a:prstGeom>
        </p:spPr>
      </p:pic>
      <p:sp>
        <p:nvSpPr>
          <p:cNvPr id="4" name="Rectangle 2"/>
          <p:cNvSpPr/>
          <p:nvPr/>
        </p:nvSpPr>
        <p:spPr>
          <a:xfrm>
            <a:off x="304800" y="533400"/>
            <a:ext cx="8077200" cy="1141146"/>
          </a:xfrm>
          <a:prstGeom prst="rect">
            <a:avLst/>
          </a:prstGeom>
        </p:spPr>
        <p:txBody>
          <a:bodyPr wrap="square">
            <a:spAutoFit/>
          </a:bodyPr>
          <a:lstStyle/>
          <a:p>
            <a:pPr algn="just" rtl="1">
              <a:lnSpc>
                <a:spcPct val="150000"/>
              </a:lnSpc>
              <a:buFont typeface="Wingdings" pitchFamily="2" charset="2"/>
              <a:buChar char="Ø"/>
            </a:pPr>
            <a:r>
              <a:rPr lang="ar-SA" sz="2400" b="1" dirty="0" smtClean="0">
                <a:solidFill>
                  <a:schemeClr val="bg1"/>
                </a:solidFill>
                <a:ea typeface="Calibri"/>
                <a:cs typeface="Times New Roman"/>
              </a:rPr>
              <a:t>عرَّف </a:t>
            </a:r>
            <a:r>
              <a:rPr lang="ar-SA" sz="2400" b="1" dirty="0">
                <a:solidFill>
                  <a:schemeClr val="bg1"/>
                </a:solidFill>
                <a:ea typeface="Calibri"/>
                <a:cs typeface="Times New Roman"/>
              </a:rPr>
              <a:t>العالم (</a:t>
            </a:r>
            <a:r>
              <a:rPr lang="en-US" sz="2400" b="1" dirty="0">
                <a:solidFill>
                  <a:srgbClr val="51C6DD"/>
                </a:solidFill>
                <a:latin typeface="Times New Roman" panose="02020603050405020304" pitchFamily="18" charset="0"/>
                <a:cs typeface="Times New Roman" panose="02020603050405020304" pitchFamily="18" charset="0"/>
              </a:rPr>
              <a:t>Levitt, 1980</a:t>
            </a:r>
            <a:r>
              <a:rPr lang="ar-SA" sz="2400" b="1" dirty="0">
                <a:solidFill>
                  <a:schemeClr val="bg1"/>
                </a:solidFill>
                <a:ea typeface="Calibri"/>
                <a:cs typeface="Times New Roman"/>
              </a:rPr>
              <a:t>) </a:t>
            </a:r>
            <a:r>
              <a:rPr lang="ar-SA" sz="2400" b="1" u="sng" dirty="0">
                <a:solidFill>
                  <a:schemeClr val="bg1"/>
                </a:solidFill>
                <a:ea typeface="Calibri"/>
                <a:cs typeface="Times New Roman"/>
              </a:rPr>
              <a:t>مقاومة الجفاف </a:t>
            </a:r>
            <a:r>
              <a:rPr lang="ar-SA" sz="2400" b="1" dirty="0">
                <a:solidFill>
                  <a:schemeClr val="bg1"/>
                </a:solidFill>
                <a:ea typeface="Calibri"/>
                <a:cs typeface="Times New Roman"/>
              </a:rPr>
              <a:t>بأنها الجهد المائي اللازم لقتل (</a:t>
            </a:r>
            <a:r>
              <a:rPr lang="ar-SA" sz="2400" b="1" dirty="0">
                <a:solidFill>
                  <a:srgbClr val="FFFF99"/>
                </a:solidFill>
                <a:ea typeface="Calibri"/>
                <a:cs typeface="Times New Roman"/>
              </a:rPr>
              <a:t>50%</a:t>
            </a:r>
            <a:r>
              <a:rPr lang="en-US" sz="2400" b="1" dirty="0">
                <a:solidFill>
                  <a:schemeClr val="bg1"/>
                </a:solidFill>
                <a:latin typeface="Times New Roman"/>
                <a:ea typeface="Calibri"/>
                <a:cs typeface="Arial"/>
              </a:rPr>
              <a:t>(</a:t>
            </a:r>
            <a:r>
              <a:rPr lang="ar-SA" sz="2400" b="1" dirty="0">
                <a:solidFill>
                  <a:schemeClr val="bg1"/>
                </a:solidFill>
                <a:ea typeface="Calibri"/>
                <a:cs typeface="Times New Roman"/>
              </a:rPr>
              <a:t> من النسيج </a:t>
            </a:r>
            <a:r>
              <a:rPr lang="ar-SA" sz="2400" b="1" dirty="0" err="1" smtClean="0">
                <a:solidFill>
                  <a:schemeClr val="bg1"/>
                </a:solidFill>
                <a:ea typeface="Calibri"/>
                <a:cs typeface="Times New Roman"/>
              </a:rPr>
              <a:t>النباتي .</a:t>
            </a:r>
            <a:endParaRPr lang="en-US" sz="2000" b="1" dirty="0">
              <a:solidFill>
                <a:schemeClr val="bg1"/>
              </a:solidFill>
              <a:ea typeface="Calibri"/>
              <a:cs typeface="Arial"/>
            </a:endParaRPr>
          </a:p>
        </p:txBody>
      </p:sp>
    </p:spTree>
    <p:extLst>
      <p:ext uri="{BB962C8B-B14F-4D97-AF65-F5344CB8AC3E}">
        <p14:creationId xmlns="" xmlns:p14="http://schemas.microsoft.com/office/powerpoint/2010/main" val="361865699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26928" y="150974"/>
            <a:ext cx="5173211" cy="556434"/>
          </a:xfrm>
          <a:prstGeom prst="rect">
            <a:avLst/>
          </a:prstGeom>
        </p:spPr>
        <p:txBody>
          <a:bodyPr wrap="none">
            <a:spAutoFit/>
          </a:bodyPr>
          <a:lstStyle/>
          <a:p>
            <a:pPr algn="ctr" rtl="1">
              <a:lnSpc>
                <a:spcPct val="115000"/>
              </a:lnSpc>
              <a:spcAft>
                <a:spcPts val="600"/>
              </a:spcAft>
            </a:pPr>
            <a:r>
              <a:rPr lang="ar-SA" sz="2800" b="1" u="sng" dirty="0">
                <a:solidFill>
                  <a:srgbClr val="CCFF99"/>
                </a:solidFill>
                <a:uFill>
                  <a:solidFill>
                    <a:srgbClr val="FF0000"/>
                  </a:solidFill>
                </a:uFill>
                <a:cs typeface="+mj-cs"/>
              </a:rPr>
              <a:t>تقسيم النباتات على أساس مقاومتها للجفاف</a:t>
            </a:r>
            <a:endParaRPr lang="en-US" sz="2800" b="1" u="sng" dirty="0">
              <a:solidFill>
                <a:srgbClr val="CCFF99"/>
              </a:solidFill>
              <a:uFill>
                <a:solidFill>
                  <a:srgbClr val="FF0000"/>
                </a:solidFill>
              </a:uFill>
              <a:cs typeface="+mj-cs"/>
            </a:endParaRPr>
          </a:p>
        </p:txBody>
      </p:sp>
      <p:sp>
        <p:nvSpPr>
          <p:cNvPr id="5" name="Rectangle 4"/>
          <p:cNvSpPr/>
          <p:nvPr/>
        </p:nvSpPr>
        <p:spPr>
          <a:xfrm>
            <a:off x="2936339" y="838200"/>
            <a:ext cx="6207661" cy="523220"/>
          </a:xfrm>
          <a:prstGeom prst="rect">
            <a:avLst/>
          </a:prstGeom>
        </p:spPr>
        <p:txBody>
          <a:bodyPr wrap="none">
            <a:spAutoFit/>
          </a:bodyPr>
          <a:lstStyle/>
          <a:p>
            <a:pPr algn="just" rtl="1"/>
            <a:r>
              <a:rPr lang="ar-SA" sz="2800" b="1" dirty="0" smtClean="0">
                <a:solidFill>
                  <a:srgbClr val="99FF66"/>
                </a:solidFill>
                <a:ea typeface="Calibri"/>
                <a:cs typeface="Times New Roman"/>
              </a:rPr>
              <a:t>1- تقسيم </a:t>
            </a:r>
            <a:r>
              <a:rPr lang="ar-SA" sz="2800" b="1" dirty="0">
                <a:solidFill>
                  <a:srgbClr val="99FF66"/>
                </a:solidFill>
                <a:ea typeface="Calibri"/>
                <a:cs typeface="Times New Roman"/>
              </a:rPr>
              <a:t>ورمنج (</a:t>
            </a:r>
            <a:r>
              <a:rPr lang="en-US" sz="2800" b="1" dirty="0">
                <a:solidFill>
                  <a:srgbClr val="99FF66"/>
                </a:solidFill>
                <a:latin typeface="Times New Roman"/>
                <a:ea typeface="Calibri"/>
              </a:rPr>
              <a:t>Warming’s classification</a:t>
            </a:r>
            <a:r>
              <a:rPr lang="ar-SA" sz="2800" b="1" dirty="0">
                <a:solidFill>
                  <a:srgbClr val="99FF66"/>
                </a:solidFill>
                <a:latin typeface="Times New Roman"/>
                <a:ea typeface="Calibri"/>
                <a:cs typeface="+mj-cs"/>
              </a:rPr>
              <a:t>)</a:t>
            </a:r>
            <a:endParaRPr lang="en-US" sz="2800" dirty="0">
              <a:solidFill>
                <a:srgbClr val="99FF66"/>
              </a:solidFill>
              <a:cs typeface="+mj-cs"/>
            </a:endParaRPr>
          </a:p>
        </p:txBody>
      </p:sp>
      <p:sp>
        <p:nvSpPr>
          <p:cNvPr id="6" name="Rectangle 5"/>
          <p:cNvSpPr/>
          <p:nvPr/>
        </p:nvSpPr>
        <p:spPr>
          <a:xfrm>
            <a:off x="914400" y="1219200"/>
            <a:ext cx="8058110" cy="966290"/>
          </a:xfrm>
          <a:prstGeom prst="rect">
            <a:avLst/>
          </a:prstGeom>
        </p:spPr>
        <p:txBody>
          <a:bodyPr wrap="square">
            <a:spAutoFit/>
          </a:bodyPr>
          <a:lstStyle/>
          <a:p>
            <a:pPr algn="just" rtl="1">
              <a:lnSpc>
                <a:spcPct val="150000"/>
              </a:lnSpc>
            </a:pPr>
            <a:r>
              <a:rPr lang="ar-SA" sz="2000" b="1" dirty="0">
                <a:solidFill>
                  <a:schemeClr val="bg1"/>
                </a:solidFill>
                <a:ea typeface="Calibri"/>
                <a:cs typeface="Times New Roman"/>
              </a:rPr>
              <a:t>يستخدم علماء البيئة تقسيم العالم </a:t>
            </a:r>
            <a:r>
              <a:rPr lang="ar-SA" sz="2000" b="1" dirty="0" smtClean="0">
                <a:solidFill>
                  <a:schemeClr val="bg1"/>
                </a:solidFill>
                <a:ea typeface="Calibri"/>
                <a:cs typeface="Times New Roman"/>
              </a:rPr>
              <a:t>ورمنج </a:t>
            </a:r>
            <a:r>
              <a:rPr lang="ar-SA" sz="2000" b="1" dirty="0">
                <a:solidFill>
                  <a:schemeClr val="bg1"/>
                </a:solidFill>
                <a:ea typeface="Calibri"/>
                <a:cs typeface="Times New Roman"/>
              </a:rPr>
              <a:t>للنبات. وقد قسم هذا العالم النباتات على أساس كمية الماء التي تحتاجها للنمو الطبيعي ولإكمال دورة حياتها إلى عدة مجموعات هي:</a:t>
            </a:r>
            <a:endParaRPr lang="en-US" sz="2000" b="1" dirty="0">
              <a:solidFill>
                <a:schemeClr val="bg1"/>
              </a:solidFill>
            </a:endParaRPr>
          </a:p>
        </p:txBody>
      </p:sp>
      <p:pic>
        <p:nvPicPr>
          <p:cNvPr id="7" name="Picture 6"/>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rcRect r="50000"/>
          <a:stretch/>
        </p:blipFill>
        <p:spPr>
          <a:xfrm>
            <a:off x="29908" y="2142530"/>
            <a:ext cx="4572000" cy="3819023"/>
          </a:xfrm>
          <a:prstGeom prst="rect">
            <a:avLst/>
          </a:prstGeom>
        </p:spPr>
      </p:pic>
      <p:pic>
        <p:nvPicPr>
          <p:cNvPr id="8" name="Picture 7"/>
          <p:cNvPicPr>
            <a:picLocks noChangeAspect="1"/>
          </p:cNvPicPr>
          <p:nvPr/>
        </p:nvPicPr>
        <p:blipFill rotWithShape="1">
          <a:blip r:embed="rId2" cstate="print">
            <a:clrChange>
              <a:clrFrom>
                <a:srgbClr val="000000"/>
              </a:clrFrom>
              <a:clrTo>
                <a:srgbClr val="000000">
                  <a:alpha val="0"/>
                </a:srgbClr>
              </a:clrTo>
            </a:clrChange>
            <a:extLst>
              <a:ext uri="{28A0092B-C50C-407E-A947-70E740481C1C}">
                <a14:useLocalDpi xmlns="" xmlns:a14="http://schemas.microsoft.com/office/drawing/2010/main" val="0"/>
              </a:ext>
            </a:extLst>
          </a:blip>
          <a:srcRect l="50000"/>
          <a:stretch/>
        </p:blipFill>
        <p:spPr>
          <a:xfrm>
            <a:off x="4601908" y="2142530"/>
            <a:ext cx="4572000" cy="3819023"/>
          </a:xfrm>
          <a:prstGeom prst="rect">
            <a:avLst/>
          </a:prstGeom>
        </p:spPr>
      </p:pic>
    </p:spTree>
    <p:extLst>
      <p:ext uri="{BB962C8B-B14F-4D97-AF65-F5344CB8AC3E}">
        <p14:creationId xmlns="" xmlns:p14="http://schemas.microsoft.com/office/powerpoint/2010/main" val="257752117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24201" y="2783489"/>
            <a:ext cx="5371917" cy="3600986"/>
          </a:xfrm>
          <a:prstGeom prst="rect">
            <a:avLst/>
          </a:prstGeom>
          <a:ln>
            <a:solidFill>
              <a:srgbClr val="99FF66"/>
            </a:solidFill>
            <a:prstDash val="dashDot"/>
          </a:ln>
        </p:spPr>
        <p:txBody>
          <a:bodyPr wrap="square">
            <a:spAutoFit/>
          </a:bodyPr>
          <a:lstStyle/>
          <a:p>
            <a:pPr algn="just" rtl="1">
              <a:lnSpc>
                <a:spcPct val="150000"/>
              </a:lnSpc>
            </a:pPr>
            <a:r>
              <a:rPr lang="ar-SA" sz="2000" b="1" dirty="0" smtClean="0">
                <a:solidFill>
                  <a:schemeClr val="bg1"/>
                </a:solidFill>
                <a:cs typeface="+mj-cs"/>
              </a:rPr>
              <a:t>وتشمل </a:t>
            </a:r>
            <a:r>
              <a:rPr lang="ar-SA" sz="2000" b="1" dirty="0">
                <a:solidFill>
                  <a:schemeClr val="bg1"/>
                </a:solidFill>
                <a:cs typeface="+mj-cs"/>
              </a:rPr>
              <a:t>أيضاَ النباتات الموجودة بشكل طبيعي في البرك والمستنقعات ومجاري المياه وغيرها .... الخ</a:t>
            </a:r>
            <a:r>
              <a:rPr lang="ar-SA" sz="2000" b="1" dirty="0" smtClean="0">
                <a:solidFill>
                  <a:schemeClr val="bg1"/>
                </a:solidFill>
                <a:cs typeface="+mj-cs"/>
              </a:rPr>
              <a:t>.</a:t>
            </a:r>
          </a:p>
          <a:p>
            <a:pPr algn="just" rtl="1">
              <a:lnSpc>
                <a:spcPct val="150000"/>
              </a:lnSpc>
            </a:pPr>
            <a:r>
              <a:rPr lang="ar-SA" sz="2000" b="1" dirty="0" smtClean="0">
                <a:solidFill>
                  <a:schemeClr val="bg1"/>
                </a:solidFill>
                <a:cs typeface="+mj-cs"/>
              </a:rPr>
              <a:t> </a:t>
            </a:r>
            <a:r>
              <a:rPr lang="ar-SA" sz="2000" b="1" dirty="0">
                <a:solidFill>
                  <a:schemeClr val="bg1"/>
                </a:solidFill>
                <a:cs typeface="+mj-cs"/>
              </a:rPr>
              <a:t>تمتلك نباتات هذه المجموعة عدداً من التحورات في الشكل الظاهري والتركيب التشريحي تساعدها على التأقلم لمثل هذه </a:t>
            </a:r>
            <a:r>
              <a:rPr lang="ar-SA" sz="2000" b="1" dirty="0" err="1">
                <a:solidFill>
                  <a:schemeClr val="bg1"/>
                </a:solidFill>
                <a:cs typeface="+mj-cs"/>
              </a:rPr>
              <a:t>البيئات </a:t>
            </a:r>
            <a:r>
              <a:rPr lang="ar-SA" sz="2000" b="1" dirty="0" err="1" smtClean="0">
                <a:solidFill>
                  <a:schemeClr val="bg1"/>
                </a:solidFill>
                <a:cs typeface="+mj-cs"/>
              </a:rPr>
              <a:t>.</a:t>
            </a:r>
            <a:endParaRPr lang="ar-SA" sz="2000" b="1" dirty="0" smtClean="0">
              <a:solidFill>
                <a:schemeClr val="bg1"/>
              </a:solidFill>
              <a:cs typeface="+mj-cs"/>
            </a:endParaRPr>
          </a:p>
          <a:p>
            <a:pPr algn="just" rtl="1">
              <a:lnSpc>
                <a:spcPct val="150000"/>
              </a:lnSpc>
            </a:pPr>
            <a:endParaRPr lang="ar-SA" sz="2000" b="1" dirty="0" smtClean="0">
              <a:solidFill>
                <a:schemeClr val="bg1"/>
              </a:solidFill>
              <a:cs typeface="+mj-cs"/>
            </a:endParaRPr>
          </a:p>
          <a:p>
            <a:pPr algn="just" rtl="1">
              <a:lnSpc>
                <a:spcPct val="150000"/>
              </a:lnSpc>
            </a:pPr>
            <a:r>
              <a:rPr lang="ar-SA" sz="2800" b="1" u="sng" dirty="0" smtClean="0">
                <a:solidFill>
                  <a:srgbClr val="FFFF00"/>
                </a:solidFill>
                <a:cs typeface="+mj-cs"/>
              </a:rPr>
              <a:t>من </a:t>
            </a:r>
            <a:r>
              <a:rPr lang="ar-SA" sz="2800" b="1" u="sng" dirty="0">
                <a:solidFill>
                  <a:srgbClr val="FFFF00"/>
                </a:solidFill>
                <a:cs typeface="+mj-cs"/>
              </a:rPr>
              <a:t>هذه </a:t>
            </a:r>
            <a:r>
              <a:rPr lang="ar-SA" sz="2800" b="1" u="sng" dirty="0" err="1" smtClean="0">
                <a:solidFill>
                  <a:srgbClr val="FFFF00"/>
                </a:solidFill>
                <a:cs typeface="+mj-cs"/>
              </a:rPr>
              <a:t>التحورات:</a:t>
            </a:r>
            <a:endParaRPr lang="ar-SA" sz="2800" b="1" u="sng" dirty="0">
              <a:solidFill>
                <a:srgbClr val="FFFF00"/>
              </a:solidFill>
              <a:cs typeface="+mj-cs"/>
            </a:endParaRPr>
          </a:p>
        </p:txBody>
      </p:sp>
      <p:sp>
        <p:nvSpPr>
          <p:cNvPr id="7" name="Rectangle 6"/>
          <p:cNvSpPr/>
          <p:nvPr/>
        </p:nvSpPr>
        <p:spPr>
          <a:xfrm>
            <a:off x="3581400" y="228600"/>
            <a:ext cx="4881116" cy="556434"/>
          </a:xfrm>
          <a:prstGeom prst="rect">
            <a:avLst/>
          </a:prstGeom>
          <a:solidFill>
            <a:srgbClr val="060145"/>
          </a:solidFill>
        </p:spPr>
        <p:txBody>
          <a:bodyPr wrap="square">
            <a:spAutoFit/>
          </a:bodyPr>
          <a:lstStyle/>
          <a:p>
            <a:pPr algn="just" rtl="1">
              <a:lnSpc>
                <a:spcPct val="115000"/>
              </a:lnSpc>
              <a:spcAft>
                <a:spcPts val="600"/>
              </a:spcAft>
            </a:pPr>
            <a:r>
              <a:rPr lang="ar-SA" sz="2800" b="1" u="sng" dirty="0">
                <a:solidFill>
                  <a:srgbClr val="FFFF99"/>
                </a:solidFill>
                <a:uFill>
                  <a:solidFill>
                    <a:srgbClr val="000000"/>
                  </a:solidFill>
                </a:uFill>
                <a:ea typeface="Calibri"/>
                <a:cs typeface="Times New Roman"/>
              </a:rPr>
              <a:t>النباتات</a:t>
            </a:r>
            <a:r>
              <a:rPr lang="ar-SA" sz="2800" b="1" dirty="0">
                <a:solidFill>
                  <a:srgbClr val="FFFF99"/>
                </a:solidFill>
                <a:uFill>
                  <a:solidFill>
                    <a:srgbClr val="000000"/>
                  </a:solidFill>
                </a:uFill>
                <a:ea typeface="Calibri"/>
                <a:cs typeface="Times New Roman"/>
              </a:rPr>
              <a:t> المائية (</a:t>
            </a:r>
            <a:r>
              <a:rPr lang="en-US" sz="2800" b="1" dirty="0">
                <a:solidFill>
                  <a:srgbClr val="FFFF99"/>
                </a:solidFill>
                <a:uFill>
                  <a:solidFill>
                    <a:srgbClr val="000000"/>
                  </a:solidFill>
                </a:uFill>
                <a:latin typeface="Times New Roman"/>
                <a:ea typeface="Calibri"/>
                <a:cs typeface="Arial"/>
              </a:rPr>
              <a:t>Hydrophytes</a:t>
            </a:r>
            <a:r>
              <a:rPr lang="ar-SA" sz="2800" b="1" dirty="0">
                <a:solidFill>
                  <a:srgbClr val="FFFF99"/>
                </a:solidFill>
                <a:uFill>
                  <a:solidFill>
                    <a:srgbClr val="000000"/>
                  </a:solidFill>
                </a:uFill>
                <a:ea typeface="Calibri"/>
                <a:cs typeface="Times New Roman"/>
              </a:rPr>
              <a:t>)</a:t>
            </a:r>
            <a:endParaRPr lang="en-US" sz="2000" dirty="0">
              <a:solidFill>
                <a:srgbClr val="FFFF99"/>
              </a:solidFill>
              <a:ea typeface="Calibri"/>
              <a:cs typeface="Arial"/>
            </a:endParaRPr>
          </a:p>
        </p:txBody>
      </p:sp>
      <p:sp>
        <p:nvSpPr>
          <p:cNvPr id="12" name="Rectangle 11"/>
          <p:cNvSpPr/>
          <p:nvPr/>
        </p:nvSpPr>
        <p:spPr>
          <a:xfrm>
            <a:off x="3124200" y="1066800"/>
            <a:ext cx="5371917" cy="1477328"/>
          </a:xfrm>
          <a:prstGeom prst="rect">
            <a:avLst/>
          </a:prstGeom>
          <a:ln>
            <a:solidFill>
              <a:srgbClr val="99FF66"/>
            </a:solidFill>
            <a:prstDash val="dashDot"/>
          </a:ln>
        </p:spPr>
        <p:txBody>
          <a:bodyPr wrap="square">
            <a:spAutoFit/>
          </a:bodyPr>
          <a:lstStyle/>
          <a:p>
            <a:pPr lvl="0" algn="just" rtl="1">
              <a:lnSpc>
                <a:spcPct val="150000"/>
              </a:lnSpc>
            </a:pPr>
            <a:r>
              <a:rPr lang="ar-SA" sz="2000" b="1" dirty="0">
                <a:solidFill>
                  <a:prstClr val="white"/>
                </a:solidFill>
                <a:cs typeface="Times New Roman"/>
              </a:rPr>
              <a:t>وتشمل مجموعة النباتات المائية النباتات التي تأقلمت لكي تعيش مطمورة (</a:t>
            </a:r>
            <a:r>
              <a:rPr lang="ar-SA" sz="2000" b="1" dirty="0">
                <a:solidFill>
                  <a:srgbClr val="FF6699"/>
                </a:solidFill>
                <a:cs typeface="Times New Roman"/>
              </a:rPr>
              <a:t>مغمورة</a:t>
            </a:r>
            <a:r>
              <a:rPr lang="ar-SA" sz="2000" b="1" dirty="0">
                <a:solidFill>
                  <a:prstClr val="white"/>
                </a:solidFill>
                <a:cs typeface="Times New Roman"/>
              </a:rPr>
              <a:t>) أو شبه مطمورة في الماء أو في الأماكن المشبعة بالماء.</a:t>
            </a:r>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1" y="762000"/>
            <a:ext cx="2590800" cy="202148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3" name="Picture 1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1" y="2783489"/>
            <a:ext cx="2578694" cy="2400657"/>
          </a:xfrm>
          <a:prstGeom prst="rect">
            <a:avLst/>
          </a:prstGeom>
        </p:spPr>
      </p:pic>
    </p:spTree>
    <p:extLst>
      <p:ext uri="{BB962C8B-B14F-4D97-AF65-F5344CB8AC3E}">
        <p14:creationId xmlns="" xmlns:p14="http://schemas.microsoft.com/office/powerpoint/2010/main" val="1399179634"/>
      </p:ext>
    </p:extLst>
  </p:cSld>
  <p:clrMapOvr>
    <a:masterClrMapping/>
  </p:clrMapOvr>
  <p:transition spd="slow">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04800" y="215780"/>
            <a:ext cx="8839200" cy="2756019"/>
          </a:xfrm>
          <a:prstGeom prst="rect">
            <a:avLst/>
          </a:prstGeom>
        </p:spPr>
      </p:pic>
      <p:pic>
        <p:nvPicPr>
          <p:cNvPr id="2" name="Picture 1"/>
          <p:cNvPicPr>
            <a:picLocks noChangeAspect="1"/>
          </p:cNvPicPr>
          <p:nvPr/>
        </p:nvPicPr>
        <p:blipFill>
          <a:blip r:embed="rId3" cstate="print">
            <a:clrChange>
              <a:clrFrom>
                <a:srgbClr val="000000"/>
              </a:clrFrom>
              <a:clrTo>
                <a:srgbClr val="000000">
                  <a:alpha val="0"/>
                </a:srgbClr>
              </a:clrTo>
            </a:clrChange>
            <a:extLst>
              <a:ext uri="{28A0092B-C50C-407E-A947-70E740481C1C}">
                <a14:useLocalDpi xmlns="" xmlns:a14="http://schemas.microsoft.com/office/drawing/2010/main" val="0"/>
              </a:ext>
            </a:extLst>
          </a:blip>
          <a:stretch>
            <a:fillRect/>
          </a:stretch>
        </p:blipFill>
        <p:spPr>
          <a:xfrm>
            <a:off x="0" y="2971799"/>
            <a:ext cx="9144000" cy="3505202"/>
          </a:xfrm>
          <a:prstGeom prst="rect">
            <a:avLst/>
          </a:prstGeom>
        </p:spPr>
      </p:pic>
    </p:spTree>
    <p:extLst>
      <p:ext uri="{BB962C8B-B14F-4D97-AF65-F5344CB8AC3E}">
        <p14:creationId xmlns="" xmlns:p14="http://schemas.microsoft.com/office/powerpoint/2010/main" val="4189904463"/>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0" y="0"/>
            <a:ext cx="4405373" cy="556434"/>
          </a:xfrm>
          <a:prstGeom prst="rect">
            <a:avLst/>
          </a:prstGeom>
          <a:solidFill>
            <a:srgbClr val="060145"/>
          </a:solidFill>
        </p:spPr>
        <p:txBody>
          <a:bodyPr wrap="none">
            <a:spAutoFit/>
          </a:bodyPr>
          <a:lstStyle/>
          <a:p>
            <a:pPr algn="just" rtl="1">
              <a:lnSpc>
                <a:spcPct val="115000"/>
              </a:lnSpc>
              <a:spcAft>
                <a:spcPts val="600"/>
              </a:spcAft>
            </a:pPr>
            <a:r>
              <a:rPr lang="ar-SA" sz="2800" b="1" dirty="0">
                <a:solidFill>
                  <a:srgbClr val="FFFF99"/>
                </a:solidFill>
                <a:uFill>
                  <a:solidFill>
                    <a:srgbClr val="000000"/>
                  </a:solidFill>
                </a:uFill>
                <a:ea typeface="Calibri"/>
                <a:cs typeface="Times New Roman"/>
              </a:rPr>
              <a:t>النباتات المتوسطة (</a:t>
            </a:r>
            <a:r>
              <a:rPr lang="en-US" sz="2800" b="1" dirty="0" err="1">
                <a:solidFill>
                  <a:srgbClr val="FFFF99"/>
                </a:solidFill>
                <a:uFill>
                  <a:solidFill>
                    <a:srgbClr val="000000"/>
                  </a:solidFill>
                </a:uFill>
                <a:latin typeface="Times New Roman" panose="02020603050405020304" pitchFamily="18" charset="0"/>
                <a:ea typeface="Calibri"/>
                <a:cs typeface="Times New Roman" panose="02020603050405020304" pitchFamily="18" charset="0"/>
              </a:rPr>
              <a:t>Mesophytes</a:t>
            </a:r>
            <a:r>
              <a:rPr lang="ar-SA" sz="2800" b="1" dirty="0">
                <a:solidFill>
                  <a:srgbClr val="FFFF99"/>
                </a:solidFill>
                <a:uFill>
                  <a:solidFill>
                    <a:srgbClr val="000000"/>
                  </a:solidFill>
                </a:uFill>
                <a:ea typeface="Calibri"/>
                <a:cs typeface="Times New Roman"/>
              </a:rPr>
              <a:t>)</a:t>
            </a:r>
            <a:endParaRPr lang="en-US" sz="2800" b="1" dirty="0">
              <a:solidFill>
                <a:srgbClr val="FFFF99"/>
              </a:solidFill>
              <a:uFill>
                <a:solidFill>
                  <a:srgbClr val="000000"/>
                </a:solidFill>
              </a:uFill>
              <a:ea typeface="Calibri"/>
              <a:cs typeface="Times New Roman"/>
            </a:endParaRPr>
          </a:p>
        </p:txBody>
      </p:sp>
      <p:sp>
        <p:nvSpPr>
          <p:cNvPr id="7" name="Rectangle 6"/>
          <p:cNvSpPr/>
          <p:nvPr/>
        </p:nvSpPr>
        <p:spPr>
          <a:xfrm>
            <a:off x="3882628" y="2819401"/>
            <a:ext cx="4865392" cy="1477328"/>
          </a:xfrm>
          <a:prstGeom prst="rect">
            <a:avLst/>
          </a:prstGeom>
          <a:ln>
            <a:solidFill>
              <a:srgbClr val="92D050"/>
            </a:solidFill>
            <a:prstDash val="dashDot"/>
          </a:ln>
        </p:spPr>
        <p:txBody>
          <a:bodyPr wrap="square">
            <a:spAutoFit/>
          </a:bodyPr>
          <a:lstStyle/>
          <a:p>
            <a:pPr algn="just" rtl="1">
              <a:lnSpc>
                <a:spcPct val="150000"/>
              </a:lnSpc>
            </a:pPr>
            <a:r>
              <a:rPr lang="ar-SA" sz="2000" b="1" dirty="0" smtClean="0">
                <a:solidFill>
                  <a:schemeClr val="bg1"/>
                </a:solidFill>
                <a:ea typeface="Calibri"/>
                <a:cs typeface="Times New Roman"/>
              </a:rPr>
              <a:t>تمتاز هذه </a:t>
            </a:r>
            <a:r>
              <a:rPr lang="ar-SA" sz="2000" b="1" dirty="0">
                <a:solidFill>
                  <a:schemeClr val="bg1"/>
                </a:solidFill>
                <a:ea typeface="Calibri"/>
                <a:cs typeface="Times New Roman"/>
              </a:rPr>
              <a:t>المجموعة بقدرتها على التحكم في كمية الماء المفقود في عملية النتح عن طريق التحكم في حركة الثغور ومقاومتها. </a:t>
            </a:r>
            <a:endParaRPr lang="en-US" sz="2000" b="1" dirty="0">
              <a:solidFill>
                <a:schemeClr val="bg1"/>
              </a:solidFill>
            </a:endParaRPr>
          </a:p>
        </p:txBody>
      </p:sp>
      <p:sp>
        <p:nvSpPr>
          <p:cNvPr id="8" name="Rectangle 7"/>
          <p:cNvSpPr/>
          <p:nvPr/>
        </p:nvSpPr>
        <p:spPr>
          <a:xfrm>
            <a:off x="3866960" y="685801"/>
            <a:ext cx="4881060" cy="1938992"/>
          </a:xfrm>
          <a:prstGeom prst="rect">
            <a:avLst/>
          </a:prstGeom>
          <a:ln>
            <a:solidFill>
              <a:srgbClr val="92D050"/>
            </a:solidFill>
            <a:prstDash val="dashDot"/>
          </a:ln>
        </p:spPr>
        <p:txBody>
          <a:bodyPr wrap="square">
            <a:spAutoFit/>
          </a:bodyPr>
          <a:lstStyle/>
          <a:p>
            <a:pPr algn="just" rtl="1">
              <a:lnSpc>
                <a:spcPct val="150000"/>
              </a:lnSpc>
            </a:pPr>
            <a:r>
              <a:rPr lang="ar-SA" sz="2000" b="1" dirty="0">
                <a:solidFill>
                  <a:prstClr val="white"/>
                </a:solidFill>
                <a:ea typeface="Calibri"/>
                <a:cs typeface="Times New Roman"/>
              </a:rPr>
              <a:t>وتنتمى إلى هذه المجموعة النباتات المتوسطة في احتياجها للماء مقارنة بالنباتات المائية والجفافية. وهي توجد في بيئات لا يصل فيها المحتوى المائي للتربة إلى درجة التشبع ولا ينقص محتواها المائي إلى درجة الجفاف </a:t>
            </a:r>
            <a:r>
              <a:rPr lang="ar-SA" sz="2000" b="1" dirty="0" smtClean="0">
                <a:solidFill>
                  <a:prstClr val="white"/>
                </a:solidFill>
                <a:ea typeface="Calibri"/>
                <a:cs typeface="Times New Roman"/>
              </a:rPr>
              <a:t>.</a:t>
            </a:r>
            <a:endParaRPr lang="en-US" dirty="0"/>
          </a:p>
        </p:txBody>
      </p:sp>
      <p:sp>
        <p:nvSpPr>
          <p:cNvPr id="9" name="Rectangle 8"/>
          <p:cNvSpPr/>
          <p:nvPr/>
        </p:nvSpPr>
        <p:spPr>
          <a:xfrm>
            <a:off x="304800" y="4800600"/>
            <a:ext cx="8443219" cy="1477328"/>
          </a:xfrm>
          <a:prstGeom prst="rect">
            <a:avLst/>
          </a:prstGeom>
          <a:solidFill>
            <a:schemeClr val="tx1"/>
          </a:solidFill>
          <a:ln>
            <a:solidFill>
              <a:srgbClr val="92D050"/>
            </a:solidFill>
            <a:prstDash val="dashDot"/>
          </a:ln>
        </p:spPr>
        <p:txBody>
          <a:bodyPr wrap="square">
            <a:spAutoFit/>
          </a:bodyPr>
          <a:lstStyle/>
          <a:p>
            <a:pPr lvl="0" algn="just" rtl="1">
              <a:lnSpc>
                <a:spcPct val="150000"/>
              </a:lnSpc>
            </a:pPr>
            <a:r>
              <a:rPr lang="ar-SA" sz="2000" b="1" dirty="0">
                <a:solidFill>
                  <a:schemeClr val="bg1"/>
                </a:solidFill>
                <a:ea typeface="Calibri"/>
                <a:cs typeface="Times New Roman"/>
              </a:rPr>
              <a:t>ينتمى إلى هذه المجموعة معظم نباتات المحاصيل </a:t>
            </a:r>
            <a:r>
              <a:rPr lang="ar-SA" sz="2000" b="1" dirty="0" smtClean="0">
                <a:solidFill>
                  <a:schemeClr val="bg1"/>
                </a:solidFill>
                <a:ea typeface="Calibri"/>
                <a:cs typeface="Times New Roman"/>
              </a:rPr>
              <a:t>والتي تتميز بغزارة </a:t>
            </a:r>
            <a:r>
              <a:rPr lang="ar-SA" sz="2000" b="1" dirty="0">
                <a:solidFill>
                  <a:schemeClr val="bg1"/>
                </a:solidFill>
                <a:ea typeface="Calibri"/>
                <a:cs typeface="Times New Roman"/>
              </a:rPr>
              <a:t>تفرع جذورها </a:t>
            </a:r>
            <a:r>
              <a:rPr lang="ar-SA" sz="2000" b="1" u="sng" dirty="0">
                <a:solidFill>
                  <a:schemeClr val="bg1"/>
                </a:solidFill>
                <a:ea typeface="Calibri"/>
                <a:cs typeface="Times New Roman"/>
              </a:rPr>
              <a:t>ويتساوى فيها عادة طول الجذر مع ارتفاع المجموع الخضري </a:t>
            </a:r>
            <a:r>
              <a:rPr lang="ar-SA" sz="2000" b="1" dirty="0">
                <a:solidFill>
                  <a:schemeClr val="bg1"/>
                </a:solidFill>
                <a:ea typeface="Calibri"/>
                <a:cs typeface="Times New Roman"/>
              </a:rPr>
              <a:t>أو يزداد أحياناً ارتفاع الجذر، وكذلك يتساوى فيها الحيز الذي تشغله الجذور مع الحيز الذي يشغله المجموع </a:t>
            </a:r>
            <a:r>
              <a:rPr lang="ar-SA" sz="2000" b="1" dirty="0" smtClean="0">
                <a:solidFill>
                  <a:schemeClr val="bg1"/>
                </a:solidFill>
                <a:ea typeface="Calibri"/>
                <a:cs typeface="Times New Roman"/>
              </a:rPr>
              <a:t>الخضري.</a:t>
            </a:r>
            <a:endParaRPr lang="en-US" sz="2000" b="1" dirty="0">
              <a:solidFill>
                <a:schemeClr val="bg1"/>
              </a:solidFill>
            </a:endParaRPr>
          </a:p>
        </p:txBody>
      </p:sp>
      <p:pic>
        <p:nvPicPr>
          <p:cNvPr id="10" name="Picture 9"/>
          <p:cNvPicPr/>
          <p:nvPr/>
        </p:nvPicPr>
        <p:blipFill>
          <a:blip r:embed="rId2" cstate="print">
            <a:extLst>
              <a:ext uri="{28A0092B-C50C-407E-A947-70E740481C1C}">
                <a14:useLocalDpi xmlns="" xmlns:a14="http://schemas.microsoft.com/office/drawing/2010/main" val="0"/>
              </a:ext>
            </a:extLst>
          </a:blip>
          <a:stretch>
            <a:fillRect/>
          </a:stretch>
        </p:blipFill>
        <p:spPr>
          <a:xfrm>
            <a:off x="304800" y="685801"/>
            <a:ext cx="3276599" cy="3610928"/>
          </a:xfrm>
          <a:prstGeom prst="rect">
            <a:avLst/>
          </a:prstGeom>
        </p:spPr>
      </p:pic>
      <p:cxnSp>
        <p:nvCxnSpPr>
          <p:cNvPr id="12" name="Straight Connector 11"/>
          <p:cNvCxnSpPr/>
          <p:nvPr/>
        </p:nvCxnSpPr>
        <p:spPr>
          <a:xfrm flipH="1">
            <a:off x="304801" y="4572000"/>
            <a:ext cx="8443219" cy="0"/>
          </a:xfrm>
          <a:prstGeom prst="line">
            <a:avLst/>
          </a:prstGeom>
          <a:ln>
            <a:solidFill>
              <a:srgbClr val="99FF66"/>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550305019"/>
      </p:ext>
    </p:extLst>
  </p:cSld>
  <p:clrMapOvr>
    <a:masterClrMapping/>
  </p:clrMapOvr>
  <mc:AlternateContent xmlns:mc="http://schemas.openxmlformats.org/markup-compatibility/2006">
    <mc:Choice xmlns="" xmlns:p14="http://schemas.microsoft.com/office/powerpoint/2010/main" Requires="p14">
      <p:transition spd="slow">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00600" y="533400"/>
            <a:ext cx="4121578" cy="523220"/>
          </a:xfrm>
          <a:prstGeom prst="rect">
            <a:avLst/>
          </a:prstGeom>
          <a:solidFill>
            <a:srgbClr val="060145"/>
          </a:solidFill>
        </p:spPr>
        <p:txBody>
          <a:bodyPr wrap="none">
            <a:spAutoFit/>
          </a:bodyPr>
          <a:lstStyle/>
          <a:p>
            <a:pPr algn="ctr" rtl="1"/>
            <a:r>
              <a:rPr lang="ar-SA" sz="2800" b="1" dirty="0">
                <a:solidFill>
                  <a:srgbClr val="FFFF99"/>
                </a:solidFill>
                <a:uFill>
                  <a:solidFill>
                    <a:srgbClr val="000000"/>
                  </a:solidFill>
                </a:uFill>
                <a:ea typeface="Calibri"/>
                <a:cs typeface="Times New Roman"/>
              </a:rPr>
              <a:t>النباتات الجفافية (</a:t>
            </a:r>
            <a:r>
              <a:rPr lang="en-US" sz="2800" b="1" dirty="0">
                <a:solidFill>
                  <a:srgbClr val="FFFF99"/>
                </a:solidFill>
                <a:uFill>
                  <a:solidFill>
                    <a:srgbClr val="000000"/>
                  </a:solidFill>
                </a:uFill>
                <a:latin typeface="Times New Roman" panose="02020603050405020304" pitchFamily="18" charset="0"/>
                <a:ea typeface="Calibri"/>
                <a:cs typeface="Times New Roman" panose="02020603050405020304" pitchFamily="18" charset="0"/>
              </a:rPr>
              <a:t>Xerophytes</a:t>
            </a:r>
            <a:r>
              <a:rPr lang="ar-SA" sz="2800" b="1" dirty="0">
                <a:solidFill>
                  <a:srgbClr val="FFFF99"/>
                </a:solidFill>
                <a:uFill>
                  <a:solidFill>
                    <a:srgbClr val="000000"/>
                  </a:solidFill>
                </a:uFill>
                <a:ea typeface="Calibri"/>
                <a:cs typeface="Times New Roman"/>
              </a:rPr>
              <a:t>)</a:t>
            </a:r>
            <a:endParaRPr lang="en-US" sz="2800" b="1" dirty="0">
              <a:solidFill>
                <a:srgbClr val="FFFF99"/>
              </a:solidFill>
              <a:uFill>
                <a:solidFill>
                  <a:srgbClr val="000000"/>
                </a:solidFill>
              </a:uFill>
              <a:ea typeface="Calibri"/>
              <a:cs typeface="Times New Roman"/>
            </a:endParaRPr>
          </a:p>
        </p:txBody>
      </p:sp>
      <p:sp>
        <p:nvSpPr>
          <p:cNvPr id="3" name="Rectangle 2"/>
          <p:cNvSpPr/>
          <p:nvPr/>
        </p:nvSpPr>
        <p:spPr>
          <a:xfrm>
            <a:off x="0" y="1037272"/>
            <a:ext cx="8990888" cy="1015663"/>
          </a:xfrm>
          <a:prstGeom prst="rect">
            <a:avLst/>
          </a:prstGeom>
          <a:solidFill>
            <a:schemeClr val="tx1"/>
          </a:solidFill>
        </p:spPr>
        <p:txBody>
          <a:bodyPr wrap="square">
            <a:spAutoFit/>
          </a:bodyPr>
          <a:lstStyle/>
          <a:p>
            <a:pPr algn="just" rtl="1">
              <a:lnSpc>
                <a:spcPct val="150000"/>
              </a:lnSpc>
            </a:pPr>
            <a:r>
              <a:rPr lang="ar-SA" sz="2000" b="1" dirty="0">
                <a:solidFill>
                  <a:schemeClr val="bg1"/>
                </a:solidFill>
                <a:ea typeface="Calibri"/>
                <a:cs typeface="Times New Roman"/>
              </a:rPr>
              <a:t>تشمل هذه المجموعة النباتات التي تأقلمت لكي تعيش في المناطق ذات الصفات الجفافية، وتمتلك عدداً من التحورات المورفولوجية والتشريحية والفسيولوجية التي تمكِّنها من إستيطان هذه البيئات.</a:t>
            </a:r>
            <a:endParaRPr lang="en-US" b="1" dirty="0">
              <a:solidFill>
                <a:schemeClr val="bg1"/>
              </a:solidFill>
              <a:ea typeface="Calibri"/>
              <a:cs typeface="Arial"/>
            </a:endParaRPr>
          </a:p>
        </p:txBody>
      </p:sp>
      <p:sp>
        <p:nvSpPr>
          <p:cNvPr id="4" name="Rectangle 3"/>
          <p:cNvSpPr/>
          <p:nvPr/>
        </p:nvSpPr>
        <p:spPr>
          <a:xfrm>
            <a:off x="2971800" y="2611904"/>
            <a:ext cx="6019088" cy="2400657"/>
          </a:xfrm>
          <a:prstGeom prst="rect">
            <a:avLst/>
          </a:prstGeom>
          <a:solidFill>
            <a:schemeClr val="tx1"/>
          </a:solidFill>
        </p:spPr>
        <p:txBody>
          <a:bodyPr wrap="square">
            <a:spAutoFit/>
          </a:bodyPr>
          <a:lstStyle/>
          <a:p>
            <a:pPr algn="just" rtl="1">
              <a:lnSpc>
                <a:spcPct val="150000"/>
              </a:lnSpc>
            </a:pPr>
            <a:r>
              <a:rPr lang="ar-SA" sz="2000" b="1" dirty="0">
                <a:solidFill>
                  <a:schemeClr val="bg1"/>
                </a:solidFill>
                <a:ea typeface="Calibri"/>
                <a:cs typeface="Times New Roman"/>
              </a:rPr>
              <a:t>يرى (</a:t>
            </a:r>
            <a:r>
              <a:rPr lang="en-US" sz="2000" b="1" dirty="0" err="1">
                <a:solidFill>
                  <a:srgbClr val="92D050"/>
                </a:solidFill>
                <a:latin typeface="Times New Roman" panose="02020603050405020304" pitchFamily="18" charset="0"/>
                <a:cs typeface="Times New Roman" panose="02020603050405020304" pitchFamily="18" charset="0"/>
              </a:rPr>
              <a:t>Henckel</a:t>
            </a:r>
            <a:r>
              <a:rPr lang="en-US" sz="2000" b="1" dirty="0">
                <a:solidFill>
                  <a:srgbClr val="92D050"/>
                </a:solidFill>
                <a:latin typeface="Times New Roman"/>
                <a:ea typeface="Calibri"/>
                <a:cs typeface="Arial"/>
              </a:rPr>
              <a:t>, 1964</a:t>
            </a:r>
            <a:r>
              <a:rPr lang="ar-SA" sz="2000" b="1" dirty="0">
                <a:solidFill>
                  <a:srgbClr val="92D050"/>
                </a:solidFill>
                <a:ea typeface="Calibri"/>
                <a:cs typeface="Times New Roman"/>
              </a:rPr>
              <a:t>) </a:t>
            </a:r>
            <a:r>
              <a:rPr lang="ar-SA" sz="2000" b="1" dirty="0">
                <a:solidFill>
                  <a:schemeClr val="bg1"/>
                </a:solidFill>
                <a:ea typeface="Calibri"/>
                <a:cs typeface="Times New Roman"/>
              </a:rPr>
              <a:t>أن </a:t>
            </a:r>
            <a:r>
              <a:rPr lang="ar-SA" sz="2000" b="1" u="sng" dirty="0">
                <a:solidFill>
                  <a:schemeClr val="bg1"/>
                </a:solidFill>
                <a:ea typeface="Calibri"/>
                <a:cs typeface="Times New Roman"/>
              </a:rPr>
              <a:t>النباتات الجفافية الحقيقية </a:t>
            </a:r>
            <a:r>
              <a:rPr lang="ar-SA" sz="2000" b="1" dirty="0">
                <a:solidFill>
                  <a:srgbClr val="FF0000"/>
                </a:solidFill>
                <a:ea typeface="Calibri"/>
                <a:cs typeface="Times New Roman"/>
              </a:rPr>
              <a:t>(</a:t>
            </a:r>
            <a:r>
              <a:rPr lang="en-US" sz="2000" b="1" dirty="0">
                <a:solidFill>
                  <a:srgbClr val="FF0000"/>
                </a:solidFill>
                <a:latin typeface="Times New Roman"/>
                <a:ea typeface="Calibri"/>
                <a:cs typeface="Arial"/>
              </a:rPr>
              <a:t>Euxerophytes</a:t>
            </a:r>
            <a:r>
              <a:rPr lang="ar-SA" sz="2000" b="1" dirty="0">
                <a:solidFill>
                  <a:schemeClr val="bg1"/>
                </a:solidFill>
                <a:ea typeface="Calibri"/>
                <a:cs typeface="Times New Roman"/>
              </a:rPr>
              <a:t>) </a:t>
            </a:r>
            <a:r>
              <a:rPr lang="ar-SA" sz="2000" b="1" dirty="0" err="1" smtClean="0">
                <a:solidFill>
                  <a:schemeClr val="bg1"/>
                </a:solidFill>
                <a:ea typeface="Calibri"/>
                <a:cs typeface="Times New Roman"/>
              </a:rPr>
              <a:t>هي:</a:t>
            </a:r>
            <a:endParaRPr lang="ar-SA" sz="2000" b="1" dirty="0" smtClean="0">
              <a:solidFill>
                <a:schemeClr val="bg1"/>
              </a:solidFill>
              <a:ea typeface="Calibri"/>
              <a:cs typeface="Times New Roman"/>
            </a:endParaRPr>
          </a:p>
          <a:p>
            <a:pPr algn="just" rtl="1">
              <a:lnSpc>
                <a:spcPct val="150000"/>
              </a:lnSpc>
              <a:buFont typeface="Wingdings" pitchFamily="2" charset="2"/>
              <a:buChar char="Ø"/>
            </a:pPr>
            <a:r>
              <a:rPr lang="ar-SA" sz="2000" b="1" dirty="0" smtClean="0">
                <a:solidFill>
                  <a:schemeClr val="bg1"/>
                </a:solidFill>
                <a:ea typeface="Calibri"/>
                <a:cs typeface="Times New Roman"/>
              </a:rPr>
              <a:t> </a:t>
            </a:r>
            <a:r>
              <a:rPr lang="ar-SA" sz="2000" b="1" dirty="0">
                <a:solidFill>
                  <a:schemeClr val="bg1"/>
                </a:solidFill>
                <a:ea typeface="Calibri"/>
                <a:cs typeface="Times New Roman"/>
              </a:rPr>
              <a:t>النباتات التي تمتلك المقدرة على فقد كمية كبيرة من محتواها المائي ، ولا تحدث لها أضراراً وتصل كمية الماء التي تستطيع فقدها إلى (60</a:t>
            </a:r>
            <a:r>
              <a:rPr lang="ar-SA" sz="2000" b="1" dirty="0" smtClean="0">
                <a:solidFill>
                  <a:schemeClr val="bg1"/>
                </a:solidFill>
                <a:ea typeface="Calibri"/>
                <a:cs typeface="Times New Roman"/>
              </a:rPr>
              <a:t>%) و (70</a:t>
            </a:r>
            <a:r>
              <a:rPr lang="ar-SA" sz="2000" b="1" dirty="0">
                <a:solidFill>
                  <a:schemeClr val="bg1"/>
                </a:solidFill>
                <a:ea typeface="Calibri"/>
                <a:cs typeface="Times New Roman"/>
              </a:rPr>
              <a:t>%) من وزنها </a:t>
            </a:r>
            <a:r>
              <a:rPr lang="ar-SA" sz="2000" b="1" dirty="0" smtClean="0">
                <a:solidFill>
                  <a:schemeClr val="bg1"/>
                </a:solidFill>
                <a:ea typeface="Calibri"/>
                <a:cs typeface="Times New Roman"/>
              </a:rPr>
              <a:t>الرطب. </a:t>
            </a:r>
            <a:endParaRPr lang="en-US" b="1" dirty="0">
              <a:solidFill>
                <a:schemeClr val="bg1"/>
              </a:solidFill>
              <a:ea typeface="Calibri"/>
              <a:cs typeface="Arial"/>
            </a:endParaRPr>
          </a:p>
        </p:txBody>
      </p:sp>
      <p:sp>
        <p:nvSpPr>
          <p:cNvPr id="5" name="Rectangle 4"/>
          <p:cNvSpPr/>
          <p:nvPr/>
        </p:nvSpPr>
        <p:spPr>
          <a:xfrm>
            <a:off x="0" y="5410200"/>
            <a:ext cx="8915400" cy="1015663"/>
          </a:xfrm>
          <a:prstGeom prst="rect">
            <a:avLst/>
          </a:prstGeom>
          <a:solidFill>
            <a:schemeClr val="tx1"/>
          </a:solidFill>
        </p:spPr>
        <p:txBody>
          <a:bodyPr wrap="square">
            <a:spAutoFit/>
          </a:bodyPr>
          <a:lstStyle/>
          <a:p>
            <a:pPr algn="just" rtl="1">
              <a:lnSpc>
                <a:spcPct val="150000"/>
              </a:lnSpc>
              <a:buFont typeface="Wingdings" pitchFamily="2" charset="2"/>
              <a:buChar char="Ø"/>
            </a:pPr>
            <a:r>
              <a:rPr lang="ar-SA" sz="2000" b="1" dirty="0">
                <a:solidFill>
                  <a:schemeClr val="bg1"/>
                </a:solidFill>
                <a:ea typeface="Calibri"/>
                <a:cs typeface="Times New Roman"/>
              </a:rPr>
              <a:t>بالإضافة إلى أن هذه النباتات تتميز بزيادة مطاطية البروتوبلازم (</a:t>
            </a:r>
            <a:r>
              <a:rPr lang="en-US" sz="2000" b="1" dirty="0">
                <a:solidFill>
                  <a:srgbClr val="92D050"/>
                </a:solidFill>
                <a:latin typeface="Times New Roman"/>
                <a:ea typeface="Calibri"/>
              </a:rPr>
              <a:t>Protoplasmic elasticity</a:t>
            </a:r>
            <a:r>
              <a:rPr lang="ar-SA" sz="2000" b="1" dirty="0">
                <a:solidFill>
                  <a:schemeClr val="bg1"/>
                </a:solidFill>
                <a:latin typeface="Times New Roman"/>
                <a:ea typeface="Calibri"/>
                <a:cs typeface="+mj-cs"/>
              </a:rPr>
              <a:t>)</a:t>
            </a:r>
            <a:r>
              <a:rPr lang="ar-SA" sz="2000" b="1" dirty="0">
                <a:solidFill>
                  <a:schemeClr val="bg1"/>
                </a:solidFill>
                <a:ea typeface="Calibri"/>
                <a:cs typeface="Times New Roman"/>
              </a:rPr>
              <a:t> مقارنة بالنباتات المتوسطة الإحتياج المائي.</a:t>
            </a:r>
            <a:endParaRPr lang="en-US" sz="2000" b="1" dirty="0">
              <a:solidFill>
                <a:schemeClr val="bg1"/>
              </a:solidFill>
            </a:endParaRPr>
          </a:p>
        </p:txBody>
      </p:sp>
      <p:pic>
        <p:nvPicPr>
          <p:cNvPr id="6" name="Picture 5"/>
          <p:cNvPicPr/>
          <p:nvPr/>
        </p:nvPicPr>
        <p:blipFill>
          <a:blip r:embed="rId2" cstate="print">
            <a:extLst>
              <a:ext uri="{28A0092B-C50C-407E-A947-70E740481C1C}">
                <a14:useLocalDpi xmlns="" xmlns:a14="http://schemas.microsoft.com/office/drawing/2010/main" val="0"/>
              </a:ext>
            </a:extLst>
          </a:blip>
          <a:stretch>
            <a:fillRect/>
          </a:stretch>
        </p:blipFill>
        <p:spPr>
          <a:xfrm>
            <a:off x="228600" y="2590800"/>
            <a:ext cx="2743200" cy="2438400"/>
          </a:xfrm>
          <a:prstGeom prst="rect">
            <a:avLst/>
          </a:prstGeom>
        </p:spPr>
      </p:pic>
      <p:cxnSp>
        <p:nvCxnSpPr>
          <p:cNvPr id="7" name="Straight Connector 6"/>
          <p:cNvCxnSpPr/>
          <p:nvPr/>
        </p:nvCxnSpPr>
        <p:spPr>
          <a:xfrm flipH="1">
            <a:off x="152400" y="2286000"/>
            <a:ext cx="8741256" cy="0"/>
          </a:xfrm>
          <a:prstGeom prst="line">
            <a:avLst/>
          </a:prstGeom>
          <a:ln>
            <a:solidFill>
              <a:srgbClr val="99FF66"/>
            </a:solidFill>
            <a:prstDash val="dash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04800" y="5257800"/>
            <a:ext cx="8665057" cy="0"/>
          </a:xfrm>
          <a:prstGeom prst="line">
            <a:avLst/>
          </a:prstGeom>
          <a:ln>
            <a:solidFill>
              <a:srgbClr val="99FF66"/>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65147083"/>
      </p:ext>
    </p:extLst>
  </p:cSld>
  <p:clrMapOvr>
    <a:masterClrMapping/>
  </p:clrMapOvr>
  <p:transition spd="slow">
    <p:randomBar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7014</TotalTime>
  <Words>1414</Words>
  <Application>Microsoft Office PowerPoint</Application>
  <PresentationFormat>عرض على الشاشة (3:4)‏</PresentationFormat>
  <Paragraphs>103</Paragraphs>
  <Slides>23</Slides>
  <Notes>2</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Mahera Shinwari</dc:creator>
  <cp:lastModifiedBy>a</cp:lastModifiedBy>
  <cp:revision>613</cp:revision>
  <dcterms:created xsi:type="dcterms:W3CDTF">2015-08-19T11:12:23Z</dcterms:created>
  <dcterms:modified xsi:type="dcterms:W3CDTF">2017-11-08T06:12:17Z</dcterms:modified>
</cp:coreProperties>
</file>