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38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78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9" r:id="rId23"/>
    <p:sldId id="285" r:id="rId24"/>
    <p:sldId id="286" r:id="rId25"/>
    <p:sldId id="283" r:id="rId26"/>
    <p:sldId id="287" r:id="rId27"/>
    <p:sldId id="288" r:id="rId28"/>
    <p:sldId id="289" r:id="rId29"/>
    <p:sldId id="290" r:id="rId30"/>
    <p:sldId id="284" r:id="rId31"/>
    <p:sldId id="280" r:id="rId32"/>
    <p:sldId id="281" r:id="rId33"/>
    <p:sldId id="282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2" autoAdjust="0"/>
    <p:restoredTop sz="94684" autoAdjust="0"/>
  </p:normalViewPr>
  <p:slideViewPr>
    <p:cSldViewPr>
      <p:cViewPr>
        <p:scale>
          <a:sx n="70" d="100"/>
          <a:sy n="70" d="100"/>
        </p:scale>
        <p:origin x="-330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92060-6632-4FA7-8E2A-DD5121B052C7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0773A-2B42-4DBE-A326-93539A7770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A7BC7E-F865-415C-B544-EEA115B0903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AF0C14-B207-4F55-8999-7FE009951DB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E4BCA5-B879-4691-B2F9-FA95198C2A0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78611B-2ADE-411D-A586-3560FEBA2A2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E76F4B-A3D3-4F24-B450-EC07D0DEB11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39CFC7-49A0-4907-B615-18D07991BD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3FA8803-1BE0-46C1-9A13-9B9719417343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BC60D-5DA9-4356-955C-C7208A005AA3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C1010-1051-4945-9A35-2DB249CFDF9A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5C920-6011-46A3-9C00-DBF562F556E4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9655C19-BC9A-4B07-9209-BCB5F8DB2763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913A-C062-49E1-AD20-ED42FFB708FA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3612C-F7C8-4CC7-9296-3AF85E913421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0E5D-3B6B-4891-AD6E-EFF20030DC84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C1672-7A9A-49C1-A43F-5309DF098C19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370-6440-4517-BF8A-5AF2CE2BA54C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6233E-7175-490D-974A-A72A6CAFDF09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0D6C7F-BA56-4473-9516-EFAFCE9B97BF}" type="datetime1">
              <a:rPr lang="en-US" smtClean="0"/>
              <a:pPr/>
              <a:t>3/16/2014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Microsoft_Word_97_-_2003_Document1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Inheritance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CT1513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The Effect of Three Visibility Modifiers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196752"/>
            <a:ext cx="7924800" cy="4594225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209477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Accessibility of Super from Sub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81000" y="1143000"/>
            <a:ext cx="8534400" cy="1066800"/>
          </a:xfrm>
          <a:ln/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Everything except the private members of the Super class is visible from a method of the Sub class.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7696200" cy="384810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from Unrelated Class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19200" y="3835400"/>
            <a:ext cx="5902325" cy="2426825"/>
            <a:chOff x="528" y="1008"/>
            <a:chExt cx="4992" cy="2282"/>
          </a:xfrm>
        </p:grpSpPr>
        <p:sp>
          <p:nvSpPr>
            <p:cNvPr id="1044485" name="Rectangle 5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486" name="Rectangle 6"/>
            <p:cNvSpPr>
              <a:spLocks noChangeArrowheads="1"/>
            </p:cNvSpPr>
            <p:nvPr/>
          </p:nvSpPr>
          <p:spPr bwMode="auto">
            <a:xfrm>
              <a:off x="625" y="1056"/>
              <a:ext cx="4798" cy="223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400" b="1" dirty="0">
                  <a:solidFill>
                    <a:srgbClr val="00CC00"/>
                  </a:solidFill>
                  <a:latin typeface="Courier New" pitchFamily="49" charset="0"/>
                  <a:ea typeface="ＭＳ Ｐゴシック" pitchFamily="34" charset="-128"/>
                </a:rPr>
                <a:t>// inherited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33400" y="5257800"/>
            <a:ext cx="1524000" cy="304800"/>
            <a:chOff x="432" y="3072"/>
            <a:chExt cx="960" cy="192"/>
          </a:xfrm>
        </p:grpSpPr>
        <p:sp>
          <p:nvSpPr>
            <p:cNvPr id="1044505" name="AutoShape 25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4506" name="Line 26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4507" name="Text Box 27"/>
          <p:cNvSpPr txBox="1">
            <a:spLocks noChangeArrowheads="1"/>
          </p:cNvSpPr>
          <p:nvPr/>
        </p:nvSpPr>
        <p:spPr bwMode="auto">
          <a:xfrm>
            <a:off x="76200" y="5257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03200" y="1295400"/>
            <a:ext cx="4143375" cy="2405654"/>
            <a:chOff x="528" y="1008"/>
            <a:chExt cx="4992" cy="2303"/>
          </a:xfrm>
        </p:grpSpPr>
        <p:sp>
          <p:nvSpPr>
            <p:cNvPr id="1044510" name="Rectangle 3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1" name="Rectangle 31"/>
            <p:cNvSpPr>
              <a:spLocks noChangeArrowheads="1"/>
            </p:cNvSpPr>
            <p:nvPr/>
          </p:nvSpPr>
          <p:spPr bwMode="auto">
            <a:xfrm>
              <a:off x="623" y="1057"/>
              <a:ext cx="4802" cy="225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724400" y="1295400"/>
            <a:ext cx="3962400" cy="2406300"/>
            <a:chOff x="528" y="1008"/>
            <a:chExt cx="4992" cy="2299"/>
          </a:xfrm>
        </p:grpSpPr>
        <p:sp>
          <p:nvSpPr>
            <p:cNvPr id="1044513" name="Rectangle 33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4" name="Rectangle 34"/>
            <p:cNvSpPr>
              <a:spLocks noChangeArrowheads="1"/>
            </p:cNvSpPr>
            <p:nvPr/>
          </p:nvSpPr>
          <p:spPr bwMode="auto">
            <a:xfrm>
              <a:off x="623" y="1057"/>
              <a:ext cx="4802" cy="225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extends Super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4515" name="Line 35"/>
          <p:cNvSpPr>
            <a:spLocks noChangeShapeType="1"/>
          </p:cNvSpPr>
          <p:nvPr/>
        </p:nvSpPr>
        <p:spPr bwMode="auto">
          <a:xfrm>
            <a:off x="2209800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77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78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4559" name="Rectangle 7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0" name="Text Box 8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81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4562" name="Rectangle 82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3" name="Text Box 83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84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4565" name="Rectangle 85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6" name="Text Box 86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4567" name="Line 87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8" name="Line 88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9" name="Line 89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70" name="AutoShape 90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7" grpId="0"/>
      <p:bldP spid="10445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3163" y="3835400"/>
            <a:ext cx="5837237" cy="2413000"/>
            <a:chOff x="528" y="1008"/>
            <a:chExt cx="4992" cy="2269"/>
          </a:xfrm>
        </p:grpSpPr>
        <p:sp>
          <p:nvSpPr>
            <p:cNvPr id="104550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09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21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mySub.pri_Sub_Field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mySub.pri_Super_Field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5511" name="Rectangle 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2" name="Rectangle 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5514" name="Rectangle 1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5" name="Rectangle 1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5517" name="AutoShape 1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5518" name="Line 1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519" name="Text Box 1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5525" name="Line 21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5537" name="Rectangle 3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38" name="Text Box 3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5540" name="Rectangle 3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1" name="Text Box 3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5543" name="Rectangle 3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4" name="Text Box 4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5546" name="Line 42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7" name="Line 43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8" name="Line 44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9" name="AutoShape 45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5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519" grpId="0"/>
      <p:bldP spid="10455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3835400"/>
            <a:ext cx="5829300" cy="2413000"/>
            <a:chOff x="528" y="1008"/>
            <a:chExt cx="4992" cy="2269"/>
          </a:xfrm>
        </p:grpSpPr>
        <p:sp>
          <p:nvSpPr>
            <p:cNvPr id="104653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33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21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o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p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mySub.pro_Sub_Field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q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mySub.pro_Super_Field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6545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6" name="Rectangle 1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6548" name="Rectangle 2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9" name="Rectangle 2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6551" name="AutoShape 2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6552" name="Line 2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6553" name="Text Box 2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6554" name="Line 26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6571" name="Rectangle 4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2" name="Text Box 4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6574" name="Rectangle 4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5" name="Text Box 4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6577" name="Rectangle 4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8" name="Text Box 5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6579" name="Line 51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0" name="Line 52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1" name="Line 53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2" name="AutoShape 54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6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6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553" grpId="0"/>
      <p:bldP spid="10465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762000"/>
          </a:xfrm>
        </p:spPr>
        <p:txBody>
          <a:bodyPr/>
          <a:lstStyle/>
          <a:p>
            <a:r>
              <a:rPr lang="en-US"/>
              <a:t>Accessibility of Super from Super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66800" y="1219200"/>
            <a:ext cx="7543800" cy="3052763"/>
            <a:chOff x="528" y="1008"/>
            <a:chExt cx="4992" cy="2269"/>
          </a:xfrm>
        </p:grpSpPr>
        <p:sp>
          <p:nvSpPr>
            <p:cNvPr id="1047569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570" name="Rectangle 18"/>
            <p:cNvSpPr>
              <a:spLocks noChangeArrowheads="1"/>
            </p:cNvSpPr>
            <p:nvPr/>
          </p:nvSpPr>
          <p:spPr bwMode="auto">
            <a:xfrm>
              <a:off x="621" y="1058"/>
              <a:ext cx="4806" cy="199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superToSuper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>
                  <a:latin typeface="Courier New" pitchFamily="49" charset="0"/>
                  <a:ea typeface="ＭＳ Ｐゴシック" pitchFamily="34" charset="-128"/>
                </a:rPr>
                <a:t>Super anotherSuper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i = anotherSuper.pub_Super_Field;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anotherSuper.pro_Super_Field;</a:t>
              </a:r>
              <a:endParaRPr lang="en-US" sz="18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anotherSuper.pri_Super_Field;</a:t>
              </a:r>
              <a:endParaRPr lang="en-US" sz="1800" b="1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7571" name="Line 19"/>
          <p:cNvSpPr>
            <a:spLocks noChangeShapeType="1"/>
          </p:cNvSpPr>
          <p:nvPr/>
        </p:nvSpPr>
        <p:spPr bwMode="auto">
          <a:xfrm>
            <a:off x="2133600" y="25400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3400" y="2781300"/>
            <a:ext cx="1524000" cy="304800"/>
            <a:chOff x="432" y="3072"/>
            <a:chExt cx="960" cy="192"/>
          </a:xfrm>
        </p:grpSpPr>
        <p:sp>
          <p:nvSpPr>
            <p:cNvPr id="1047573" name="AutoShape 21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7574" name="Line 22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7575" name="Text Box 23"/>
          <p:cNvSpPr txBox="1">
            <a:spLocks noChangeArrowheads="1"/>
          </p:cNvSpPr>
          <p:nvPr/>
        </p:nvSpPr>
        <p:spPr bwMode="auto">
          <a:xfrm>
            <a:off x="76200" y="27813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5" name="Group 73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7626" name="Rectangle 74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27" name="Text Box 75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6" name="Group 76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7629" name="Rectangle 77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30" name="Text Box 78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79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8" name="Group 80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7633" name="Rectangle 81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634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7635" name="Oval 83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7636" name="Freeform 84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71" grpId="0" animBg="1"/>
      <p:bldP spid="10475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Sub from Sub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066800"/>
            <a:ext cx="7924800" cy="3343660"/>
            <a:chOff x="528" y="1008"/>
            <a:chExt cx="4992" cy="2279"/>
          </a:xfrm>
        </p:grpSpPr>
        <p:sp>
          <p:nvSpPr>
            <p:cNvPr id="1049604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605" name="Rectangle 5"/>
            <p:cNvSpPr>
              <a:spLocks noChangeArrowheads="1"/>
            </p:cNvSpPr>
            <p:nvPr/>
          </p:nvSpPr>
          <p:spPr bwMode="auto">
            <a:xfrm>
              <a:off x="621" y="1057"/>
              <a:ext cx="4806" cy="223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anotherSub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800" b="1" dirty="0">
                  <a:solidFill>
                    <a:schemeClr val="accent1"/>
                  </a:solidFill>
                  <a:latin typeface="Courier New" pitchFamily="49" charset="0"/>
                  <a:ea typeface="ＭＳ Ｐゴシック" pitchFamily="34" charset="-128"/>
                </a:rPr>
                <a:t>//inherited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9606" name="Line 6"/>
          <p:cNvSpPr>
            <a:spLocks noChangeShapeType="1"/>
          </p:cNvSpPr>
          <p:nvPr/>
        </p:nvSpPr>
        <p:spPr bwMode="auto">
          <a:xfrm>
            <a:off x="2133600" y="19558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209800"/>
            <a:ext cx="1524000" cy="304800"/>
            <a:chOff x="432" y="3072"/>
            <a:chExt cx="960" cy="192"/>
          </a:xfrm>
        </p:grpSpPr>
        <p:sp>
          <p:nvSpPr>
            <p:cNvPr id="1049608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9609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10" name="Text Box 10"/>
          <p:cNvSpPr txBox="1">
            <a:spLocks noChangeArrowheads="1"/>
          </p:cNvSpPr>
          <p:nvPr/>
        </p:nvSpPr>
        <p:spPr bwMode="auto">
          <a:xfrm>
            <a:off x="76200" y="2209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49611" name="Line 11"/>
          <p:cNvSpPr>
            <a:spLocks noChangeShapeType="1"/>
          </p:cNvSpPr>
          <p:nvPr/>
        </p:nvSpPr>
        <p:spPr bwMode="auto">
          <a:xfrm>
            <a:off x="2133600" y="28956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33400" y="3013075"/>
            <a:ext cx="1524000" cy="304800"/>
            <a:chOff x="432" y="3072"/>
            <a:chExt cx="960" cy="192"/>
          </a:xfrm>
        </p:grpSpPr>
        <p:sp>
          <p:nvSpPr>
            <p:cNvPr id="1049613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 VALID</a:t>
              </a:r>
            </a:p>
          </p:txBody>
        </p:sp>
        <p:sp>
          <p:nvSpPr>
            <p:cNvPr id="1049614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33400" y="3521075"/>
            <a:ext cx="1524000" cy="304800"/>
            <a:chOff x="432" y="3072"/>
            <a:chExt cx="960" cy="192"/>
          </a:xfrm>
        </p:grpSpPr>
        <p:sp>
          <p:nvSpPr>
            <p:cNvPr id="1049618" name="AutoShape 1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9619" name="Line 1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21" name="Text Box 21"/>
          <p:cNvSpPr txBox="1">
            <a:spLocks noChangeArrowheads="1"/>
          </p:cNvSpPr>
          <p:nvPr/>
        </p:nvSpPr>
        <p:spPr bwMode="auto">
          <a:xfrm>
            <a:off x="39688" y="29718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cs typeface="Times New Roman" pitchFamily="18" charset="0"/>
                <a:sym typeface="Wingdings 2" pitchFamily="18" charset="2"/>
              </a:rPr>
              <a:t></a:t>
            </a:r>
          </a:p>
        </p:txBody>
      </p:sp>
      <p:sp>
        <p:nvSpPr>
          <p:cNvPr id="1049622" name="Text Box 22"/>
          <p:cNvSpPr txBox="1">
            <a:spLocks noChangeArrowheads="1"/>
          </p:cNvSpPr>
          <p:nvPr/>
        </p:nvSpPr>
        <p:spPr bwMode="auto">
          <a:xfrm>
            <a:off x="0" y="3479800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9636" name="Rectangle 36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37" name="Text Box 37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9639" name="Rectangle 3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40" name="Text Box 4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9643" name="Rectangle 43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64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9645" name="Oval 45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9646" name="Freeform 46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4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4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49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06" grpId="0" animBg="1"/>
      <p:bldP spid="1049610" grpId="0"/>
      <p:bldP spid="1049611" grpId="0" animBg="1"/>
      <p:bldP spid="1049621" grpId="0"/>
      <p:bldP spid="10496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Sub from Super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1219200"/>
            <a:ext cx="7543800" cy="3124200"/>
            <a:chOff x="528" y="1008"/>
            <a:chExt cx="4992" cy="2269"/>
          </a:xfrm>
        </p:grpSpPr>
        <p:sp>
          <p:nvSpPr>
            <p:cNvPr id="105062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629" name="Rectangle 5"/>
            <p:cNvSpPr>
              <a:spLocks noChangeArrowheads="1"/>
            </p:cNvSpPr>
            <p:nvPr/>
          </p:nvSpPr>
          <p:spPr bwMode="auto">
            <a:xfrm>
              <a:off x="621" y="1058"/>
              <a:ext cx="4806" cy="216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476500"/>
            <a:ext cx="1524000" cy="304800"/>
            <a:chOff x="432" y="3072"/>
            <a:chExt cx="960" cy="192"/>
          </a:xfrm>
        </p:grpSpPr>
        <p:sp>
          <p:nvSpPr>
            <p:cNvPr id="1050632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0633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34" name="Text Box 10"/>
          <p:cNvSpPr txBox="1">
            <a:spLocks noChangeArrowheads="1"/>
          </p:cNvSpPr>
          <p:nvPr/>
        </p:nvSpPr>
        <p:spPr bwMode="auto">
          <a:xfrm>
            <a:off x="76200" y="24765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0639" name="Line 15"/>
          <p:cNvSpPr>
            <a:spLocks noChangeShapeType="1"/>
          </p:cNvSpPr>
          <p:nvPr/>
        </p:nvSpPr>
        <p:spPr bwMode="auto">
          <a:xfrm>
            <a:off x="2133600" y="31115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33400" y="3279775"/>
            <a:ext cx="1524000" cy="304800"/>
            <a:chOff x="432" y="3072"/>
            <a:chExt cx="960" cy="192"/>
          </a:xfrm>
        </p:grpSpPr>
        <p:sp>
          <p:nvSpPr>
            <p:cNvPr id="1050641" name="AutoShape 17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0642" name="Line 18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43" name="Text Box 19"/>
          <p:cNvSpPr txBox="1">
            <a:spLocks noChangeArrowheads="1"/>
          </p:cNvSpPr>
          <p:nvPr/>
        </p:nvSpPr>
        <p:spPr bwMode="auto">
          <a:xfrm>
            <a:off x="39688" y="32385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0646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47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0649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50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0653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65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0655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0656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0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0634" grpId="0"/>
      <p:bldP spid="1050639" grpId="0" animBg="1"/>
      <p:bldP spid="10506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Super from Sub 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996633"/>
                </a:solidFill>
              </a:rPr>
              <a:t>4</a:t>
            </a:r>
            <a:r>
              <a:rPr lang="en-US" baseline="30000" dirty="0">
                <a:solidFill>
                  <a:srgbClr val="996633"/>
                </a:solidFill>
              </a:rPr>
              <a:t>th</a:t>
            </a:r>
            <a:r>
              <a:rPr lang="en-US" dirty="0">
                <a:solidFill>
                  <a:srgbClr val="996633"/>
                </a:solidFill>
              </a:rPr>
              <a:t> Ed Chapter 2</a:t>
            </a:r>
            <a:r>
              <a:rPr lang="en-US" sz="1200" dirty="0">
                <a:solidFill>
                  <a:srgbClr val="996633"/>
                </a:solidFill>
                <a:latin typeface="Times New Roman" pitchFamily="18" charset="0"/>
              </a:rPr>
              <a:t> - </a:t>
            </a:r>
            <a:fld id="{6A601AB0-8058-4572-9239-07F57D8C773D}" type="slidenum">
              <a:rPr lang="ar-SA">
                <a:solidFill>
                  <a:srgbClr val="996633"/>
                </a:solidFill>
                <a:cs typeface="Arial" pitchFamily="34" charset="0"/>
              </a:rPr>
              <a:pPr/>
              <a:t>18</a:t>
            </a:fld>
            <a:endParaRPr lang="en-US" dirty="0">
              <a:solidFill>
                <a:srgbClr val="996633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295400"/>
            <a:ext cx="7553325" cy="3124200"/>
            <a:chOff x="528" y="1008"/>
            <a:chExt cx="4992" cy="2269"/>
          </a:xfrm>
        </p:grpSpPr>
        <p:sp>
          <p:nvSpPr>
            <p:cNvPr id="105165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653" name="Rectangle 5"/>
            <p:cNvSpPr>
              <a:spLocks noChangeArrowheads="1"/>
            </p:cNvSpPr>
            <p:nvPr/>
          </p:nvSpPr>
          <p:spPr bwMode="auto">
            <a:xfrm>
              <a:off x="621" y="1056"/>
              <a:ext cx="4806" cy="1958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 smtClean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552700"/>
            <a:ext cx="1524000" cy="304800"/>
            <a:chOff x="432" y="3072"/>
            <a:chExt cx="960" cy="192"/>
          </a:xfrm>
        </p:grpSpPr>
        <p:sp>
          <p:nvSpPr>
            <p:cNvPr id="1051656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1657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58" name="Text Box 10"/>
          <p:cNvSpPr txBox="1">
            <a:spLocks noChangeArrowheads="1"/>
          </p:cNvSpPr>
          <p:nvPr/>
        </p:nvSpPr>
        <p:spPr bwMode="auto">
          <a:xfrm>
            <a:off x="76200" y="25527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1659" name="Line 11"/>
          <p:cNvSpPr>
            <a:spLocks noChangeShapeType="1"/>
          </p:cNvSpPr>
          <p:nvPr/>
        </p:nvSpPr>
        <p:spPr bwMode="auto">
          <a:xfrm>
            <a:off x="2123728" y="2636912"/>
            <a:ext cx="0" cy="43204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11560" y="3140968"/>
            <a:ext cx="1524000" cy="304800"/>
            <a:chOff x="432" y="3072"/>
            <a:chExt cx="960" cy="192"/>
          </a:xfrm>
        </p:grpSpPr>
        <p:sp>
          <p:nvSpPr>
            <p:cNvPr id="1051661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1662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66" name="Text Box 18"/>
          <p:cNvSpPr txBox="1">
            <a:spLocks noChangeArrowheads="1"/>
          </p:cNvSpPr>
          <p:nvPr/>
        </p:nvSpPr>
        <p:spPr bwMode="auto">
          <a:xfrm>
            <a:off x="0" y="3140968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 dirty="0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1670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1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1673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4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1677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67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mySuper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1679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1680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658" grpId="0"/>
      <p:bldP spid="1051659" grpId="0" animBg="1"/>
      <p:bldP spid="10516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and Constructors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Unlike members of a </a:t>
            </a:r>
            <a:r>
              <a:rPr lang="en-US" dirty="0" err="1" smtClean="0"/>
              <a:t>superclass</a:t>
            </a:r>
            <a:r>
              <a:rPr lang="en-US" dirty="0" smtClean="0"/>
              <a:t>, constructors of a </a:t>
            </a:r>
            <a:r>
              <a:rPr lang="en-US" dirty="0" err="1" smtClean="0"/>
              <a:t>superclass</a:t>
            </a:r>
            <a:r>
              <a:rPr lang="en-US" dirty="0" smtClean="0"/>
              <a:t> are not inherited  by its subclasses!!</a:t>
            </a:r>
          </a:p>
          <a:p>
            <a:r>
              <a:rPr lang="en-US" dirty="0" smtClean="0"/>
              <a:t> You must define a constructor for a class or use the default constructor added by the compiler.</a:t>
            </a:r>
          </a:p>
          <a:p>
            <a:r>
              <a:rPr lang="en-US" dirty="0" smtClean="0"/>
              <a:t>A subclass uses a constructor from the base class to initialize all the data  inherited from the base </a:t>
            </a:r>
            <a:r>
              <a:rPr lang="en-US" dirty="0" smtClean="0"/>
              <a:t>class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BB3F24A5-0FB1-4C61-91F7-EEA30220B062}" type="slidenum">
              <a:rPr lang="en-US" smtClean="0"/>
              <a:pPr algn="l"/>
              <a:t>2</a:t>
            </a:fld>
            <a:endParaRPr lang="en-US" smtClean="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/>
              <a:t>Inheritance</a:t>
            </a:r>
          </a:p>
          <a:p>
            <a:pPr lvl="1">
              <a:defRPr/>
            </a:pPr>
            <a:r>
              <a:rPr lang="en-US"/>
              <a:t>Software reusability</a:t>
            </a:r>
          </a:p>
          <a:p>
            <a:pPr lvl="1">
              <a:defRPr/>
            </a:pPr>
            <a:r>
              <a:rPr lang="en-US"/>
              <a:t>Create new class from existing class</a:t>
            </a:r>
          </a:p>
          <a:p>
            <a:pPr lvl="2">
              <a:defRPr/>
            </a:pPr>
            <a:r>
              <a:rPr lang="en-US"/>
              <a:t>Absorb existing class’s data and behaviors</a:t>
            </a:r>
          </a:p>
          <a:p>
            <a:pPr lvl="2">
              <a:defRPr/>
            </a:pPr>
            <a:r>
              <a:rPr lang="en-US"/>
              <a:t>Enhance with new capabilities</a:t>
            </a:r>
          </a:p>
          <a:p>
            <a:pPr lvl="1">
              <a:defRPr/>
            </a:pPr>
            <a:r>
              <a:rPr lang="en-US"/>
              <a:t>Subclass extends superclass</a:t>
            </a:r>
          </a:p>
          <a:p>
            <a:pPr lvl="2">
              <a:defRPr/>
            </a:pPr>
            <a:r>
              <a:rPr lang="en-US"/>
              <a:t>Subclass</a:t>
            </a:r>
          </a:p>
          <a:p>
            <a:pPr lvl="3">
              <a:defRPr/>
            </a:pPr>
            <a:r>
              <a:rPr lang="en-US"/>
              <a:t>More specialized group of objects</a:t>
            </a:r>
          </a:p>
          <a:p>
            <a:pPr lvl="3">
              <a:defRPr/>
            </a:pPr>
            <a:r>
              <a:rPr lang="en-US"/>
              <a:t>Behaviors inherited from superclass</a:t>
            </a:r>
          </a:p>
          <a:p>
            <a:pPr lvl="4">
              <a:defRPr/>
            </a:pPr>
            <a:r>
              <a:rPr lang="en-US"/>
              <a:t>Can customize</a:t>
            </a:r>
          </a:p>
          <a:p>
            <a:pPr lvl="3">
              <a:defRPr/>
            </a:pPr>
            <a:r>
              <a:rPr lang="en-US"/>
              <a:t>Additional behaviors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and Constructors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/>
              <a:t>In order to invoke a constructor from the base class, it uses a special syntax: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1900" b="1" dirty="0" smtClean="0">
                <a:solidFill>
                  <a:srgbClr val="7030A0"/>
                </a:solidFill>
              </a:rPr>
              <a:t>public </a:t>
            </a:r>
            <a:r>
              <a:rPr lang="en-US" sz="1900" b="1" dirty="0" smtClean="0">
                <a:solidFill>
                  <a:srgbClr val="7030A0"/>
                </a:solidFill>
              </a:rPr>
              <a:t>class </a:t>
            </a:r>
            <a:r>
              <a:rPr lang="en-US" sz="1900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sz="1900" b="1" dirty="0" smtClean="0"/>
              <a:t> </a:t>
            </a:r>
            <a:r>
              <a:rPr lang="en-US" sz="1900" b="1" dirty="0" smtClean="0">
                <a:solidFill>
                  <a:srgbClr val="7030A0"/>
                </a:solidFill>
              </a:rPr>
              <a:t>extends</a:t>
            </a:r>
            <a:r>
              <a:rPr lang="en-US" sz="1900" b="1" dirty="0" smtClean="0"/>
              <a:t> </a:t>
            </a:r>
            <a:r>
              <a:rPr lang="en-US" sz="1900" b="1" dirty="0" err="1" smtClean="0">
                <a:solidFill>
                  <a:schemeClr val="accent2">
                    <a:lumMod val="75000"/>
                  </a:schemeClr>
                </a:solidFill>
              </a:rPr>
              <a:t>SuperClass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900" b="1" dirty="0" smtClean="0">
                <a:solidFill>
                  <a:srgbClr val="7030A0"/>
                </a:solidFill>
              </a:rPr>
              <a:t>public </a:t>
            </a:r>
            <a:r>
              <a:rPr lang="en-US" sz="1900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(………….)</a:t>
            </a:r>
          </a:p>
          <a:p>
            <a:pPr>
              <a:buNone/>
            </a:pPr>
            <a:r>
              <a:rPr lang="en-US" sz="1900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sz="1900" b="1" dirty="0" smtClean="0">
                <a:solidFill>
                  <a:srgbClr val="0070C0"/>
                </a:solidFill>
              </a:rPr>
              <a:t>super</a:t>
            </a:r>
            <a:r>
              <a:rPr lang="en-US" sz="1900" b="1" dirty="0" smtClean="0">
                <a:solidFill>
                  <a:srgbClr val="7030A0"/>
                </a:solidFill>
              </a:rPr>
              <a:t> (………);</a:t>
            </a:r>
          </a:p>
          <a:p>
            <a:pPr>
              <a:buNone/>
            </a:pPr>
            <a:r>
              <a:rPr lang="en-US" sz="1900" b="1" dirty="0" smtClean="0">
                <a:solidFill>
                  <a:srgbClr val="7030A0"/>
                </a:solidFill>
              </a:rPr>
              <a:t>}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**the call of the super constructor must be the first statement.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 : if  you do not include statement super().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" indent="-26988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default constructor of super will be called if any or there will be an error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02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super methods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subclass you can </a:t>
            </a:r>
            <a:r>
              <a:rPr lang="en-US" b="1" dirty="0" smtClean="0"/>
              <a:t>override</a:t>
            </a:r>
            <a:r>
              <a:rPr lang="en-US" dirty="0" smtClean="0"/>
              <a:t> (or </a:t>
            </a:r>
            <a:r>
              <a:rPr lang="en-US" b="1" dirty="0" smtClean="0"/>
              <a:t>redefine</a:t>
            </a:r>
            <a:r>
              <a:rPr lang="en-US" dirty="0" smtClean="0"/>
              <a:t>) a method That is already existed in super class.</a:t>
            </a:r>
          </a:p>
          <a:p>
            <a:endParaRPr lang="en-US" dirty="0" smtClean="0"/>
          </a:p>
          <a:p>
            <a:r>
              <a:rPr lang="en-US" dirty="0" smtClean="0"/>
              <a:t>If there is no override you can call a public method of a </a:t>
            </a:r>
            <a:r>
              <a:rPr lang="en-US" dirty="0" err="1" smtClean="0"/>
              <a:t>superclass</a:t>
            </a:r>
            <a:r>
              <a:rPr lang="en-US" dirty="0" smtClean="0"/>
              <a:t> by </a:t>
            </a:r>
            <a:r>
              <a:rPr lang="en-US" u="sng" dirty="0" smtClean="0"/>
              <a:t>its name </a:t>
            </a:r>
            <a:r>
              <a:rPr lang="en-US" dirty="0" smtClean="0"/>
              <a:t>and appropriate parameter list.</a:t>
            </a:r>
          </a:p>
          <a:p>
            <a:r>
              <a:rPr lang="en-US" dirty="0" smtClean="0"/>
              <a:t>If the sub override the super method you should call it by using the reserved key word </a:t>
            </a:r>
            <a:r>
              <a:rPr lang="en-US" dirty="0" err="1" smtClean="0">
                <a:solidFill>
                  <a:srgbClr val="0070C0"/>
                </a:solidFill>
              </a:rPr>
              <a:t>super</a:t>
            </a:r>
            <a:r>
              <a:rPr lang="en-US" dirty="0" err="1" smtClean="0"/>
              <a:t>.methodsName</a:t>
            </a:r>
            <a:r>
              <a:rPr lang="en-US" dirty="0" smtClean="0"/>
              <a:t>()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18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Defining Classes with Inheritance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Case Study 1:</a:t>
            </a:r>
          </a:p>
          <a:p>
            <a:pPr lvl="1"/>
            <a:r>
              <a:rPr lang="en-US" dirty="0" smtClean="0"/>
              <a:t>Suppose we want implement a class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Employee</a:t>
            </a:r>
            <a:r>
              <a:rPr lang="en-US" dirty="0" smtClean="0"/>
              <a:t> which has two  attributes,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name</a:t>
            </a:r>
            <a:r>
              <a:rPr lang="en-US" dirty="0" smtClean="0"/>
              <a:t>, and some basic get- and set- methods for  the attributes. </a:t>
            </a:r>
          </a:p>
          <a:p>
            <a:pPr lvl="1"/>
            <a:r>
              <a:rPr lang="en-US" dirty="0" smtClean="0"/>
              <a:t>We want now define a </a:t>
            </a:r>
            <a:r>
              <a:rPr lang="en-US" dirty="0" err="1" smtClean="0">
                <a:solidFill>
                  <a:srgbClr val="00B050"/>
                </a:solidFill>
              </a:rPr>
              <a:t>PartTimeEmployee</a:t>
            </a:r>
            <a:r>
              <a:rPr lang="en-US" dirty="0" smtClean="0"/>
              <a:t> class; this class will  inherit these attributes and methods, but can also have attributes (</a:t>
            </a:r>
            <a:r>
              <a:rPr lang="en-US" dirty="0" err="1" smtClean="0">
                <a:solidFill>
                  <a:srgbClr val="00B050"/>
                </a:solidFill>
              </a:rPr>
              <a:t>hourlyPay</a:t>
            </a:r>
            <a:r>
              <a:rPr lang="en-US" dirty="0" smtClean="0"/>
              <a:t>) and methods of its own (</a:t>
            </a:r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00B050"/>
                </a:solidFill>
              </a:rPr>
              <a:t>alculateWeeklyPay</a:t>
            </a:r>
            <a:r>
              <a:rPr lang="en-US" dirty="0" smtClean="0"/>
              <a:t>).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628800"/>
            <a:ext cx="448413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68960"/>
            <a:ext cx="580802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300192" y="4581128"/>
            <a:ext cx="252028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u="sng" dirty="0" smtClean="0">
                <a:solidFill>
                  <a:srgbClr val="993300"/>
                </a:solidFill>
              </a:rPr>
              <a:t>No call | super();</a:t>
            </a:r>
            <a:endParaRPr lang="ar-SA" sz="2400" u="sng" dirty="0">
              <a:solidFill>
                <a:srgbClr val="9933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Not valid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99991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628800"/>
            <a:ext cx="448413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valid</a:t>
            </a:r>
            <a:endParaRPr lang="ar-SA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140968"/>
            <a:ext cx="5621294" cy="283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769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valid</a:t>
            </a:r>
            <a:endParaRPr lang="ar-SA" sz="28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7"/>
            <a:ext cx="4608512" cy="210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68960"/>
            <a:ext cx="5974623" cy="318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582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628800"/>
            <a:ext cx="598292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valid</a:t>
            </a:r>
            <a:endParaRPr lang="ar-SA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9377" y="3429000"/>
            <a:ext cx="5974623" cy="318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5613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Defining Classes with Inheritance-Protected Modifier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35597"/>
            <a:ext cx="8964488" cy="487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case study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 class</a:t>
            </a:r>
            <a:r>
              <a:rPr lang="en-US" sz="1600" dirty="0" smtClean="0"/>
              <a:t> Employee 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{ 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>
                <a:solidFill>
                  <a:srgbClr val="7030A0"/>
                </a:solidFill>
              </a:rPr>
              <a:t>protected</a:t>
            </a:r>
            <a:r>
              <a:rPr lang="en-US" sz="1600" dirty="0" smtClean="0"/>
              <a:t> String number;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>
                <a:solidFill>
                  <a:srgbClr val="7030A0"/>
                </a:solidFill>
              </a:rPr>
              <a:t>protected</a:t>
            </a:r>
            <a:r>
              <a:rPr lang="en-US" sz="1600" dirty="0" smtClean="0"/>
              <a:t> String name;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Employee (String N, String E)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{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/>
              <a:t>number = N;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/>
              <a:t>name = E;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String </a:t>
            </a:r>
            <a:r>
              <a:rPr lang="en-US" sz="1600" dirty="0" err="1" smtClean="0"/>
              <a:t>getNumber</a:t>
            </a:r>
            <a:r>
              <a:rPr lang="en-US" sz="1600" dirty="0" smtClean="0"/>
              <a:t>() </a:t>
            </a:r>
            <a:r>
              <a:rPr lang="en-US" sz="1600" b="1" dirty="0" smtClean="0"/>
              <a:t>{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return</a:t>
            </a:r>
            <a:r>
              <a:rPr lang="en-US" sz="1600" dirty="0" smtClean="0"/>
              <a:t> number;</a:t>
            </a: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String </a:t>
            </a:r>
            <a:r>
              <a:rPr lang="en-US" sz="1600" dirty="0" err="1" smtClean="0"/>
              <a:t>getName</a:t>
            </a:r>
            <a:r>
              <a:rPr lang="en-US" sz="1600" dirty="0" smtClean="0"/>
              <a:t>()</a:t>
            </a:r>
            <a:r>
              <a:rPr lang="en-US" sz="1600" b="1" dirty="0" smtClean="0"/>
              <a:t>{</a:t>
            </a:r>
            <a:r>
              <a:rPr lang="en-US" sz="1600" dirty="0" smtClean="0">
                <a:solidFill>
                  <a:srgbClr val="7030A0"/>
                </a:solidFill>
              </a:rPr>
              <a:t>return </a:t>
            </a:r>
            <a:r>
              <a:rPr lang="en-US" sz="1600" dirty="0" smtClean="0"/>
              <a:t>Name;</a:t>
            </a: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void </a:t>
            </a:r>
            <a:r>
              <a:rPr lang="en-US" sz="1600" dirty="0" err="1" smtClean="0"/>
              <a:t>setName</a:t>
            </a:r>
            <a:r>
              <a:rPr lang="en-US" sz="1600" dirty="0" smtClean="0"/>
              <a:t>(String N)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{</a:t>
            </a:r>
            <a:r>
              <a:rPr lang="en-US" sz="1600" dirty="0" smtClean="0"/>
              <a:t>name=</a:t>
            </a:r>
            <a:r>
              <a:rPr lang="en-US" sz="1600" dirty="0" smtClean="0">
                <a:solidFill>
                  <a:srgbClr val="7030A0"/>
                </a:solidFill>
              </a:rPr>
              <a:t>new</a:t>
            </a:r>
            <a:r>
              <a:rPr lang="en-US" sz="1600" dirty="0" smtClean="0"/>
              <a:t> String(N);</a:t>
            </a: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1700" dirty="0" smtClean="0">
                <a:solidFill>
                  <a:srgbClr val="7030A0"/>
                </a:solidFill>
              </a:rPr>
              <a:t>public</a:t>
            </a:r>
            <a:r>
              <a:rPr lang="en-US" sz="1700" dirty="0" smtClean="0"/>
              <a:t> void </a:t>
            </a:r>
            <a:r>
              <a:rPr lang="en-US" sz="1700" dirty="0" err="1" smtClean="0"/>
              <a:t>setNumber</a:t>
            </a:r>
            <a:r>
              <a:rPr lang="en-US" sz="1700" dirty="0" smtClean="0"/>
              <a:t>(String N)</a:t>
            </a:r>
          </a:p>
          <a:p>
            <a:pPr>
              <a:lnSpc>
                <a:spcPct val="120000"/>
              </a:lnSpc>
              <a:buNone/>
            </a:pPr>
            <a:r>
              <a:rPr lang="en-US" sz="1700" b="1" dirty="0" smtClean="0"/>
              <a:t>{</a:t>
            </a:r>
            <a:r>
              <a:rPr lang="en-US" sz="1700" dirty="0" smtClean="0"/>
              <a:t>number=</a:t>
            </a:r>
            <a:r>
              <a:rPr lang="en-US" sz="1700" dirty="0" smtClean="0">
                <a:solidFill>
                  <a:srgbClr val="7030A0"/>
                </a:solidFill>
              </a:rPr>
              <a:t>new</a:t>
            </a:r>
            <a:r>
              <a:rPr lang="en-US" sz="1700" dirty="0" smtClean="0"/>
              <a:t> String(N);</a:t>
            </a:r>
            <a:r>
              <a:rPr lang="en-US" sz="17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700" b="1" dirty="0" smtClean="0"/>
              <a:t>}</a:t>
            </a:r>
            <a:r>
              <a:rPr lang="en-US" sz="1700" b="1" dirty="0" smtClean="0">
                <a:solidFill>
                  <a:srgbClr val="00B050"/>
                </a:solidFill>
              </a:rPr>
              <a:t>//end class</a:t>
            </a:r>
          </a:p>
          <a:p>
            <a:pPr>
              <a:lnSpc>
                <a:spcPct val="120000"/>
              </a:lnSpc>
              <a:buNone/>
            </a:pPr>
            <a:endParaRPr lang="en-US" sz="1700" dirty="0" smtClean="0"/>
          </a:p>
          <a:p>
            <a:pPr>
              <a:lnSpc>
                <a:spcPct val="120000"/>
              </a:lnSpc>
              <a:buNone/>
            </a:pPr>
            <a:endParaRPr lang="en-US" sz="1700" dirty="0" smtClean="0"/>
          </a:p>
          <a:p>
            <a:endParaRPr lang="en-US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case study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4250432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 class </a:t>
            </a:r>
            <a:r>
              <a:rPr lang="en-US" sz="1600" dirty="0" err="1" smtClean="0"/>
              <a:t>PartTimeEmployee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extends</a:t>
            </a:r>
            <a:r>
              <a:rPr lang="en-US" sz="1600" dirty="0" smtClean="0"/>
              <a:t> Employee </a:t>
            </a:r>
          </a:p>
          <a:p>
            <a:pPr>
              <a:buNone/>
            </a:pPr>
            <a:r>
              <a:rPr lang="en-US" sz="1600" dirty="0" smtClean="0"/>
              <a:t>{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private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</a:t>
            </a:r>
            <a:r>
              <a:rPr lang="en-US" sz="1600" dirty="0" err="1" smtClean="0"/>
              <a:t>PartTimeEmployee</a:t>
            </a:r>
            <a:r>
              <a:rPr lang="en-US" sz="1600" dirty="0" smtClean="0"/>
              <a:t>(String </a:t>
            </a:r>
            <a:r>
              <a:rPr lang="en-US" sz="1600" dirty="0" err="1" smtClean="0"/>
              <a:t>N,String</a:t>
            </a:r>
            <a:r>
              <a:rPr lang="en-US" sz="1600" dirty="0" smtClean="0"/>
              <a:t> </a:t>
            </a:r>
            <a:r>
              <a:rPr lang="en-US" sz="1600" dirty="0" err="1" smtClean="0"/>
              <a:t>E,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H)</a:t>
            </a:r>
          </a:p>
          <a:p>
            <a:pPr>
              <a:buNone/>
            </a:pPr>
            <a:r>
              <a:rPr lang="en-US" sz="1600" b="1" dirty="0" smtClean="0"/>
              <a:t>{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super</a:t>
            </a:r>
            <a:r>
              <a:rPr lang="en-US" sz="1600" dirty="0" smtClean="0"/>
              <a:t>(N,E);</a:t>
            </a:r>
          </a:p>
          <a:p>
            <a:pPr>
              <a:buNone/>
            </a:pPr>
            <a:r>
              <a:rPr lang="en-US" sz="1600" dirty="0" err="1" smtClean="0"/>
              <a:t>hourlyPay</a:t>
            </a:r>
            <a:r>
              <a:rPr lang="en-US" sz="1600" dirty="0" smtClean="0"/>
              <a:t>=H;</a:t>
            </a:r>
          </a:p>
          <a:p>
            <a:pPr>
              <a:buNone/>
            </a:pPr>
            <a:r>
              <a:rPr lang="en-US" sz="1600" b="1" dirty="0" smtClean="0"/>
              <a:t>}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void </a:t>
            </a:r>
            <a:r>
              <a:rPr lang="en-US" sz="1600" dirty="0" err="1" smtClean="0"/>
              <a:t>setHourlyPay</a:t>
            </a:r>
            <a:r>
              <a:rPr lang="en-US" sz="1600" dirty="0" smtClean="0"/>
              <a:t>(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H)</a:t>
            </a:r>
          </a:p>
          <a:p>
            <a:pPr>
              <a:buNone/>
            </a:pPr>
            <a:r>
              <a:rPr lang="en-US" sz="1600" b="1" dirty="0" smtClean="0"/>
              <a:t>{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=H;</a:t>
            </a:r>
            <a:r>
              <a:rPr lang="en-US" sz="1600" b="1" dirty="0" smtClean="0"/>
              <a:t>}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</a:t>
            </a:r>
            <a:r>
              <a:rPr lang="en-US" sz="1600" dirty="0" err="1" smtClean="0"/>
              <a:t>getHourlyPay</a:t>
            </a:r>
            <a:r>
              <a:rPr lang="en-US" sz="1600" dirty="0" smtClean="0"/>
              <a:t>()</a:t>
            </a:r>
            <a:r>
              <a:rPr lang="en-US" sz="1600" b="1" dirty="0" smtClean="0"/>
              <a:t>{</a:t>
            </a:r>
            <a:r>
              <a:rPr lang="en-US" sz="1600" dirty="0" smtClean="0">
                <a:solidFill>
                  <a:srgbClr val="7030A0"/>
                </a:solidFill>
              </a:rPr>
              <a:t>return</a:t>
            </a:r>
            <a:r>
              <a:rPr lang="en-US" sz="1600" dirty="0" smtClean="0"/>
              <a:t> 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;</a:t>
            </a:r>
            <a:r>
              <a:rPr lang="en-US" sz="1600" b="1" dirty="0" smtClean="0"/>
              <a:t>}</a:t>
            </a:r>
          </a:p>
          <a:p>
            <a:pPr>
              <a:buNone/>
            </a:pPr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</a:t>
            </a:r>
            <a:r>
              <a:rPr lang="en-US" sz="1600" dirty="0" err="1" smtClean="0"/>
              <a:t>calculateWeeklyPay</a:t>
            </a:r>
            <a:r>
              <a:rPr lang="en-US" sz="1600" dirty="0" smtClean="0"/>
              <a:t>(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sz="1600" dirty="0" smtClean="0"/>
              <a:t> c)</a:t>
            </a:r>
          </a:p>
          <a:p>
            <a:pPr>
              <a:buNone/>
            </a:pPr>
            <a:r>
              <a:rPr lang="en-US" sz="1600" b="1" dirty="0" smtClean="0"/>
              <a:t>{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return</a:t>
            </a:r>
            <a:r>
              <a:rPr lang="en-US" sz="1600" dirty="0" smtClean="0"/>
              <a:t> 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 * c;</a:t>
            </a:r>
          </a:p>
          <a:p>
            <a:pPr>
              <a:buNone/>
            </a:pPr>
            <a:r>
              <a:rPr lang="en-US" sz="1600" b="1" dirty="0" smtClean="0"/>
              <a:t>}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} </a:t>
            </a:r>
            <a:r>
              <a:rPr lang="en-US" sz="1600" dirty="0" smtClean="0">
                <a:solidFill>
                  <a:srgbClr val="00B050"/>
                </a:solidFill>
              </a:rPr>
              <a:t>// end class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 </a:t>
            </a:r>
            <a:r>
              <a:rPr lang="en-US" dirty="0"/>
              <a:t>(Cont.)</a:t>
            </a:r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890D5C79-A1DC-4A02-871F-FBAFA88F800D}" type="slidenum">
              <a:rPr lang="en-US" smtClean="0"/>
              <a:pPr algn="l"/>
              <a:t>3</a:t>
            </a:fld>
            <a:endParaRPr lang="en-US" smtClean="0"/>
          </a:p>
        </p:txBody>
      </p:sp>
      <p:sp>
        <p:nvSpPr>
          <p:cNvPr id="1049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Class hierarchy</a:t>
            </a:r>
          </a:p>
          <a:p>
            <a:pPr lvl="1">
              <a:defRPr/>
            </a:pPr>
            <a:r>
              <a:rPr lang="en-US" dirty="0"/>
              <a:t>Direct </a:t>
            </a:r>
            <a:r>
              <a:rPr lang="en-US" dirty="0" err="1"/>
              <a:t>superclass</a:t>
            </a:r>
            <a:endParaRPr lang="en-US" dirty="0"/>
          </a:p>
          <a:p>
            <a:pPr lvl="2">
              <a:defRPr/>
            </a:pPr>
            <a:r>
              <a:rPr lang="en-US" dirty="0"/>
              <a:t>Inherited explicitly (one level up hierarchy)</a:t>
            </a:r>
          </a:p>
          <a:p>
            <a:pPr lvl="1">
              <a:defRPr/>
            </a:pPr>
            <a:r>
              <a:rPr lang="en-US" dirty="0"/>
              <a:t>Indirect </a:t>
            </a:r>
            <a:r>
              <a:rPr lang="en-US" dirty="0" err="1"/>
              <a:t>superclass</a:t>
            </a:r>
            <a:endParaRPr lang="en-US" dirty="0"/>
          </a:p>
          <a:p>
            <a:pPr lvl="2">
              <a:defRPr/>
            </a:pPr>
            <a:r>
              <a:rPr lang="en-US" dirty="0"/>
              <a:t>Inherited two or more levels up hierarchy</a:t>
            </a:r>
          </a:p>
          <a:p>
            <a:pPr lvl="1">
              <a:defRPr/>
            </a:pPr>
            <a:r>
              <a:rPr lang="en-US" dirty="0"/>
              <a:t>Single inheritance</a:t>
            </a:r>
          </a:p>
          <a:p>
            <a:pPr lvl="2">
              <a:defRPr/>
            </a:pPr>
            <a:r>
              <a:rPr lang="en-US" dirty="0"/>
              <a:t>Inherits from one </a:t>
            </a:r>
            <a:r>
              <a:rPr lang="en-US" dirty="0" err="1"/>
              <a:t>superclass</a:t>
            </a:r>
            <a:endParaRPr lang="en-US" dirty="0"/>
          </a:p>
          <a:p>
            <a:pPr lvl="1">
              <a:defRPr/>
            </a:pPr>
            <a:r>
              <a:rPr lang="en-US" dirty="0"/>
              <a:t>Multiple inheritance</a:t>
            </a:r>
          </a:p>
          <a:p>
            <a:pPr lvl="2">
              <a:defRPr/>
            </a:pPr>
            <a:r>
              <a:rPr lang="en-US" dirty="0"/>
              <a:t>Inherits from multiple </a:t>
            </a:r>
            <a:r>
              <a:rPr lang="en-US" dirty="0" err="1"/>
              <a:t>superclasses</a:t>
            </a:r>
            <a:endParaRPr lang="en-US" dirty="0"/>
          </a:p>
          <a:p>
            <a:pPr lvl="3">
              <a:defRPr/>
            </a:pPr>
            <a:r>
              <a:rPr lang="en-US" dirty="0"/>
              <a:t>Java does not support multiple inheritance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case study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import</a:t>
            </a:r>
            <a:r>
              <a:rPr lang="en-US" dirty="0" smtClean="0"/>
              <a:t> </a:t>
            </a:r>
            <a:r>
              <a:rPr lang="en-US" dirty="0" err="1" smtClean="0"/>
              <a:t>java.util.Scanner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public class </a:t>
            </a:r>
            <a:r>
              <a:rPr lang="en-US" dirty="0" err="1" smtClean="0"/>
              <a:t>PartTimeEmployeeTest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public static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void</a:t>
            </a:r>
            <a:r>
              <a:rPr lang="en-US" dirty="0" smtClean="0"/>
              <a:t> main(String[] </a:t>
            </a:r>
            <a:r>
              <a:rPr lang="en-US" dirty="0" err="1" smtClean="0"/>
              <a:t>args</a:t>
            </a:r>
            <a:r>
              <a:rPr lang="en-US" dirty="0" smtClean="0"/>
              <a:t>) 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Scanner input = </a:t>
            </a:r>
            <a:r>
              <a:rPr lang="en-US" dirty="0" smtClean="0">
                <a:solidFill>
                  <a:srgbClr val="7030A0"/>
                </a:solidFill>
              </a:rPr>
              <a:t>new</a:t>
            </a:r>
            <a:r>
              <a:rPr lang="en-US" dirty="0" smtClean="0"/>
              <a:t> Scanner(</a:t>
            </a:r>
            <a:r>
              <a:rPr lang="en-US" dirty="0" err="1" smtClean="0"/>
              <a:t>System.in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String number, name;</a:t>
            </a:r>
          </a:p>
          <a:p>
            <a:pPr>
              <a:buNone/>
            </a:pPr>
            <a:r>
              <a:rPr lang="en-US" dirty="0" smtClean="0"/>
              <a:t>double pay;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hours;</a:t>
            </a:r>
          </a:p>
          <a:p>
            <a:pPr>
              <a:buNone/>
            </a:pPr>
            <a:r>
              <a:rPr lang="en-US" dirty="0" err="1" smtClean="0"/>
              <a:t>PartTimeEmployee</a:t>
            </a:r>
            <a:r>
              <a:rPr lang="en-US" dirty="0" smtClean="0"/>
              <a:t> </a:t>
            </a:r>
            <a:r>
              <a:rPr lang="en-US" dirty="0" err="1" smtClean="0"/>
              <a:t>emp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// get the details from the user</a:t>
            </a:r>
          </a:p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(“Employee Number?”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number = </a:t>
            </a:r>
            <a:r>
              <a:rPr lang="en-US" dirty="0" err="1" smtClean="0"/>
              <a:t>input.next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00B050"/>
                </a:solidFill>
              </a:rPr>
              <a:t>“Employee Name?”);</a:t>
            </a:r>
          </a:p>
          <a:p>
            <a:pPr>
              <a:buNone/>
            </a:pPr>
            <a:r>
              <a:rPr lang="en-US" dirty="0" smtClean="0"/>
              <a:t>name = </a:t>
            </a:r>
            <a:r>
              <a:rPr lang="en-US" dirty="0" err="1" smtClean="0"/>
              <a:t>input.next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( </a:t>
            </a:r>
            <a:r>
              <a:rPr lang="en-US" dirty="0" smtClean="0">
                <a:solidFill>
                  <a:srgbClr val="00B050"/>
                </a:solidFill>
              </a:rPr>
              <a:t>“Hourly pay?” 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pay = </a:t>
            </a:r>
            <a:r>
              <a:rPr lang="en-US" dirty="0" err="1" smtClean="0"/>
              <a:t>input.nextDouble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( </a:t>
            </a:r>
            <a:r>
              <a:rPr lang="en-US" dirty="0" smtClean="0">
                <a:solidFill>
                  <a:srgbClr val="00B050"/>
                </a:solidFill>
              </a:rPr>
              <a:t>“Hours worked this week?”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hours = </a:t>
            </a:r>
            <a:r>
              <a:rPr lang="en-US" dirty="0" err="1" smtClean="0"/>
              <a:t>input.nextInt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// create a new part-time employee</a:t>
            </a:r>
          </a:p>
          <a:p>
            <a:pPr>
              <a:buNone/>
            </a:pPr>
            <a:r>
              <a:rPr lang="en-US" dirty="0" err="1" smtClean="0"/>
              <a:t>emp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7030A0"/>
                </a:solidFill>
              </a:rPr>
              <a:t>new </a:t>
            </a:r>
            <a:r>
              <a:rPr lang="en-US" dirty="0" err="1" smtClean="0"/>
              <a:t>PartTimeEmployee</a:t>
            </a:r>
            <a:r>
              <a:rPr lang="en-US" dirty="0" smtClean="0"/>
              <a:t> (number, name, pay);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//display employee’s details, including the weekly pay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emp.getName</a:t>
            </a:r>
            <a:r>
              <a:rPr lang="en-US" dirty="0" smtClean="0"/>
              <a:t>());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emp.getNumber</a:t>
            </a:r>
            <a:r>
              <a:rPr lang="en-US" dirty="0" smtClean="0"/>
              <a:t>());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emp.calculateWeeklyPay</a:t>
            </a:r>
            <a:r>
              <a:rPr lang="en-US" dirty="0" smtClean="0"/>
              <a:t>(hours));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70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public class </a:t>
            </a:r>
            <a:r>
              <a:rPr lang="en-US" dirty="0" smtClean="0"/>
              <a:t>rectangle {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private double </a:t>
            </a:r>
            <a:r>
              <a:rPr lang="en-US" dirty="0" smtClean="0"/>
              <a:t>length;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private double </a:t>
            </a:r>
            <a:r>
              <a:rPr lang="en-US" dirty="0" smtClean="0"/>
              <a:t>width;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//</a:t>
            </a:r>
            <a:r>
              <a:rPr lang="en-US" dirty="0" err="1" smtClean="0">
                <a:solidFill>
                  <a:srgbClr val="00B050"/>
                </a:solidFill>
              </a:rPr>
              <a:t>defoult</a:t>
            </a:r>
            <a:r>
              <a:rPr lang="en-US" dirty="0" smtClean="0">
                <a:solidFill>
                  <a:srgbClr val="00B050"/>
                </a:solidFill>
              </a:rPr>
              <a:t> constructor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rectangle() {length=width=0;   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rectangle(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w ,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l){ </a:t>
            </a:r>
            <a:r>
              <a:rPr lang="en-US" dirty="0" err="1" smtClean="0"/>
              <a:t>setdimension</a:t>
            </a:r>
            <a:r>
              <a:rPr lang="en-US" dirty="0" smtClean="0"/>
              <a:t>(</a:t>
            </a:r>
            <a:r>
              <a:rPr lang="en-US" dirty="0" err="1" smtClean="0"/>
              <a:t>w,l</a:t>
            </a:r>
            <a:r>
              <a:rPr lang="en-US" dirty="0" smtClean="0"/>
              <a:t>);    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dirty="0" err="1" smtClean="0"/>
              <a:t>setdimension</a:t>
            </a:r>
            <a:r>
              <a:rPr lang="en-US" dirty="0" smtClean="0"/>
              <a:t>(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w,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l){width=w; length=l;	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err="1" smtClean="0"/>
              <a:t>getw</a:t>
            </a:r>
            <a:r>
              <a:rPr lang="en-US" dirty="0" smtClean="0"/>
              <a:t>(){</a:t>
            </a:r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/>
              <a:t> width;}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err="1" smtClean="0"/>
              <a:t>getl</a:t>
            </a:r>
            <a:r>
              <a:rPr lang="en-US" dirty="0" smtClean="0"/>
              <a:t>(){</a:t>
            </a:r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/>
              <a:t> length;}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area(){ </a:t>
            </a:r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/>
              <a:t> width*length;}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print()</a:t>
            </a:r>
          </a:p>
          <a:p>
            <a:pPr>
              <a:buNone/>
            </a:pPr>
            <a:r>
              <a:rPr lang="en-US" dirty="0" smtClean="0"/>
              <a:t>		{</a:t>
            </a:r>
            <a:r>
              <a:rPr lang="en-US" dirty="0" err="1" smtClean="0"/>
              <a:t>System.out.println</a:t>
            </a:r>
            <a:r>
              <a:rPr lang="en-US" dirty="0" smtClean="0"/>
              <a:t>("length =" + length+"width = " + width );}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822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Create class called box inherits from rectangle having the following: </a:t>
            </a:r>
          </a:p>
          <a:p>
            <a:r>
              <a:rPr lang="en-US" dirty="0" smtClean="0"/>
              <a:t>Private height  ,, </a:t>
            </a:r>
            <a:r>
              <a:rPr lang="en-US" dirty="0" err="1" smtClean="0"/>
              <a:t>ge_height</a:t>
            </a:r>
            <a:r>
              <a:rPr lang="en-US" dirty="0" smtClean="0"/>
              <a:t>()</a:t>
            </a:r>
          </a:p>
          <a:p>
            <a:r>
              <a:rPr lang="en-US" dirty="0" smtClean="0"/>
              <a:t>Default constructor and copy constructor to set</a:t>
            </a:r>
          </a:p>
          <a:p>
            <a:r>
              <a:rPr lang="en-US" dirty="0" err="1" smtClean="0"/>
              <a:t>Setdimension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Area();//2*L*W + L * H +W* H </a:t>
            </a:r>
          </a:p>
          <a:p>
            <a:r>
              <a:rPr lang="en-US" dirty="0" smtClean="0"/>
              <a:t>Print();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839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424936" cy="504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19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Superclasses</a:t>
            </a:r>
            <a:r>
              <a:rPr lang="en-US" dirty="0" smtClean="0"/>
              <a:t> </a:t>
            </a:r>
            <a:r>
              <a:rPr lang="en-US" dirty="0"/>
              <a:t>and subclasses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574DD98B-5C14-4334-A89D-55FAF7AC5402}" type="slidenum">
              <a:rPr lang="en-US" smtClean="0"/>
              <a:pPr algn="l"/>
              <a:t>4</a:t>
            </a:fld>
            <a:endParaRPr lang="en-US" smtClean="0"/>
          </a:p>
        </p:txBody>
      </p:sp>
      <p:sp>
        <p:nvSpPr>
          <p:cNvPr id="1050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err="1"/>
              <a:t>Superclasses</a:t>
            </a:r>
            <a:r>
              <a:rPr lang="en-US" sz="2400" dirty="0"/>
              <a:t> and subclasses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/>
              <a:t>Object of one class “is an” object of another class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/>
              <a:t>Example: </a:t>
            </a:r>
            <a:r>
              <a:rPr lang="en-US" sz="1800" dirty="0" smtClean="0"/>
              <a:t>mustang is car.</a:t>
            </a:r>
            <a:endParaRPr lang="en-US" sz="1800" dirty="0"/>
          </a:p>
          <a:p>
            <a:pPr lvl="3">
              <a:lnSpc>
                <a:spcPct val="90000"/>
              </a:lnSpc>
              <a:defRPr/>
            </a:pPr>
            <a:r>
              <a:rPr lang="en-US" sz="1800" dirty="0"/>
              <a:t>Class </a:t>
            </a:r>
            <a:r>
              <a:rPr lang="en-US" dirty="0" smtClean="0"/>
              <a:t>mustang inherits </a:t>
            </a:r>
            <a:r>
              <a:rPr lang="en-US" sz="1800" dirty="0"/>
              <a:t>from class </a:t>
            </a:r>
            <a:r>
              <a:rPr lang="en-US" sz="1800" dirty="0" smtClean="0">
                <a:latin typeface="Lucida Console" pitchFamily="49" charset="0"/>
              </a:rPr>
              <a:t>car</a:t>
            </a:r>
            <a:endParaRPr lang="en-US" sz="1800" dirty="0">
              <a:latin typeface="Lucida Console" pitchFamily="49" charset="0"/>
            </a:endParaRPr>
          </a:p>
          <a:p>
            <a:pPr lvl="3">
              <a:lnSpc>
                <a:spcPct val="90000"/>
              </a:lnSpc>
              <a:defRPr/>
            </a:pPr>
            <a:r>
              <a:rPr lang="en-US" sz="1800" dirty="0" smtClean="0">
                <a:latin typeface="Lucida Console" pitchFamily="49" charset="0"/>
              </a:rPr>
              <a:t>car</a:t>
            </a:r>
            <a:r>
              <a:rPr lang="en-US" sz="1800" dirty="0" smtClean="0"/>
              <a:t>: </a:t>
            </a:r>
            <a:r>
              <a:rPr lang="en-US" sz="1800" dirty="0" err="1"/>
              <a:t>superclass</a:t>
            </a:r>
            <a:endParaRPr lang="en-US" sz="1800" dirty="0"/>
          </a:p>
          <a:p>
            <a:pPr lvl="3">
              <a:lnSpc>
                <a:spcPct val="90000"/>
              </a:lnSpc>
              <a:defRPr/>
            </a:pPr>
            <a:r>
              <a:rPr lang="en-US" dirty="0" smtClean="0"/>
              <a:t>mustang : </a:t>
            </a:r>
            <a:r>
              <a:rPr lang="en-US" sz="1800" dirty="0"/>
              <a:t>subclass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 err="1"/>
              <a:t>Superclass</a:t>
            </a:r>
            <a:r>
              <a:rPr lang="en-US" sz="2000" dirty="0"/>
              <a:t> typically represents larger set of objects than subclasses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/>
              <a:t>Example:  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800" dirty="0" err="1"/>
              <a:t>superclass</a:t>
            </a:r>
            <a:r>
              <a:rPr lang="en-US" sz="1800" dirty="0"/>
              <a:t>: </a:t>
            </a:r>
            <a:r>
              <a:rPr lang="en-US" sz="1800" dirty="0">
                <a:latin typeface="Lucida Console" pitchFamily="49" charset="0"/>
              </a:rPr>
              <a:t>Vehicle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800" dirty="0"/>
              <a:t>Cars, trucks, boats, bicycles, …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800" dirty="0"/>
              <a:t>subclass: </a:t>
            </a:r>
            <a:r>
              <a:rPr lang="en-US" sz="1800" dirty="0">
                <a:latin typeface="Lucida Console" pitchFamily="49" charset="0"/>
              </a:rPr>
              <a:t>Car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800" dirty="0"/>
              <a:t>Smaller, more-specific subset of vehicles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98A745E8-A5ED-49DF-BC45-CB53996EC62D}" type="slidenum">
              <a:rPr lang="en-US" smtClean="0"/>
              <a:pPr algn="l"/>
              <a:t>5</a:t>
            </a:fld>
            <a:endParaRPr lang="en-US" smtClean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06400" y="1557338"/>
          <a:ext cx="8335963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4" imgW="5633423" imgH="2112147" progId="Word.Document.8">
                  <p:embed/>
                </p:oleObj>
              </mc:Choice>
              <mc:Fallback>
                <p:oleObj name="Document" r:id="rId4" imgW="5633423" imgH="2112147" progId="Word.Document.8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57338"/>
                        <a:ext cx="8335963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24400"/>
            <a:ext cx="7924800" cy="5334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4D99FF"/>
                </a:solidFill>
              </a:rPr>
              <a:t>Fig. 9.2 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| Inheritance hierarchy for university </a:t>
            </a:r>
            <a:r>
              <a:rPr lang="en-US" sz="1800" dirty="0" err="1">
                <a:solidFill>
                  <a:srgbClr val="000000"/>
                </a:solidFill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CommunityMember</a:t>
            </a:r>
            <a:r>
              <a:rPr lang="en-US" sz="1800" dirty="0" err="1">
                <a:solidFill>
                  <a:srgbClr val="000000"/>
                </a:solidFill>
                <a:latin typeface="Lucida Console" pitchFamily="49" charset="0"/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800" dirty="0"/>
              <a:t>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CFB09149-2AFB-45A5-8051-9F9C7334332A}" type="slidenum">
              <a:rPr lang="en-US" smtClean="0"/>
              <a:pPr algn="l"/>
              <a:t>6</a:t>
            </a:fld>
            <a:endParaRPr lang="en-US" smtClean="0"/>
          </a:p>
        </p:txBody>
      </p:sp>
      <p:pic>
        <p:nvPicPr>
          <p:cNvPr id="18436" name="Picture 3" descr="AAEMYRT0"/>
          <p:cNvPicPr>
            <a:picLocks noChangeAspect="1" noChangeArrowheads="1"/>
          </p:cNvPicPr>
          <p:nvPr/>
        </p:nvPicPr>
        <p:blipFill>
          <a:blip r:embed="rId3" cstate="print"/>
          <a:srcRect r="24111"/>
          <a:stretch>
            <a:fillRect/>
          </a:stretch>
        </p:blipFill>
        <p:spPr bwMode="auto">
          <a:xfrm>
            <a:off x="179512" y="260648"/>
            <a:ext cx="7776864" cy="438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0"/>
            <a:ext cx="7924800" cy="5334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4D99FF"/>
                </a:solidFill>
              </a:rPr>
              <a:t>Fig. 9.3 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| Inheritance hierarchy for 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Shape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85D8DF6E-69FC-4ECD-9DA8-F3A7EACA5EB0}" type="slidenum">
              <a:rPr lang="en-US" smtClean="0"/>
              <a:pPr algn="l"/>
              <a:t>7</a:t>
            </a:fld>
            <a:endParaRPr lang="en-US" smtClean="0"/>
          </a:p>
        </p:txBody>
      </p:sp>
      <p:pic>
        <p:nvPicPr>
          <p:cNvPr id="19460" name="Picture 3" descr="AAEMYRU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78013"/>
            <a:ext cx="75438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Modifiers in inheritance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Protected (#) </a:t>
            </a:r>
            <a:r>
              <a:rPr lang="en-US" smtClean="0"/>
              <a:t>makes a data member or method visible and accessible to the instances of the class and the descendant classes (subclasses). </a:t>
            </a:r>
          </a:p>
          <a:p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Public (+)</a:t>
            </a:r>
            <a:r>
              <a:rPr lang="en-US" smtClean="0"/>
              <a:t> data members and methods are accessible to everyone.</a:t>
            </a:r>
          </a:p>
          <a:p>
            <a:r>
              <a:rPr lang="en-US" smtClean="0"/>
              <a:t> </a:t>
            </a:r>
            <a:r>
              <a:rPr lang="en-US" smtClean="0">
                <a:solidFill>
                  <a:schemeClr val="accent2">
                    <a:lumMod val="75000"/>
                  </a:schemeClr>
                </a:solidFill>
              </a:rPr>
              <a:t>Private(-)</a:t>
            </a:r>
            <a:r>
              <a:rPr lang="en-US" smtClean="0"/>
              <a:t> data members and methods are accessible only to instances of the class.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Inheritance and Member Accessibility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323528" y="1556792"/>
            <a:ext cx="8439472" cy="821283"/>
          </a:xfrm>
          <a:ln/>
        </p:spPr>
        <p:txBody>
          <a:bodyPr>
            <a:normAutofit lnSpcReduction="10000"/>
          </a:bodyPr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We use the following visual representation of inheritance to illustrate data member accessibility.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09800"/>
            <a:ext cx="6096000" cy="3959225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DB5E58-2648-4537-BBC3-D91ED86FDB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BABBE5F-33C7-4DBA-92C6-961047BA9A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1D49E7-BDB1-46BA-A83E-11EA869031E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876</TotalTime>
  <Words>1022</Words>
  <Application>Microsoft Office PowerPoint</Application>
  <PresentationFormat>On-screen Show (4:3)</PresentationFormat>
  <Paragraphs>377</Paragraphs>
  <Slides>33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Origin</vt:lpstr>
      <vt:lpstr>Document</vt:lpstr>
      <vt:lpstr>Inheritance</vt:lpstr>
      <vt:lpstr>Introduction</vt:lpstr>
      <vt:lpstr>Introduction (Cont.)</vt:lpstr>
      <vt:lpstr>Superclasses and subclasses</vt:lpstr>
      <vt:lpstr>Examples</vt:lpstr>
      <vt:lpstr>Fig. 9.2 | Inheritance hierarchy for university CommunityMembers  </vt:lpstr>
      <vt:lpstr>Fig. 9.3 | Inheritance hierarchy for Shapes. </vt:lpstr>
      <vt:lpstr>Modifiers in inheritance </vt:lpstr>
      <vt:lpstr>Inheritance and Member Accessibility</vt:lpstr>
      <vt:lpstr>The Effect of Three Visibility Modifiers</vt:lpstr>
      <vt:lpstr>Accessibility of Super from Sub</vt:lpstr>
      <vt:lpstr>Accessibility from Unrelated Class</vt:lpstr>
      <vt:lpstr>Accessibility from Unrelated Class</vt:lpstr>
      <vt:lpstr>Accessibility from Unrelated Class</vt:lpstr>
      <vt:lpstr>Accessibility of Super from Super</vt:lpstr>
      <vt:lpstr>Accessibility of Sub from Sub</vt:lpstr>
      <vt:lpstr>Accessibility of Sub from Super</vt:lpstr>
      <vt:lpstr>Accessibility of Super from Sub </vt:lpstr>
      <vt:lpstr>Inheritance and Constructors</vt:lpstr>
      <vt:lpstr>Inheritance and Constructors</vt:lpstr>
      <vt:lpstr>Using super methods</vt:lpstr>
      <vt:lpstr>Defining Classes with Inheritance</vt:lpstr>
      <vt:lpstr>PowerPoint Presentation</vt:lpstr>
      <vt:lpstr>PowerPoint Presentation</vt:lpstr>
      <vt:lpstr>PowerPoint Presentation</vt:lpstr>
      <vt:lpstr>PowerPoint Presentation</vt:lpstr>
      <vt:lpstr>Defining Classes with Inheritance-Protected Modifier</vt:lpstr>
      <vt:lpstr>Implementation of the case study</vt:lpstr>
      <vt:lpstr>Implementation of the case study</vt:lpstr>
      <vt:lpstr>Implementation of the case study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Inheritance &amp; polymorphism</dc:title>
  <dc:creator>user</dc:creator>
  <cp:lastModifiedBy>Nouf</cp:lastModifiedBy>
  <cp:revision>15</cp:revision>
  <dcterms:created xsi:type="dcterms:W3CDTF">2012-04-07T15:43:27Z</dcterms:created>
  <dcterms:modified xsi:type="dcterms:W3CDTF">2014-03-16T06:34:12Z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