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.xml" ContentType="application/vnd.openxmlformats-officedocument.presentationml.notesSlide+xml"/>
  <Override PartName="/ppt/tags/tag10.xml" ContentType="application/vnd.openxmlformats-officedocument.presentationml.tags+xml"/>
  <Override PartName="/ppt/notesSlides/notesSlide2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6" r:id="rId2"/>
    <p:sldId id="265" r:id="rId3"/>
    <p:sldId id="282" r:id="rId4"/>
    <p:sldId id="271" r:id="rId5"/>
    <p:sldId id="293" r:id="rId6"/>
    <p:sldId id="274" r:id="rId7"/>
    <p:sldId id="283" r:id="rId8"/>
    <p:sldId id="284" r:id="rId9"/>
    <p:sldId id="256" r:id="rId10"/>
    <p:sldId id="276" r:id="rId11"/>
    <p:sldId id="292" r:id="rId12"/>
    <p:sldId id="278" r:id="rId13"/>
    <p:sldId id="291" r:id="rId14"/>
    <p:sldId id="281" r:id="rId15"/>
    <p:sldId id="294" r:id="rId16"/>
    <p:sldId id="295" r:id="rId17"/>
  </p:sldIdLst>
  <p:sldSz cx="9144000" cy="6858000" type="screen4x3"/>
  <p:notesSz cx="6858000" cy="9144000"/>
  <p:custDataLst>
    <p:tags r:id="rId19"/>
  </p:custDataLst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00FF"/>
    <a:srgbClr val="660066"/>
    <a:srgbClr val="663300"/>
    <a:srgbClr val="996600"/>
    <a:srgbClr val="FF0000"/>
    <a:srgbClr val="FF99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138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8376FCFB-1114-491A-B1C7-DAD2ED85C6A8}" type="slidenum">
              <a:rPr lang="ar-SA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192726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MS PGothic" panose="020B0600070205080204" pitchFamily="34" charset="-128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MS PGothic" panose="020B0600070205080204" pitchFamily="34" charset="-128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MS PGothic" panose="020B0600070205080204" pitchFamily="34" charset="-128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MS PGothic" panose="020B0600070205080204" pitchFamily="34" charset="-128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MS PGothic" panose="020B0600070205080204" pitchFamily="34" charset="-128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324547F1-9E02-4AD8-97D2-714DC4209790}" type="slidenum">
              <a:rPr lang="ar-SA" altLang="en-US"/>
              <a:pPr/>
              <a:t>7</a:t>
            </a:fld>
            <a:endParaRPr lang="en-GB" alt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77809C61-8928-47B5-8525-E798043BE5AC}" type="slidenum">
              <a:rPr lang="ar-SA" altLang="en-US"/>
              <a:pPr/>
              <a:t>8</a:t>
            </a:fld>
            <a:endParaRPr lang="en-GB" altLang="en-US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A812FD7-C766-405B-AC5A-1884AEBD5709}" type="slidenum">
              <a:rPr lang="en-US" altLang="en-US" smtClean="0"/>
              <a:pPr eaLnBrk="1" hangingPunct="1"/>
              <a:t>16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x-non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5C47AB-17B5-4838-96A3-4A283AD3EC33}" type="slidenum">
              <a:rPr lang="ar-SA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14706825"/>
      </p:ext>
    </p:extLst>
  </p:cSld>
  <p:clrMapOvr>
    <a:masterClrMapping/>
  </p:clrMapOvr>
  <p:transition spd="med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28DD4F-7D8C-4310-9DB3-1ED3B735C72C}" type="slidenum">
              <a:rPr lang="ar-SA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96950503"/>
      </p:ext>
    </p:extLst>
  </p:cSld>
  <p:clrMapOvr>
    <a:masterClrMapping/>
  </p:clrMapOvr>
  <p:transition spd="med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E8A4D4-C1CD-4C77-A67A-B88FFF48C576}" type="slidenum">
              <a:rPr lang="ar-SA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65356846"/>
      </p:ext>
    </p:extLst>
  </p:cSld>
  <p:clrMapOvr>
    <a:masterClrMapping/>
  </p:clrMapOvr>
  <p:transition spd="med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F9B373-E176-4007-8161-1AF0DA903F0C}" type="slidenum">
              <a:rPr lang="ar-SA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9867579"/>
      </p:ext>
    </p:extLst>
  </p:cSld>
  <p:clrMapOvr>
    <a:masterClrMapping/>
  </p:clrMapOvr>
  <p:transition spd="med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1F1EAB-DB2B-41C7-BDA1-C057F01FAD04}" type="slidenum">
              <a:rPr lang="ar-SA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25411832"/>
      </p:ext>
    </p:extLst>
  </p:cSld>
  <p:clrMapOvr>
    <a:masterClrMapping/>
  </p:clrMapOvr>
  <p:transition spd="med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9B691E-0A23-4317-98A1-5EB34625A74A}" type="slidenum">
              <a:rPr lang="ar-SA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01086419"/>
      </p:ext>
    </p:extLst>
  </p:cSld>
  <p:clrMapOvr>
    <a:masterClrMapping/>
  </p:clrMapOvr>
  <p:transition spd="med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1E2EAE-2BC6-48D9-8703-5FBF638A12FA}" type="slidenum">
              <a:rPr lang="ar-SA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54472567"/>
      </p:ext>
    </p:extLst>
  </p:cSld>
  <p:clrMapOvr>
    <a:masterClrMapping/>
  </p:clrMapOvr>
  <p:transition spd="med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B69CB4-ED2A-4449-8582-AD44886D69B6}" type="slidenum">
              <a:rPr lang="ar-SA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2574249"/>
      </p:ext>
    </p:extLst>
  </p:cSld>
  <p:clrMapOvr>
    <a:masterClrMapping/>
  </p:clrMapOvr>
  <p:transition spd="med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22B0AC-C5EF-4FAD-948A-627B6C17DE59}" type="slidenum">
              <a:rPr lang="ar-SA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74429066"/>
      </p:ext>
    </p:extLst>
  </p:cSld>
  <p:clrMapOvr>
    <a:masterClrMapping/>
  </p:clrMapOvr>
  <p:transition spd="med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0D1B3D-6C3D-4FEC-A56F-DF1FD12B67A5}" type="slidenum">
              <a:rPr lang="ar-SA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2515075"/>
      </p:ext>
    </p:extLst>
  </p:cSld>
  <p:clrMapOvr>
    <a:masterClrMapping/>
  </p:clrMapOvr>
  <p:transition spd="med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x-non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FFE7F0-17BC-4D1E-BA2F-A083D110A8E6}" type="slidenum">
              <a:rPr lang="ar-SA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05656912"/>
      </p:ext>
    </p:extLst>
  </p:cSld>
  <p:clrMapOvr>
    <a:masterClrMapping/>
  </p:clrMapOvr>
  <p:transition spd="med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F10103AF-4E1C-4950-AE50-C2199DC67AA4}" type="slidenum">
              <a:rPr lang="ar-SA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newsflash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anose="020B0600070205080204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MS PGothic" panose="020B0600070205080204" pitchFamily="34" charset="-128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MS PGothic" panose="020B0600070205080204" pitchFamily="34" charset="-128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MS PGothic" panose="020B0600070205080204" pitchFamily="34" charset="-128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MS PGothic" panose="020B0600070205080204" pitchFamily="34" charset="-128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x-none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wmf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5" Type="http://schemas.microsoft.com/office/2007/relationships/hdphoto" Target="../media/hdphoto1.wdp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5" Type="http://schemas.microsoft.com/office/2007/relationships/hdphoto" Target="../media/hdphoto1.wdp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6" Type="http://schemas.microsoft.com/office/2007/relationships/hdphoto" Target="../media/hdphoto1.wdp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tags" Target="../tags/tag19.xml"/><Relationship Id="rId7" Type="http://schemas.openxmlformats.org/officeDocument/2006/relationships/image" Target="../media/image16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15.png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20.xml"/><Relationship Id="rId9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tags" Target="../tags/tag23.xml"/><Relationship Id="rId7" Type="http://schemas.openxmlformats.org/officeDocument/2006/relationships/notesSlide" Target="../notesSlides/notesSlide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22.png"/><Relationship Id="rId5" Type="http://schemas.openxmlformats.org/officeDocument/2006/relationships/tags" Target="../tags/tag25.xml"/><Relationship Id="rId10" Type="http://schemas.openxmlformats.org/officeDocument/2006/relationships/image" Target="../media/image21.png"/><Relationship Id="rId4" Type="http://schemas.openxmlformats.org/officeDocument/2006/relationships/tags" Target="../tags/tag24.xml"/><Relationship Id="rId9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5" Type="http://schemas.microsoft.com/office/2007/relationships/hdphoto" Target="../media/hdphoto1.wdp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Relationship Id="rId6" Type="http://schemas.microsoft.com/office/2007/relationships/hdphoto" Target="../media/hdphoto1.wdp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5" Type="http://schemas.microsoft.com/office/2007/relationships/hdphoto" Target="../media/hdphoto1.wdp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microsoft.com/office/2007/relationships/hdphoto" Target="../media/hdphoto1.wdp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6" Type="http://schemas.microsoft.com/office/2007/relationships/hdphoto" Target="../media/hdphoto1.wdp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2667000" y="914400"/>
            <a:ext cx="3962400" cy="5191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FF"/>
            </a:outerShdw>
          </a:effectLst>
          <a:ex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GB" sz="2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+mn-ea"/>
              </a:rPr>
              <a:t>B- Eukaryotic Cell</a:t>
            </a:r>
          </a:p>
        </p:txBody>
      </p:sp>
      <p:pic>
        <p:nvPicPr>
          <p:cNvPr id="2055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0" y="1600200"/>
            <a:ext cx="4837113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78"/>
          <a:stretch>
            <a:fillRect/>
          </a:stretch>
        </p:blipFill>
        <p:spPr bwMode="auto">
          <a:xfrm>
            <a:off x="4724400" y="1600200"/>
            <a:ext cx="43434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9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0" y="0"/>
            <a:ext cx="9147151" cy="1019175"/>
            <a:chOff x="323528" y="0"/>
            <a:chExt cx="8286750" cy="1019406"/>
          </a:xfrm>
        </p:grpSpPr>
        <p:sp>
          <p:nvSpPr>
            <p:cNvPr id="11" name="Rounded Rectangle 10"/>
            <p:cNvSpPr/>
            <p:nvPr/>
          </p:nvSpPr>
          <p:spPr bwMode="auto">
            <a:xfrm>
              <a:off x="323528" y="837275"/>
              <a:ext cx="8286750" cy="71445"/>
            </a:xfrm>
            <a:prstGeom prst="roundRect">
              <a:avLst/>
            </a:prstGeom>
            <a:solidFill>
              <a:srgbClr val="CC0066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pic>
          <p:nvPicPr>
            <p:cNvPr id="12" name="Picture 12" descr="Picture1.bmp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0644" y="116632"/>
              <a:ext cx="1584176" cy="653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92" r="7692"/>
            <a:stretch>
              <a:fillRect/>
            </a:stretch>
          </p:blipFill>
          <p:spPr bwMode="auto">
            <a:xfrm>
              <a:off x="4211960" y="0"/>
              <a:ext cx="864096" cy="1019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3" descr="C:\Users\mmoustafa\Desktop\amada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7" y="188640"/>
              <a:ext cx="2016224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custDataLst>
      <p:tags r:id="rId1"/>
    </p:custData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554163"/>
            <a:ext cx="9144000" cy="4694237"/>
          </a:xfrm>
        </p:spPr>
        <p:txBody>
          <a:bodyPr>
            <a:spAutoFit/>
          </a:bodyPr>
          <a:lstStyle/>
          <a:p>
            <a:pPr indent="-227013" eaLnBrk="1" hangingPunct="1">
              <a:lnSpc>
                <a:spcPct val="13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nucleus contains most of the genes in an eukaryotic cell as it is the r</a:t>
            </a:r>
            <a:r>
              <a:rPr lang="en-US" sz="2000" b="1" dirty="0" smtClean="0"/>
              <a:t>epository for genetic material</a:t>
            </a: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indent="-227013" eaLnBrk="1" hangingPunct="1">
              <a:lnSpc>
                <a:spcPct val="13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sz="12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indent="-227013" eaLnBrk="1" hangingPunct="1">
              <a:lnSpc>
                <a:spcPct val="13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nucleus is separated from the cytoplasm by a double membrane </a:t>
            </a:r>
            <a:r>
              <a:rPr lang="en-GB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called </a:t>
            </a:r>
            <a:r>
              <a:rPr lang="en-GB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nuclear envelope</a:t>
            </a:r>
            <a:r>
              <a:rPr lang="en-US" sz="20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indent="-227013" eaLnBrk="1" hangingPunct="1">
              <a:lnSpc>
                <a:spcPct val="13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sz="1200" b="1" dirty="0" smtClean="0"/>
          </a:p>
          <a:p>
            <a:pPr indent="-227013" eaLnBrk="1" hangingPunct="1">
              <a:lnSpc>
                <a:spcPct val="130000"/>
              </a:lnSpc>
              <a:tabLst>
                <a:tab pos="2743200" algn="l"/>
              </a:tabLst>
              <a:defRPr/>
            </a:pPr>
            <a:r>
              <a:rPr lang="en-US" sz="2000" b="1" dirty="0" smtClean="0"/>
              <a:t>It directs activities of the cell.</a:t>
            </a:r>
          </a:p>
          <a:p>
            <a:pPr indent="-227013" eaLnBrk="1" hangingPunct="1">
              <a:lnSpc>
                <a:spcPct val="130000"/>
              </a:lnSpc>
              <a:buFontTx/>
              <a:buNone/>
              <a:tabLst>
                <a:tab pos="2743200" algn="l"/>
              </a:tabLst>
              <a:defRPr/>
            </a:pPr>
            <a:endParaRPr lang="en-US" sz="12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indent="-227013" eaLnBrk="1" hangingPunct="1">
              <a:lnSpc>
                <a:spcPct val="13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</a:t>
            </a:r>
            <a:r>
              <a:rPr lang="en-GB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nuclear membrane</a:t>
            </a: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contains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pores</a:t>
            </a: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that allow large macromolecules and particles to pass through.</a:t>
            </a:r>
          </a:p>
          <a:p>
            <a:pPr indent="-227013" eaLnBrk="1" hangingPunct="1">
              <a:lnSpc>
                <a:spcPct val="13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sz="12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indent="-227013" eaLnBrk="1" hangingPunct="1">
              <a:lnSpc>
                <a:spcPct val="13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nuclear membrane is maintaining the shape of the nucleus.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title"/>
          </p:nvPr>
        </p:nvSpPr>
        <p:spPr>
          <a:xfrm>
            <a:off x="1143000" y="76200"/>
            <a:ext cx="6934200" cy="99060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defRPr/>
            </a:pPr>
            <a:r>
              <a:rPr lang="en-US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 The nucleus</a:t>
            </a:r>
            <a:r>
              <a:rPr lang="en-US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Contains the cell</a:t>
            </a:r>
            <a:r>
              <a:rPr lang="en-US" altLang="en-US" sz="1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’</a:t>
            </a:r>
            <a:r>
              <a:rPr lang="en-US" sz="1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 genetic library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0F0D61C-6715-44B1-BB12-5A0BD681EAD4}" type="slidenum">
              <a:rPr lang="ar-SA" altLang="en-US" sz="140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GB" altLang="en-US" sz="1400"/>
          </a:p>
        </p:txBody>
      </p:sp>
      <p:pic>
        <p:nvPicPr>
          <p:cNvPr id="1229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6" b="9000"/>
          <a:stretch>
            <a:fillRect/>
          </a:stretch>
        </p:blipFill>
        <p:spPr bwMode="auto">
          <a:xfrm>
            <a:off x="4876800" y="0"/>
            <a:ext cx="4191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1" name="Picture 3" descr="05_10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67" b="16667"/>
          <a:stretch>
            <a:fillRect/>
          </a:stretch>
        </p:blipFill>
        <p:spPr bwMode="auto">
          <a:xfrm>
            <a:off x="12700" y="990600"/>
            <a:ext cx="48641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186422"/>
            <a:ext cx="8382000" cy="5595378"/>
          </a:xfrm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nucleus contains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chromatin fiber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”</a:t>
            </a:r>
            <a:r>
              <a:rPr lang="en-US" altLang="ja-JP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which is made up of DNA  and proteins.</a:t>
            </a:r>
          </a:p>
          <a:p>
            <a:pPr eaLnBrk="1" hangingPunct="1">
              <a:lnSpc>
                <a:spcPct val="12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When the cell prepares to divide, the chromatin fibers coil up </a:t>
            </a:r>
            <a:r>
              <a:rPr lang="en-US" sz="20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and condensed</a:t>
            </a: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to be seen as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chromosomes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”</a:t>
            </a:r>
            <a:r>
              <a:rPr lang="en-US" altLang="ja-JP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eaLnBrk="1" hangingPunct="1">
              <a:lnSpc>
                <a:spcPct val="12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Each eukaryotic species has a characteristic number of chromosomes.</a:t>
            </a:r>
          </a:p>
          <a:p>
            <a:pPr eaLnBrk="1" hangingPunct="1">
              <a:lnSpc>
                <a:spcPct val="12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- </a:t>
            </a:r>
            <a:r>
              <a:rPr 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typical human cell has </a:t>
            </a:r>
            <a:r>
              <a:rPr lang="en-US" sz="1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46 chromosomes</a:t>
            </a:r>
            <a:r>
              <a:rPr 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but sex cells or </a:t>
            </a:r>
            <a:r>
              <a:rPr lang="en-US" sz="1800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gametes</a:t>
            </a:r>
            <a:r>
              <a:rPr 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(eggs and sperm) have only </a:t>
            </a:r>
            <a:r>
              <a:rPr lang="en-US" sz="1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23 chromosomes</a:t>
            </a:r>
            <a:r>
              <a:rPr 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eaLnBrk="1" hangingPunct="1">
              <a:lnSpc>
                <a:spcPct val="12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nucleus directs protein synthesis by synthesizing messenger RNA (</a:t>
            </a: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mRNA</a:t>
            </a: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).</a:t>
            </a:r>
          </a:p>
          <a:p>
            <a:pPr lvl="1" eaLnBrk="1" hangingPunct="1">
              <a:lnSpc>
                <a:spcPct val="12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mRNA travels to the cytoplasm and combines with </a:t>
            </a:r>
            <a:r>
              <a:rPr lang="en-US" sz="2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ribosomes</a:t>
            </a:r>
            <a:r>
              <a:rPr 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to translate its genetic message into the primary structure of a specific protein.</a:t>
            </a:r>
          </a:p>
          <a:p>
            <a:pPr eaLnBrk="1" hangingPunct="1">
              <a:lnSpc>
                <a:spcPct val="12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Nucleolus</a:t>
            </a: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is a dark region involved in production of ribosomes.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4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3124200" y="268069"/>
            <a:ext cx="28777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nucleus</a:t>
            </a:r>
            <a:endParaRPr lang="en-US" sz="3600" dirty="0"/>
          </a:p>
        </p:txBody>
      </p:sp>
    </p:spTree>
    <p:custDataLst>
      <p:tags r:id="rId1"/>
    </p:custData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>
              <a:lnSpc>
                <a:spcPct val="130000"/>
              </a:lnSpc>
              <a:defRPr/>
            </a:pPr>
            <a:r>
              <a:rPr lang="en-US" sz="2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Ribosomes</a:t>
            </a: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are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RNA-protein complexes</a:t>
            </a: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composed of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two subunits</a:t>
            </a: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(large and small) that join and attach to messenger RNA </a:t>
            </a:r>
            <a:r>
              <a:rPr lang="en-US" sz="2000" b="1" dirty="0" smtClean="0">
                <a:solidFill>
                  <a:srgbClr val="000000"/>
                </a:solidFill>
              </a:rPr>
              <a:t>to carry out protein synthesis.</a:t>
            </a:r>
            <a:endParaRPr lang="en-US" sz="20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130000"/>
              </a:lnSpc>
              <a:defRPr/>
            </a:pP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So, it is the site of protein synthesis</a:t>
            </a:r>
          </a:p>
          <a:p>
            <a:pPr eaLnBrk="1" hangingPunct="1">
              <a:lnSpc>
                <a:spcPct val="130000"/>
              </a:lnSpc>
              <a:defRPr/>
            </a:pP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Ribosome assembly begins in the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nucleolus</a:t>
            </a: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and is completed in the cytoplasm</a:t>
            </a:r>
          </a:p>
        </p:txBody>
      </p:sp>
      <p:pic>
        <p:nvPicPr>
          <p:cNvPr id="74756" name="Picture 4" descr="05_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67" b="14999"/>
          <a:stretch>
            <a:fillRect/>
          </a:stretch>
        </p:blipFill>
        <p:spPr bwMode="auto">
          <a:xfrm>
            <a:off x="1066800" y="3862388"/>
            <a:ext cx="6629400" cy="299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8" name="Rectangle 6"/>
          <p:cNvSpPr>
            <a:spLocks noGrp="1" noChangeArrowheads="1"/>
          </p:cNvSpPr>
          <p:nvPr>
            <p:ph type="title"/>
          </p:nvPr>
        </p:nvSpPr>
        <p:spPr>
          <a:xfrm>
            <a:off x="1752600" y="228600"/>
            <a:ext cx="6019800" cy="762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 Ribosomes:  </a:t>
            </a:r>
            <a:r>
              <a:rPr lang="en-U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build the cell</a:t>
            </a:r>
            <a:r>
              <a:rPr lang="en-US" altLang="en-U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’</a:t>
            </a:r>
            <a:r>
              <a:rPr lang="en-U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 proteins</a:t>
            </a:r>
            <a:endParaRPr lang="en-US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74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5" grpId="0" build="p" bldLvl="5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31750"/>
            <a:ext cx="8839200" cy="6909584"/>
          </a:xfrm>
        </p:spPr>
        <p:txBody>
          <a:bodyPr>
            <a:spAutoFit/>
          </a:bodyPr>
          <a:lstStyle/>
          <a:p>
            <a:pPr marL="341313" indent="-268288" eaLnBrk="1" hangingPunct="1">
              <a:lnSpc>
                <a:spcPct val="11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In the </a:t>
            </a:r>
            <a:r>
              <a:rPr lang="en-US" sz="2000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nucleolus</a:t>
            </a:r>
            <a:r>
              <a:rPr 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, ribosomal RNA (</a:t>
            </a:r>
            <a:r>
              <a:rPr lang="en-US" sz="2000" b="1" dirty="0">
                <a:solidFill>
                  <a:srgbClr val="FF33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rRNA</a:t>
            </a:r>
            <a:r>
              <a:rPr 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) is synthesized and assembled with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proteins</a:t>
            </a:r>
            <a:r>
              <a:rPr 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 from the cytoplasm to form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ribosomal subunits</a:t>
            </a:r>
            <a:r>
              <a:rPr 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.</a:t>
            </a:r>
          </a:p>
          <a:p>
            <a:pPr marL="341313" indent="-268288" eaLnBrk="1" hangingPunct="1">
              <a:lnSpc>
                <a:spcPct val="11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The subunits </a:t>
            </a:r>
            <a:r>
              <a:rPr lang="en-US" sz="20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passout</a:t>
            </a: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 through </a:t>
            </a:r>
            <a:r>
              <a:rPr 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the nuclear pores to the cytoplasm where they combine to form </a:t>
            </a:r>
            <a:r>
              <a:rPr lang="en-US" sz="2000" b="1" dirty="0">
                <a:solidFill>
                  <a:srgbClr val="FF33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ribosomes</a:t>
            </a:r>
            <a:r>
              <a:rPr 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.</a:t>
            </a:r>
          </a:p>
          <a:p>
            <a:pPr marL="341313" indent="-268288" eaLnBrk="1" hangingPunct="1">
              <a:lnSpc>
                <a:spcPct val="11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Cells </a:t>
            </a:r>
            <a:r>
              <a: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that synthesize large quantities of proteins (e.g., pancreas) have large numbers of ribosomes</a:t>
            </a:r>
            <a:r>
              <a:rPr 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.</a:t>
            </a:r>
          </a:p>
          <a:p>
            <a:pPr marL="609600" indent="-609600" eaLnBrk="1" hangingPunct="1">
              <a:lnSpc>
                <a:spcPct val="11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sz="2000" b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0"/>
            </a:endParaRPr>
          </a:p>
          <a:p>
            <a:pPr marL="609600" indent="-609600" eaLnBrk="1" hangingPunct="1">
              <a:lnSpc>
                <a:spcPct val="11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sz="2000" b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0"/>
            </a:endParaRPr>
          </a:p>
          <a:p>
            <a:pPr marL="609600" indent="-609600" eaLnBrk="1" hangingPunct="1">
              <a:lnSpc>
                <a:spcPct val="11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sz="2000" b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0"/>
            </a:endParaRPr>
          </a:p>
          <a:p>
            <a:pPr marL="609600" indent="-609600" eaLnBrk="1" hangingPunct="1">
              <a:lnSpc>
                <a:spcPct val="11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sz="1200" b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0"/>
            </a:endParaRPr>
          </a:p>
          <a:p>
            <a:pPr marL="511175" indent="-341313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400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Types of Ribosomes:-</a:t>
            </a:r>
          </a:p>
          <a:p>
            <a:pPr marL="511175" indent="-341313" eaLnBrk="1" hangingPunct="1">
              <a:buClr>
                <a:srgbClr val="FF0000"/>
              </a:buClr>
              <a:buFontTx/>
              <a:buAutoNum type="arabicParenR"/>
              <a:tabLst>
                <a:tab pos="2743200" algn="l"/>
              </a:tabLst>
              <a:defRPr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Free ribosomes</a:t>
            </a:r>
            <a:r>
              <a:rPr lang="en-US" sz="2000" b="1" dirty="0">
                <a:solidFill>
                  <a:srgbClr val="000000"/>
                </a:solidFill>
                <a:ea typeface="ＭＳ Ｐゴシック" charset="0"/>
              </a:rPr>
              <a:t> are suspended </a:t>
            </a:r>
            <a:r>
              <a:rPr lang="en-US" sz="2000" b="1" dirty="0" smtClean="0">
                <a:solidFill>
                  <a:srgbClr val="000000"/>
                </a:solidFill>
                <a:ea typeface="ＭＳ Ｐゴシック" charset="0"/>
              </a:rPr>
              <a:t>in </a:t>
            </a:r>
            <a:r>
              <a:rPr lang="en-US" sz="2000" b="1" dirty="0">
                <a:solidFill>
                  <a:srgbClr val="000000"/>
                </a:solidFill>
                <a:ea typeface="ＭＳ Ｐゴシック" charset="0"/>
              </a:rPr>
              <a:t>the cytosol and synthesize proteins that function </a:t>
            </a:r>
            <a:r>
              <a:rPr lang="en-US" sz="2000" b="1" u="sng" dirty="0">
                <a:solidFill>
                  <a:srgbClr val="000000"/>
                </a:solidFill>
                <a:ea typeface="ＭＳ Ｐゴシック" charset="0"/>
              </a:rPr>
              <a:t>within the cytosol</a:t>
            </a:r>
            <a:r>
              <a:rPr lang="en-US" sz="2000" b="1" dirty="0">
                <a:solidFill>
                  <a:srgbClr val="000000"/>
                </a:solidFill>
                <a:ea typeface="ＭＳ Ｐゴシック" charset="0"/>
              </a:rPr>
              <a:t>.</a:t>
            </a:r>
          </a:p>
          <a:p>
            <a:pPr marL="511175" indent="-341313" eaLnBrk="1" hangingPunct="1">
              <a:buClr>
                <a:srgbClr val="FF0000"/>
              </a:buClr>
              <a:buFontTx/>
              <a:buAutoNum type="arabicParenR"/>
              <a:tabLst>
                <a:tab pos="2743200" algn="l"/>
              </a:tabLst>
              <a:defRPr/>
            </a:pPr>
            <a:endParaRPr lang="en-US" sz="2000" b="1" dirty="0">
              <a:solidFill>
                <a:srgbClr val="000000"/>
              </a:solidFill>
              <a:ea typeface="ＭＳ Ｐゴシック" charset="0"/>
            </a:endParaRPr>
          </a:p>
          <a:p>
            <a:pPr marL="511175" indent="-341313" eaLnBrk="1" hangingPunct="1">
              <a:buClr>
                <a:srgbClr val="FF0000"/>
              </a:buClr>
              <a:buFontTx/>
              <a:buAutoNum type="arabicParenR"/>
              <a:tabLst>
                <a:tab pos="2743200" algn="l"/>
              </a:tabLst>
              <a:defRPr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Bound ribosomes</a:t>
            </a:r>
            <a:r>
              <a:rPr lang="en-US" sz="2000" b="1" dirty="0">
                <a:solidFill>
                  <a:srgbClr val="000000"/>
                </a:solidFill>
                <a:ea typeface="ＭＳ Ｐゴシック" charset="0"/>
              </a:rPr>
              <a:t> are attached to </a:t>
            </a:r>
            <a:r>
              <a:rPr lang="en-US" sz="2000" b="1" dirty="0" smtClean="0">
                <a:solidFill>
                  <a:srgbClr val="000000"/>
                </a:solidFill>
                <a:ea typeface="ＭＳ Ｐゴシック" charset="0"/>
              </a:rPr>
              <a:t>the </a:t>
            </a:r>
            <a:r>
              <a:rPr lang="en-US" sz="2000" b="1" dirty="0">
                <a:solidFill>
                  <a:srgbClr val="000000"/>
                </a:solidFill>
                <a:ea typeface="ＭＳ Ｐゴシック" charset="0"/>
              </a:rPr>
              <a:t>outside of the endoplasmic reticulum.</a:t>
            </a:r>
          </a:p>
          <a:p>
            <a:pPr marL="990600" lvl="1" indent="-533400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000" b="1" dirty="0">
                <a:solidFill>
                  <a:srgbClr val="000000"/>
                </a:solidFill>
                <a:ea typeface="Arial" charset="0"/>
              </a:rPr>
              <a:t>These synthesize proteins that are either included into membranes or for secretion outside the cell.</a:t>
            </a:r>
          </a:p>
        </p:txBody>
      </p:sp>
      <p:pic>
        <p:nvPicPr>
          <p:cNvPr id="15363" name="Picture 4"/>
          <p:cNvPicPr>
            <a:picLocks noChangeAspect="1" noChangeArrowheads="1"/>
          </p:cNvPicPr>
          <p:nvPr/>
        </p:nvPicPr>
        <p:blipFill>
          <a:blip r:embed="rId3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01" t="40611" r="2542" b="8182"/>
          <a:stretch>
            <a:fillRect/>
          </a:stretch>
        </p:blipFill>
        <p:spPr bwMode="auto">
          <a:xfrm>
            <a:off x="5943600" y="2286000"/>
            <a:ext cx="28194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Quiz1</a:t>
            </a:r>
            <a:endParaRPr lang="en-US"/>
          </a:p>
        </p:txBody>
      </p:sp>
      <p:sp>
        <p:nvSpPr>
          <p:cNvPr id="3" name="Slide Number Placeholder 2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69CB4-ED2A-4449-8582-AD44886D69B6}" type="slidenum">
              <a:rPr lang="ar-SA" altLang="en-US" smtClean="0"/>
              <a:pPr/>
              <a:t>15</a:t>
            </a:fld>
            <a:endParaRPr lang="en-GB" altLang="en-US"/>
          </a:p>
        </p:txBody>
      </p:sp>
      <p:pic>
        <p:nvPicPr>
          <p:cNvPr id="30" name="Picture 29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740400" cy="3085088"/>
          </a:xfrm>
          <a:prstGeom prst="rect">
            <a:avLst/>
          </a:prstGeom>
        </p:spPr>
      </p:pic>
      <p:pic>
        <p:nvPicPr>
          <p:cNvPr id="31" name="Picture 30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2" name="Picture 31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2315041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10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4086225" y="52388"/>
            <a:ext cx="4929188" cy="6762750"/>
            <a:chOff x="4085582" y="51992"/>
            <a:chExt cx="4929222" cy="6762464"/>
          </a:xfrm>
        </p:grpSpPr>
        <p:sp>
          <p:nvSpPr>
            <p:cNvPr id="12" name="Rectangle 11"/>
            <p:cNvSpPr/>
            <p:nvPr/>
          </p:nvSpPr>
          <p:spPr>
            <a:xfrm>
              <a:off x="4085582" y="51992"/>
              <a:ext cx="4929222" cy="6762464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pic>
          <p:nvPicPr>
            <p:cNvPr id="16" name="Picture 15" descr="Ashraf-Picture2.bmp.ti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8" cstate="print"/>
            <a:srcRect t="2674" b="17106"/>
            <a:stretch>
              <a:fillRect/>
            </a:stretch>
          </p:blipFill>
          <p:spPr>
            <a:xfrm>
              <a:off x="4975676" y="2492896"/>
              <a:ext cx="3052708" cy="3269535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8440" name="TextBox 16"/>
            <p:cNvSpPr txBox="1">
              <a:spLocks noChangeArrowheads="1"/>
            </p:cNvSpPr>
            <p:nvPr/>
          </p:nvSpPr>
          <p:spPr bwMode="auto">
            <a:xfrm>
              <a:off x="4788024" y="5862935"/>
              <a:ext cx="367810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sz="2400" b="1" i="1"/>
                <a:t>Prof. Ashraf M. Ahmed</a:t>
              </a:r>
            </a:p>
          </p:txBody>
        </p:sp>
        <p:sp>
          <p:nvSpPr>
            <p:cNvPr id="18441" name="TextBox 17"/>
            <p:cNvSpPr txBox="1">
              <a:spLocks noChangeArrowheads="1"/>
            </p:cNvSpPr>
            <p:nvPr/>
          </p:nvSpPr>
          <p:spPr bwMode="auto">
            <a:xfrm>
              <a:off x="5429256" y="6345816"/>
              <a:ext cx="242889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sz="2000" b="1">
                  <a:solidFill>
                    <a:srgbClr val="0000FF"/>
                  </a:solidFill>
                </a:rPr>
                <a:t>aalii@ksu.edu.sa</a:t>
              </a:r>
            </a:p>
          </p:txBody>
        </p:sp>
        <p:pic>
          <p:nvPicPr>
            <p:cNvPr id="18442" name="Picture 9" descr="email22.bmp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952" y="116632"/>
              <a:ext cx="4819040" cy="907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3" name="TextBox 12"/>
            <p:cNvSpPr txBox="1">
              <a:spLocks noChangeArrowheads="1"/>
            </p:cNvSpPr>
            <p:nvPr/>
          </p:nvSpPr>
          <p:spPr bwMode="auto">
            <a:xfrm>
              <a:off x="5364088" y="1188041"/>
              <a:ext cx="244827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1600" b="1" dirty="0" smtClean="0"/>
                <a:t>College </a:t>
              </a:r>
              <a:r>
                <a:rPr lang="en-US" altLang="en-US" sz="1600" b="1" dirty="0"/>
                <a:t>of Science, </a:t>
              </a:r>
            </a:p>
            <a:p>
              <a:pPr algn="ctr" eaLnBrk="1" hangingPunct="1"/>
              <a:r>
                <a:rPr lang="en-US" altLang="en-US" sz="1600" b="1" dirty="0"/>
                <a:t>Zoology Department</a:t>
              </a:r>
              <a:endParaRPr lang="ar-SA" altLang="en-US" sz="1600" b="1" dirty="0"/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0" cstate="print"/>
          <a:srcRect l="4658" t="19679" r="6347"/>
          <a:stretch>
            <a:fillRect/>
          </a:stretch>
        </p:blipFill>
        <p:spPr bwMode="auto">
          <a:xfrm>
            <a:off x="4139952" y="4653136"/>
            <a:ext cx="4536504" cy="1175643"/>
          </a:xfrm>
          <a:prstGeom prst="rect">
            <a:avLst/>
          </a:prstGeom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114800" y="1981200"/>
            <a:ext cx="4724400" cy="533400"/>
          </a:xfrm>
          <a:effectLst>
            <a:outerShdw dist="35921" dir="2700000" algn="ctr" rotWithShape="0">
              <a:schemeClr val="bg1"/>
            </a:outerShdw>
          </a:effectLst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2800" dirty="0" smtClean="0">
                <a:solidFill>
                  <a:srgbClr val="0000FF"/>
                </a:solidFill>
                <a:latin typeface="Impact" pitchFamily="34" charset="0"/>
              </a:rPr>
              <a:t>General Animal Biology (Zoo-145)</a:t>
            </a:r>
          </a:p>
        </p:txBody>
      </p:sp>
      <p:pic>
        <p:nvPicPr>
          <p:cNvPr id="18437" name="Picture 15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0"/>
          <a:stretch>
            <a:fillRect/>
          </a:stretch>
        </p:blipFill>
        <p:spPr bwMode="auto">
          <a:xfrm>
            <a:off x="49213" y="39688"/>
            <a:ext cx="394335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55039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xit" presetSubtype="32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3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5"/>
          <p:cNvGrpSpPr>
            <a:grpSpLocks/>
          </p:cNvGrpSpPr>
          <p:nvPr/>
        </p:nvGrpSpPr>
        <p:grpSpPr bwMode="auto">
          <a:xfrm>
            <a:off x="3429000" y="1600200"/>
            <a:ext cx="2514600" cy="1066800"/>
            <a:chOff x="2160" y="576"/>
            <a:chExt cx="1584" cy="672"/>
          </a:xfrm>
        </p:grpSpPr>
        <p:sp>
          <p:nvSpPr>
            <p:cNvPr id="12299" name="Oval 11"/>
            <p:cNvSpPr>
              <a:spLocks noChangeArrowheads="1"/>
            </p:cNvSpPr>
            <p:nvPr/>
          </p:nvSpPr>
          <p:spPr bwMode="auto">
            <a:xfrm>
              <a:off x="2160" y="576"/>
              <a:ext cx="1584" cy="672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FF9900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tx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0000"/>
                </a:solidFill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2290" name="Text Box 2"/>
            <p:cNvSpPr txBox="1">
              <a:spLocks noChangeArrowheads="1"/>
            </p:cNvSpPr>
            <p:nvPr/>
          </p:nvSpPr>
          <p:spPr bwMode="auto">
            <a:xfrm>
              <a:off x="2256" y="624"/>
              <a:ext cx="1392" cy="4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GB" b="1" dirty="0" err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  <a:ea typeface="+mn-ea"/>
                </a:rPr>
                <a:t>Eu</a:t>
              </a:r>
              <a:r>
                <a:rPr lang="en-GB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  <a:ea typeface="+mn-ea"/>
                </a:rPr>
                <a:t> = True</a:t>
              </a:r>
            </a:p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GB" b="1" dirty="0" err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  <a:ea typeface="+mn-ea"/>
                </a:rPr>
                <a:t>Karyon</a:t>
              </a:r>
              <a:r>
                <a:rPr lang="en-GB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  <a:ea typeface="+mn-ea"/>
                </a:rPr>
                <a:t> = Nucleus</a:t>
              </a:r>
              <a:endParaRPr 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+mn-ea"/>
              </a:endParaRPr>
            </a:p>
          </p:txBody>
        </p:sp>
      </p:grp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2209800" y="228600"/>
            <a:ext cx="5181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B- The Eukaryotic Cell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524000" y="4221163"/>
            <a:ext cx="2590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GB" sz="32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Animal Cell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5715000" y="4144963"/>
            <a:ext cx="21336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32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Plant Cell</a:t>
            </a:r>
          </a:p>
        </p:txBody>
      </p:sp>
      <p:grpSp>
        <p:nvGrpSpPr>
          <p:cNvPr id="3078" name="Group 6"/>
          <p:cNvGrpSpPr>
            <a:grpSpLocks/>
          </p:cNvGrpSpPr>
          <p:nvPr/>
        </p:nvGrpSpPr>
        <p:grpSpPr bwMode="auto">
          <a:xfrm>
            <a:off x="2743200" y="2743200"/>
            <a:ext cx="3962400" cy="1401763"/>
            <a:chOff x="1536" y="1344"/>
            <a:chExt cx="2496" cy="672"/>
          </a:xfrm>
        </p:grpSpPr>
        <p:sp>
          <p:nvSpPr>
            <p:cNvPr id="3083" name="Line 7"/>
            <p:cNvSpPr>
              <a:spLocks noChangeShapeType="1"/>
            </p:cNvSpPr>
            <p:nvPr/>
          </p:nvSpPr>
          <p:spPr bwMode="auto">
            <a:xfrm>
              <a:off x="2736" y="1344"/>
              <a:ext cx="0" cy="38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4" name="Line 8"/>
            <p:cNvSpPr>
              <a:spLocks noChangeShapeType="1"/>
            </p:cNvSpPr>
            <p:nvPr/>
          </p:nvSpPr>
          <p:spPr bwMode="auto">
            <a:xfrm>
              <a:off x="1536" y="1728"/>
              <a:ext cx="249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5" name="Line 9"/>
            <p:cNvSpPr>
              <a:spLocks noChangeShapeType="1"/>
            </p:cNvSpPr>
            <p:nvPr/>
          </p:nvSpPr>
          <p:spPr bwMode="auto">
            <a:xfrm flipH="1">
              <a:off x="1536" y="1728"/>
              <a:ext cx="8" cy="2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6" name="Line 10"/>
            <p:cNvSpPr>
              <a:spLocks noChangeShapeType="1"/>
            </p:cNvSpPr>
            <p:nvPr/>
          </p:nvSpPr>
          <p:spPr bwMode="auto">
            <a:xfrm flipH="1">
              <a:off x="4024" y="1728"/>
              <a:ext cx="8" cy="2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76200" y="5638800"/>
            <a:ext cx="8534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GB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anose="020B0806030902050204" pitchFamily="34" charset="0"/>
              </a:rPr>
              <a:t>Compare  Animal and Plant cell</a:t>
            </a:r>
            <a:endParaRPr lang="en-GB" sz="32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228600" y="6019800"/>
            <a:ext cx="8534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GB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anose="020B0806030902050204" pitchFamily="34" charset="0"/>
              </a:rPr>
              <a:t>What are the functions of cell organelles </a:t>
            </a:r>
            <a:r>
              <a:rPr lang="en-GB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?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9" name="Picture 1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r>
              <a:rPr lang="en-GB" altLang="en-US" sz="3200" b="1" smtClean="0">
                <a:solidFill>
                  <a:srgbClr val="0000FF"/>
                </a:solidFill>
              </a:rPr>
              <a:t>Eukaryotic </a:t>
            </a:r>
            <a:r>
              <a:rPr lang="en-US" altLang="en-US" sz="3200" b="1" smtClean="0">
                <a:solidFill>
                  <a:srgbClr val="0000FF"/>
                </a:solidFill>
              </a:rPr>
              <a:t>Cell Organization</a:t>
            </a:r>
          </a:p>
        </p:txBody>
      </p:sp>
      <p:pic>
        <p:nvPicPr>
          <p:cNvPr id="4099" name="Picture 3" descr="FG02_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19200"/>
            <a:ext cx="8382000" cy="55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504950"/>
            <a:ext cx="9144000" cy="5200650"/>
          </a:xfrm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spcAft>
                <a:spcPts val="600"/>
              </a:spcAft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 eukaryotic cell has internal membranes, which partition the cell into compartments.</a:t>
            </a:r>
          </a:p>
          <a:p>
            <a:pPr eaLnBrk="1" hangingPunct="1">
              <a:lnSpc>
                <a:spcPct val="130000"/>
              </a:lnSpc>
              <a:spcAft>
                <a:spcPts val="600"/>
              </a:spcAft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These membranes also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participate in metabolism </a:t>
            </a: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as many enzymes are built into membranes.</a:t>
            </a:r>
          </a:p>
          <a:p>
            <a:pPr eaLnBrk="1" hangingPunct="1">
              <a:lnSpc>
                <a:spcPct val="130000"/>
              </a:lnSpc>
              <a:spcAft>
                <a:spcPts val="600"/>
              </a:spcAft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general structure of a biological membrane is a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double layer </a:t>
            </a:r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of phospholipids and diverse proteins.</a:t>
            </a:r>
          </a:p>
          <a:p>
            <a:pPr eaLnBrk="1" hangingPunct="1">
              <a:lnSpc>
                <a:spcPct val="130000"/>
              </a:lnSpc>
              <a:spcAft>
                <a:spcPts val="600"/>
              </a:spcAft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Each type of membrane has a unique combination of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lipids</a:t>
            </a:r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proteins</a:t>
            </a:r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for its specific functions.</a:t>
            </a:r>
          </a:p>
          <a:p>
            <a:pPr lvl="1" eaLnBrk="1" hangingPunct="1">
              <a:lnSpc>
                <a:spcPct val="130000"/>
              </a:lnSpc>
              <a:spcAft>
                <a:spcPts val="600"/>
              </a:spcAft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 example, those in the membranes of mitochondria function in cellular respiration.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4676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GB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Introduction: </a:t>
            </a:r>
            <a:r>
              <a:rPr 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Internal membranes compartmentalize the eukaryotic cell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619D201-3A94-4C54-8789-FBAFA38C5FE3}" type="slidenum">
              <a:rPr lang="ar-SA" altLang="en-US" sz="140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GB" altLang="en-US" sz="140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614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Rounded Rectangle 1"/>
          <p:cNvSpPr>
            <a:spLocks noChangeArrowheads="1"/>
          </p:cNvSpPr>
          <p:nvPr/>
        </p:nvSpPr>
        <p:spPr bwMode="auto">
          <a:xfrm>
            <a:off x="5791200" y="6126163"/>
            <a:ext cx="2667000" cy="655637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</p:spTree>
    <p:custDataLst>
      <p:tags r:id="rId1"/>
    </p:custData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/>
          <p:cNvPicPr>
            <a:picLocks noChangeAspect="1" noChangeArrowheads="1"/>
          </p:cNvPicPr>
          <p:nvPr/>
        </p:nvPicPr>
        <p:blipFill>
          <a:blip r:embed="rId3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57"/>
          <a:stretch>
            <a:fillRect/>
          </a:stretch>
        </p:blipFill>
        <p:spPr bwMode="auto">
          <a:xfrm>
            <a:off x="152400" y="228600"/>
            <a:ext cx="8915400" cy="603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2438400" y="2413000"/>
            <a:ext cx="4686300" cy="3505200"/>
            <a:chOff x="1536" y="1520"/>
            <a:chExt cx="2952" cy="2208"/>
          </a:xfrm>
        </p:grpSpPr>
        <p:sp>
          <p:nvSpPr>
            <p:cNvPr id="7173" name="Rectangle 6"/>
            <p:cNvSpPr>
              <a:spLocks noChangeArrowheads="1"/>
            </p:cNvSpPr>
            <p:nvPr/>
          </p:nvSpPr>
          <p:spPr bwMode="auto">
            <a:xfrm>
              <a:off x="2688" y="3536"/>
              <a:ext cx="912" cy="192"/>
            </a:xfrm>
            <a:prstGeom prst="rect">
              <a:avLst/>
            </a:prstGeom>
            <a:noFill/>
            <a:ln w="2857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ar-SA" altLang="en-US" sz="1800"/>
            </a:p>
          </p:txBody>
        </p:sp>
        <p:sp>
          <p:nvSpPr>
            <p:cNvPr id="7174" name="Rectangle 7"/>
            <p:cNvSpPr>
              <a:spLocks noChangeArrowheads="1"/>
            </p:cNvSpPr>
            <p:nvPr/>
          </p:nvSpPr>
          <p:spPr bwMode="auto">
            <a:xfrm>
              <a:off x="3728" y="3152"/>
              <a:ext cx="720" cy="192"/>
            </a:xfrm>
            <a:prstGeom prst="rect">
              <a:avLst/>
            </a:prstGeom>
            <a:noFill/>
            <a:ln w="2857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ar-SA" altLang="en-US" sz="1800"/>
            </a:p>
          </p:txBody>
        </p:sp>
        <p:sp>
          <p:nvSpPr>
            <p:cNvPr id="7175" name="Rectangle 8"/>
            <p:cNvSpPr>
              <a:spLocks noChangeArrowheads="1"/>
            </p:cNvSpPr>
            <p:nvPr/>
          </p:nvSpPr>
          <p:spPr bwMode="auto">
            <a:xfrm>
              <a:off x="3576" y="1520"/>
              <a:ext cx="912" cy="192"/>
            </a:xfrm>
            <a:prstGeom prst="rect">
              <a:avLst/>
            </a:prstGeom>
            <a:noFill/>
            <a:ln w="2857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ar-SA" altLang="en-US" sz="1800"/>
            </a:p>
          </p:txBody>
        </p:sp>
        <p:sp>
          <p:nvSpPr>
            <p:cNvPr id="7176" name="Rectangle 9"/>
            <p:cNvSpPr>
              <a:spLocks noChangeArrowheads="1"/>
            </p:cNvSpPr>
            <p:nvPr/>
          </p:nvSpPr>
          <p:spPr bwMode="auto">
            <a:xfrm>
              <a:off x="1536" y="3312"/>
              <a:ext cx="576" cy="192"/>
            </a:xfrm>
            <a:prstGeom prst="rect">
              <a:avLst/>
            </a:prstGeom>
            <a:noFill/>
            <a:ln w="2857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ar-SA" altLang="en-US" sz="1800"/>
            </a:p>
          </p:txBody>
        </p:sp>
      </p:grpSp>
      <p:sp>
        <p:nvSpPr>
          <p:cNvPr id="7172" name="Rounded Rectangle 7"/>
          <p:cNvSpPr>
            <a:spLocks noChangeArrowheads="1"/>
          </p:cNvSpPr>
          <p:nvPr/>
        </p:nvSpPr>
        <p:spPr bwMode="auto">
          <a:xfrm>
            <a:off x="6289675" y="5410200"/>
            <a:ext cx="2667000" cy="849313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</p:spTree>
    <p:custDataLst>
      <p:tags r:id="rId1"/>
    </p:custDataLst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35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/>
          <a:lstStyle/>
          <a:p>
            <a:pPr eaLnBrk="1" hangingPunct="1"/>
            <a:r>
              <a:rPr lang="en-US" altLang="en-US" sz="3600" b="1" smtClean="0">
                <a:solidFill>
                  <a:srgbClr val="0000FF"/>
                </a:solidFill>
              </a:rPr>
              <a:t>Plant &amp; Animal Cells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370888" cy="4267200"/>
          </a:xfrm>
        </p:spPr>
        <p:txBody>
          <a:bodyPr/>
          <a:lstStyle/>
          <a:p>
            <a:pPr eaLnBrk="1" hangingPunct="1">
              <a:defRPr/>
            </a:pP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</a:rPr>
              <a:t>Similarities</a:t>
            </a:r>
          </a:p>
          <a:p>
            <a:pPr eaLnBrk="1" hangingPunct="1">
              <a:buFontTx/>
              <a:buNone/>
              <a:defRPr/>
            </a:pPr>
            <a:endParaRPr lang="en-US" sz="1600" b="1" dirty="0" smtClean="0">
              <a:effectLst>
                <a:outerShdw blurRad="38100" dist="38100" dir="2700000" algn="tl">
                  <a:srgbClr val="C0C0C0"/>
                </a:outerShdw>
              </a:effectLst>
              <a:ea typeface="+mn-ea"/>
            </a:endParaRPr>
          </a:p>
          <a:p>
            <a:pPr lvl="1"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Arial" charset="0"/>
              </a:rPr>
              <a:t>Both are eukaryotic cells</a:t>
            </a:r>
          </a:p>
          <a:p>
            <a:pPr eaLnBrk="1" hangingPunct="1">
              <a:buFontTx/>
              <a:buNone/>
              <a:defRPr/>
            </a:pPr>
            <a:endParaRPr lang="en-US" b="1" dirty="0" smtClean="0">
              <a:effectLst>
                <a:outerShdw blurRad="38100" dist="38100" dir="2700000" algn="tl">
                  <a:srgbClr val="C0C0C0"/>
                </a:outerShdw>
              </a:effectLst>
              <a:ea typeface="+mn-ea"/>
            </a:endParaRPr>
          </a:p>
          <a:p>
            <a:pPr lvl="1"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Arial" charset="0"/>
              </a:rPr>
              <a:t>Both contain similar organelles</a:t>
            </a:r>
          </a:p>
          <a:p>
            <a:pPr lvl="1" eaLnBrk="1" hangingPunct="1">
              <a:buFontTx/>
              <a:buNone/>
              <a:defRPr/>
            </a:pPr>
            <a:endParaRPr lang="en-US" b="1" dirty="0" smtClean="0">
              <a:effectLst>
                <a:outerShdw blurRad="38100" dist="38100" dir="2700000" algn="tl">
                  <a:srgbClr val="C0C0C0"/>
                </a:outerShdw>
              </a:effectLst>
              <a:ea typeface="Arial" charset="0"/>
            </a:endParaRPr>
          </a:p>
          <a:p>
            <a:pPr lvl="1"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Arial" charset="0"/>
              </a:rPr>
              <a:t>Both are surrounded by cell membrane</a:t>
            </a:r>
          </a:p>
          <a:p>
            <a:pPr lvl="1" eaLnBrk="1" hangingPunct="1">
              <a:buFontTx/>
              <a:buNone/>
              <a:defRPr/>
            </a:pPr>
            <a:endParaRPr lang="en-US" b="1" dirty="0" smtClean="0">
              <a:effectLst>
                <a:outerShdw blurRad="38100" dist="38100" dir="2700000" algn="tl">
                  <a:srgbClr val="C0C0C0"/>
                </a:outerShdw>
              </a:effectLst>
              <a:ea typeface="Arial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639763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Plant &amp; Animal Cells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229600" cy="4267200"/>
          </a:xfrm>
        </p:spPr>
        <p:txBody>
          <a:bodyPr/>
          <a:lstStyle/>
          <a:p>
            <a:pPr eaLnBrk="1" hangingPunct="1">
              <a:spcBef>
                <a:spcPct val="10000"/>
              </a:spcBef>
              <a:defRPr/>
            </a:pPr>
            <a:r>
              <a:rPr 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Differences</a:t>
            </a:r>
          </a:p>
          <a:p>
            <a:pPr eaLnBrk="1" hangingPunct="1">
              <a:spcBef>
                <a:spcPct val="10000"/>
              </a:spcBef>
              <a:buFontTx/>
              <a:buNone/>
              <a:defRPr/>
            </a:pPr>
            <a:endParaRPr lang="en-US" sz="24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 eaLnBrk="1" hangingPunct="1">
              <a:spcBef>
                <a:spcPct val="10000"/>
              </a:spcBef>
              <a:defRPr/>
            </a:pPr>
            <a:r>
              <a:rPr 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Plants have</a:t>
            </a:r>
          </a:p>
          <a:p>
            <a:pPr lvl="2" eaLnBrk="1" hangingPunct="1">
              <a:spcBef>
                <a:spcPct val="10000"/>
              </a:spcBef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Cell wall – provides strength &amp; rigidity and is not found in animal cells.</a:t>
            </a:r>
          </a:p>
          <a:p>
            <a:pPr lvl="2" eaLnBrk="1" hangingPunct="1">
              <a:spcBef>
                <a:spcPct val="10000"/>
              </a:spcBef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Have chloroplasts that is photosynthetic and are not found in animal cells.</a:t>
            </a:r>
          </a:p>
          <a:p>
            <a:pPr lvl="2" eaLnBrk="1" hangingPunct="1">
              <a:spcBef>
                <a:spcPct val="10000"/>
              </a:spcBef>
              <a:buFontTx/>
              <a:buNone/>
              <a:defRPr/>
            </a:pPr>
            <a:endParaRPr lang="en-US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 eaLnBrk="1" hangingPunct="1">
              <a:spcBef>
                <a:spcPct val="10000"/>
              </a:spcBef>
              <a:defRPr/>
            </a:pPr>
            <a:r>
              <a:rPr 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Animals have</a:t>
            </a:r>
          </a:p>
          <a:p>
            <a:pPr lvl="2" eaLnBrk="1" hangingPunct="1">
              <a:spcBef>
                <a:spcPct val="10000"/>
              </a:spcBef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Organelle </a:t>
            </a:r>
            <a:r>
              <a:rPr lang="en-US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lysosomes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n-US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centriols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and flagella are not found in plants.</a:t>
            </a:r>
          </a:p>
          <a:p>
            <a:pPr lvl="2" eaLnBrk="1" hangingPunct="1">
              <a:spcBef>
                <a:spcPct val="10000"/>
              </a:spcBef>
              <a:defRPr/>
            </a:pPr>
            <a:r>
              <a:rPr lang="en-US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Centrioles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have important role in cell division.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87575"/>
            <a:ext cx="7772400" cy="1470025"/>
          </a:xfrm>
          <a:effectLst>
            <a:outerShdw blurRad="63500" dist="45791" dir="2021404" algn="ctr" rotWithShape="0">
              <a:srgbClr val="FF0000"/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GB" sz="5400" dirty="0" smtClean="0">
                <a:solidFill>
                  <a:srgbClr val="0000FF"/>
                </a:solidFill>
                <a:latin typeface="Impact" panose="020B0806030902050204" pitchFamily="34" charset="0"/>
              </a:rPr>
              <a:t>The Cell Organelles</a:t>
            </a:r>
          </a:p>
        </p:txBody>
      </p:sp>
    </p:spTree>
    <p:custDataLst>
      <p:tags r:id="rId1"/>
    </p:custData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6"/>
  <p:tag name="ARTICULATE_PROJECT_OPEN" val="1"/>
  <p:tag name="ARTICULATE_USED_PAGE_ORIENTATION" val="1"/>
  <p:tag name="ARTICULATE_USED_PAGE_SIZE" val="1"/>
  <p:tag name="TAG_BACKING_FORM_KEY" val="2296838-c:\ashraf\d\ashraf 2\lectures\saudia\145-zoo\gamal-lectures\new-articulate\lectures\lecture-6 cell-organelles\lecture 6.pptx"/>
  <p:tag name="ARTICULATE_PRESENTER_VERSION" val="7"/>
  <p:tag name="ARTICULATE_REFERENCE_COUNT" val="0"/>
  <p:tag name="ARTICULATE_PLAYER_GLOSSARY_XML" val="&lt;?xml version=&quot;1.0&quot; encoding=&quot;utf-16&quot;?&gt;&lt;glossary xmlns:xsi=&quot;http://www.w3.org/2001/XMLSchema-instance&quot; xmlns:xsd=&quot;http://www.w3.org/2001/XMLSchema&quot;&gt;&lt;terms /&gt;&lt;/glossary&gt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c7a956b9-e46e-453a-98a3-17a0573287c9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1"/>
  <p:tag name="ARTICULATE_NAV_LEVEL" val="1"/>
  <p:tag name="ARTICULATE_SLIDE_PRESENTER_GUID" val="c7a956b9-e46e-453a-98a3-17a0573287c9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c7a956b9-e46e-453a-98a3-17a0573287c9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c7a956b9-e46e-453a-98a3-17a0573287c9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c7a956b9-e46e-453a-98a3-17a0573287c9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c7a956b9-e46e-453a-98a3-17a0573287c9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c7a956b9-e46e-453a-98a3-17a0573287c9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IZMAKER_QUIZ_FILENAME" val="C:\Ashraf\D\Faculty file\e-Larning\1433-1434\المحتوى الرقمي\Zoo-145\Without-Sound\4 Lecture-Cell-Organelles\Quiz1.quiz"/>
  <p:tag name="QUIZMAKER_QUIZ_SLIDE_ID" val="294"/>
  <p:tag name="OVERRIDE" val="QUIZMAKER_QUIZ_SLIDE"/>
  <p:tag name="QUIZMAKER_QUIZ_TITLE" val="Quiz1"/>
  <p:tag name="ARTICULATE_DESCRIPTION" val="Quiz - 4 questions"/>
  <p:tag name="AQP_PASS_SCORE" val="80"/>
  <p:tag name="QUIZMAKER_LAST_MODIFY_DATE" val="41652.3473958333"/>
  <p:tag name="EMBEDDEDCONTENT_LASTWRITETIMEUTC" val="2014-01-13 05:20:15Z"/>
  <p:tag name="ELAPSEDTIME" val="5"/>
  <p:tag name="AQP_PASS_ACTION" val="2"/>
  <p:tag name="AQP_FAIL_ACTION" val="2"/>
  <p:tag name="ARTICULATE_SHOW_IN_MENU" val="multipleitems"/>
  <p:tag name="ARTICULATE_SLIDE_THUMBNAIL_REFRESH" val="1"/>
  <p:tag name="ARTICULATE_USED_LAYOUT" val="6"/>
  <p:tag name="ARTICULATE_NAV_LEVEL" val="1"/>
  <p:tag name="ARTICULATE_SLIDE_PRESENTER_GUID" val="c7a956b9-e46e-453a-98a3-17a0573287c9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Fals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False"/>
  <p:tag name="ARTICULATE_PLAYER_CONTROL_PLAYPAUSE" val="False"/>
  <p:tag name="ARTICULATE_PLAYER_CONTROLS_SET" val="Tru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B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7"/>
  <p:tag name="ARTICULATE_NAV_LEVEL" val="1"/>
  <p:tag name="ARTICULATE_SLIDE_PRESENTER_GUID" val="c7a956b9-e46e-453a-98a3-17a0573287c9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dc36053-3428-461a-b770-225e36c90266"/>
  <p:tag name="ARTICULATE_PLAYLIST_ID" val="-1"/>
  <p:tag name="ARTICULATE_SLIDE_NAV" val="17"/>
  <p:tag name="AUDIO_ID" val="377"/>
  <p:tag name="ARTICULATE_SLIDE_THUMBNAIL_REFRESH" val="1"/>
  <p:tag name="ARTICULATE_USED_LAYOUT" val="1"/>
  <p:tag name="ARTICULATE_NAV_LEVEL" val="1"/>
  <p:tag name="ARTICULATE_SLIDE_PRESENTER_GUID" val="c7a956b9-e46e-453a-98a3-17a0573287c9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6d7afbce09946128653d101d6d5370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7"/>
  <p:tag name="ARTICULATE_NAV_LEVEL" val="1"/>
  <p:tag name="ARTICULATE_SLIDE_PRESENTER_GUID" val="c7a956b9-e46e-453a-98a3-17a0573287c9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6"/>
  <p:tag name="ARTICULATE_NAV_LEVEL" val="1"/>
  <p:tag name="ARTICULATE_SLIDE_PRESENTER_GUID" val="c7a956b9-e46e-453a-98a3-17a0573287c9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c7a956b9-e46e-453a-98a3-17a0573287c9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c7a956b9-e46e-453a-98a3-17a0573287c9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c7a956b9-e46e-453a-98a3-17a0573287c9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NAV_LEVEL" val="1"/>
  <p:tag name="ARTICULATE_SLIDE_PRESENTER_GUID" val="c7a956b9-e46e-453a-98a3-17a0573287c9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1795</TotalTime>
  <Words>584</Words>
  <Application>Microsoft Office PowerPoint</Application>
  <PresentationFormat>On-screen Show (4:3)</PresentationFormat>
  <Paragraphs>80</Paragraphs>
  <Slides>16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Default Design</vt:lpstr>
      <vt:lpstr>PowerPoint Presentation</vt:lpstr>
      <vt:lpstr>PowerPoint Presentation</vt:lpstr>
      <vt:lpstr>Eukaryotic Cell Organization</vt:lpstr>
      <vt:lpstr>Introduction: Internal membranes compartmentalize the eukaryotic cell</vt:lpstr>
      <vt:lpstr>PowerPoint Presentation</vt:lpstr>
      <vt:lpstr>PowerPoint Presentation</vt:lpstr>
      <vt:lpstr>Plant &amp; Animal Cells</vt:lpstr>
      <vt:lpstr>Plant &amp; Animal Cells</vt:lpstr>
      <vt:lpstr>The Cell Organelles</vt:lpstr>
      <vt:lpstr>1. The nucleus: Contains the cell’s genetic library</vt:lpstr>
      <vt:lpstr>PowerPoint Presentation</vt:lpstr>
      <vt:lpstr>PowerPoint Presentation</vt:lpstr>
      <vt:lpstr>2. Ribosomes:  build the cell’s proteins</vt:lpstr>
      <vt:lpstr>PowerPoint Presentation</vt:lpstr>
      <vt:lpstr>Quiz1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Cell Organelles</dc:title>
  <dc:creator>Ash Ahm</dc:creator>
  <cp:lastModifiedBy>HP</cp:lastModifiedBy>
  <cp:revision>299</cp:revision>
  <dcterms:created xsi:type="dcterms:W3CDTF">2005-10-04T12:07:29Z</dcterms:created>
  <dcterms:modified xsi:type="dcterms:W3CDTF">2014-01-16T07:45:32Z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22D614AE-CDD3-489C-87D2-3106EC884FA3</vt:lpwstr>
  </property>
  <property fmtid="{D5CDD505-2E9C-101B-9397-08002B2CF9AE}" pid="3" name="ArticulatePath">
    <vt:lpwstr>Lecture 6</vt:lpwstr>
  </property>
  <property fmtid="{D5CDD505-2E9C-101B-9397-08002B2CF9AE}" pid="4" name="ArticulateUseProject">
    <vt:lpwstr>1</vt:lpwstr>
  </property>
  <property fmtid="{D5CDD505-2E9C-101B-9397-08002B2CF9AE}" pid="5" name="ArticulateProjectVersion">
    <vt:lpwstr>7</vt:lpwstr>
  </property>
  <property fmtid="{D5CDD505-2E9C-101B-9397-08002B2CF9AE}" pid="6" name="ArticulateProjectFull">
    <vt:lpwstr>C:\Ashraf\D\Ashraf 2\Lectures\Saudia\145-Zoo\Gamal-Lectures\New-Articulate\Lectures\Lecture-6 Cell-Organelles\Lecture 6.ppta</vt:lpwstr>
  </property>
</Properties>
</file>