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70" r:id="rId5"/>
    <p:sldId id="273" r:id="rId6"/>
    <p:sldId id="271" r:id="rId7"/>
    <p:sldId id="272" r:id="rId8"/>
    <p:sldId id="274" r:id="rId9"/>
    <p:sldId id="275" r:id="rId10"/>
    <p:sldId id="263" r:id="rId11"/>
    <p:sldId id="261" r:id="rId12"/>
    <p:sldId id="276" r:id="rId13"/>
    <p:sldId id="277" r:id="rId14"/>
    <p:sldId id="262" r:id="rId15"/>
    <p:sldId id="278" r:id="rId16"/>
    <p:sldId id="264" r:id="rId17"/>
    <p:sldId id="268" r:id="rId18"/>
    <p:sldId id="279" r:id="rId19"/>
    <p:sldId id="285" r:id="rId20"/>
    <p:sldId id="286" r:id="rId21"/>
    <p:sldId id="280" r:id="rId22"/>
    <p:sldId id="281" r:id="rId23"/>
    <p:sldId id="282" r:id="rId24"/>
    <p:sldId id="283" r:id="rId25"/>
    <p:sldId id="287" r:id="rId26"/>
    <p:sldId id="288" r:id="rId27"/>
    <p:sldId id="290" r:id="rId28"/>
    <p:sldId id="289" r:id="rId29"/>
    <p:sldId id="291" r:id="rId3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0FEF0-A588-4F58-8C84-74AD8D804DD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86BE3-1265-41D7-A8D6-D7A39051D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589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F926-95B0-4E7E-9A58-366191EAD764}" type="datetime1">
              <a:rPr lang="ar-SA" smtClean="0"/>
              <a:pPr/>
              <a:t>19/01/1438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4642-B705-4F88-A412-B2041EF157A7}" type="datetime1">
              <a:rPr lang="ar-SA" smtClean="0"/>
              <a:pPr/>
              <a:t>19/01/1438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1B31-05CE-47A9-A0A3-F84A56DB7A12}" type="datetime1">
              <a:rPr lang="ar-SA" smtClean="0"/>
              <a:pPr/>
              <a:t>19/01/1438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0BC6-8423-4478-8064-89DB3E6A29BD}" type="datetime1">
              <a:rPr lang="ar-SA" smtClean="0"/>
              <a:pPr/>
              <a:t>19/01/1438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33F-6E8A-411B-B131-BFD4CB9F08DA}" type="datetime1">
              <a:rPr lang="ar-SA" smtClean="0"/>
              <a:pPr/>
              <a:t>19/01/1438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F0FB-7C8C-4302-85F4-217946963A4E}" type="datetime1">
              <a:rPr lang="ar-SA" smtClean="0"/>
              <a:pPr/>
              <a:t>19/01/1438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C7BF-D707-4B49-A13D-3C9BC4ABB7D9}" type="datetime1">
              <a:rPr lang="ar-SA" smtClean="0"/>
              <a:pPr/>
              <a:t>19/01/1438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1A51-EF56-46B1-9C64-7E89C05374C3}" type="datetime1">
              <a:rPr lang="ar-SA" smtClean="0"/>
              <a:pPr/>
              <a:t>19/01/1438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0133-91BF-4B52-8704-14061B5557BC}" type="datetime1">
              <a:rPr lang="ar-SA" smtClean="0"/>
              <a:pPr/>
              <a:t>19/01/1438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5F3B-0820-4D22-940F-F861DFF7C11A}" type="datetime1">
              <a:rPr lang="ar-SA" smtClean="0"/>
              <a:pPr/>
              <a:t>19/01/1438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E3D8-BB32-4CF6-AD65-94630BB32EE4}" type="datetime1">
              <a:rPr lang="ar-SA" smtClean="0"/>
              <a:pPr/>
              <a:t>19/01/1438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4E6DD-4C2E-436C-82C4-8F20D630F0E8}" type="datetime1">
              <a:rPr lang="ar-SA" smtClean="0"/>
              <a:pPr/>
              <a:t>19/01/1438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1907704" y="2060848"/>
            <a:ext cx="5472608" cy="1800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3.8 Matrices</a:t>
            </a:r>
            <a:endParaRPr lang="ar-SA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39552" y="332656"/>
            <a:ext cx="7992888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51520" y="1268760"/>
            <a:ext cx="8568952" cy="51845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0"/>
            <a:r>
              <a:rPr lang="en-US" u="sng" dirty="0" smtClean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Addition and Subtraction</a:t>
            </a:r>
            <a:r>
              <a:rPr lang="ar-SA" u="sng" dirty="0" smtClean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u="sng" dirty="0" smtClean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matrices</a:t>
            </a:r>
            <a:endParaRPr lang="ar-SA" u="sng" dirty="0">
              <a:ln w="18415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85395"/>
          </a:xfrm>
        </p:spPr>
        <p:txBody>
          <a:bodyPr>
            <a:noAutofit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sz="2600" b="1" u="sng" dirty="0" smtClean="0">
                <a:solidFill>
                  <a:srgbClr val="C00000"/>
                </a:solidFill>
              </a:rPr>
              <a:t>DEFINITION 3</a:t>
            </a:r>
          </a:p>
          <a:p>
            <a:pPr algn="l" rtl="0">
              <a:lnSpc>
                <a:spcPct val="160000"/>
              </a:lnSpc>
            </a:pPr>
            <a:r>
              <a:rPr lang="en-US" sz="2600" dirty="0" smtClean="0"/>
              <a:t>If A and B are matrices of the </a:t>
            </a:r>
            <a:r>
              <a:rPr lang="en-US" sz="2600" b="1" u="sng" dirty="0" smtClean="0">
                <a:solidFill>
                  <a:srgbClr val="FF0000"/>
                </a:solidFill>
              </a:rPr>
              <a:t>same size</a:t>
            </a:r>
            <a:r>
              <a:rPr lang="en-US" sz="2600" dirty="0" smtClean="0"/>
              <a:t>, then the </a:t>
            </a:r>
            <a:r>
              <a:rPr lang="en-US" sz="2600" b="1" i="1" u="sng" dirty="0" smtClean="0">
                <a:solidFill>
                  <a:srgbClr val="00B050"/>
                </a:solidFill>
              </a:rPr>
              <a:t>sum A+B </a:t>
            </a:r>
            <a:r>
              <a:rPr lang="en-US" sz="2600" dirty="0" smtClean="0"/>
              <a:t>is the matrix obtained by </a:t>
            </a:r>
            <a:r>
              <a:rPr lang="en-US" sz="2600" b="1" i="1" u="sng" dirty="0" smtClean="0">
                <a:solidFill>
                  <a:srgbClr val="00B050"/>
                </a:solidFill>
              </a:rPr>
              <a:t>adding</a:t>
            </a:r>
            <a:r>
              <a:rPr lang="en-US" sz="2600" dirty="0" smtClean="0"/>
              <a:t> the entries of B to the corresponding entries of A, and</a:t>
            </a:r>
          </a:p>
          <a:p>
            <a:pPr algn="l" rtl="0">
              <a:lnSpc>
                <a:spcPct val="160000"/>
              </a:lnSpc>
            </a:pPr>
            <a:r>
              <a:rPr lang="en-US" sz="2600" dirty="0" smtClean="0"/>
              <a:t>The </a:t>
            </a:r>
            <a:r>
              <a:rPr lang="en-US" sz="2600" b="1" i="1" u="sng" dirty="0" smtClean="0">
                <a:solidFill>
                  <a:srgbClr val="00B050"/>
                </a:solidFill>
              </a:rPr>
              <a:t>difference</a:t>
            </a:r>
            <a:r>
              <a:rPr lang="en-US" sz="2600" dirty="0" smtClean="0"/>
              <a:t> </a:t>
            </a:r>
            <a:r>
              <a:rPr lang="en-US" sz="2600" b="1" i="1" u="sng" dirty="0" smtClean="0">
                <a:solidFill>
                  <a:srgbClr val="00B050"/>
                </a:solidFill>
              </a:rPr>
              <a:t>A-B</a:t>
            </a:r>
            <a:r>
              <a:rPr lang="en-US" sz="2600" dirty="0" smtClean="0"/>
              <a:t> is the matrix obtained by </a:t>
            </a:r>
            <a:r>
              <a:rPr lang="en-US" sz="2600" b="1" i="1" u="sng" dirty="0" smtClean="0">
                <a:solidFill>
                  <a:srgbClr val="00B050"/>
                </a:solidFill>
              </a:rPr>
              <a:t>subtracting</a:t>
            </a:r>
            <a:r>
              <a:rPr lang="en-US" sz="2600" dirty="0" smtClean="0"/>
              <a:t> the entries of B from the corresponding entries of A.</a:t>
            </a:r>
          </a:p>
          <a:p>
            <a:pPr algn="l" rtl="0">
              <a:lnSpc>
                <a:spcPct val="160000"/>
              </a:lnSpc>
            </a:pPr>
            <a:r>
              <a:rPr lang="en-US" sz="2600" b="1" u="sng" dirty="0" smtClean="0">
                <a:solidFill>
                  <a:srgbClr val="FF0000"/>
                </a:solidFill>
              </a:rPr>
              <a:t>Matrices of different sizes cannot be added or subtracted.</a:t>
            </a:r>
          </a:p>
          <a:p>
            <a:pPr algn="l" rtl="0">
              <a:lnSpc>
                <a:spcPct val="160000"/>
              </a:lnSpc>
              <a:buNone/>
            </a:pPr>
            <a:endParaRPr lang="en-US" sz="2600" dirty="0" smtClean="0"/>
          </a:p>
          <a:p>
            <a:pPr algn="l" rtl="0">
              <a:lnSpc>
                <a:spcPct val="160000"/>
              </a:lnSpc>
              <a:buNone/>
            </a:pPr>
            <a:endParaRPr lang="en-US" sz="2600" dirty="0" smtClean="0"/>
          </a:p>
          <a:p>
            <a:pPr algn="l" rtl="0">
              <a:lnSpc>
                <a:spcPct val="160000"/>
              </a:lnSpc>
              <a:buNone/>
            </a:pPr>
            <a:endParaRPr lang="ar-SA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2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Consider the matrices</a:t>
            </a:r>
          </a:p>
          <a:p>
            <a:pPr algn="l" rtl="0"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dirty="0" smtClean="0"/>
              <a:t>Find: A+B , A-B ,  A+C, B+C, A-C, and B-C</a:t>
            </a:r>
            <a:endParaRPr lang="ar-SA" b="1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9552" y="2132856"/>
            <a:ext cx="2214613" cy="792088"/>
          </a:xfrm>
          <a:prstGeom prst="rect">
            <a:avLst/>
          </a:prstGeom>
          <a:noFill/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27431" y="2132856"/>
            <a:ext cx="2062181" cy="682749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12160" y="2276872"/>
            <a:ext cx="1417658" cy="648072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2339752" y="116632"/>
            <a:ext cx="4392488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07504" y="908720"/>
            <a:ext cx="8568952" cy="51845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Scalar Multiples.</a:t>
            </a:r>
            <a:b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ar-S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3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If </a:t>
            </a:r>
            <a:r>
              <a:rPr lang="en-US" b="1" i="1" dirty="0" smtClean="0"/>
              <a:t>A</a:t>
            </a:r>
            <a:r>
              <a:rPr lang="en-US" dirty="0" smtClean="0"/>
              <a:t> is any matrix and </a:t>
            </a:r>
            <a:r>
              <a:rPr lang="en-US" b="1" i="1" dirty="0" smtClean="0"/>
              <a:t>c</a:t>
            </a:r>
            <a:r>
              <a:rPr lang="en-US" dirty="0" smtClean="0"/>
              <a:t> is any scalar, then the </a:t>
            </a:r>
            <a:r>
              <a:rPr lang="en-US" b="1" i="1" u="sng" dirty="0" smtClean="0">
                <a:solidFill>
                  <a:srgbClr val="00B050"/>
                </a:solidFill>
              </a:rPr>
              <a:t>product </a:t>
            </a:r>
            <a:r>
              <a:rPr lang="en-US" b="1" i="1" u="sng" dirty="0" err="1" smtClean="0">
                <a:solidFill>
                  <a:srgbClr val="00B050"/>
                </a:solidFill>
              </a:rPr>
              <a:t>cA</a:t>
            </a:r>
            <a:r>
              <a:rPr lang="en-US" b="1" i="1" u="sng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is the matrix obtained by multiplying each entry of the matrix </a:t>
            </a:r>
            <a:r>
              <a:rPr lang="en-US" b="1" i="1" dirty="0" smtClean="0"/>
              <a:t>A</a:t>
            </a:r>
            <a:r>
              <a:rPr lang="en-US" dirty="0" smtClean="0"/>
              <a:t> by </a:t>
            </a:r>
            <a:r>
              <a:rPr lang="en-US" b="1" i="1" dirty="0" smtClean="0"/>
              <a:t>c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The matrix </a:t>
            </a:r>
            <a:r>
              <a:rPr lang="en-US" b="1" i="1" dirty="0" err="1" smtClean="0"/>
              <a:t>cA</a:t>
            </a:r>
            <a:r>
              <a:rPr lang="en-US" dirty="0" smtClean="0"/>
              <a:t> is said to be a </a:t>
            </a:r>
            <a:r>
              <a:rPr lang="en-US" b="1" i="1" u="sng" dirty="0" smtClean="0">
                <a:solidFill>
                  <a:srgbClr val="00B050"/>
                </a:solidFill>
              </a:rPr>
              <a:t>scalar multiple </a:t>
            </a:r>
            <a:r>
              <a:rPr lang="en-US" dirty="0" err="1" smtClean="0"/>
              <a:t>of</a:t>
            </a:r>
            <a:r>
              <a:rPr lang="en-US" b="1" i="1" dirty="0" err="1" smtClean="0"/>
              <a:t>A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In matrix notation,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If </a:t>
            </a:r>
            <a:r>
              <a:rPr lang="en-US" b="1" i="1" dirty="0" smtClean="0"/>
              <a:t>A =[</a:t>
            </a:r>
            <a:r>
              <a:rPr lang="en-US" b="1" i="1" dirty="0" err="1" smtClean="0">
                <a:cs typeface="+mj-cs"/>
              </a:rPr>
              <a:t>a</a:t>
            </a:r>
            <a:r>
              <a:rPr lang="en-US" b="1" i="1" baseline="-25000" dirty="0" err="1" smtClean="0">
                <a:cs typeface="+mj-cs"/>
              </a:rPr>
              <a:t>ij</a:t>
            </a:r>
            <a:r>
              <a:rPr lang="en-US" b="1" i="1" dirty="0" smtClean="0"/>
              <a:t>], then </a:t>
            </a:r>
            <a:r>
              <a:rPr lang="en-US" b="1" i="1" dirty="0" err="1" smtClean="0"/>
              <a:t>cA</a:t>
            </a:r>
            <a:r>
              <a:rPr lang="en-US" b="1" i="1" dirty="0" smtClean="0"/>
              <a:t> =c[</a:t>
            </a:r>
            <a:r>
              <a:rPr lang="en-US" b="1" i="1" dirty="0" err="1" smtClean="0"/>
              <a:t>a</a:t>
            </a:r>
            <a:r>
              <a:rPr lang="en-US" b="1" i="1" baseline="-25000" dirty="0" err="1" smtClean="0"/>
              <a:t>ij</a:t>
            </a:r>
            <a:r>
              <a:rPr lang="en-US" b="1" i="1" dirty="0" smtClean="0"/>
              <a:t>], = [</a:t>
            </a:r>
            <a:r>
              <a:rPr lang="en-US" b="1" i="1" dirty="0" err="1" smtClean="0"/>
              <a:t>ca</a:t>
            </a:r>
            <a:r>
              <a:rPr lang="en-US" b="1" i="1" baseline="-25000" dirty="0" err="1" smtClean="0"/>
              <a:t>ij</a:t>
            </a:r>
            <a:r>
              <a:rPr lang="en-US" b="1" i="1" dirty="0" smtClean="0"/>
              <a:t>].</a:t>
            </a:r>
            <a:endParaRPr lang="ar-SA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Example: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For the matrices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Find: 2A , - B , (1 ⁄3)C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1560" y="1916832"/>
            <a:ext cx="1883460" cy="648072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71800" y="1916832"/>
            <a:ext cx="2329008" cy="648072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64088" y="1844824"/>
            <a:ext cx="2520280" cy="720080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835696" y="188640"/>
            <a:ext cx="5472608" cy="93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07504" y="1196752"/>
            <a:ext cx="8568952" cy="51845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125760"/>
            <a:ext cx="8229600" cy="1143000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Multiplying Matrices.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4</a:t>
            </a:r>
          </a:p>
          <a:p>
            <a:pPr algn="l" rtl="0">
              <a:buNone/>
            </a:pPr>
            <a:r>
              <a:rPr lang="en-US" dirty="0" smtClean="0"/>
              <a:t>Let A be an m x k matrix and B be a k x n matrix. </a:t>
            </a:r>
            <a:r>
              <a:rPr lang="en-US" b="1" i="1" u="sng" dirty="0" smtClean="0">
                <a:solidFill>
                  <a:srgbClr val="00B050"/>
                </a:solidFill>
              </a:rPr>
              <a:t>The product of A and B</a:t>
            </a:r>
            <a:r>
              <a:rPr lang="en-US" dirty="0" smtClean="0"/>
              <a:t>, denoted by </a:t>
            </a:r>
            <a:r>
              <a:rPr lang="en-US" b="1" i="1" dirty="0" smtClean="0">
                <a:solidFill>
                  <a:srgbClr val="00B050"/>
                </a:solidFill>
              </a:rPr>
              <a:t>AB</a:t>
            </a:r>
            <a:r>
              <a:rPr lang="en-US" dirty="0" smtClean="0"/>
              <a:t>, is</a:t>
            </a:r>
          </a:p>
          <a:p>
            <a:pPr algn="l" rtl="0">
              <a:buNone/>
            </a:pPr>
            <a:r>
              <a:rPr lang="en-US" dirty="0" smtClean="0"/>
              <a:t>the m x n matrix with its (</a:t>
            </a:r>
            <a:r>
              <a:rPr lang="en-US" dirty="0" err="1" smtClean="0"/>
              <a:t>i,j</a:t>
            </a:r>
            <a:r>
              <a:rPr lang="en-US" dirty="0" smtClean="0"/>
              <a:t>)</a:t>
            </a:r>
            <a:r>
              <a:rPr lang="en-US" dirty="0" err="1" smtClean="0"/>
              <a:t>th</a:t>
            </a:r>
            <a:r>
              <a:rPr lang="en-US" dirty="0" smtClean="0"/>
              <a:t> entry equal to the sum of the products of the corresponding</a:t>
            </a:r>
          </a:p>
          <a:p>
            <a:pPr algn="l" rtl="0">
              <a:buNone/>
            </a:pPr>
            <a:r>
              <a:rPr lang="en-US" dirty="0" smtClean="0"/>
              <a:t>elements from the </a:t>
            </a:r>
            <a:r>
              <a:rPr lang="en-US" dirty="0" err="1" smtClean="0"/>
              <a:t>ith</a:t>
            </a:r>
            <a:r>
              <a:rPr lang="en-US" dirty="0" smtClean="0"/>
              <a:t> row of A and the </a:t>
            </a:r>
            <a:r>
              <a:rPr lang="en-US" dirty="0" err="1" smtClean="0"/>
              <a:t>jth</a:t>
            </a:r>
            <a:r>
              <a:rPr lang="en-US" dirty="0" smtClean="0"/>
              <a:t> column of B.</a:t>
            </a:r>
          </a:p>
          <a:p>
            <a:pPr algn="l" rtl="0">
              <a:buNone/>
            </a:pPr>
            <a:r>
              <a:rPr lang="en-US" dirty="0" smtClean="0"/>
              <a:t> In other words, if AB = [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] then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 = a</a:t>
            </a:r>
            <a:r>
              <a:rPr lang="en-US" baseline="-25000" dirty="0" smtClean="0"/>
              <a:t>1j</a:t>
            </a:r>
            <a:r>
              <a:rPr lang="en-US" dirty="0" smtClean="0"/>
              <a:t> b</a:t>
            </a:r>
            <a:r>
              <a:rPr lang="en-US" baseline="-25000" dirty="0" smtClean="0"/>
              <a:t>1j</a:t>
            </a:r>
            <a:r>
              <a:rPr lang="en-US" dirty="0" smtClean="0"/>
              <a:t> + a</a:t>
            </a:r>
            <a:r>
              <a:rPr lang="en-US" baseline="-25000" dirty="0" smtClean="0"/>
              <a:t>i2</a:t>
            </a:r>
            <a:r>
              <a:rPr lang="en-US" dirty="0" smtClean="0"/>
              <a:t>b</a:t>
            </a:r>
            <a:r>
              <a:rPr lang="en-US" baseline="-25000" dirty="0" smtClean="0"/>
              <a:t>2i</a:t>
            </a:r>
            <a:r>
              <a:rPr lang="en-US" dirty="0" smtClean="0"/>
              <a:t> + . . . +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ik</a:t>
            </a:r>
            <a:r>
              <a:rPr lang="en-US" dirty="0" err="1" smtClean="0"/>
              <a:t>b</a:t>
            </a:r>
            <a:r>
              <a:rPr lang="en-US" baseline="-25000" dirty="0" err="1" smtClean="0"/>
              <a:t>ki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6950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b="1" u="sng" dirty="0" smtClean="0">
                <a:solidFill>
                  <a:srgbClr val="FF0000"/>
                </a:solidFill>
              </a:rPr>
              <a:t>Determining Whether a product Is Defined</a:t>
            </a:r>
            <a:endParaRPr lang="ar-SA" sz="3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03845"/>
            <a:ext cx="8229600" cy="4857403"/>
          </a:xfrm>
        </p:spPr>
        <p:txBody>
          <a:bodyPr>
            <a:noAutofit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sz="2400" i="1" dirty="0" smtClean="0">
                <a:solidFill>
                  <a:srgbClr val="0070C0"/>
                </a:solidFill>
              </a:rPr>
              <a:t>Suppose that A, B, and C are matrices with the following sizes: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400" dirty="0" smtClean="0"/>
              <a:t>           A                     B                    C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400" dirty="0" smtClean="0"/>
              <a:t>         3x4                  4x7                7x3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400" i="1" dirty="0" smtClean="0">
                <a:solidFill>
                  <a:srgbClr val="0070C0"/>
                </a:solidFill>
              </a:rPr>
              <a:t>Then</a:t>
            </a:r>
          </a:p>
          <a:p>
            <a:pPr algn="l" rtl="0">
              <a:lnSpc>
                <a:spcPct val="160000"/>
              </a:lnSpc>
            </a:pPr>
            <a:r>
              <a:rPr lang="en-US" sz="2400" i="1" dirty="0" smtClean="0"/>
              <a:t>AB</a:t>
            </a:r>
            <a:r>
              <a:rPr lang="en-US" sz="2400" dirty="0" smtClean="0"/>
              <a:t> is defined and is a 3x7 matrix;</a:t>
            </a:r>
          </a:p>
          <a:p>
            <a:pPr algn="l" rtl="0">
              <a:lnSpc>
                <a:spcPct val="160000"/>
              </a:lnSpc>
            </a:pPr>
            <a:r>
              <a:rPr lang="en-US" sz="2400" i="1" dirty="0" smtClean="0"/>
              <a:t>BC</a:t>
            </a:r>
            <a:r>
              <a:rPr lang="en-US" sz="2400" dirty="0" smtClean="0"/>
              <a:t> is defined and is a 4x3 matrix;</a:t>
            </a:r>
          </a:p>
          <a:p>
            <a:pPr algn="l" rtl="0">
              <a:lnSpc>
                <a:spcPct val="160000"/>
              </a:lnSpc>
            </a:pPr>
            <a:r>
              <a:rPr lang="en-US" sz="2400" i="1" dirty="0" smtClean="0"/>
              <a:t>CA</a:t>
            </a:r>
            <a:r>
              <a:rPr lang="en-US" sz="2400" dirty="0" smtClean="0"/>
              <a:t> is defined and is a 7x4 matrix.</a:t>
            </a:r>
          </a:p>
          <a:p>
            <a:pPr algn="l" rtl="0">
              <a:lnSpc>
                <a:spcPct val="160000"/>
              </a:lnSpc>
            </a:pPr>
            <a:r>
              <a:rPr lang="en-US" sz="2400" dirty="0" smtClean="0"/>
              <a:t>The products </a:t>
            </a:r>
            <a:r>
              <a:rPr lang="en-US" sz="2400" i="1" dirty="0" smtClean="0"/>
              <a:t>AC, CB</a:t>
            </a:r>
            <a:r>
              <a:rPr lang="en-US" sz="2400" dirty="0" smtClean="0"/>
              <a:t>, and </a:t>
            </a:r>
            <a:r>
              <a:rPr lang="en-US" sz="2400" i="1" dirty="0" smtClean="0"/>
              <a:t>BA</a:t>
            </a:r>
            <a:r>
              <a:rPr lang="en-US" sz="2400" dirty="0" smtClean="0"/>
              <a:t> are all undefined.</a:t>
            </a:r>
          </a:p>
          <a:p>
            <a:pPr algn="l" rtl="0">
              <a:lnSpc>
                <a:spcPct val="160000"/>
              </a:lnSpc>
              <a:buNone/>
            </a:pPr>
            <a:endParaRPr lang="ar-SA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 3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5576" y="1412776"/>
            <a:ext cx="712879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pPr rtl="0"/>
            <a:r>
              <a:rPr lang="en-US" b="1" dirty="0" err="1" smtClean="0">
                <a:solidFill>
                  <a:srgbClr val="FF0000"/>
                </a:solidFill>
              </a:rPr>
              <a:t>Coution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229600" cy="4785395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AB≠BA</a:t>
            </a:r>
          </a:p>
          <a:p>
            <a:pPr algn="l" rtl="0"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EXAMPLE 4</a:t>
            </a:r>
          </a:p>
          <a:p>
            <a:pPr algn="l" rtl="0">
              <a:buNone/>
            </a:pPr>
            <a:endParaRPr lang="en-US" sz="3600" b="1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3600" b="1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3600" b="1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3600" b="1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ar-SA" sz="3600" b="1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59632" y="2132856"/>
            <a:ext cx="698477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5699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Identity Matrices</a:t>
            </a:r>
            <a:endParaRPr lang="ar-SA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07504" y="1196752"/>
            <a:ext cx="8856984" cy="51845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79512" y="1196752"/>
            <a:ext cx="8712968" cy="3528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34297" y="4869160"/>
            <a:ext cx="8758183" cy="121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مستدير الزوايا 8"/>
          <p:cNvSpPr/>
          <p:nvPr/>
        </p:nvSpPr>
        <p:spPr>
          <a:xfrm>
            <a:off x="107504" y="1052736"/>
            <a:ext cx="8856984" cy="32403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472608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</a:t>
            </a:r>
          </a:p>
          <a:p>
            <a:pPr algn="l" rtl="0">
              <a:buNone/>
            </a:pPr>
            <a:r>
              <a:rPr lang="en-US" dirty="0" smtClean="0"/>
              <a:t>A matrix whose entries are all zero is called a </a:t>
            </a:r>
            <a:r>
              <a:rPr lang="en-US" b="1" i="1" u="sng" dirty="0" smtClean="0">
                <a:solidFill>
                  <a:srgbClr val="00B050"/>
                </a:solidFill>
              </a:rPr>
              <a:t>zero matrix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We will denote a zero matrix by 0 unless it is important to specify its size, in which case we will denote the </a:t>
            </a:r>
            <a:r>
              <a:rPr lang="en-US" dirty="0" err="1" smtClean="0"/>
              <a:t>mxn</a:t>
            </a:r>
            <a:r>
              <a:rPr lang="en-US" dirty="0" smtClean="0"/>
              <a:t> zero matrix by 0</a:t>
            </a:r>
            <a:r>
              <a:rPr lang="en-US" baseline="-25000" dirty="0" smtClean="0"/>
              <a:t>mxn</a:t>
            </a:r>
            <a:r>
              <a:rPr lang="en-US" dirty="0" smtClean="0"/>
              <a:t> 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Examples: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Zero Matrices</a:t>
            </a:r>
            <a:endParaRPr lang="ar-SA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797152"/>
            <a:ext cx="6120680" cy="1443963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9512" y="1196752"/>
            <a:ext cx="8496944" cy="49685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Matrix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>
            <a:normAutofit fontScale="85000" lnSpcReduction="2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1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A </a:t>
            </a:r>
            <a:r>
              <a:rPr lang="en-US" b="1" i="1" u="sng" dirty="0" smtClean="0">
                <a:solidFill>
                  <a:srgbClr val="00B050"/>
                </a:solidFill>
              </a:rPr>
              <a:t>matrix</a:t>
            </a:r>
            <a:r>
              <a:rPr lang="en-US" dirty="0" smtClean="0"/>
              <a:t> is a rectangular array of numbers.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A matrix with m rows and n columns is called an </a:t>
            </a:r>
            <a:r>
              <a:rPr lang="en-US" b="1" i="1" u="sng" dirty="0" smtClean="0">
                <a:solidFill>
                  <a:srgbClr val="00B050"/>
                </a:solidFill>
              </a:rPr>
              <a:t>m x n matrix.</a:t>
            </a:r>
          </a:p>
          <a:p>
            <a:pPr algn="l" rtl="0">
              <a:lnSpc>
                <a:spcPct val="150000"/>
              </a:lnSpc>
            </a:pPr>
            <a:r>
              <a:rPr lang="en-US" b="1" i="1" u="sng" dirty="0" smtClean="0">
                <a:solidFill>
                  <a:srgbClr val="00B050"/>
                </a:solidFill>
              </a:rPr>
              <a:t>The size </a:t>
            </a:r>
            <a:r>
              <a:rPr lang="en-US" b="1" i="1" dirty="0" smtClean="0"/>
              <a:t>of </a:t>
            </a:r>
            <a:r>
              <a:rPr lang="en-US" dirty="0" smtClean="0"/>
              <a:t>an </a:t>
            </a:r>
            <a:r>
              <a:rPr lang="en-US" dirty="0" err="1" smtClean="0"/>
              <a:t>mxn</a:t>
            </a:r>
            <a:r>
              <a:rPr lang="en-US" dirty="0" smtClean="0"/>
              <a:t> matrix is </a:t>
            </a:r>
            <a:r>
              <a:rPr lang="en-US" dirty="0" err="1" smtClean="0"/>
              <a:t>mxn</a:t>
            </a:r>
            <a:r>
              <a:rPr lang="en-US" b="1" i="1" u="sng" dirty="0" smtClean="0"/>
              <a:t>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 plural of matrix is matrices.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smtClean="0">
                <a:solidFill>
                  <a:srgbClr val="00B050"/>
                </a:solidFill>
              </a:rPr>
              <a:t>A square matrix </a:t>
            </a:r>
            <a:r>
              <a:rPr lang="en-US" dirty="0" smtClean="0"/>
              <a:t>is a matrix with the same number of rows and columns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Remark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If A and 0 are matrices </a:t>
            </a:r>
            <a:r>
              <a:rPr lang="en-US" b="1" i="1" u="sng" dirty="0" smtClean="0">
                <a:solidFill>
                  <a:srgbClr val="00B050"/>
                </a:solidFill>
              </a:rPr>
              <a:t>of the same sizes</a:t>
            </a:r>
            <a:r>
              <a:rPr lang="en-US" dirty="0" smtClean="0"/>
              <a:t>, then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i="1" u="sng" dirty="0" smtClean="0">
                <a:solidFill>
                  <a:srgbClr val="00B050"/>
                </a:solidFill>
              </a:rPr>
              <a:t>A+0= 0+A= A </a:t>
            </a:r>
            <a:r>
              <a:rPr lang="en-US" b="1" dirty="0" smtClean="0"/>
              <a:t>&amp;</a:t>
            </a:r>
            <a:r>
              <a:rPr lang="en-US" b="1" i="1" u="sng" dirty="0" smtClean="0">
                <a:solidFill>
                  <a:srgbClr val="00B050"/>
                </a:solidFill>
              </a:rPr>
              <a:t> A-0 = 0-A = A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If A and 0 are matrices of a </a:t>
            </a:r>
            <a:r>
              <a:rPr lang="en-US" b="1" i="1" u="sng" dirty="0" smtClean="0">
                <a:solidFill>
                  <a:srgbClr val="00B050"/>
                </a:solidFill>
              </a:rPr>
              <a:t>different sizes</a:t>
            </a:r>
            <a:r>
              <a:rPr lang="en-US" dirty="0" smtClean="0"/>
              <a:t>, then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A+0 , 0+A, A-0 &amp; 0-A </a:t>
            </a:r>
            <a:r>
              <a:rPr lang="en-US" b="1" i="1" u="sng" dirty="0" smtClean="0">
                <a:solidFill>
                  <a:srgbClr val="00B050"/>
                </a:solidFill>
              </a:rPr>
              <a:t>are not defined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179512" y="1268760"/>
            <a:ext cx="4320480" cy="46085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Transpose of Matrix 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</a:rPr>
              <a:t>DEFINITION 6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3200" b="1" dirty="0" smtClean="0"/>
              <a:t>If A is any </a:t>
            </a:r>
            <a:r>
              <a:rPr lang="en-US" sz="3200" b="1" i="1" dirty="0" err="1" smtClean="0"/>
              <a:t>mxn</a:t>
            </a:r>
            <a:r>
              <a:rPr lang="en-US" sz="3200" b="1" dirty="0" smtClean="0"/>
              <a:t> matrix, then </a:t>
            </a:r>
            <a:r>
              <a:rPr lang="en-US" sz="3200" b="1" i="1" dirty="0" smtClean="0"/>
              <a:t>the transpose </a:t>
            </a:r>
            <a:r>
              <a:rPr lang="en-US" sz="3200" b="1" dirty="0" smtClean="0"/>
              <a:t>of </a:t>
            </a:r>
            <a:r>
              <a:rPr lang="en-US" sz="3200" b="1" i="1" dirty="0" smtClean="0"/>
              <a:t>A</a:t>
            </a:r>
            <a:r>
              <a:rPr lang="en-US" sz="3200" b="1" dirty="0" smtClean="0"/>
              <a:t>, denoted by </a:t>
            </a:r>
            <a:r>
              <a:rPr lang="en-US" sz="3200" b="1" i="1" dirty="0" smtClean="0"/>
              <a:t>A</a:t>
            </a:r>
            <a:r>
              <a:rPr lang="en-US" sz="3200" b="1" i="1" baseline="30000" dirty="0" smtClean="0"/>
              <a:t>T</a:t>
            </a:r>
            <a:r>
              <a:rPr lang="en-US" sz="3200" b="1" dirty="0" smtClean="0"/>
              <a:t> , is defined to be </a:t>
            </a:r>
            <a:r>
              <a:rPr lang="en-US" sz="3200" b="1" i="1" dirty="0" smtClean="0"/>
              <a:t>the </a:t>
            </a:r>
            <a:r>
              <a:rPr lang="en-US" sz="3200" b="1" i="1" dirty="0" err="1" smtClean="0"/>
              <a:t>nxm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matrix that results </a:t>
            </a:r>
            <a:r>
              <a:rPr lang="en-US" sz="3200" b="1" i="1" u="sng" dirty="0" smtClean="0">
                <a:solidFill>
                  <a:srgbClr val="00B050"/>
                </a:solidFill>
              </a:rPr>
              <a:t>by interchanging rows and columns of matrix A</a:t>
            </a:r>
            <a:r>
              <a:rPr lang="en-US" sz="3200" b="1" dirty="0" smtClean="0"/>
              <a:t>; that is; the first column of A</a:t>
            </a:r>
            <a:r>
              <a:rPr lang="en-US" sz="3200" b="1" baseline="30000" dirty="0" smtClean="0"/>
              <a:t>T</a:t>
            </a:r>
            <a:r>
              <a:rPr lang="en-US" sz="3200" b="1" dirty="0" smtClean="0"/>
              <a:t>  is the first row of A, and the second column of A</a:t>
            </a:r>
            <a:r>
              <a:rPr lang="en-US" sz="3200" b="1" baseline="30000" dirty="0" smtClean="0"/>
              <a:t>T</a:t>
            </a:r>
            <a:r>
              <a:rPr lang="en-US" sz="3200" b="1" dirty="0" smtClean="0"/>
              <a:t>  is the column row of A, and so forth.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pic>
        <p:nvPicPr>
          <p:cNvPr id="5" name="Picture 2" descr="Transpose Matri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556792"/>
            <a:ext cx="5081180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ContrastingLeftFacing"/>
            <a:lightRig rig="soft" dir="t">
              <a:rot lat="0" lon="0" rev="0"/>
            </a:lightRig>
          </a:scene3d>
          <a:sp3d prstMaterial="translucentPowder">
            <a:bevelT w="203200" h="50800"/>
          </a:sp3d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The following are some examples of matrices and their transposes.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636912"/>
            <a:ext cx="5740066" cy="1008112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357" y="2708920"/>
            <a:ext cx="3086056" cy="864096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07504" y="1556792"/>
            <a:ext cx="8856984" cy="46805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Trace of a Matrix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If A is a </a:t>
            </a:r>
            <a:r>
              <a:rPr lang="en-US" b="1" u="sng" dirty="0" smtClean="0"/>
              <a:t>square matrix</a:t>
            </a:r>
            <a:r>
              <a:rPr lang="en-US" dirty="0" smtClean="0"/>
              <a:t>, then </a:t>
            </a:r>
            <a:r>
              <a:rPr lang="en-US" b="1" i="1" u="sng" dirty="0" smtClean="0">
                <a:solidFill>
                  <a:srgbClr val="00B050"/>
                </a:solidFill>
              </a:rPr>
              <a:t>the trace of A</a:t>
            </a:r>
            <a:r>
              <a:rPr lang="en-US" dirty="0" smtClean="0"/>
              <a:t>, denoted by </a:t>
            </a:r>
            <a:r>
              <a:rPr lang="en-US" b="1" i="1" u="sng" dirty="0" err="1" smtClean="0">
                <a:solidFill>
                  <a:srgbClr val="00B050"/>
                </a:solidFill>
              </a:rPr>
              <a:t>tr</a:t>
            </a:r>
            <a:r>
              <a:rPr lang="en-US" b="1" i="1" u="sng" dirty="0" smtClean="0">
                <a:solidFill>
                  <a:srgbClr val="00B050"/>
                </a:solidFill>
              </a:rPr>
              <a:t>(A), </a:t>
            </a:r>
            <a:r>
              <a:rPr lang="en-US" dirty="0" smtClean="0"/>
              <a:t>is defined to be </a:t>
            </a:r>
            <a:r>
              <a:rPr lang="en-US" b="1" i="1" u="sng" dirty="0" smtClean="0">
                <a:solidFill>
                  <a:srgbClr val="00B050"/>
                </a:solidFill>
              </a:rPr>
              <a:t>the sum of the entries on the main diagonal of A. </a:t>
            </a:r>
            <a:r>
              <a:rPr lang="en-US" dirty="0" smtClean="0"/>
              <a:t>The </a:t>
            </a:r>
            <a:r>
              <a:rPr lang="en-US" b="1" u="sng" dirty="0" smtClean="0"/>
              <a:t>trace of A is undefined if A is not a square </a:t>
            </a:r>
            <a:r>
              <a:rPr lang="en-US" dirty="0" smtClean="0"/>
              <a:t>matrix.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The following are example of matrices and their traces: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2708920"/>
            <a:ext cx="5040560" cy="1096485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24</a:t>
            </a:fld>
            <a:endParaRPr lang="ar-S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5496" y="1412776"/>
            <a:ext cx="8856984" cy="46805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Singular, nonsingular, and Inverse Matrices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If A is </a:t>
            </a:r>
            <a:r>
              <a:rPr lang="en-US" b="1" i="1" u="sng" dirty="0" smtClean="0"/>
              <a:t>a square matrix</a:t>
            </a:r>
            <a:r>
              <a:rPr lang="en-US" dirty="0" smtClean="0"/>
              <a:t>, and if a matrix B </a:t>
            </a:r>
            <a:r>
              <a:rPr lang="en-US" b="1" i="1" u="sng" dirty="0" smtClean="0"/>
              <a:t>of the same size</a:t>
            </a:r>
            <a:r>
              <a:rPr lang="en-US" dirty="0" smtClean="0"/>
              <a:t> can be found such that </a:t>
            </a:r>
            <a:r>
              <a:rPr lang="en-US" b="1" i="1" dirty="0" smtClean="0">
                <a:solidFill>
                  <a:srgbClr val="00B050"/>
                </a:solidFill>
              </a:rPr>
              <a:t>AB=BA=I</a:t>
            </a:r>
            <a:r>
              <a:rPr lang="en-US" dirty="0" smtClean="0"/>
              <a:t>, then A is said to be </a:t>
            </a:r>
            <a:r>
              <a:rPr lang="en-US" b="1" i="1" dirty="0" smtClean="0">
                <a:solidFill>
                  <a:srgbClr val="00B050"/>
                </a:solidFill>
              </a:rPr>
              <a:t>invertible</a:t>
            </a:r>
            <a:r>
              <a:rPr lang="en-US" dirty="0" smtClean="0"/>
              <a:t> or </a:t>
            </a:r>
            <a:r>
              <a:rPr lang="en-US" b="1" i="1" dirty="0" smtClean="0">
                <a:solidFill>
                  <a:srgbClr val="00B050"/>
                </a:solidFill>
              </a:rPr>
              <a:t>nonsingular</a:t>
            </a:r>
            <a:r>
              <a:rPr lang="en-US" dirty="0" smtClean="0"/>
              <a:t>, and B is called an </a:t>
            </a:r>
            <a:r>
              <a:rPr lang="en-US" b="1" i="1" dirty="0" smtClean="0">
                <a:solidFill>
                  <a:srgbClr val="00B050"/>
                </a:solidFill>
              </a:rPr>
              <a:t>inverse</a:t>
            </a:r>
            <a:r>
              <a:rPr lang="en-US" dirty="0" smtClean="0"/>
              <a:t> of A.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If no such matrix B can be found, then A is said to be </a:t>
            </a:r>
            <a:r>
              <a:rPr lang="en-US" b="1" i="1" dirty="0" smtClean="0">
                <a:solidFill>
                  <a:srgbClr val="00B050"/>
                </a:solidFill>
              </a:rPr>
              <a:t> singular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25</a:t>
            </a:fld>
            <a:endParaRPr lang="ar-S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Let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Then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lnSpc>
                <a:spcPct val="160000"/>
              </a:lnSpc>
              <a:buNone/>
            </a:pPr>
            <a:r>
              <a:rPr lang="en-US" b="1" dirty="0" smtClean="0">
                <a:solidFill>
                  <a:srgbClr val="00B050"/>
                </a:solidFill>
              </a:rPr>
              <a:t>Thus, A and B are invertible and each is an inverse of the other.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98331" y="1628800"/>
            <a:ext cx="3989693" cy="648072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068960"/>
            <a:ext cx="4176464" cy="576064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933056"/>
            <a:ext cx="4176464" cy="576064"/>
          </a:xfrm>
          <a:prstGeom prst="rect">
            <a:avLst/>
          </a:prstGeom>
          <a:noFill/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مستدير الزوايا 10"/>
          <p:cNvSpPr/>
          <p:nvPr/>
        </p:nvSpPr>
        <p:spPr>
          <a:xfrm>
            <a:off x="107504" y="980728"/>
            <a:ext cx="8856984" cy="38164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the Inverse of a 2x2 Matrix</a:t>
            </a:r>
            <a:endParaRPr lang="ar-SA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Theorem</a:t>
            </a:r>
          </a:p>
          <a:p>
            <a:pPr algn="l" rtl="0">
              <a:buNone/>
            </a:pPr>
            <a:r>
              <a:rPr lang="en-US" dirty="0" smtClean="0"/>
              <a:t>The matrix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is invertible if and only if </a:t>
            </a:r>
            <a:r>
              <a:rPr lang="en-US" b="1" i="1" dirty="0" smtClean="0">
                <a:solidFill>
                  <a:srgbClr val="00B050"/>
                </a:solidFill>
              </a:rPr>
              <a:t>ad-bc≠0</a:t>
            </a:r>
            <a:r>
              <a:rPr lang="en-US" dirty="0" smtClean="0"/>
              <a:t>, in which case the inverse is giving by the formula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endParaRPr lang="ar-SA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331640" y="2060848"/>
            <a:ext cx="1656184" cy="746449"/>
          </a:xfrm>
          <a:prstGeom prst="rect">
            <a:avLst/>
          </a:prstGeom>
          <a:noFill/>
        </p:spPr>
      </p:pic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55776" y="4005064"/>
            <a:ext cx="3480386" cy="720080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27</a:t>
            </a:fld>
            <a:endParaRPr lang="ar-SA"/>
          </a:p>
        </p:txBody>
      </p:sp>
      <p:sp>
        <p:nvSpPr>
          <p:cNvPr id="10" name="شكل بيضاوي 9"/>
          <p:cNvSpPr/>
          <p:nvPr/>
        </p:nvSpPr>
        <p:spPr>
          <a:xfrm>
            <a:off x="4499992" y="4293096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In each part, determine whether the matrix is invertible. If so, find its inverse.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Solution:</a:t>
            </a:r>
          </a:p>
          <a:p>
            <a:pPr marL="514350" indent="-514350" algn="l" rtl="0">
              <a:lnSpc>
                <a:spcPct val="150000"/>
              </a:lnSpc>
              <a:buAutoNum type="alphaLcParenBoth"/>
            </a:pPr>
            <a:r>
              <a:rPr lang="en-US" sz="2800" dirty="0" smtClean="0">
                <a:solidFill>
                  <a:srgbClr val="7030A0"/>
                </a:solidFill>
              </a:rPr>
              <a:t>The determination of A is</a:t>
            </a: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det</a:t>
            </a:r>
            <a:r>
              <a:rPr lang="en-US" sz="2800" dirty="0" smtClean="0">
                <a:solidFill>
                  <a:srgbClr val="0070C0"/>
                </a:solidFill>
              </a:rPr>
              <a:t>(A)=</a:t>
            </a:r>
          </a:p>
          <a:p>
            <a:pPr marL="514350" indent="-514350" algn="l" rtl="0">
              <a:lnSpc>
                <a:spcPct val="150000"/>
              </a:lnSpc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 marL="514350" indent="-514350" algn="l" rtl="0">
              <a:lnSpc>
                <a:spcPct val="150000"/>
              </a:lnSpc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(b) </a:t>
            </a:r>
            <a:r>
              <a:rPr lang="en-US" sz="2800" dirty="0" err="1" smtClean="0">
                <a:solidFill>
                  <a:srgbClr val="7030A0"/>
                </a:solidFill>
              </a:rPr>
              <a:t>det</a:t>
            </a:r>
            <a:r>
              <a:rPr lang="en-US" sz="2800" dirty="0" smtClean="0">
                <a:solidFill>
                  <a:srgbClr val="7030A0"/>
                </a:solidFill>
              </a:rPr>
              <a:t>(A)=</a:t>
            </a:r>
          </a:p>
          <a:p>
            <a:pPr marL="514350" indent="-514350" algn="l" rtl="0">
              <a:lnSpc>
                <a:spcPct val="150000"/>
              </a:lnSpc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marL="514350" indent="-514350" algn="l" rtl="0">
              <a:lnSpc>
                <a:spcPct val="150000"/>
              </a:lnSpc>
              <a:buNone/>
            </a:pPr>
            <a:endParaRPr lang="en-US" sz="2800" dirty="0" smtClean="0"/>
          </a:p>
          <a:p>
            <a:pPr marL="514350" indent="-514350" algn="l" rtl="0"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en-US" sz="2800" dirty="0" smtClean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8965" y="2060848"/>
            <a:ext cx="5083315" cy="648072"/>
          </a:xfrm>
          <a:prstGeom prst="rect">
            <a:avLst/>
          </a:prstGeom>
          <a:noFill/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28</a:t>
            </a:fld>
            <a:endParaRPr lang="ar-S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114800" cy="5400600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Page 254</a:t>
            </a:r>
          </a:p>
          <a:p>
            <a:pPr algn="l" rtl="0">
              <a:lnSpc>
                <a:spcPct val="160000"/>
              </a:lnSpc>
            </a:pPr>
            <a:r>
              <a:rPr lang="en-US" b="1" dirty="0" smtClean="0"/>
              <a:t>1(</a:t>
            </a:r>
            <a:r>
              <a:rPr lang="en-US" b="1" dirty="0" err="1" smtClean="0"/>
              <a:t>a,b,c,d,e</a:t>
            </a:r>
            <a:r>
              <a:rPr lang="en-US" b="1" dirty="0" smtClean="0"/>
              <a:t>)</a:t>
            </a:r>
          </a:p>
          <a:p>
            <a:pPr algn="l" rtl="0">
              <a:lnSpc>
                <a:spcPct val="160000"/>
              </a:lnSpc>
            </a:pPr>
            <a:r>
              <a:rPr lang="en-US" b="1" dirty="0" smtClean="0"/>
              <a:t>2(</a:t>
            </a:r>
            <a:r>
              <a:rPr lang="en-US" b="1" dirty="0" err="1" smtClean="0"/>
              <a:t>a,b,c,d</a:t>
            </a:r>
            <a:r>
              <a:rPr lang="en-US" b="1" dirty="0" smtClean="0"/>
              <a:t>)</a:t>
            </a:r>
          </a:p>
          <a:p>
            <a:pPr algn="l" rtl="0">
              <a:lnSpc>
                <a:spcPct val="160000"/>
              </a:lnSpc>
            </a:pPr>
            <a:r>
              <a:rPr lang="en-US" b="1" dirty="0" smtClean="0"/>
              <a:t>3(</a:t>
            </a:r>
            <a:r>
              <a:rPr lang="en-US" b="1" dirty="0" err="1" smtClean="0"/>
              <a:t>a,b,c</a:t>
            </a:r>
            <a:r>
              <a:rPr lang="en-US" b="1" dirty="0" smtClean="0"/>
              <a:t>)</a:t>
            </a:r>
          </a:p>
          <a:p>
            <a:pPr algn="l" rtl="0">
              <a:lnSpc>
                <a:spcPct val="160000"/>
              </a:lnSpc>
            </a:pPr>
            <a:r>
              <a:rPr lang="en-US" b="1" dirty="0" smtClean="0"/>
              <a:t>20(a)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Page 35</a:t>
            </a:r>
          </a:p>
          <a:p>
            <a:pPr algn="l" rtl="0">
              <a:lnSpc>
                <a:spcPct val="160000"/>
              </a:lnSpc>
            </a:pPr>
            <a:r>
              <a:rPr lang="en-US" b="1" dirty="0" smtClean="0"/>
              <a:t>1(</a:t>
            </a:r>
            <a:r>
              <a:rPr lang="en-US" b="1" dirty="0" err="1" smtClean="0"/>
              <a:t>a,b,c,d,e,f,g,h</a:t>
            </a:r>
            <a:r>
              <a:rPr lang="en-US" b="1" dirty="0" smtClean="0"/>
              <a:t>)</a:t>
            </a:r>
          </a:p>
          <a:p>
            <a:pPr algn="l" rtl="0">
              <a:lnSpc>
                <a:spcPct val="160000"/>
              </a:lnSpc>
            </a:pPr>
            <a:r>
              <a:rPr lang="en-US" b="1" dirty="0" smtClean="0"/>
              <a:t>2(</a:t>
            </a:r>
            <a:r>
              <a:rPr lang="en-US" b="1" dirty="0" err="1" smtClean="0"/>
              <a:t>a,b,c,d,e,f,g,h</a:t>
            </a:r>
            <a:r>
              <a:rPr lang="en-US" b="1" dirty="0" smtClean="0"/>
              <a:t>)</a:t>
            </a:r>
          </a:p>
          <a:p>
            <a:pPr algn="l" rtl="0">
              <a:lnSpc>
                <a:spcPct val="160000"/>
              </a:lnSpc>
            </a:pPr>
            <a:r>
              <a:rPr lang="en-US" b="1" dirty="0" smtClean="0"/>
              <a:t>3(</a:t>
            </a:r>
            <a:r>
              <a:rPr lang="en-US" b="1" dirty="0" err="1" smtClean="0"/>
              <a:t>a,b,c,d,e,h,i,j,k</a:t>
            </a:r>
            <a:r>
              <a:rPr lang="en-US" b="1" dirty="0" smtClean="0"/>
              <a:t>)</a:t>
            </a:r>
          </a:p>
          <a:p>
            <a:pPr algn="l" rtl="0">
              <a:lnSpc>
                <a:spcPct val="160000"/>
              </a:lnSpc>
            </a:pPr>
            <a:r>
              <a:rPr lang="en-US" b="1" dirty="0" smtClean="0"/>
              <a:t>17</a:t>
            </a:r>
          </a:p>
          <a:p>
            <a:pPr algn="l" rtl="0">
              <a:lnSpc>
                <a:spcPct val="160000"/>
              </a:lnSpc>
            </a:pPr>
            <a:endParaRPr lang="ar-S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400600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Page 49</a:t>
            </a:r>
          </a:p>
          <a:p>
            <a:pPr algn="l" rtl="0">
              <a:lnSpc>
                <a:spcPct val="170000"/>
              </a:lnSpc>
            </a:pPr>
            <a:r>
              <a:rPr lang="en-US" b="1" dirty="0" smtClean="0"/>
              <a:t>1(</a:t>
            </a:r>
            <a:r>
              <a:rPr lang="en-US" b="1" dirty="0" err="1" smtClean="0"/>
              <a:t>a,d</a:t>
            </a:r>
            <a:r>
              <a:rPr lang="en-US" b="1" dirty="0" smtClean="0"/>
              <a:t>)</a:t>
            </a:r>
          </a:p>
          <a:p>
            <a:pPr algn="l" rtl="0">
              <a:lnSpc>
                <a:spcPct val="170000"/>
              </a:lnSpc>
            </a:pPr>
            <a:r>
              <a:rPr lang="en-US" b="1" dirty="0" smtClean="0"/>
              <a:t>3(c)</a:t>
            </a:r>
          </a:p>
          <a:p>
            <a:pPr algn="l" rtl="0">
              <a:lnSpc>
                <a:spcPct val="170000"/>
              </a:lnSpc>
            </a:pPr>
            <a:r>
              <a:rPr lang="en-US" b="1" dirty="0" smtClean="0"/>
              <a:t>4</a:t>
            </a:r>
          </a:p>
          <a:p>
            <a:pPr algn="l" rtl="0">
              <a:lnSpc>
                <a:spcPct val="170000"/>
              </a:lnSpc>
            </a:pPr>
            <a:r>
              <a:rPr lang="en-US" b="1" dirty="0" smtClean="0"/>
              <a:t>5</a:t>
            </a:r>
          </a:p>
          <a:p>
            <a:pPr algn="l" rtl="0">
              <a:lnSpc>
                <a:spcPct val="170000"/>
              </a:lnSpc>
            </a:pPr>
            <a:r>
              <a:rPr lang="en-US" b="1" dirty="0" smtClean="0"/>
              <a:t>12</a:t>
            </a:r>
          </a:p>
          <a:p>
            <a:pPr algn="l" rtl="0">
              <a:lnSpc>
                <a:spcPct val="170000"/>
              </a:lnSpc>
            </a:pPr>
            <a:r>
              <a:rPr lang="en-US" b="1" dirty="0" smtClean="0"/>
              <a:t>14</a:t>
            </a:r>
          </a:p>
          <a:p>
            <a:pPr algn="l" rtl="0">
              <a:lnSpc>
                <a:spcPct val="170000"/>
              </a:lnSpc>
            </a:pPr>
            <a:r>
              <a:rPr lang="en-US" b="1" dirty="0" smtClean="0"/>
              <a:t>18 (c).</a:t>
            </a:r>
            <a:endParaRPr lang="ar-SA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29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</a:rPr>
              <a:t>Example 1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matrix                        size is…………………</a:t>
            </a:r>
            <a:endParaRPr lang="ar-SA" b="1" i="1" dirty="0">
              <a:solidFill>
                <a:srgbClr val="00B05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7272"/>
          <a:stretch>
            <a:fillRect/>
          </a:stretch>
        </p:blipFill>
        <p:spPr bwMode="auto">
          <a:xfrm>
            <a:off x="2627784" y="1268760"/>
            <a:ext cx="1311771" cy="136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مستدير الزوايا 7"/>
          <p:cNvSpPr/>
          <p:nvPr/>
        </p:nvSpPr>
        <p:spPr>
          <a:xfrm>
            <a:off x="467544" y="1052736"/>
            <a:ext cx="8208912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95536" y="3933056"/>
            <a:ext cx="8208912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05475"/>
          </a:xfrm>
        </p:spPr>
        <p:txBody>
          <a:bodyPr/>
          <a:lstStyle/>
          <a:p>
            <a:pPr algn="l" rtl="0"/>
            <a:r>
              <a:rPr lang="en-US" dirty="0" smtClean="0"/>
              <a:t>A matrix with only one column is called a  </a:t>
            </a:r>
            <a:r>
              <a:rPr lang="en-US" b="1" i="1" u="sng" dirty="0" smtClean="0">
                <a:solidFill>
                  <a:srgbClr val="00B050"/>
                </a:solidFill>
              </a:rPr>
              <a:t>column matrix.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</a:rPr>
              <a:t>Example:</a:t>
            </a:r>
          </a:p>
          <a:p>
            <a:pPr algn="l" rtl="0">
              <a:buNone/>
            </a:pPr>
            <a:r>
              <a:rPr lang="en-US" b="1" i="1" dirty="0" smtClean="0"/>
              <a:t>It is a 3x1 column matrix</a:t>
            </a:r>
          </a:p>
          <a:p>
            <a:pPr algn="l" rtl="0">
              <a:buNone/>
            </a:pPr>
            <a:endParaRPr lang="en-US" b="1" i="1" u="sng" dirty="0" smtClean="0">
              <a:solidFill>
                <a:srgbClr val="00B050"/>
              </a:solidFill>
            </a:endParaRPr>
          </a:p>
          <a:p>
            <a:pPr algn="l" rtl="0"/>
            <a:r>
              <a:rPr lang="en-US" dirty="0" smtClean="0"/>
              <a:t>A matrix with only one raw is called a 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rgbClr val="00B050"/>
                </a:solidFill>
              </a:rPr>
              <a:t>  raw matrix.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</a:rPr>
              <a:t>Example:</a:t>
            </a:r>
          </a:p>
          <a:p>
            <a:pPr algn="l" rtl="0">
              <a:buNone/>
            </a:pPr>
            <a:r>
              <a:rPr lang="en-US" b="1" i="1" dirty="0" smtClean="0"/>
              <a:t>It is a 1x3 column matrix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Column Matrix &amp; Raw Matrix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96136" y="2276872"/>
            <a:ext cx="747514" cy="15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36096" y="5733256"/>
            <a:ext cx="1944216" cy="53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Diagonal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ar-SA" dirty="0" smtClean="0"/>
              <a:t> </a:t>
            </a:r>
            <a:r>
              <a:rPr lang="en-US" dirty="0" smtClean="0"/>
              <a:t>The shaded entries (a)</a:t>
            </a:r>
            <a:r>
              <a:rPr lang="en-US" baseline="-25000" dirty="0" smtClean="0"/>
              <a:t>11</a:t>
            </a:r>
            <a:r>
              <a:rPr lang="en-US" dirty="0" smtClean="0"/>
              <a:t> , (a)</a:t>
            </a:r>
            <a:r>
              <a:rPr lang="en-US" baseline="-25000" dirty="0" smtClean="0"/>
              <a:t>22</a:t>
            </a:r>
            <a:r>
              <a:rPr lang="en-US" dirty="0" smtClean="0"/>
              <a:t> , …., (a)</a:t>
            </a:r>
            <a:r>
              <a:rPr lang="en-US" baseline="-25000" dirty="0" err="1" smtClean="0"/>
              <a:t>nn</a:t>
            </a:r>
            <a:r>
              <a:rPr lang="en-US" dirty="0" smtClean="0"/>
              <a:t> are said to be on the main diagonal of A.</a:t>
            </a:r>
            <a:endParaRPr lang="en-US" baseline="-25000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grpSp>
        <p:nvGrpSpPr>
          <p:cNvPr id="6" name="Group 5"/>
          <p:cNvGrpSpPr/>
          <p:nvPr/>
        </p:nvGrpSpPr>
        <p:grpSpPr>
          <a:xfrm>
            <a:off x="1115616" y="1844824"/>
            <a:ext cx="3096344" cy="2771778"/>
            <a:chOff x="899592" y="846805"/>
            <a:chExt cx="3096344" cy="277177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3718" t="8889" r="49293" b="58889"/>
            <a:stretch>
              <a:fillRect/>
            </a:stretch>
          </p:blipFill>
          <p:spPr bwMode="auto">
            <a:xfrm>
              <a:off x="899592" y="908720"/>
              <a:ext cx="3096344" cy="2641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 useBgFill="1">
          <p:nvSpPr>
            <p:cNvPr id="5" name="Rounded Rectangle 4"/>
            <p:cNvSpPr/>
            <p:nvPr/>
          </p:nvSpPr>
          <p:spPr>
            <a:xfrm rot="3028978">
              <a:off x="1414439" y="2012663"/>
              <a:ext cx="2771778" cy="44006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(a)</a:t>
            </a:r>
            <a:r>
              <a:rPr lang="en-US" baseline="-25000" dirty="0" smtClean="0"/>
              <a:t>11</a:t>
            </a:r>
            <a:r>
              <a:rPr lang="en-US" dirty="0" smtClean="0"/>
              <a:t> =                , (a)</a:t>
            </a:r>
            <a:r>
              <a:rPr lang="en-US" baseline="-25000" dirty="0" smtClean="0"/>
              <a:t>12</a:t>
            </a:r>
            <a:r>
              <a:rPr lang="en-US" dirty="0" smtClean="0"/>
              <a:t> =</a:t>
            </a:r>
          </a:p>
          <a:p>
            <a:pPr marL="514350" indent="-514350" algn="l" rtl="0">
              <a:buNone/>
            </a:pPr>
            <a:r>
              <a:rPr lang="en-US" dirty="0" smtClean="0"/>
              <a:t>(a)</a:t>
            </a:r>
            <a:r>
              <a:rPr lang="en-US" baseline="-25000" dirty="0" smtClean="0"/>
              <a:t>21</a:t>
            </a:r>
            <a:r>
              <a:rPr lang="en-US" dirty="0" smtClean="0"/>
              <a:t> =                 , (a)</a:t>
            </a:r>
            <a:r>
              <a:rPr lang="en-US" baseline="-25000" dirty="0" smtClean="0"/>
              <a:t>22</a:t>
            </a:r>
            <a:r>
              <a:rPr lang="en-US" dirty="0" smtClean="0"/>
              <a:t> =</a:t>
            </a:r>
          </a:p>
          <a:p>
            <a:pPr marL="514350" indent="-514350" algn="l" rtl="0">
              <a:buNone/>
            </a:pPr>
            <a:r>
              <a:rPr lang="en-US" dirty="0" smtClean="0"/>
              <a:t>(a)</a:t>
            </a:r>
            <a:r>
              <a:rPr lang="en-US" baseline="-25000" dirty="0" smtClean="0"/>
              <a:t>31</a:t>
            </a:r>
            <a:r>
              <a:rPr lang="en-US" dirty="0" smtClean="0"/>
              <a:t> =                 , (a)</a:t>
            </a:r>
            <a:r>
              <a:rPr lang="en-US" baseline="-25000" dirty="0" smtClean="0"/>
              <a:t>32</a:t>
            </a:r>
            <a:r>
              <a:rPr lang="en-US" dirty="0" smtClean="0"/>
              <a:t> =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71600" y="1412776"/>
            <a:ext cx="177427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Equality of Tow Matrices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i="1" u="sng" dirty="0" smtClean="0">
                <a:solidFill>
                  <a:srgbClr val="C00000"/>
                </a:solidFill>
              </a:rPr>
              <a:t>Definition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Two matrices are defined to be </a:t>
            </a:r>
            <a:r>
              <a:rPr lang="en-US" b="1" i="1" dirty="0" smtClean="0">
                <a:solidFill>
                  <a:srgbClr val="00B050"/>
                </a:solidFill>
              </a:rPr>
              <a:t>equal</a:t>
            </a:r>
            <a:r>
              <a:rPr lang="en-US" dirty="0" smtClean="0"/>
              <a:t> if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They have the </a:t>
            </a:r>
            <a:r>
              <a:rPr lang="en-US" b="1" i="1" dirty="0" smtClean="0">
                <a:solidFill>
                  <a:srgbClr val="00B050"/>
                </a:solidFill>
              </a:rPr>
              <a:t>same size </a:t>
            </a:r>
            <a:r>
              <a:rPr lang="en-US" dirty="0" smtClean="0"/>
              <a:t>and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Their corresponding </a:t>
            </a:r>
            <a:r>
              <a:rPr lang="en-US" b="1" i="1" dirty="0" smtClean="0">
                <a:solidFill>
                  <a:srgbClr val="00B050"/>
                </a:solidFill>
              </a:rPr>
              <a:t>entries are equal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Consider the matrices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Is A=B  , B = C    ,    A = C.</a:t>
            </a:r>
          </a:p>
          <a:p>
            <a:pPr algn="l" rtl="0">
              <a:buNone/>
            </a:pPr>
            <a:r>
              <a:rPr lang="en-US" dirty="0" smtClean="0"/>
              <a:t>  </a:t>
            </a:r>
            <a:endParaRPr lang="ar-SA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75655" y="1755492"/>
            <a:ext cx="4972655" cy="1042759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rtl="0"/>
            <a:r>
              <a:rPr lang="en-US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Matrix Operations</a:t>
            </a:r>
            <a:endParaRPr lang="ar-SA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Addition and Subtraction.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Scalar Multiples.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Multiplying Matrices.</a:t>
            </a:r>
          </a:p>
          <a:p>
            <a:pPr algn="l" rtl="0"/>
            <a:endParaRPr lang="ar-SA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1091</Words>
  <Application>Microsoft Office PowerPoint</Application>
  <PresentationFormat>عرض على الشاشة (3:4)‏</PresentationFormat>
  <Paragraphs>233</Paragraphs>
  <Slides>29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0" baseType="lpstr">
      <vt:lpstr>سمة Office</vt:lpstr>
      <vt:lpstr>3.8 Matrices</vt:lpstr>
      <vt:lpstr>Matrix</vt:lpstr>
      <vt:lpstr>الشريحة 3</vt:lpstr>
      <vt:lpstr>A Column Matrix &amp; Raw Matrix</vt:lpstr>
      <vt:lpstr>Main Diagonal</vt:lpstr>
      <vt:lpstr>الشريحة 6</vt:lpstr>
      <vt:lpstr>Equality of Tow Matrices</vt:lpstr>
      <vt:lpstr>الشريحة 8</vt:lpstr>
      <vt:lpstr>Matrix Operations</vt:lpstr>
      <vt:lpstr>Addition and Subtraction of matrices</vt:lpstr>
      <vt:lpstr>الشريحة 11</vt:lpstr>
      <vt:lpstr>Scalar Multiples. </vt:lpstr>
      <vt:lpstr>الشريحة 13</vt:lpstr>
      <vt:lpstr>Multiplying Matrices.</vt:lpstr>
      <vt:lpstr>Determining Whether a product Is Defined</vt:lpstr>
      <vt:lpstr>الشريحة 16</vt:lpstr>
      <vt:lpstr>Coution!</vt:lpstr>
      <vt:lpstr>The Identity Matrices</vt:lpstr>
      <vt:lpstr>The Zero Matrices</vt:lpstr>
      <vt:lpstr>Remark</vt:lpstr>
      <vt:lpstr>Transpose of Matrix </vt:lpstr>
      <vt:lpstr>الشريحة 22</vt:lpstr>
      <vt:lpstr>The Trace of a Matrix</vt:lpstr>
      <vt:lpstr>الشريحة 24</vt:lpstr>
      <vt:lpstr>Singular, nonsingular, and Inverse Matrices</vt:lpstr>
      <vt:lpstr>الشريحة 26</vt:lpstr>
      <vt:lpstr>Calculating the Inverse of a 2x2 Matrix</vt:lpstr>
      <vt:lpstr>الشريحة 28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3.8 Matrices</dc:title>
  <dc:creator>Zainab</dc:creator>
  <cp:lastModifiedBy>Microsoft</cp:lastModifiedBy>
  <cp:revision>109</cp:revision>
  <dcterms:created xsi:type="dcterms:W3CDTF">2013-02-19T14:32:50Z</dcterms:created>
  <dcterms:modified xsi:type="dcterms:W3CDTF">2016-10-20T06:46:41Z</dcterms:modified>
</cp:coreProperties>
</file>