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9.xml" ContentType="application/vnd.openxmlformats-officedocument.theme+xml"/>
  <Override PartName="/ppt/slideLayouts/slideLayout60.xml" ContentType="application/vnd.openxmlformats-officedocument.presentationml.slideLayout+xml"/>
  <Override PartName="/ppt/theme/theme10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1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2.xml" ContentType="application/vnd.openxmlformats-officedocument.theme+xml"/>
  <Override PartName="/ppt/slideLayouts/slideLayout84.xml" ContentType="application/vnd.openxmlformats-officedocument.presentationml.slideLayout+xml"/>
  <Override PartName="/ppt/theme/theme13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4.xml" ContentType="application/vnd.openxmlformats-officedocument.theme+xml"/>
  <Override PartName="/ppt/slideLayouts/slideLayout96.xml" ContentType="application/vnd.openxmlformats-officedocument.presentationml.slideLayout+xml"/>
  <Override PartName="/ppt/theme/theme15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6.xml" ContentType="application/vnd.openxmlformats-officedocument.theme+xml"/>
  <Override PartName="/ppt/slideLayouts/slideLayout108.xml" ContentType="application/vnd.openxmlformats-officedocument.presentationml.slideLayout+xml"/>
  <Override PartName="/ppt/theme/theme17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8.xml" ContentType="application/vnd.openxmlformats-officedocument.theme+xml"/>
  <Override PartName="/ppt/slideLayouts/slideLayout120.xml" ContentType="application/vnd.openxmlformats-officedocument.presentationml.slideLayout+xml"/>
  <Override PartName="/ppt/theme/theme19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20.xml" ContentType="application/vnd.openxmlformats-officedocument.theme+xml"/>
  <Override PartName="/ppt/slideLayouts/slideLayout132.xml" ContentType="application/vnd.openxmlformats-officedocument.presentationml.slideLayout+xml"/>
  <Override PartName="/ppt/theme/theme2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22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0" r:id="rId1"/>
    <p:sldMasterId id="2147483693" r:id="rId2"/>
    <p:sldMasterId id="2147483695" r:id="rId3"/>
    <p:sldMasterId id="2147483708" r:id="rId4"/>
    <p:sldMasterId id="2147483710" r:id="rId5"/>
    <p:sldMasterId id="2147483723" r:id="rId6"/>
    <p:sldMasterId id="2147483725" r:id="rId7"/>
    <p:sldMasterId id="2147483738" r:id="rId8"/>
    <p:sldMasterId id="2147483740" r:id="rId9"/>
    <p:sldMasterId id="2147483753" r:id="rId10"/>
    <p:sldMasterId id="2147483755" r:id="rId11"/>
    <p:sldMasterId id="2147484140" r:id="rId12"/>
    <p:sldMasterId id="2147484154" r:id="rId13"/>
    <p:sldMasterId id="2147484156" r:id="rId14"/>
    <p:sldMasterId id="2147484169" r:id="rId15"/>
    <p:sldMasterId id="2147484171" r:id="rId16"/>
    <p:sldMasterId id="2147484184" r:id="rId17"/>
    <p:sldMasterId id="2147484186" r:id="rId18"/>
    <p:sldMasterId id="2147484199" r:id="rId19"/>
    <p:sldMasterId id="2147484201" r:id="rId20"/>
    <p:sldMasterId id="2147484214" r:id="rId21"/>
    <p:sldMasterId id="2147484216" r:id="rId22"/>
    <p:sldMasterId id="2147484229" r:id="rId23"/>
  </p:sldMasterIdLst>
  <p:notesMasterIdLst>
    <p:notesMasterId r:id="rId96"/>
  </p:notesMasterIdLst>
  <p:handoutMasterIdLst>
    <p:handoutMasterId r:id="rId97"/>
  </p:handoutMasterIdLst>
  <p:sldIdLst>
    <p:sldId id="489" r:id="rId24"/>
    <p:sldId id="490" r:id="rId25"/>
    <p:sldId id="256" r:id="rId26"/>
    <p:sldId id="444" r:id="rId27"/>
    <p:sldId id="452" r:id="rId28"/>
    <p:sldId id="453" r:id="rId29"/>
    <p:sldId id="491" r:id="rId30"/>
    <p:sldId id="454" r:id="rId31"/>
    <p:sldId id="455" r:id="rId32"/>
    <p:sldId id="456" r:id="rId33"/>
    <p:sldId id="457" r:id="rId34"/>
    <p:sldId id="458" r:id="rId35"/>
    <p:sldId id="459" r:id="rId36"/>
    <p:sldId id="460" r:id="rId37"/>
    <p:sldId id="493" r:id="rId38"/>
    <p:sldId id="461" r:id="rId39"/>
    <p:sldId id="468" r:id="rId40"/>
    <p:sldId id="481" r:id="rId41"/>
    <p:sldId id="474" r:id="rId42"/>
    <p:sldId id="469" r:id="rId43"/>
    <p:sldId id="477" r:id="rId44"/>
    <p:sldId id="475" r:id="rId45"/>
    <p:sldId id="476" r:id="rId46"/>
    <p:sldId id="478" r:id="rId47"/>
    <p:sldId id="479" r:id="rId48"/>
    <p:sldId id="492" r:id="rId49"/>
    <p:sldId id="480" r:id="rId50"/>
    <p:sldId id="473" r:id="rId51"/>
    <p:sldId id="515" r:id="rId52"/>
    <p:sldId id="516" r:id="rId53"/>
    <p:sldId id="305" r:id="rId54"/>
    <p:sldId id="517" r:id="rId55"/>
    <p:sldId id="306" r:id="rId56"/>
    <p:sldId id="307" r:id="rId57"/>
    <p:sldId id="309" r:id="rId58"/>
    <p:sldId id="310" r:id="rId59"/>
    <p:sldId id="311" r:id="rId60"/>
    <p:sldId id="312" r:id="rId61"/>
    <p:sldId id="313" r:id="rId62"/>
    <p:sldId id="318" r:id="rId63"/>
    <p:sldId id="319" r:id="rId64"/>
    <p:sldId id="328" r:id="rId65"/>
    <p:sldId id="330" r:id="rId66"/>
    <p:sldId id="332" r:id="rId67"/>
    <p:sldId id="339" r:id="rId68"/>
    <p:sldId id="340" r:id="rId69"/>
    <p:sldId id="334" r:id="rId70"/>
    <p:sldId id="351" r:id="rId71"/>
    <p:sldId id="343" r:id="rId72"/>
    <p:sldId id="352" r:id="rId73"/>
    <p:sldId id="346" r:id="rId74"/>
    <p:sldId id="359" r:id="rId75"/>
    <p:sldId id="495" r:id="rId76"/>
    <p:sldId id="496" r:id="rId77"/>
    <p:sldId id="497" r:id="rId78"/>
    <p:sldId id="498" r:id="rId79"/>
    <p:sldId id="499" r:id="rId80"/>
    <p:sldId id="500" r:id="rId81"/>
    <p:sldId id="501" r:id="rId82"/>
    <p:sldId id="502" r:id="rId83"/>
    <p:sldId id="503" r:id="rId84"/>
    <p:sldId id="504" r:id="rId85"/>
    <p:sldId id="505" r:id="rId86"/>
    <p:sldId id="506" r:id="rId87"/>
    <p:sldId id="507" r:id="rId88"/>
    <p:sldId id="508" r:id="rId89"/>
    <p:sldId id="509" r:id="rId90"/>
    <p:sldId id="510" r:id="rId91"/>
    <p:sldId id="511" r:id="rId92"/>
    <p:sldId id="512" r:id="rId93"/>
    <p:sldId id="513" r:id="rId94"/>
    <p:sldId id="514" r:id="rId95"/>
  </p:sldIdLst>
  <p:sldSz cx="9144000" cy="6858000" type="screen4x3"/>
  <p:notesSz cx="6616700" cy="981075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0">
          <p15:clr>
            <a:srgbClr val="A4A3A4"/>
          </p15:clr>
        </p15:guide>
        <p15:guide id="2" pos="20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4"/>
    <p:restoredTop sz="94583"/>
  </p:normalViewPr>
  <p:slideViewPr>
    <p:cSldViewPr>
      <p:cViewPr varScale="1">
        <p:scale>
          <a:sx n="64" d="100"/>
          <a:sy n="64" d="100"/>
        </p:scale>
        <p:origin x="12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458" y="-72"/>
      </p:cViewPr>
      <p:guideLst>
        <p:guide orient="horz" pos="3090"/>
        <p:guide pos="20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slide" Target="slides/slide27.xml"/><Relationship Id="rId55" Type="http://schemas.openxmlformats.org/officeDocument/2006/relationships/slide" Target="slides/slide32.xml"/><Relationship Id="rId63" Type="http://schemas.openxmlformats.org/officeDocument/2006/relationships/slide" Target="slides/slide40.xml"/><Relationship Id="rId68" Type="http://schemas.openxmlformats.org/officeDocument/2006/relationships/slide" Target="slides/slide45.xml"/><Relationship Id="rId76" Type="http://schemas.openxmlformats.org/officeDocument/2006/relationships/slide" Target="slides/slide53.xml"/><Relationship Id="rId84" Type="http://schemas.openxmlformats.org/officeDocument/2006/relationships/slide" Target="slides/slide61.xml"/><Relationship Id="rId89" Type="http://schemas.openxmlformats.org/officeDocument/2006/relationships/slide" Target="slides/slide66.xml"/><Relationship Id="rId97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8.xml"/><Relationship Id="rId92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slide" Target="slides/slide30.xml"/><Relationship Id="rId58" Type="http://schemas.openxmlformats.org/officeDocument/2006/relationships/slide" Target="slides/slide35.xml"/><Relationship Id="rId66" Type="http://schemas.openxmlformats.org/officeDocument/2006/relationships/slide" Target="slides/slide43.xml"/><Relationship Id="rId74" Type="http://schemas.openxmlformats.org/officeDocument/2006/relationships/slide" Target="slides/slide51.xml"/><Relationship Id="rId79" Type="http://schemas.openxmlformats.org/officeDocument/2006/relationships/slide" Target="slides/slide56.xml"/><Relationship Id="rId87" Type="http://schemas.openxmlformats.org/officeDocument/2006/relationships/slide" Target="slides/slide64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8.xml"/><Relationship Id="rId82" Type="http://schemas.openxmlformats.org/officeDocument/2006/relationships/slide" Target="slides/slide59.xml"/><Relationship Id="rId90" Type="http://schemas.openxmlformats.org/officeDocument/2006/relationships/slide" Target="slides/slide67.xml"/><Relationship Id="rId95" Type="http://schemas.openxmlformats.org/officeDocument/2006/relationships/slide" Target="slides/slide72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56" Type="http://schemas.openxmlformats.org/officeDocument/2006/relationships/slide" Target="slides/slide33.xml"/><Relationship Id="rId64" Type="http://schemas.openxmlformats.org/officeDocument/2006/relationships/slide" Target="slides/slide41.xml"/><Relationship Id="rId69" Type="http://schemas.openxmlformats.org/officeDocument/2006/relationships/slide" Target="slides/slide46.xml"/><Relationship Id="rId77" Type="http://schemas.openxmlformats.org/officeDocument/2006/relationships/slide" Target="slides/slide54.xml"/><Relationship Id="rId100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72" Type="http://schemas.openxmlformats.org/officeDocument/2006/relationships/slide" Target="slides/slide49.xml"/><Relationship Id="rId80" Type="http://schemas.openxmlformats.org/officeDocument/2006/relationships/slide" Target="slides/slide57.xml"/><Relationship Id="rId85" Type="http://schemas.openxmlformats.org/officeDocument/2006/relationships/slide" Target="slides/slide62.xml"/><Relationship Id="rId93" Type="http://schemas.openxmlformats.org/officeDocument/2006/relationships/slide" Target="slides/slide70.xml"/><Relationship Id="rId9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59" Type="http://schemas.openxmlformats.org/officeDocument/2006/relationships/slide" Target="slides/slide36.xml"/><Relationship Id="rId67" Type="http://schemas.openxmlformats.org/officeDocument/2006/relationships/slide" Target="slides/slide44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8.xml"/><Relationship Id="rId54" Type="http://schemas.openxmlformats.org/officeDocument/2006/relationships/slide" Target="slides/slide31.xml"/><Relationship Id="rId62" Type="http://schemas.openxmlformats.org/officeDocument/2006/relationships/slide" Target="slides/slide39.xml"/><Relationship Id="rId70" Type="http://schemas.openxmlformats.org/officeDocument/2006/relationships/slide" Target="slides/slide47.xml"/><Relationship Id="rId75" Type="http://schemas.openxmlformats.org/officeDocument/2006/relationships/slide" Target="slides/slide52.xml"/><Relationship Id="rId83" Type="http://schemas.openxmlformats.org/officeDocument/2006/relationships/slide" Target="slides/slide60.xml"/><Relationship Id="rId88" Type="http://schemas.openxmlformats.org/officeDocument/2006/relationships/slide" Target="slides/slide65.xml"/><Relationship Id="rId91" Type="http://schemas.openxmlformats.org/officeDocument/2006/relationships/slide" Target="slides/slide68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57" Type="http://schemas.openxmlformats.org/officeDocument/2006/relationships/slide" Target="slides/slide3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slide" Target="slides/slide29.xml"/><Relationship Id="rId60" Type="http://schemas.openxmlformats.org/officeDocument/2006/relationships/slide" Target="slides/slide37.xml"/><Relationship Id="rId65" Type="http://schemas.openxmlformats.org/officeDocument/2006/relationships/slide" Target="slides/slide42.xml"/><Relationship Id="rId73" Type="http://schemas.openxmlformats.org/officeDocument/2006/relationships/slide" Target="slides/slide50.xml"/><Relationship Id="rId78" Type="http://schemas.openxmlformats.org/officeDocument/2006/relationships/slide" Target="slides/slide55.xml"/><Relationship Id="rId81" Type="http://schemas.openxmlformats.org/officeDocument/2006/relationships/slide" Target="slides/slide58.xml"/><Relationship Id="rId86" Type="http://schemas.openxmlformats.org/officeDocument/2006/relationships/slide" Target="slides/slide63.xml"/><Relationship Id="rId94" Type="http://schemas.openxmlformats.org/officeDocument/2006/relationships/slide" Target="slides/slide71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67025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400" b="0" i="1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chapter7.ppt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49675" y="0"/>
            <a:ext cx="2867025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September 98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0213"/>
            <a:ext cx="286702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b="0" i="1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49675" y="9320213"/>
            <a:ext cx="286702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 smtClean="0"/>
            </a:lvl1pPr>
          </a:lstStyle>
          <a:p>
            <a:pPr>
              <a:defRPr/>
            </a:pPr>
            <a:fld id="{8B022F27-68B0-7A42-927A-BEB1D9241DA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7231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Chapter Name</a:t>
            </a:r>
          </a:p>
        </p:txBody>
      </p:sp>
      <p:sp>
        <p:nvSpPr>
          <p:cNvPr id="1843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8200" y="7620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4800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733800" y="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September 98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9640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33800" y="929640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62E7AF9-C22E-D741-B35B-621D0E1B47A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9366143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335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736600"/>
            <a:ext cx="4902200" cy="3678238"/>
          </a:xfrm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1988" y="4660900"/>
            <a:ext cx="5292725" cy="4413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4639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1" y="1905004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1" y="4344992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31877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073940"/>
      </p:ext>
    </p:extLst>
  </p:cSld>
  <p:clrMapOvr>
    <a:masterClrMapping/>
  </p:clrMapOvr>
  <p:transition>
    <p:fade/>
  </p:transition>
  <p:hf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58660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370163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57199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3387981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548899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252996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41222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739299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713773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27281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" y="6238879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915667"/>
      </p:ext>
    </p:extLst>
  </p:cSld>
  <p:clrMapOvr>
    <a:masterClrMapping/>
  </p:clrMapOvr>
  <p:transition>
    <p:fade/>
  </p:transition>
  <p:hf hdr="0" ft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2739668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187190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681095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52926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116466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4365084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911340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422090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327684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344337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082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002904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755936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379107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5850"/>
            <a:ext cx="76231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 rtlCol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100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63066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7445"/>
      </p:ext>
    </p:extLst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219756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69179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418418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5706887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089412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10334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1" y="1905004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1" y="4344992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44818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606042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1783898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032172"/>
      </p:ext>
    </p:extLst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51659"/>
      </p:ext>
    </p:extLst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5850"/>
            <a:ext cx="76231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 rtlCol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100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73522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262009"/>
      </p:ext>
    </p:extLst>
  </p:cSld>
  <p:clrMapOvr>
    <a:masterClrMapping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402336"/>
      </p:ext>
    </p:extLst>
  </p:cSld>
  <p:clrMapOvr>
    <a:masterClrMapping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25210"/>
      </p:ext>
    </p:extLst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166342"/>
      </p:ext>
    </p:extLst>
  </p:cSld>
  <p:clrMapOvr>
    <a:masterClrMapping/>
  </p:clrMapOvr>
  <p:transition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746758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5235128"/>
      </p:ext>
    </p:extLst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9878206"/>
      </p:ext>
    </p:extLst>
  </p:cSld>
  <p:clrMapOvr>
    <a:masterClrMapping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319301"/>
      </p:ext>
    </p:extLst>
  </p:cSld>
  <p:clrMapOvr>
    <a:masterClrMapping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256190"/>
      </p:ext>
    </p:extLst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2280524"/>
      </p:ext>
    </p:extLst>
  </p:cSld>
  <p:clrMapOvr>
    <a:masterClrMapping/>
  </p:clrMapOvr>
  <p:transition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0205F-8A9A-E146-95F2-378AC7818CB7}" type="datetime4">
              <a:rPr lang="en-US"/>
              <a:pPr>
                <a:defRPr/>
              </a:pPr>
              <a:t>October 31, 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6B49BC-7AE5-8848-9650-2D48FF65D3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68820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D54BD-819E-AF43-AB07-35F8E7EC5078}" type="datetime4">
              <a:rPr lang="en-US"/>
              <a:pPr>
                <a:defRPr/>
              </a:pPr>
              <a:t>October 31,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ECE63-5348-624A-87C7-9CF438A83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9771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E970E-704A-6A4A-A364-CBB2E0BA1BFC}" type="datetime4">
              <a:rPr lang="en-US"/>
              <a:pPr>
                <a:defRPr/>
              </a:pPr>
              <a:t>October 31,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5240F-7E28-574E-B022-BB503DA9CD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66737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FF7FD-C934-7645-93F3-6B68F7B343E5}" type="datetime4">
              <a:rPr lang="en-US"/>
              <a:pPr>
                <a:defRPr/>
              </a:pPr>
              <a:t>October 31, 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78ABE-A06B-6945-A2E6-9FAE910734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57532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83058-0CC6-1B4E-865F-78422EDA0A23}" type="datetime4">
              <a:rPr lang="en-US"/>
              <a:pPr>
                <a:defRPr/>
              </a:pPr>
              <a:t>October 31, 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358A-568B-6649-BF3D-A1F72EC1A6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0125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CA35E-4EE8-4F4F-A02E-09FCED80BACE}" type="datetime4">
              <a:rPr lang="en-US"/>
              <a:pPr>
                <a:defRPr/>
              </a:pPr>
              <a:t>October 31,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D3A33-DAE8-364D-9C9D-E27D8736D7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64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  <p:transition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875E6-911F-FC4A-AA73-C95225FF0BEA}" type="datetime4">
              <a:rPr lang="en-US"/>
              <a:pPr>
                <a:defRPr/>
              </a:pPr>
              <a:t>October 31, 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909CA-944A-E144-AE70-29CC5CCC23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04459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CE2DA-19AD-C649-942E-AB2DE47CF19F}" type="datetime4">
              <a:rPr lang="en-US"/>
              <a:pPr>
                <a:defRPr/>
              </a:pPr>
              <a:t>October 31, 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338EC-0F55-EE45-88C0-F220E66681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51772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535E9-2214-ED43-BF54-0EF99BF7F326}" type="datetime4">
              <a:rPr lang="en-US"/>
              <a:pPr>
                <a:defRPr/>
              </a:pPr>
              <a:t>October 31, 2018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1E1476F-73B2-4441-87B7-AAF56D3D0D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10858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366CC-87D9-1942-B7C4-8268D48D292F}" type="datetime4">
              <a:rPr lang="en-US"/>
              <a:pPr>
                <a:defRPr/>
              </a:pPr>
              <a:t>October 31,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D88AB-5121-8045-A17A-ABC7D44497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22990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AD8F1-F45B-1C45-9021-0BFEF4C8D744}" type="datetime4">
              <a:rPr lang="en-US"/>
              <a:pPr>
                <a:defRPr/>
              </a:pPr>
              <a:t>October 31,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76A2F-2C8F-9548-A603-E448657D18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95593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58000" y="6172200"/>
            <a:ext cx="1905000" cy="457200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fld id="{39C28E2B-C773-AE4A-AB4B-15E35D98B8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6288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1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1757805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3" y="1757805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5850"/>
            <a:ext cx="76231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 rtlCol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100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59398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34622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" y="6238879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681112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082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68977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20672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38564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322404"/>
      </p:ext>
    </p:extLst>
  </p:cSld>
  <p:clrMapOvr>
    <a:masterClrMapping/>
  </p:clrMapOvr>
  <p:transition>
    <p:fade/>
  </p:transition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5559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461750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68139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50295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82915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756598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90766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338082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230854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38846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964443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11019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9507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759355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5228804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376348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278611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573622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7127828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887343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19574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1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255763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5850"/>
            <a:ext cx="76231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 rtlCol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100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59966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35568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354340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55422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023311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4613810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267605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321801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63920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78922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1757805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3" y="1757805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114613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425661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73730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5850"/>
            <a:ext cx="76231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 rtlCol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100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9867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44878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811305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229320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178736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0079444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248626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764852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7854538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21396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9054081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1" y="1905004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1" y="4344992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503465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5850"/>
            <a:ext cx="76231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 rtlCol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100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7400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586708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73416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1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408282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1757805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3" y="1757805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13258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9412924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16763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18606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442062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79292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" y="6238879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6811972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58000" y="61722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EEC72C9-D830-5B4F-90D4-5C3A740575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00738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082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05624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1" y="1905004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1" y="4344992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62600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532036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33452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11899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1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1937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436840"/>
      </p:ext>
    </p:extLst>
  </p:cSld>
  <p:clrMapOvr>
    <a:masterClrMapping/>
  </p:clrMapOvr>
  <p:transition>
    <p:fade/>
  </p:transition>
  <p:hf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1757805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3" y="1757805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145550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5947468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290071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900973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47625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" y="6238879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5905385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082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03881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4930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6808933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84589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6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12.jpe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6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8.pn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6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8.pn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08.xml"/><Relationship Id="rId4" Type="http://schemas.openxmlformats.org/officeDocument/2006/relationships/image" Target="../media/image6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8.pn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20.xml"/><Relationship Id="rId4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12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image" Target="../media/image2.png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132.xml"/><Relationship Id="rId4" Type="http://schemas.openxmlformats.org/officeDocument/2006/relationships/image" Target="../media/image6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2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3" descr="bottombar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9200"/>
            <a:ext cx="91440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409" r:id="rId2"/>
    <p:sldLayoutId id="2147484279" r:id="rId3"/>
    <p:sldLayoutId id="2147484280" r:id="rId4"/>
    <p:sldLayoutId id="2147484281" r:id="rId5"/>
    <p:sldLayoutId id="2147484282" r:id="rId6"/>
    <p:sldLayoutId id="2147484283" r:id="rId7"/>
    <p:sldLayoutId id="2147484284" r:id="rId8"/>
    <p:sldLayoutId id="2147484285" r:id="rId9"/>
    <p:sldLayoutId id="2147484410" r:id="rId10"/>
    <p:sldLayoutId id="2147484411" r:id="rId11"/>
  </p:sldLayoutIdLst>
  <p:transition>
    <p:fade/>
  </p:transition>
  <p:hf hdr="0" ftr="0" dt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spc="-150" dirty="0">
          <a:ln w="3175">
            <a:noFill/>
          </a:ln>
          <a:solidFill>
            <a:srgbClr val="005825"/>
          </a:solidFill>
          <a:latin typeface="+mj-lt"/>
          <a:ea typeface="ＭＳ Ｐゴシック" charset="0"/>
          <a:cs typeface="Arial" pitchFamily="34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ＭＳ Ｐゴシック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ＭＳ Ｐゴシック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ＭＳ Ｐゴシック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ＭＳ Ｐゴシック" charset="0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white rectangl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3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spc="-150" dirty="0">
          <a:ln w="3175">
            <a:noFill/>
          </a:ln>
          <a:solidFill>
            <a:srgbClr val="005825"/>
          </a:solidFill>
          <a:latin typeface="+mj-lt"/>
          <a:ea typeface="ＭＳ Ｐゴシック" charset="0"/>
          <a:cs typeface="Arial" pitchFamily="34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ＭＳ Ｐゴシック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ＭＳ Ｐゴシック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ＭＳ Ｐゴシック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ＭＳ Ｐゴシック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b="1" kern="1200">
          <a:solidFill>
            <a:schemeClr val="tx1"/>
          </a:solidFill>
          <a:latin typeface="Courier New" pitchFamily="49" charset="0"/>
          <a:ea typeface="ＭＳ Ｐゴシック" charset="0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5364" name="Picture 3" descr="bottombar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9200"/>
            <a:ext cx="91440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421" r:id="rId2"/>
    <p:sldLayoutId id="2147484332" r:id="rId3"/>
    <p:sldLayoutId id="2147484333" r:id="rId4"/>
    <p:sldLayoutId id="2147484334" r:id="rId5"/>
    <p:sldLayoutId id="2147484335" r:id="rId6"/>
    <p:sldLayoutId id="2147484336" r:id="rId7"/>
    <p:sldLayoutId id="2147484337" r:id="rId8"/>
    <p:sldLayoutId id="2147484338" r:id="rId9"/>
    <p:sldLayoutId id="2147484422" r:id="rId10"/>
    <p:sldLayoutId id="2147484423" r:id="rId1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spc="-150" dirty="0">
          <a:ln w="3175">
            <a:noFill/>
          </a:ln>
          <a:solidFill>
            <a:srgbClr val="005825"/>
          </a:solidFill>
          <a:latin typeface="+mj-lt"/>
          <a:ea typeface="ＭＳ Ｐゴシック" charset="0"/>
          <a:cs typeface="Arial" pitchFamily="34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ＭＳ Ｐゴシック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ＭＳ Ｐゴシック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ＭＳ Ｐゴシック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ＭＳ Ｐゴシック" charset="0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80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88068" name="Picture 3" descr="bottombar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9200"/>
            <a:ext cx="91440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39" r:id="rId1"/>
    <p:sldLayoutId id="2147484425" r:id="rId2"/>
    <p:sldLayoutId id="2147484340" r:id="rId3"/>
    <p:sldLayoutId id="2147484341" r:id="rId4"/>
    <p:sldLayoutId id="2147484342" r:id="rId5"/>
    <p:sldLayoutId id="2147484343" r:id="rId6"/>
    <p:sldLayoutId id="2147484344" r:id="rId7"/>
    <p:sldLayoutId id="2147484345" r:id="rId8"/>
    <p:sldLayoutId id="2147484346" r:id="rId9"/>
    <p:sldLayoutId id="2147484426" r:id="rId10"/>
    <p:sldLayoutId id="2147484427" r:id="rId11"/>
    <p:sldLayoutId id="2147484429" r:id="rId12"/>
  </p:sldLayoutIdLst>
  <p:transition>
    <p:fade/>
  </p:transition>
  <p:hf hdr="0" ftr="0" dt="0"/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lang="en-US" sz="4800" spc="-150" dirty="0">
          <a:ln w="3175">
            <a:noFill/>
          </a:ln>
          <a:solidFill>
            <a:srgbClr val="005825"/>
          </a:solidFill>
          <a:latin typeface="+mj-lt"/>
          <a:ea typeface="MS PGothic" pitchFamily="34" charset="-128"/>
          <a:cs typeface="Arial" pitchFamily="34" charset="0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914400" indent="-3968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258888" indent="-344488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4963" indent="-3460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9415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3" descr="white rectangl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90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</p:sldLayoutIdLst>
  <p:transition>
    <p:fade/>
  </p:transition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lang="en-US" sz="4800" spc="-150" dirty="0">
          <a:ln w="3175">
            <a:noFill/>
          </a:ln>
          <a:solidFill>
            <a:srgbClr val="005825"/>
          </a:solidFill>
          <a:latin typeface="+mj-lt"/>
          <a:ea typeface="MS PGothic" pitchFamily="34" charset="-128"/>
          <a:cs typeface="Arial" pitchFamily="34" charset="0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9pPr>
    </p:titleStyle>
    <p:bodyStyle>
      <a:lvl1pPr marL="342900" indent="-34290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b="1" kern="1200">
          <a:solidFill>
            <a:schemeClr val="tx1"/>
          </a:solidFill>
          <a:latin typeface="Courier New" pitchFamily="49" charset="0"/>
          <a:ea typeface="MS PGothic" pitchFamily="34" charset="-128"/>
          <a:cs typeface="Courier New" pitchFamily="49" charset="0"/>
        </a:defRPr>
      </a:lvl1pPr>
      <a:lvl2pPr marL="384175" indent="-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2pPr>
      <a:lvl3pPr marL="760413" indent="-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3pPr>
      <a:lvl4pPr marL="1093788" indent="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4pPr>
      <a:lvl5pPr marL="1425575" indent="40322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01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48" r:id="rId1"/>
    <p:sldLayoutId id="2147484349" r:id="rId2"/>
    <p:sldLayoutId id="2147484350" r:id="rId3"/>
    <p:sldLayoutId id="2147484351" r:id="rId4"/>
    <p:sldLayoutId id="2147484352" r:id="rId5"/>
    <p:sldLayoutId id="2147484353" r:id="rId6"/>
    <p:sldLayoutId id="2147484354" r:id="rId7"/>
    <p:sldLayoutId id="2147484355" r:id="rId8"/>
    <p:sldLayoutId id="2147484356" r:id="rId9"/>
    <p:sldLayoutId id="2147484430" r:id="rId10"/>
    <p:sldLayoutId id="2147484431" r:id="rId11"/>
  </p:sldLayoutIdLst>
  <p:transition>
    <p:fade/>
  </p:transition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MS PGothic" pitchFamily="34" charset="-128"/>
          <a:cs typeface="Arial" charset="0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914400" indent="-3968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258888" indent="-344488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4963" indent="-3460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9415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3" descr="white rectangl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11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</p:sldLayoutIdLst>
  <p:transition>
    <p:fade/>
  </p:transition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MS PGothic" pitchFamily="34" charset="-128"/>
          <a:cs typeface="Arial" charset="0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b="1" kern="1200">
          <a:solidFill>
            <a:schemeClr val="tx1"/>
          </a:solidFill>
          <a:latin typeface="Courier New" pitchFamily="49" charset="0"/>
          <a:ea typeface="MS PGothic" pitchFamily="34" charset="-128"/>
          <a:cs typeface="Courier New" pitchFamily="49" charset="0"/>
        </a:defRPr>
      </a:lvl1pPr>
      <a:lvl2pPr marL="384175" indent="-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2pPr>
      <a:lvl3pPr marL="760413" indent="-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3pPr>
      <a:lvl4pPr marL="1093788" indent="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4pPr>
      <a:lvl5pPr marL="1425575" indent="40322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21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432" r:id="rId10"/>
    <p:sldLayoutId id="2147484433" r:id="rId11"/>
  </p:sldLayoutIdLst>
  <p:transition>
    <p:fade/>
  </p:transition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MS PGothic" pitchFamily="34" charset="-128"/>
          <a:cs typeface="Arial" charset="0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96875" indent="-3968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914400" indent="-3968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258888" indent="-344488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4963" indent="-3460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9415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3" descr="white rectangl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318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</p:sldLayoutIdLst>
  <p:transition>
    <p:fade/>
  </p:transition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MS PGothic" pitchFamily="34" charset="-128"/>
          <a:cs typeface="Arial" charset="0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b="1" kern="1200">
          <a:solidFill>
            <a:schemeClr val="tx1"/>
          </a:solidFill>
          <a:latin typeface="Courier New" pitchFamily="49" charset="0"/>
          <a:ea typeface="MS PGothic" pitchFamily="34" charset="-128"/>
          <a:cs typeface="Courier New" pitchFamily="49" charset="0"/>
        </a:defRPr>
      </a:lvl1pPr>
      <a:lvl2pPr marL="384175" indent="-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2pPr>
      <a:lvl3pPr marL="760413" indent="-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3pPr>
      <a:lvl4pPr marL="1093788" indent="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4pPr>
      <a:lvl5pPr marL="1425575" indent="40322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42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0" r:id="rId1"/>
    <p:sldLayoutId id="2147484371" r:id="rId2"/>
    <p:sldLayoutId id="2147484372" r:id="rId3"/>
    <p:sldLayoutId id="2147484373" r:id="rId4"/>
    <p:sldLayoutId id="2147484374" r:id="rId5"/>
    <p:sldLayoutId id="2147484375" r:id="rId6"/>
    <p:sldLayoutId id="2147484376" r:id="rId7"/>
    <p:sldLayoutId id="2147484377" r:id="rId8"/>
    <p:sldLayoutId id="2147484378" r:id="rId9"/>
    <p:sldLayoutId id="2147484379" r:id="rId10"/>
    <p:sldLayoutId id="2147484380" r:id="rId11"/>
  </p:sldLayoutIdLst>
  <p:transition>
    <p:fade/>
  </p:transition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MS PGothic" pitchFamily="34" charset="-128"/>
          <a:cs typeface="Arial" charset="0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96875" indent="-3968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914400" indent="-3968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258888" indent="-344488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4963" indent="-3460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9415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3" descr="white rectangl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523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2" r:id="rId1"/>
  </p:sldLayoutIdLst>
  <p:transition>
    <p:fade/>
  </p:transition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MS PGothic" pitchFamily="34" charset="-128"/>
          <a:cs typeface="Arial" charset="0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b="1" kern="1200">
          <a:solidFill>
            <a:schemeClr val="tx1"/>
          </a:solidFill>
          <a:latin typeface="Courier New" pitchFamily="49" charset="0"/>
          <a:ea typeface="MS PGothic" pitchFamily="34" charset="-128"/>
          <a:cs typeface="Courier New" pitchFamily="49" charset="0"/>
        </a:defRPr>
      </a:lvl1pPr>
      <a:lvl2pPr marL="384175" indent="-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2pPr>
      <a:lvl3pPr marL="760413" indent="-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3pPr>
      <a:lvl4pPr marL="1093788" indent="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4pPr>
      <a:lvl5pPr marL="1425575" indent="40322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white rectangl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spc="-150" dirty="0">
          <a:ln w="3175">
            <a:noFill/>
          </a:ln>
          <a:solidFill>
            <a:srgbClr val="005825"/>
          </a:solidFill>
          <a:latin typeface="+mj-lt"/>
          <a:ea typeface="ＭＳ Ｐゴシック" charset="0"/>
          <a:cs typeface="Arial" pitchFamily="34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ＭＳ Ｐゴシック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ＭＳ Ｐゴシック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ＭＳ Ｐゴシック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ＭＳ Ｐゴシック" charset="0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b="1" kern="1200">
          <a:solidFill>
            <a:schemeClr val="tx1"/>
          </a:solidFill>
          <a:latin typeface="Courier New" pitchFamily="49" charset="0"/>
          <a:ea typeface="ＭＳ Ｐゴシック" charset="0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62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96260" name="Picture 3" descr="bottombar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9200"/>
            <a:ext cx="91440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83" r:id="rId1"/>
    <p:sldLayoutId id="2147484434" r:id="rId2"/>
    <p:sldLayoutId id="2147484384" r:id="rId3"/>
    <p:sldLayoutId id="2147484385" r:id="rId4"/>
    <p:sldLayoutId id="2147484386" r:id="rId5"/>
    <p:sldLayoutId id="2147484387" r:id="rId6"/>
    <p:sldLayoutId id="2147484388" r:id="rId7"/>
    <p:sldLayoutId id="2147484389" r:id="rId8"/>
    <p:sldLayoutId id="2147484390" r:id="rId9"/>
    <p:sldLayoutId id="2147484435" r:id="rId10"/>
    <p:sldLayoutId id="2147484436" r:id="rId11"/>
  </p:sldLayoutIdLst>
  <p:transition>
    <p:fade/>
  </p:transition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lang="en-US" sz="4800" spc="-150" dirty="0">
          <a:ln w="3175">
            <a:noFill/>
          </a:ln>
          <a:solidFill>
            <a:srgbClr val="005825"/>
          </a:solidFill>
          <a:latin typeface="+mj-lt"/>
          <a:ea typeface="MS PGothic" pitchFamily="34" charset="-128"/>
          <a:cs typeface="Arial" pitchFamily="34" charset="0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pitchFamily="34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pitchFamily="34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pitchFamily="34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9pPr>
    </p:titleStyle>
    <p:bodyStyle>
      <a:lvl1pPr marL="396875" indent="-3968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914400" indent="-3968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258888" indent="-344488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4963" indent="-3460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9415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3" descr="white rectangl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728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1" r:id="rId1"/>
  </p:sldLayoutIdLst>
  <p:transition>
    <p:fade/>
  </p:transition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lang="en-US" sz="4800" spc="-150" dirty="0">
          <a:ln w="3175">
            <a:noFill/>
          </a:ln>
          <a:solidFill>
            <a:srgbClr val="005825"/>
          </a:solidFill>
          <a:latin typeface="+mj-lt"/>
          <a:ea typeface="MS PGothic" pitchFamily="34" charset="-128"/>
          <a:cs typeface="Arial" pitchFamily="34" charset="0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pitchFamily="34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pitchFamily="34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pitchFamily="34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b="1" kern="1200">
          <a:solidFill>
            <a:schemeClr val="tx1"/>
          </a:solidFill>
          <a:latin typeface="Courier New" pitchFamily="49" charset="0"/>
          <a:ea typeface="MS PGothic" pitchFamily="34" charset="-128"/>
          <a:cs typeface="Courier New" pitchFamily="49" charset="0"/>
        </a:defRPr>
      </a:lvl1pPr>
      <a:lvl2pPr marL="384175" indent="-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2pPr>
      <a:lvl3pPr marL="760413" indent="-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3pPr>
      <a:lvl4pPr marL="1093788" indent="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4pPr>
      <a:lvl5pPr marL="1425575" indent="40322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83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98308" name="Picture 3" descr="bottombar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9200"/>
            <a:ext cx="91440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438" r:id="rId2"/>
    <p:sldLayoutId id="2147484393" r:id="rId3"/>
    <p:sldLayoutId id="2147484394" r:id="rId4"/>
    <p:sldLayoutId id="2147484395" r:id="rId5"/>
    <p:sldLayoutId id="2147484396" r:id="rId6"/>
    <p:sldLayoutId id="2147484397" r:id="rId7"/>
    <p:sldLayoutId id="2147484398" r:id="rId8"/>
    <p:sldLayoutId id="2147484399" r:id="rId9"/>
    <p:sldLayoutId id="2147484439" r:id="rId10"/>
    <p:sldLayoutId id="2147484440" r:id="rId11"/>
  </p:sldLayoutIdLst>
  <p:transition>
    <p:fade/>
  </p:transition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lang="en-US" sz="4800" spc="-150" dirty="0">
          <a:ln w="3175">
            <a:noFill/>
          </a:ln>
          <a:solidFill>
            <a:srgbClr val="005825"/>
          </a:solidFill>
          <a:latin typeface="+mj-lt"/>
          <a:ea typeface="MS PGothic" pitchFamily="34" charset="-128"/>
          <a:cs typeface="Arial" pitchFamily="34" charset="0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pitchFamily="34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pitchFamily="34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pitchFamily="34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9pPr>
    </p:titleStyle>
    <p:bodyStyle>
      <a:lvl1pPr marL="396875" indent="-3968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914400" indent="-3968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258888" indent="-344488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4963" indent="-3460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9415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93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fld id="{05BFE819-9C61-B246-ADE2-4AD109321C64}" type="datetime4">
              <a:rPr lang="en-US"/>
              <a:pPr>
                <a:defRPr/>
              </a:pPr>
              <a:t>October 31,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4F86D79-F315-3343-801F-D5FCFE6D93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2" r:id="rId1"/>
    <p:sldLayoutId id="2147484400" r:id="rId2"/>
    <p:sldLayoutId id="2147484401" r:id="rId3"/>
    <p:sldLayoutId id="2147484402" r:id="rId4"/>
    <p:sldLayoutId id="2147484403" r:id="rId5"/>
    <p:sldLayoutId id="2147484404" r:id="rId6"/>
    <p:sldLayoutId id="2147484405" r:id="rId7"/>
    <p:sldLayoutId id="2147484406" r:id="rId8"/>
    <p:sldLayoutId id="2147484443" r:id="rId9"/>
    <p:sldLayoutId id="2147484407" r:id="rId10"/>
    <p:sldLayoutId id="2147484408" r:id="rId11"/>
    <p:sldLayoutId id="2147484444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9pPr>
    </p:titleStyle>
    <p:bodyStyle>
      <a:lvl1pPr algn="l" rtl="0" fontAlgn="base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413" r:id="rId10"/>
    <p:sldLayoutId id="2147484414" r:id="rId1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ＭＳ Ｐゴシック" charset="0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0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white rectangl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ＭＳ Ｐゴシック" charset="0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0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b="1" kern="1200">
          <a:solidFill>
            <a:schemeClr val="tx1"/>
          </a:solidFill>
          <a:latin typeface="Courier New" pitchFamily="49" charset="0"/>
          <a:ea typeface="ＭＳ Ｐゴシック" charset="0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  <p:sldLayoutId id="2147484306" r:id="rId9"/>
    <p:sldLayoutId id="2147484415" r:id="rId10"/>
    <p:sldLayoutId id="2147484416" r:id="rId1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ＭＳ Ｐゴシック" charset="0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white rectangl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ＭＳ Ｐゴシック" charset="0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b="1" kern="1200">
          <a:solidFill>
            <a:schemeClr val="tx1"/>
          </a:solidFill>
          <a:latin typeface="Courier New" pitchFamily="49" charset="0"/>
          <a:ea typeface="ＭＳ Ｐゴシック" charset="0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ＭＳ Ｐゴシック" charset="0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white rectangl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4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ＭＳ Ｐゴシック" charset="0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b="1" kern="1200">
          <a:solidFill>
            <a:schemeClr val="tx1"/>
          </a:solidFill>
          <a:latin typeface="Courier New" pitchFamily="49" charset="0"/>
          <a:ea typeface="ＭＳ Ｐゴシック" charset="0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1268" name="Picture 3" descr="bottombar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9200"/>
            <a:ext cx="91440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22" r:id="rId1"/>
    <p:sldLayoutId id="2147484417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418" r:id="rId10"/>
    <p:sldLayoutId id="2147484419" r:id="rId1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spc="-150" dirty="0">
          <a:ln w="3175">
            <a:noFill/>
          </a:ln>
          <a:solidFill>
            <a:srgbClr val="005825"/>
          </a:solidFill>
          <a:latin typeface="+mj-lt"/>
          <a:ea typeface="ＭＳ Ｐゴシック" charset="0"/>
          <a:cs typeface="Arial" pitchFamily="34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ＭＳ Ｐゴシック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ＭＳ Ｐゴシック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ＭＳ Ｐゴシック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ＭＳ Ｐゴシック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7772400" cy="4572000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lang="en-GB" dirty="0">
                <a:latin typeface="Times" pitchFamily="18" charset="0"/>
                <a:ea typeface="+mn-ea"/>
              </a:rPr>
              <a:t>Chapter 7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GB" altLang="en-US" b="1">
                <a:solidFill>
                  <a:srgbClr val="000000"/>
                </a:solidFill>
                <a:latin typeface="Times" charset="0"/>
                <a:ea typeface="ＭＳ Ｐゴシック" charset="-128"/>
              </a:rPr>
              <a:t>SQL – Data Definition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solidFill>
                  <a:srgbClr val="000000"/>
                </a:solidFill>
                <a:latin typeface="Times New Roman" charset="0"/>
              </a:rPr>
              <a:t>Pearson Education © 2014</a:t>
            </a:r>
          </a:p>
        </p:txBody>
      </p:sp>
      <p:sp>
        <p:nvSpPr>
          <p:cNvPr id="20484" name="Line 2"/>
          <p:cNvSpPr>
            <a:spLocks noChangeShapeType="1"/>
          </p:cNvSpPr>
          <p:nvPr/>
        </p:nvSpPr>
        <p:spPr bwMode="auto">
          <a:xfrm>
            <a:off x="26988" y="3429000"/>
            <a:ext cx="7974012" cy="0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48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4"/>
          <a:stretch>
            <a:fillRect/>
          </a:stretch>
        </p:blipFill>
        <p:spPr bwMode="auto">
          <a:xfrm>
            <a:off x="5580063" y="3716338"/>
            <a:ext cx="29464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sz="4000" b="1" dirty="0">
                <a:ea typeface="+mn-ea"/>
              </a:rPr>
              <a:t>IEF - Entity Integrity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052513"/>
            <a:ext cx="8070850" cy="5507037"/>
          </a:xfrm>
        </p:spPr>
        <p:txBody>
          <a:bodyPr/>
          <a:lstStyle/>
          <a:p>
            <a:pPr algn="just">
              <a:buFontTx/>
              <a:buNone/>
              <a:defRPr/>
            </a:pPr>
            <a:r>
              <a:rPr lang="en-US" altLang="en-US" sz="2200" i="1" dirty="0">
                <a:ea typeface="ＭＳ Ｐゴシック" charset="-128"/>
              </a:rPr>
              <a:t>Syntax:  </a:t>
            </a:r>
          </a:p>
          <a:p>
            <a:pPr algn="just">
              <a:buFontTx/>
              <a:buNone/>
              <a:defRPr/>
            </a:pPr>
            <a:r>
              <a:rPr lang="en-US" altLang="en-US" sz="2200" dirty="0">
                <a:ea typeface="ＭＳ Ｐゴシック" charset="-128"/>
              </a:rPr>
              <a:t>	</a:t>
            </a:r>
            <a:r>
              <a:rPr lang="en-US" altLang="en-US" sz="2200" b="0" dirty="0">
                <a:ea typeface="ＭＳ Ｐゴシック" charset="-128"/>
              </a:rPr>
              <a:t>PRIMARY KEY (attribute (,…))</a:t>
            </a:r>
          </a:p>
          <a:p>
            <a:pPr algn="just">
              <a:buFontTx/>
              <a:buNone/>
              <a:defRPr/>
            </a:pPr>
            <a:endParaRPr lang="en-US" altLang="en-US" sz="1000" dirty="0">
              <a:ea typeface="ＭＳ Ｐゴシック" charset="-128"/>
            </a:endParaRPr>
          </a:p>
          <a:p>
            <a:pPr algn="just">
              <a:buFontTx/>
              <a:buNone/>
              <a:defRPr/>
            </a:pPr>
            <a:r>
              <a:rPr lang="en-US" altLang="en-US" sz="2200" i="1" dirty="0">
                <a:ea typeface="ＭＳ Ｐゴシック" charset="-128"/>
              </a:rPr>
              <a:t> Example:  </a:t>
            </a:r>
            <a:endParaRPr lang="en-US" altLang="en-US" sz="2200" dirty="0">
              <a:ea typeface="ＭＳ Ｐゴシック" charset="-128"/>
            </a:endParaRPr>
          </a:p>
          <a:p>
            <a:pPr algn="just">
              <a:buFontTx/>
              <a:buNone/>
              <a:defRPr/>
            </a:pPr>
            <a:r>
              <a:rPr lang="en-US" altLang="en-US" sz="2200" dirty="0">
                <a:ea typeface="ＭＳ Ｐゴシック" charset="-128"/>
              </a:rPr>
              <a:t>	 </a:t>
            </a:r>
            <a:r>
              <a:rPr lang="en-US" altLang="en-US" sz="2200" b="0" dirty="0">
                <a:ea typeface="ＭＳ Ｐゴシック" charset="-128"/>
              </a:rPr>
              <a:t>PRIMARY  KEY (</a:t>
            </a:r>
            <a:r>
              <a:rPr lang="en-US" altLang="en-US" sz="2200" b="0" dirty="0" err="1">
                <a:ea typeface="ＭＳ Ｐゴシック" charset="-128"/>
              </a:rPr>
              <a:t>pno</a:t>
            </a:r>
            <a:r>
              <a:rPr lang="en-US" altLang="en-US" sz="2200" b="0" dirty="0">
                <a:ea typeface="ＭＳ Ｐゴシック" charset="-128"/>
              </a:rPr>
              <a:t>) </a:t>
            </a:r>
          </a:p>
          <a:p>
            <a:pPr algn="just">
              <a:buFontTx/>
              <a:buNone/>
              <a:defRPr/>
            </a:pPr>
            <a:r>
              <a:rPr lang="en-US" altLang="en-US" sz="2200" b="0" dirty="0">
                <a:ea typeface="ＭＳ Ｐゴシック" charset="-128"/>
              </a:rPr>
              <a:t>	 PRIMARY  KEY (</a:t>
            </a:r>
            <a:r>
              <a:rPr lang="en-US" altLang="en-US" sz="2200" b="0" dirty="0" err="1">
                <a:ea typeface="ＭＳ Ｐゴシック" charset="-128"/>
              </a:rPr>
              <a:t>cno</a:t>
            </a:r>
            <a:r>
              <a:rPr lang="en-US" altLang="en-US" sz="2200" b="0" dirty="0">
                <a:ea typeface="ＭＳ Ｐゴシック" charset="-128"/>
              </a:rPr>
              <a:t>, </a:t>
            </a:r>
            <a:r>
              <a:rPr lang="en-US" altLang="en-US" sz="2200" b="0" dirty="0" err="1">
                <a:ea typeface="ＭＳ Ｐゴシック" charset="-128"/>
              </a:rPr>
              <a:t>pno</a:t>
            </a:r>
            <a:r>
              <a:rPr lang="en-US" altLang="en-US" sz="2200" b="0" dirty="0">
                <a:ea typeface="ＭＳ Ｐゴシック" charset="-128"/>
              </a:rPr>
              <a:t>)</a:t>
            </a:r>
          </a:p>
          <a:p>
            <a:pPr algn="just">
              <a:buFontTx/>
              <a:buNone/>
              <a:defRPr/>
            </a:pPr>
            <a:endParaRPr lang="en-US" altLang="en-US" sz="1100" dirty="0">
              <a:ea typeface="ＭＳ Ｐゴシック" charset="-128"/>
            </a:endParaRP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Primary key of a table must contain a unique, non-null value for each row.</a:t>
            </a:r>
          </a:p>
          <a:p>
            <a:pPr lvl="1" algn="just">
              <a:lnSpc>
                <a:spcPct val="0"/>
              </a:lnSpc>
              <a:buFontTx/>
              <a:buNone/>
              <a:defRPr/>
            </a:pPr>
            <a:endParaRPr lang="en-US" altLang="en-US" sz="2200" b="1" dirty="0">
              <a:ea typeface="ＭＳ Ｐゴシック" charset="-128"/>
            </a:endParaRP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Can only have one PRIMARY KEY clause per table.</a:t>
            </a: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Can still ensure uniqueness for alternate keys using UNIQUE:</a:t>
            </a:r>
          </a:p>
          <a:p>
            <a:pPr lvl="1" algn="just">
              <a:lnSpc>
                <a:spcPct val="0"/>
              </a:lnSpc>
              <a:defRPr/>
            </a:pPr>
            <a:endParaRPr lang="en-US" altLang="en-US" sz="2200" dirty="0">
              <a:ea typeface="ＭＳ Ｐゴシック" charset="-128"/>
            </a:endParaRPr>
          </a:p>
          <a:p>
            <a:pPr lvl="1" algn="just">
              <a:buFontTx/>
              <a:buNone/>
              <a:defRPr/>
            </a:pPr>
            <a:r>
              <a:rPr lang="en-US" altLang="en-US" sz="2200" dirty="0">
                <a:ea typeface="ＭＳ Ｐゴシック" charset="-128"/>
              </a:rPr>
              <a:t>    UNIQUE(</a:t>
            </a:r>
            <a:r>
              <a:rPr lang="en-US" altLang="en-US" sz="2200" dirty="0" err="1">
                <a:ea typeface="ＭＳ Ｐゴシック" charset="-128"/>
              </a:rPr>
              <a:t>telNo</a:t>
            </a:r>
            <a:r>
              <a:rPr lang="en-US" altLang="en-US" sz="2200" dirty="0">
                <a:ea typeface="ＭＳ Ｐゴシック" charset="-128"/>
              </a:rPr>
              <a:t>)</a:t>
            </a: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31748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F02E5786-B49C-524D-AF47-BFC6D65111E7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sz="4000" b="1">
                <a:ea typeface="+mn-ea"/>
              </a:rPr>
              <a:t>IEF - Referential Integrity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305800" cy="5737225"/>
          </a:xfrm>
        </p:spPr>
        <p:txBody>
          <a:bodyPr/>
          <a:lstStyle/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FK is column or set of columns that links each row in child table containing foreign FK to row of parent table containing matching PK. </a:t>
            </a: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Referential integrity means that, if FK contains a value, that value must refer to existing row in parent table. </a:t>
            </a: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ISO standard supports definition of FKs with FOREIGN KEY clause in CREATE and ALTER TABLE:</a:t>
            </a:r>
          </a:p>
          <a:p>
            <a:pPr algn="just">
              <a:buFontTx/>
              <a:buNone/>
              <a:defRPr/>
            </a:pPr>
            <a:r>
              <a:rPr lang="en-US" altLang="en-US" sz="2200" i="1" dirty="0">
                <a:ea typeface="ＭＳ Ｐゴシック" charset="-128"/>
              </a:rPr>
              <a:t>Syntax:  </a:t>
            </a:r>
          </a:p>
          <a:p>
            <a:pPr algn="just">
              <a:buFontTx/>
              <a:buNone/>
              <a:defRPr/>
            </a:pPr>
            <a:r>
              <a:rPr lang="en-US" altLang="en-US" sz="2200" b="0" dirty="0">
                <a:ea typeface="ＭＳ Ｐゴシック" charset="-128"/>
              </a:rPr>
              <a:t>	 FOREIGN KEY (attribute (,…))  </a:t>
            </a:r>
          </a:p>
          <a:p>
            <a:pPr algn="just">
              <a:buFontTx/>
              <a:buNone/>
              <a:defRPr/>
            </a:pPr>
            <a:r>
              <a:rPr lang="en-US" altLang="en-US" sz="2200" b="0" dirty="0">
                <a:ea typeface="ＭＳ Ｐゴシック" charset="-128"/>
              </a:rPr>
              <a:t>            REFERENCES   </a:t>
            </a:r>
            <a:r>
              <a:rPr lang="en-US" altLang="en-US" sz="2200" b="0" dirty="0" err="1">
                <a:ea typeface="ＭＳ Ｐゴシック" charset="-128"/>
              </a:rPr>
              <a:t>table_name</a:t>
            </a:r>
            <a:r>
              <a:rPr lang="en-US" altLang="en-US" sz="2200" b="0" dirty="0">
                <a:ea typeface="ＭＳ Ｐゴシック" charset="-128"/>
              </a:rPr>
              <a:t> [(attribute (,…))]</a:t>
            </a:r>
          </a:p>
          <a:p>
            <a:pPr algn="just">
              <a:buFontTx/>
              <a:buNone/>
              <a:defRPr/>
            </a:pPr>
            <a:r>
              <a:rPr lang="en-US" altLang="en-US" sz="2200" i="1" dirty="0">
                <a:ea typeface="ＭＳ Ｐゴシック" charset="-128"/>
              </a:rPr>
              <a:t>Example:</a:t>
            </a:r>
          </a:p>
          <a:p>
            <a:pPr lvl="1" algn="just">
              <a:lnSpc>
                <a:spcPct val="0"/>
              </a:lnSpc>
              <a:defRPr/>
            </a:pPr>
            <a:endParaRPr lang="en-US" altLang="en-US" sz="2200" dirty="0">
              <a:ea typeface="ＭＳ Ｐゴシック" charset="-128"/>
            </a:endParaRPr>
          </a:p>
          <a:p>
            <a:pPr lvl="1" algn="just">
              <a:buFontTx/>
              <a:buNone/>
              <a:defRPr/>
            </a:pPr>
            <a:r>
              <a:rPr lang="en-US" altLang="en-US" sz="2200" dirty="0">
                <a:ea typeface="ＭＳ Ｐゴシック" charset="-128"/>
              </a:rPr>
              <a:t>	FOREIGN KEY(</a:t>
            </a:r>
            <a:r>
              <a:rPr lang="en-US" altLang="en-US" sz="2200" dirty="0" err="1">
                <a:ea typeface="ＭＳ Ｐゴシック" charset="-128"/>
              </a:rPr>
              <a:t>branchNo</a:t>
            </a:r>
            <a:r>
              <a:rPr lang="en-US" altLang="en-US" sz="2200" dirty="0">
                <a:ea typeface="ＭＳ Ｐゴシック" charset="-128"/>
              </a:rPr>
              <a:t>) REFERENCES Branch</a:t>
            </a: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32772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B7B4F8A5-7D5F-AC4E-B7D1-9D623D177F61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sz="4000" b="1">
                <a:ea typeface="+mn-ea"/>
              </a:rPr>
              <a:t>IEF - Referential Integrity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96975"/>
            <a:ext cx="8229600" cy="4968875"/>
          </a:xfrm>
        </p:spPr>
        <p:txBody>
          <a:bodyPr/>
          <a:lstStyle/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 sz="2200">
                <a:ea typeface="ＭＳ Ｐゴシック" charset="-128"/>
              </a:rPr>
              <a:t>Any INSERT/UPDATE attempting to create FK value in child table without matching CK value in parent is rejected. </a:t>
            </a: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 sz="2200">
                <a:ea typeface="ＭＳ Ｐゴシック" charset="-128"/>
              </a:rPr>
              <a:t>Action taken attempting to update/delete a CK value in parent table with matching rows in child is dependent on </a:t>
            </a:r>
            <a:r>
              <a:rPr lang="en-US" altLang="en-US" sz="2200" u="sng">
                <a:ea typeface="ＭＳ Ｐゴシック" charset="-128"/>
              </a:rPr>
              <a:t>referential action</a:t>
            </a:r>
            <a:r>
              <a:rPr lang="en-US" altLang="en-US" sz="2200">
                <a:ea typeface="ＭＳ Ｐゴシック" charset="-128"/>
              </a:rPr>
              <a:t> specified using ON UPDATE and ON DELETE subclauses:</a:t>
            </a:r>
          </a:p>
          <a:p>
            <a:pPr marL="342900" indent="-342900" algn="just">
              <a:lnSpc>
                <a:spcPct val="30000"/>
              </a:lnSpc>
              <a:buClr>
                <a:schemeClr val="tx2"/>
              </a:buClr>
              <a:buFont typeface="Arial" charset="0"/>
              <a:buChar char="•"/>
            </a:pPr>
            <a:endParaRPr lang="en-US" altLang="en-US" sz="2200">
              <a:ea typeface="ＭＳ Ｐゴシック" charset="-128"/>
            </a:endParaRPr>
          </a:p>
          <a:p>
            <a:pPr marL="273050" lvl="1" indent="0" algn="just">
              <a:buFont typeface="Arial" charset="0"/>
              <a:buNone/>
            </a:pPr>
            <a:r>
              <a:rPr lang="en-US" altLang="en-US" sz="2200" b="1">
                <a:ea typeface="ＭＳ Ｐゴシック" charset="-128"/>
              </a:rPr>
              <a:t>- CASCADE			- SET NULL</a:t>
            </a:r>
          </a:p>
          <a:p>
            <a:pPr marL="273050" lvl="1" indent="0" algn="just">
              <a:buFont typeface="Arial" charset="0"/>
              <a:buNone/>
            </a:pPr>
            <a:r>
              <a:rPr lang="en-US" altLang="en-US" sz="2200" b="1">
                <a:ea typeface="ＭＳ Ｐゴシック" charset="-128"/>
              </a:rPr>
              <a:t>- SET DEFAULT		- NO ACTION</a:t>
            </a: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33796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44AC6334-B1C0-3C4D-86C4-8C978355EF4B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sz="4000" b="1">
                <a:ea typeface="+mn-ea"/>
              </a:rPr>
              <a:t>IEF - Referential Integrity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25538"/>
            <a:ext cx="8229600" cy="5170487"/>
          </a:xfrm>
        </p:spPr>
        <p:txBody>
          <a:bodyPr/>
          <a:lstStyle/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 sz="2200" u="sng" dirty="0">
                <a:ea typeface="ＭＳ Ｐゴシック" charset="-128"/>
              </a:rPr>
              <a:t>CASCADE</a:t>
            </a:r>
            <a:r>
              <a:rPr lang="en-US" altLang="en-US" sz="2200" dirty="0">
                <a:ea typeface="ＭＳ Ｐゴシック" charset="-128"/>
              </a:rPr>
              <a:t>: </a:t>
            </a:r>
            <a:r>
              <a:rPr lang="en-US" altLang="en-US" sz="2200" b="0" dirty="0">
                <a:ea typeface="ＭＳ Ｐゴシック" charset="-128"/>
              </a:rPr>
              <a:t>Delete row from parent and delete matching rows in child, and so on in cascading manner.</a:t>
            </a: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endParaRPr lang="en-US" altLang="en-US" sz="2200" b="0" dirty="0">
              <a:ea typeface="ＭＳ Ｐゴシック" charset="-128"/>
            </a:endParaRP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 sz="2200" u="sng" dirty="0">
                <a:ea typeface="ＭＳ Ｐゴシック" charset="-128"/>
              </a:rPr>
              <a:t>SET NULL</a:t>
            </a:r>
            <a:r>
              <a:rPr lang="en-US" altLang="en-US" sz="2200" dirty="0">
                <a:ea typeface="ＭＳ Ｐゴシック" charset="-128"/>
              </a:rPr>
              <a:t>: </a:t>
            </a:r>
            <a:r>
              <a:rPr lang="en-US" altLang="en-US" sz="2200" b="0" dirty="0">
                <a:ea typeface="ＭＳ Ｐゴシック" charset="-128"/>
              </a:rPr>
              <a:t>Delete row from parent and set FK column(s) in child to NULL. Only valid if FK columns don’t </a:t>
            </a:r>
            <a:r>
              <a:rPr lang="en-US" altLang="en-US" sz="2200" b="0">
                <a:ea typeface="ＭＳ Ｐゴシック" charset="-128"/>
              </a:rPr>
              <a:t>have the NOT NULL.</a:t>
            </a: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endParaRPr lang="en-US" altLang="en-US" sz="2200" b="0" dirty="0">
              <a:ea typeface="ＭＳ Ｐゴシック" charset="-128"/>
            </a:endParaRP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 sz="2200" u="sng" dirty="0">
                <a:ea typeface="ＭＳ Ｐゴシック" charset="-128"/>
              </a:rPr>
              <a:t>SET DEFAULT</a:t>
            </a:r>
            <a:r>
              <a:rPr lang="en-US" altLang="en-US" sz="2200" dirty="0">
                <a:ea typeface="ＭＳ Ｐゴシック" charset="-128"/>
              </a:rPr>
              <a:t>: </a:t>
            </a:r>
            <a:r>
              <a:rPr lang="en-US" altLang="en-US" sz="2200" b="0" dirty="0">
                <a:ea typeface="ＭＳ Ｐゴシック" charset="-128"/>
              </a:rPr>
              <a:t>Delete row from parent and set each component of FK in child to specified default. Only valid if DEFAULT specified for FK columns.</a:t>
            </a: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endParaRPr lang="en-US" altLang="en-US" sz="2200" b="0" dirty="0">
              <a:ea typeface="ＭＳ Ｐゴシック" charset="-128"/>
            </a:endParaRP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 sz="2200" u="sng" dirty="0">
                <a:ea typeface="ＭＳ Ｐゴシック" charset="-128"/>
              </a:rPr>
              <a:t>NO ACTION</a:t>
            </a:r>
            <a:r>
              <a:rPr lang="en-US" altLang="en-US" sz="2200" dirty="0">
                <a:ea typeface="ＭＳ Ｐゴシック" charset="-128"/>
              </a:rPr>
              <a:t>: </a:t>
            </a:r>
            <a:r>
              <a:rPr lang="en-US" altLang="en-US" sz="2200" b="0" dirty="0">
                <a:ea typeface="ＭＳ Ｐゴシック" charset="-128"/>
              </a:rPr>
              <a:t>Reject delete from parent. Default. </a:t>
            </a: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34820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2C2EB041-F6CD-2A49-A4E8-A8DCB728B659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13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sz="4000" b="1" dirty="0">
                <a:ea typeface="+mn-ea"/>
              </a:rPr>
              <a:t>IEF - Referential Integrity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96975"/>
            <a:ext cx="8229600" cy="5475288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altLang="en-US" sz="2200" i="1">
                <a:ea typeface="ＭＳ Ｐゴシック" charset="-128"/>
              </a:rPr>
              <a:t>Syntax :</a:t>
            </a:r>
          </a:p>
          <a:p>
            <a:pPr>
              <a:buFontTx/>
              <a:buNone/>
            </a:pPr>
            <a:r>
              <a:rPr lang="en-US" altLang="en-US" sz="2200" i="1">
                <a:ea typeface="ＭＳ Ｐゴシック" charset="-128"/>
              </a:rPr>
              <a:t>	</a:t>
            </a:r>
            <a:r>
              <a:rPr lang="en-US" altLang="en-US" b="0">
                <a:ea typeface="ＭＳ Ｐゴシック" charset="-128"/>
              </a:rPr>
              <a:t>FOREIGN  KEY  (FK column  (,…) ) </a:t>
            </a:r>
          </a:p>
          <a:p>
            <a:pPr>
              <a:buFontTx/>
              <a:buNone/>
            </a:pPr>
            <a:r>
              <a:rPr lang="en-US" altLang="en-US" b="0">
                <a:ea typeface="ＭＳ Ｐゴシック" charset="-128"/>
              </a:rPr>
              <a:t>    REFERENCES tablename [(CK column (,…))]</a:t>
            </a:r>
          </a:p>
          <a:p>
            <a:pPr>
              <a:buFontTx/>
              <a:buNone/>
            </a:pPr>
            <a:r>
              <a:rPr lang="en-US" altLang="en-US" b="0">
                <a:ea typeface="ＭＳ Ｐゴシック" charset="-128"/>
              </a:rPr>
              <a:t>    [ON  UPDATE  [CASCADE | SET NULL| SET DEFAULT| </a:t>
            </a:r>
            <a:r>
              <a:rPr lang="en-US" altLang="en-US" b="0" u="sng">
                <a:ea typeface="ＭＳ Ｐゴシック" charset="-128"/>
              </a:rPr>
              <a:t>NO ACTION</a:t>
            </a:r>
            <a:r>
              <a:rPr lang="en-US" altLang="en-US" b="0">
                <a:ea typeface="ＭＳ Ｐゴシック" charset="-128"/>
              </a:rPr>
              <a:t>] ]</a:t>
            </a:r>
          </a:p>
          <a:p>
            <a:pPr>
              <a:buFontTx/>
              <a:buNone/>
            </a:pPr>
            <a:r>
              <a:rPr lang="en-US" altLang="en-US" b="0">
                <a:ea typeface="ＭＳ Ｐゴシック" charset="-128"/>
              </a:rPr>
              <a:t>    [ON  DELETE  [CASCADE | SET NULL| SET DEFAULT| </a:t>
            </a:r>
            <a:r>
              <a:rPr lang="en-US" altLang="en-US" b="0" u="sng">
                <a:ea typeface="ＭＳ Ｐゴシック" charset="-128"/>
              </a:rPr>
              <a:t>NO ACTION</a:t>
            </a:r>
            <a:r>
              <a:rPr lang="en-US" altLang="en-US" b="0">
                <a:ea typeface="ＭＳ Ｐゴシック" charset="-128"/>
              </a:rPr>
              <a:t>] ]</a:t>
            </a:r>
          </a:p>
          <a:p>
            <a:pPr algn="just">
              <a:buFontTx/>
              <a:buNone/>
            </a:pPr>
            <a:endParaRPr lang="en-US" altLang="en-US" sz="2200" i="1">
              <a:ea typeface="ＭＳ Ｐゴシック" charset="-128"/>
            </a:endParaRPr>
          </a:p>
          <a:p>
            <a:pPr algn="just">
              <a:buFontTx/>
              <a:buNone/>
            </a:pPr>
            <a:r>
              <a:rPr lang="en-US" altLang="en-US" sz="2200" i="1">
                <a:ea typeface="ＭＳ Ｐゴシック" charset="-128"/>
              </a:rPr>
              <a:t>	</a:t>
            </a:r>
            <a:endParaRPr lang="en-US" altLang="en-US" sz="2200">
              <a:ea typeface="ＭＳ Ｐゴシック" charset="-128"/>
            </a:endParaRP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35844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24D993BB-855A-FA4B-9F9D-4A0497DE68BC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14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371600"/>
          </a:xfrm>
        </p:spPr>
        <p:txBody>
          <a:bodyPr/>
          <a:lstStyle/>
          <a:p>
            <a:pPr>
              <a:defRPr/>
            </a:pPr>
            <a:r>
              <a:rPr lang="en-US" b="1"/>
              <a:t>IEF - Referential Integrity</a:t>
            </a:r>
            <a:endParaRPr lang="en-US"/>
          </a:p>
        </p:txBody>
      </p:sp>
      <p:sp>
        <p:nvSpPr>
          <p:cNvPr id="1208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sz="2200" i="1">
                <a:ea typeface="ＭＳ Ｐゴシック" charset="-128"/>
              </a:rPr>
              <a:t>Example:</a:t>
            </a:r>
            <a:endParaRPr lang="en-US" altLang="en-US" sz="2200">
              <a:ea typeface="ＭＳ Ｐゴシック" charset="-128"/>
            </a:endParaRPr>
          </a:p>
          <a:p>
            <a:pPr algn="just"/>
            <a:r>
              <a:rPr lang="en-US" altLang="en-US" b="0">
                <a:ea typeface="ＭＳ Ｐゴシック" charset="-128"/>
              </a:rPr>
              <a:t>FOREIGN KEY (staffNo) REFERENCES Staff            ON DELETE SET NULL</a:t>
            </a:r>
          </a:p>
          <a:p>
            <a:pPr algn="just"/>
            <a:endParaRPr lang="en-US" altLang="en-US" b="0">
              <a:ea typeface="ＭＳ Ｐゴシック" charset="-128"/>
            </a:endParaRPr>
          </a:p>
          <a:p>
            <a:pPr algn="just"/>
            <a:r>
              <a:rPr lang="en-US" altLang="en-US" b="0">
                <a:ea typeface="ＭＳ Ｐゴシック" charset="-128"/>
              </a:rPr>
              <a:t>FOREIGN KEY (ownerNo) REFERENCES Owner       ON UPDATE CASCADE</a:t>
            </a:r>
          </a:p>
          <a:p>
            <a:pPr algn="just"/>
            <a:endParaRPr lang="en-US" altLang="en-US" b="0">
              <a:ea typeface="ＭＳ Ｐゴシック" charset="-128"/>
            </a:endParaRPr>
          </a:p>
          <a:p>
            <a:pPr algn="just"/>
            <a:r>
              <a:rPr lang="en-US" altLang="en-US" b="0">
                <a:ea typeface="ＭＳ Ｐゴシック" charset="-128"/>
              </a:rPr>
              <a:t>FOREIGN KEY  (MSSN)  REFERENCES  employee (SSN)</a:t>
            </a:r>
            <a:br>
              <a:rPr lang="en-US" altLang="en-US" b="0">
                <a:ea typeface="ＭＳ Ｐゴシック" charset="-128"/>
              </a:rPr>
            </a:br>
            <a:r>
              <a:rPr lang="en-US" altLang="en-US" b="0">
                <a:ea typeface="ＭＳ Ｐゴシック" charset="-128"/>
              </a:rPr>
              <a:t>         ON DELETE  SET DEFAULT   ON UPDATE  CASCADE;</a:t>
            </a:r>
          </a:p>
          <a:p>
            <a:endParaRPr lang="en-US" altLang="en-US"/>
          </a:p>
        </p:txBody>
      </p:sp>
      <p:sp>
        <p:nvSpPr>
          <p:cNvPr id="1208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F202BAC-D348-4E4E-9CA9-DE31E3E8BD5B}" type="slidenum">
              <a:rPr lang="en-US" altLang="en-US">
                <a:solidFill>
                  <a:schemeClr val="tx2"/>
                </a:solidFill>
              </a:rPr>
              <a:pPr/>
              <a:t>15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sz="4000" b="1" dirty="0">
                <a:ea typeface="+mn-ea"/>
              </a:rPr>
              <a:t>IEF - General Constraints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96975"/>
            <a:ext cx="8229600" cy="5707063"/>
          </a:xfrm>
        </p:spPr>
        <p:txBody>
          <a:bodyPr/>
          <a:lstStyle/>
          <a:p>
            <a:pPr algn="just">
              <a:defRPr/>
            </a:pPr>
            <a:r>
              <a:rPr lang="en-US" sz="2200" dirty="0"/>
              <a:t>Could use CHECK/UNIQUE in CREATE and ALTER TABLE.</a:t>
            </a:r>
          </a:p>
          <a:p>
            <a:pPr algn="just">
              <a:defRPr/>
            </a:pPr>
            <a:endParaRPr lang="en-US" i="1" dirty="0"/>
          </a:p>
          <a:p>
            <a:pPr algn="just">
              <a:defRPr/>
            </a:pPr>
            <a:r>
              <a:rPr lang="en-US" i="1" dirty="0"/>
              <a:t>Syntax :</a:t>
            </a:r>
          </a:p>
          <a:p>
            <a:pPr marL="517525" lvl="1" indent="0" algn="just">
              <a:lnSpc>
                <a:spcPct val="20000"/>
              </a:lnSpc>
              <a:buFontTx/>
              <a:buNone/>
              <a:defRPr/>
            </a:pPr>
            <a:endParaRPr lang="en-US" b="1" dirty="0"/>
          </a:p>
          <a:p>
            <a:pPr lvl="1" algn="just">
              <a:buFontTx/>
              <a:buNone/>
              <a:defRPr/>
            </a:pPr>
            <a:r>
              <a:rPr lang="en-US" b="1" dirty="0"/>
              <a:t>	</a:t>
            </a:r>
            <a:r>
              <a:rPr lang="en-US" dirty="0"/>
              <a:t>CREATE ASSERTION </a:t>
            </a:r>
            <a:r>
              <a:rPr lang="en-US" dirty="0" err="1"/>
              <a:t>AssertionName</a:t>
            </a:r>
            <a:endParaRPr lang="en-US" dirty="0"/>
          </a:p>
          <a:p>
            <a:pPr lvl="1" algn="just">
              <a:buFontTx/>
              <a:buNone/>
              <a:defRPr/>
            </a:pPr>
            <a:r>
              <a:rPr lang="en-US" dirty="0"/>
              <a:t>	CHECK (</a:t>
            </a:r>
            <a:r>
              <a:rPr lang="en-US" dirty="0" err="1"/>
              <a:t>searchCondition</a:t>
            </a:r>
            <a:r>
              <a:rPr lang="en-US" dirty="0"/>
              <a:t>)</a:t>
            </a:r>
          </a:p>
          <a:p>
            <a:pPr lvl="1" algn="just">
              <a:buFontTx/>
              <a:buNone/>
              <a:defRPr/>
            </a:pPr>
            <a:endParaRPr lang="en-US" b="1" i="1" dirty="0"/>
          </a:p>
          <a:p>
            <a:pPr lvl="1" algn="just">
              <a:buFontTx/>
              <a:buNone/>
              <a:defRPr/>
            </a:pPr>
            <a:r>
              <a:rPr lang="en-US" b="1" i="1" dirty="0"/>
              <a:t>Example:</a:t>
            </a:r>
          </a:p>
          <a:p>
            <a:pPr lvl="1" algn="just">
              <a:buFontTx/>
              <a:buNone/>
              <a:defRPr/>
            </a:pPr>
            <a:endParaRPr lang="en-US" b="1" i="1" dirty="0"/>
          </a:p>
          <a:p>
            <a:pPr lvl="1" indent="-552450" algn="just">
              <a:buFontTx/>
              <a:buNone/>
              <a:defRPr/>
            </a:pPr>
            <a:r>
              <a:rPr lang="en-US" dirty="0"/>
              <a:t>CREATE ASSERTION </a:t>
            </a:r>
            <a:r>
              <a:rPr lang="en-US" dirty="0" err="1"/>
              <a:t>StaffNotHandlingTooMuch</a:t>
            </a:r>
            <a:endParaRPr lang="en-US" dirty="0"/>
          </a:p>
          <a:p>
            <a:pPr lvl="1" indent="-552450" algn="just">
              <a:buFontTx/>
              <a:buNone/>
              <a:defRPr/>
            </a:pPr>
            <a:r>
              <a:rPr lang="en-US" dirty="0"/>
              <a:t>CHECK (NOT EXISTS    (SELECT </a:t>
            </a:r>
            <a:r>
              <a:rPr lang="en-US" dirty="0" err="1"/>
              <a:t>staffNo</a:t>
            </a:r>
            <a:endParaRPr lang="en-US" dirty="0"/>
          </a:p>
          <a:p>
            <a:pPr lvl="1" indent="-552450" algn="just">
              <a:buFontTx/>
              <a:buNone/>
              <a:defRPr/>
            </a:pPr>
            <a:r>
              <a:rPr lang="en-US" dirty="0"/>
              <a:t>				FROM </a:t>
            </a:r>
            <a:r>
              <a:rPr lang="en-US" dirty="0" err="1"/>
              <a:t>PropertyForRent</a:t>
            </a:r>
            <a:endParaRPr lang="en-US" dirty="0"/>
          </a:p>
          <a:p>
            <a:pPr lvl="1" indent="-552450" algn="just">
              <a:buFontTx/>
              <a:buNone/>
              <a:defRPr/>
            </a:pPr>
            <a:r>
              <a:rPr lang="en-US" dirty="0"/>
              <a:t>				GROUP BY </a:t>
            </a:r>
            <a:r>
              <a:rPr lang="en-US" dirty="0" err="1"/>
              <a:t>staffNo</a:t>
            </a:r>
            <a:endParaRPr lang="en-US" dirty="0"/>
          </a:p>
          <a:p>
            <a:pPr lvl="1" indent="-552450" algn="just">
              <a:buFontTx/>
              <a:buNone/>
              <a:defRPr/>
            </a:pPr>
            <a:r>
              <a:rPr lang="en-US" dirty="0"/>
              <a:t>				HAVING COUNT(*) &gt; 100))</a:t>
            </a:r>
          </a:p>
          <a:p>
            <a:pPr lvl="1" algn="just">
              <a:buFontTx/>
              <a:buChar char="-"/>
              <a:defRPr/>
            </a:pPr>
            <a:endParaRPr lang="en-US" b="1" dirty="0"/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36868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2AD55CAE-C1FA-B34F-BA33-5B1250AA34F4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16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sz="4000" b="1">
                <a:ea typeface="+mn-ea"/>
              </a:rPr>
              <a:t>Data Definition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idx="1"/>
          </p:nvPr>
        </p:nvSpPr>
        <p:spPr>
          <a:xfrm>
            <a:off x="438150" y="1125538"/>
            <a:ext cx="8382000" cy="4967287"/>
          </a:xfrm>
        </p:spPr>
        <p:txBody>
          <a:bodyPr/>
          <a:lstStyle/>
          <a:p>
            <a:pPr algn="just"/>
            <a:r>
              <a:rPr lang="en-US" altLang="en-US" sz="2200">
                <a:ea typeface="Arial" charset="0"/>
                <a:cs typeface="Arial" charset="0"/>
              </a:rPr>
              <a:t>SQL DDL allows database objects such as schemas, domains, tables, views, and indexes to be created and destroyed. </a:t>
            </a:r>
          </a:p>
          <a:p>
            <a:pPr algn="just"/>
            <a:endParaRPr lang="en-US" altLang="en-US" sz="2200">
              <a:ea typeface="Arial" charset="0"/>
              <a:cs typeface="Arial" charset="0"/>
            </a:endParaRPr>
          </a:p>
          <a:p>
            <a:pPr algn="just"/>
            <a:r>
              <a:rPr lang="en-US" altLang="en-US" sz="2200">
                <a:ea typeface="Arial" charset="0"/>
                <a:cs typeface="Arial" charset="0"/>
              </a:rPr>
              <a:t>Main SQL DDL statements are:</a:t>
            </a:r>
          </a:p>
          <a:p>
            <a:pPr lvl="1" algn="just">
              <a:lnSpc>
                <a:spcPct val="0"/>
              </a:lnSpc>
            </a:pPr>
            <a:endParaRPr lang="en-US" altLang="en-US" sz="2200" b="1">
              <a:ea typeface="Arial" charset="0"/>
              <a:cs typeface="Arial" charset="0"/>
            </a:endParaRPr>
          </a:p>
          <a:p>
            <a:pPr lvl="1" algn="just">
              <a:buFontTx/>
              <a:buNone/>
            </a:pPr>
            <a:r>
              <a:rPr lang="en-US" altLang="en-US" sz="2200">
                <a:ea typeface="Arial" charset="0"/>
                <a:cs typeface="Arial" charset="0"/>
              </a:rPr>
              <a:t>CREATE SCHEMA			DROP SCHEMA</a:t>
            </a:r>
          </a:p>
          <a:p>
            <a:pPr lvl="1" algn="just">
              <a:buFontTx/>
              <a:buNone/>
            </a:pPr>
            <a:r>
              <a:rPr lang="en-US" altLang="en-US" sz="2200">
                <a:ea typeface="Arial" charset="0"/>
                <a:cs typeface="Arial" charset="0"/>
              </a:rPr>
              <a:t>CREATE/ALTER DOMAIN		DROP DOMAIN</a:t>
            </a:r>
          </a:p>
          <a:p>
            <a:pPr lvl="1" algn="just">
              <a:buFontTx/>
              <a:buNone/>
            </a:pPr>
            <a:r>
              <a:rPr lang="en-US" altLang="en-US" sz="2200">
                <a:ea typeface="Arial" charset="0"/>
                <a:cs typeface="Arial" charset="0"/>
              </a:rPr>
              <a:t>CREATE/ALTER TABLE		DROP TABLE</a:t>
            </a:r>
          </a:p>
          <a:p>
            <a:pPr lvl="1" algn="just">
              <a:buFontTx/>
              <a:buNone/>
            </a:pPr>
            <a:r>
              <a:rPr lang="en-US" altLang="en-US" sz="2200">
                <a:ea typeface="Arial" charset="0"/>
                <a:cs typeface="Arial" charset="0"/>
              </a:rPr>
              <a:t>CREATE VIEW			DROP VIEW</a:t>
            </a:r>
          </a:p>
          <a:p>
            <a:pPr lvl="1" algn="just">
              <a:lnSpc>
                <a:spcPct val="30000"/>
              </a:lnSpc>
              <a:buFontTx/>
              <a:buNone/>
            </a:pPr>
            <a:endParaRPr lang="en-US" altLang="en-US" sz="2200" b="1">
              <a:ea typeface="Arial" charset="0"/>
              <a:cs typeface="Arial" charset="0"/>
            </a:endParaRP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37892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9B6AEC75-CD46-DE4B-8483-B50DC7E5252E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17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63562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lang="en-GB" sz="4000" b="1"/>
              <a:t>CREATE SCHEMA</a:t>
            </a:r>
            <a:endParaRPr sz="4000" b="1">
              <a:ea typeface="+mn-ea"/>
            </a:endParaRPr>
          </a:p>
        </p:txBody>
      </p:sp>
      <p:sp>
        <p:nvSpPr>
          <p:cNvPr id="3205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305800" cy="5332413"/>
          </a:xfrm>
        </p:spPr>
        <p:txBody>
          <a:bodyPr/>
          <a:lstStyle/>
          <a:p>
            <a:pPr algn="just"/>
            <a:r>
              <a:rPr lang="en-US" altLang="en-US" sz="2200">
                <a:ea typeface="ＭＳ Ｐゴシック" charset="-128"/>
              </a:rPr>
              <a:t>Schema is named collection of related database objects (tables, views, domains,….) who belong to the same database application.</a:t>
            </a:r>
          </a:p>
          <a:p>
            <a:pPr algn="just">
              <a:buFontTx/>
              <a:buNone/>
            </a:pPr>
            <a:endParaRPr lang="en-US" altLang="en-US" sz="1100" i="1">
              <a:ea typeface="ＭＳ Ｐゴシック" charset="-128"/>
            </a:endParaRPr>
          </a:p>
          <a:p>
            <a:pPr algn="just">
              <a:buFontTx/>
              <a:buNone/>
            </a:pPr>
            <a:r>
              <a:rPr lang="en-US" altLang="en-US" sz="2200" i="1">
                <a:ea typeface="ＭＳ Ｐゴシック" charset="-128"/>
              </a:rPr>
              <a:t>Syntax :</a:t>
            </a:r>
          </a:p>
          <a:p>
            <a:pPr lvl="1" algn="just">
              <a:buFontTx/>
              <a:buNone/>
            </a:pPr>
            <a:r>
              <a:rPr lang="en-US" altLang="en-US" sz="2200">
                <a:ea typeface="ＭＳ Ｐゴシック" charset="-128"/>
              </a:rPr>
              <a:t>	CREATE SCHEMA [Name | AUTHORIZATION CreatorId ]</a:t>
            </a:r>
          </a:p>
          <a:p>
            <a:pPr lvl="1" algn="just">
              <a:buFontTx/>
              <a:buNone/>
            </a:pPr>
            <a:r>
              <a:rPr lang="en-US" altLang="en-US" sz="2200">
                <a:ea typeface="ＭＳ Ｐゴシック" charset="-128"/>
              </a:rPr>
              <a:t>	DROP SCHEMA Name [</a:t>
            </a:r>
            <a:r>
              <a:rPr lang="en-US" altLang="en-US" sz="2200" u="sng">
                <a:ea typeface="ＭＳ Ｐゴシック" charset="-128"/>
              </a:rPr>
              <a:t>RESTRICT</a:t>
            </a:r>
            <a:r>
              <a:rPr lang="en-US" altLang="en-US" sz="2200">
                <a:ea typeface="ＭＳ Ｐゴシック" charset="-128"/>
              </a:rPr>
              <a:t> | CASCADE ]</a:t>
            </a:r>
          </a:p>
          <a:p>
            <a:pPr lvl="1" algn="just">
              <a:buFontTx/>
              <a:buNone/>
            </a:pPr>
            <a:endParaRPr lang="en-US" altLang="en-US">
              <a:ea typeface="ＭＳ Ｐゴシック" charset="-128"/>
            </a:endParaRPr>
          </a:p>
          <a:p>
            <a:pPr lvl="1" algn="just">
              <a:buFontTx/>
              <a:buNone/>
            </a:pPr>
            <a:r>
              <a:rPr lang="en-US" altLang="en-US" sz="2200" b="1" i="1">
                <a:ea typeface="ＭＳ Ｐゴシック" charset="-128"/>
              </a:rPr>
              <a:t>Example :</a:t>
            </a:r>
            <a:endParaRPr lang="en-US" altLang="en-US" sz="2200">
              <a:ea typeface="ＭＳ Ｐゴシック" charset="-128"/>
            </a:endParaRPr>
          </a:p>
          <a:p>
            <a:pPr algn="just">
              <a:buFontTx/>
              <a:buNone/>
            </a:pPr>
            <a:r>
              <a:rPr lang="en-US" altLang="en-US" sz="2200">
                <a:ea typeface="ＭＳ Ｐゴシック" charset="-128"/>
              </a:rPr>
              <a:t>	</a:t>
            </a:r>
            <a:r>
              <a:rPr lang="en-US" altLang="en-US" sz="2200" b="0">
                <a:ea typeface="ＭＳ Ｐゴシック" charset="-128"/>
              </a:rPr>
              <a:t>CRETAE SCHEMA company;</a:t>
            </a:r>
          </a:p>
          <a:p>
            <a:pPr algn="just">
              <a:buFontTx/>
              <a:buNone/>
            </a:pPr>
            <a:r>
              <a:rPr lang="en-US" altLang="en-US" sz="2200" b="0">
                <a:ea typeface="ＭＳ Ｐゴシック" charset="-128"/>
              </a:rPr>
              <a:t>	CREATE SCHEMA  AUTHORIZATION  Smith;</a:t>
            </a:r>
          </a:p>
          <a:p>
            <a:pPr algn="just">
              <a:buFontTx/>
              <a:buNone/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38916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729CF8D6-85FA-A44C-AD37-B507DBB84DFE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18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4000" b="1">
                <a:ea typeface="+mn-ea"/>
              </a:rPr>
              <a:t>CREATE SCHEMA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96975"/>
            <a:ext cx="7727950" cy="3516313"/>
          </a:xfrm>
        </p:spPr>
        <p:txBody>
          <a:bodyPr/>
          <a:lstStyle/>
          <a:p>
            <a:pPr marL="342900" indent="-342900" algn="just">
              <a:lnSpc>
                <a:spcPct val="30000"/>
              </a:lnSpc>
              <a:buClr>
                <a:schemeClr val="tx2"/>
              </a:buClr>
              <a:buFont typeface="Arial" charset="0"/>
              <a:buChar char="•"/>
              <a:defRPr/>
            </a:pPr>
            <a:endParaRPr lang="en-US" altLang="en-US" sz="2200" dirty="0">
              <a:ea typeface="ＭＳ Ｐゴシック" charset="-128"/>
            </a:endParaRP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With RESTRICT (default), schema must be empty or operation fails.</a:t>
            </a: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endParaRPr lang="en-US" altLang="en-US" sz="2200" dirty="0">
              <a:ea typeface="ＭＳ Ｐゴシック" charset="-128"/>
            </a:endParaRP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With CASCADE, operation cascades to drop all objects associated with schema in order defined above. If any of these operations fail, DROP SCHEMA fails. </a:t>
            </a:r>
          </a:p>
          <a:p>
            <a:pPr>
              <a:buFontTx/>
              <a:buChar char="•"/>
              <a:defRPr/>
            </a:pPr>
            <a:endParaRPr lang="en-GB" altLang="en-US" dirty="0">
              <a:ea typeface="ＭＳ Ｐゴシック" charset="-128"/>
            </a:endParaRP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39940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FEC4BBA7-0823-6042-9914-5170196A9CB0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19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766762"/>
          </a:xfrm>
          <a:extLst>
            <a:ext uri="{91240B29-F687-4f45-9708-019B960494DF}"/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GB" b="1">
                <a:latin typeface="Times" pitchFamily="18" charset="0"/>
                <a:ea typeface="+mn-ea"/>
              </a:rPr>
              <a:t>Database design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505825" cy="3013075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GB" altLang="en-US">
                <a:latin typeface="Times" charset="0"/>
                <a:ea typeface="ＭＳ Ｐゴシック" charset="-128"/>
              </a:rPr>
              <a:t>Steps in building a database for an application:</a:t>
            </a:r>
          </a:p>
          <a:p>
            <a:pPr marL="1031875" lvl="1" indent="-514350">
              <a:buFont typeface="Calibri" charset="0"/>
              <a:buAutoNum type="arabicPeriod"/>
            </a:pPr>
            <a:r>
              <a:rPr lang="en-GB" altLang="en-US" sz="2400" b="1">
                <a:latin typeface="Times" charset="0"/>
                <a:ea typeface="ＭＳ Ｐゴシック" charset="-128"/>
              </a:rPr>
              <a:t>Understanding real-world domain being captured</a:t>
            </a:r>
          </a:p>
          <a:p>
            <a:pPr marL="1031875" lvl="1" indent="-514350">
              <a:buFont typeface="Calibri" charset="0"/>
              <a:buAutoNum type="arabicPeriod"/>
            </a:pPr>
            <a:r>
              <a:rPr lang="en-GB" altLang="en-US" sz="2400" b="1">
                <a:latin typeface="Times" charset="0"/>
                <a:ea typeface="ＭＳ Ｐゴシック" charset="-128"/>
              </a:rPr>
              <a:t>Specify it using a database conceptual model (ER/OO)</a:t>
            </a:r>
          </a:p>
          <a:p>
            <a:pPr marL="1031875" lvl="1" indent="-514350">
              <a:buFont typeface="Calibri" charset="0"/>
              <a:buAutoNum type="arabicPeriod"/>
            </a:pPr>
            <a:r>
              <a:rPr lang="en-GB" altLang="en-US" sz="2400" b="1">
                <a:latin typeface="Times" charset="0"/>
                <a:ea typeface="ＭＳ Ｐゴシック" charset="-128"/>
              </a:rPr>
              <a:t>Translate specification to model of DBMS (relational)</a:t>
            </a:r>
          </a:p>
          <a:p>
            <a:pPr marL="1031875" lvl="1" indent="-514350">
              <a:buFont typeface="Calibri" charset="0"/>
              <a:buAutoNum type="arabicPeriod"/>
            </a:pPr>
            <a:r>
              <a:rPr lang="en-GB" altLang="en-US" sz="2400" b="1">
                <a:latin typeface="Times" charset="0"/>
                <a:ea typeface="ＭＳ Ｐゴシック" charset="-128"/>
              </a:rPr>
              <a:t>Create schema using DBMS commands (DDL)</a:t>
            </a:r>
          </a:p>
          <a:p>
            <a:pPr marL="1031875" lvl="1" indent="-514350">
              <a:buFont typeface="Calibri" charset="0"/>
              <a:buAutoNum type="arabicPeriod"/>
            </a:pPr>
            <a:r>
              <a:rPr lang="en-GB" altLang="en-US" sz="2400" b="1">
                <a:latin typeface="Times" charset="0"/>
                <a:ea typeface="ＭＳ Ｐゴシック" charset="-128"/>
              </a:rPr>
              <a:t>Load data(DML) 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61722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48C08483-8F1D-DC43-A266-3988AB42D8FA}" type="slidenum">
              <a:rPr lang="en-GB" altLang="en-US" sz="24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en-GB" altLang="en-US" sz="2400">
              <a:latin typeface="Times New Roman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>
            <a:off x="2105025" y="5006975"/>
            <a:ext cx="261938" cy="306388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grpSp>
        <p:nvGrpSpPr>
          <p:cNvPr id="22535" name="Group 5"/>
          <p:cNvGrpSpPr>
            <a:grpSpLocks/>
          </p:cNvGrpSpPr>
          <p:nvPr/>
        </p:nvGrpSpPr>
        <p:grpSpPr bwMode="auto">
          <a:xfrm>
            <a:off x="2474913" y="4659313"/>
            <a:ext cx="1233487" cy="1001712"/>
            <a:chOff x="1731801" y="1632645"/>
            <a:chExt cx="1234157" cy="1001909"/>
          </a:xfrm>
        </p:grpSpPr>
        <p:sp>
          <p:nvSpPr>
            <p:cNvPr id="25" name="Rounded Rectangle 24"/>
            <p:cNvSpPr/>
            <p:nvPr/>
          </p:nvSpPr>
          <p:spPr>
            <a:xfrm>
              <a:off x="1731801" y="1632645"/>
              <a:ext cx="1234157" cy="10019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26" name="Rounded Rectangle 6"/>
            <p:cNvSpPr/>
            <p:nvPr/>
          </p:nvSpPr>
          <p:spPr>
            <a:xfrm>
              <a:off x="1760392" y="1661226"/>
              <a:ext cx="1176976" cy="94474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64770" tIns="64770" rIns="64770" bIns="6477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700" dirty="0"/>
                <a:t>Conceptual model (ERD)</a:t>
              </a:r>
            </a:p>
          </p:txBody>
        </p:sp>
      </p:grpSp>
      <p:sp>
        <p:nvSpPr>
          <p:cNvPr id="23" name="Right Arrow 22"/>
          <p:cNvSpPr/>
          <p:nvPr/>
        </p:nvSpPr>
        <p:spPr>
          <a:xfrm>
            <a:off x="3832436" y="5007258"/>
            <a:ext cx="261641" cy="306070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grpSp>
        <p:nvGrpSpPr>
          <p:cNvPr id="22539" name="Group 7"/>
          <p:cNvGrpSpPr>
            <a:grpSpLocks/>
          </p:cNvGrpSpPr>
          <p:nvPr/>
        </p:nvGrpSpPr>
        <p:grpSpPr bwMode="auto">
          <a:xfrm>
            <a:off x="4202113" y="4659313"/>
            <a:ext cx="1235075" cy="1001712"/>
            <a:chOff x="3459621" y="1632645"/>
            <a:chExt cx="1234157" cy="1001909"/>
          </a:xfrm>
        </p:grpSpPr>
        <p:sp>
          <p:nvSpPr>
            <p:cNvPr id="21" name="Rounded Rectangle 20"/>
            <p:cNvSpPr/>
            <p:nvPr/>
          </p:nvSpPr>
          <p:spPr>
            <a:xfrm>
              <a:off x="3459621" y="1632645"/>
              <a:ext cx="1234157" cy="10019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22" name="Rounded Rectangle 10"/>
            <p:cNvSpPr/>
            <p:nvPr/>
          </p:nvSpPr>
          <p:spPr>
            <a:xfrm>
              <a:off x="3488175" y="1661226"/>
              <a:ext cx="1177049" cy="94474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64770" tIns="64770" rIns="64770" bIns="6477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700"/>
                <a:t>Relational Data Model</a:t>
              </a:r>
              <a:endParaRPr lang="en-US" sz="1700" dirty="0"/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5560256" y="5007258"/>
            <a:ext cx="261641" cy="306070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grpSp>
        <p:nvGrpSpPr>
          <p:cNvPr id="22543" name="Group 9"/>
          <p:cNvGrpSpPr>
            <a:grpSpLocks/>
          </p:cNvGrpSpPr>
          <p:nvPr/>
        </p:nvGrpSpPr>
        <p:grpSpPr bwMode="auto">
          <a:xfrm>
            <a:off x="5930900" y="4659313"/>
            <a:ext cx="1233488" cy="1001712"/>
            <a:chOff x="5187441" y="1632645"/>
            <a:chExt cx="1234157" cy="1001909"/>
          </a:xfrm>
        </p:grpSpPr>
        <p:sp>
          <p:nvSpPr>
            <p:cNvPr id="17" name="Rounded Rectangle 16"/>
            <p:cNvSpPr/>
            <p:nvPr/>
          </p:nvSpPr>
          <p:spPr>
            <a:xfrm>
              <a:off x="5187441" y="1632645"/>
              <a:ext cx="1234157" cy="100190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18" name="Rounded Rectangle 14"/>
            <p:cNvSpPr/>
            <p:nvPr/>
          </p:nvSpPr>
          <p:spPr>
            <a:xfrm>
              <a:off x="5216031" y="1661226"/>
              <a:ext cx="1176976" cy="944748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700" dirty="0"/>
                <a:t>Create schema </a:t>
              </a:r>
            </a:p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700" dirty="0"/>
                <a:t>(DDL)</a:t>
              </a:r>
            </a:p>
          </p:txBody>
        </p:sp>
      </p:grpSp>
      <p:sp>
        <p:nvSpPr>
          <p:cNvPr id="15" name="Right Arrow 14"/>
          <p:cNvSpPr/>
          <p:nvPr/>
        </p:nvSpPr>
        <p:spPr>
          <a:xfrm>
            <a:off x="7288076" y="5007258"/>
            <a:ext cx="261641" cy="306070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grpSp>
        <p:nvGrpSpPr>
          <p:cNvPr id="22547" name="Group 11"/>
          <p:cNvGrpSpPr>
            <a:grpSpLocks/>
          </p:cNvGrpSpPr>
          <p:nvPr/>
        </p:nvGrpSpPr>
        <p:grpSpPr bwMode="auto">
          <a:xfrm>
            <a:off x="7658100" y="4659313"/>
            <a:ext cx="1235075" cy="1001712"/>
            <a:chOff x="6915261" y="1632645"/>
            <a:chExt cx="1234157" cy="1001909"/>
          </a:xfrm>
        </p:grpSpPr>
        <p:sp>
          <p:nvSpPr>
            <p:cNvPr id="13" name="Rounded Rectangle 12"/>
            <p:cNvSpPr/>
            <p:nvPr/>
          </p:nvSpPr>
          <p:spPr>
            <a:xfrm>
              <a:off x="6915261" y="1632645"/>
              <a:ext cx="1234157" cy="10019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14" name="Rounded Rectangle 18"/>
            <p:cNvSpPr/>
            <p:nvPr/>
          </p:nvSpPr>
          <p:spPr>
            <a:xfrm>
              <a:off x="6943815" y="1661226"/>
              <a:ext cx="1177049" cy="94474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64770" tIns="64770" rIns="64770" bIns="6477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700" dirty="0"/>
                <a:t>Load Data</a:t>
              </a:r>
            </a:p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700" dirty="0"/>
                <a:t>(DML)</a:t>
              </a:r>
            </a:p>
          </p:txBody>
        </p:sp>
      </p:grpSp>
      <p:grpSp>
        <p:nvGrpSpPr>
          <p:cNvPr id="22548" name="Group 28"/>
          <p:cNvGrpSpPr>
            <a:grpSpLocks/>
          </p:cNvGrpSpPr>
          <p:nvPr/>
        </p:nvGrpSpPr>
        <p:grpSpPr bwMode="auto">
          <a:xfrm>
            <a:off x="755650" y="4659313"/>
            <a:ext cx="1233488" cy="1001712"/>
            <a:chOff x="3981" y="1632645"/>
            <a:chExt cx="1234157" cy="1001909"/>
          </a:xfrm>
        </p:grpSpPr>
        <p:sp>
          <p:nvSpPr>
            <p:cNvPr id="30" name="Rounded Rectangle 29"/>
            <p:cNvSpPr/>
            <p:nvPr/>
          </p:nvSpPr>
          <p:spPr>
            <a:xfrm>
              <a:off x="3981" y="1632645"/>
              <a:ext cx="1234157" cy="10019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32571" y="1661226"/>
              <a:ext cx="1176976" cy="94474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64770" tIns="64770" rIns="64770" bIns="6477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700"/>
                <a:t>Real World Domain</a:t>
              </a:r>
              <a:endParaRPr lang="en-US" sz="1700" dirty="0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sz="4000" b="1">
                <a:ea typeface="+mn-ea"/>
              </a:rPr>
              <a:t>CREATE TABLE</a:t>
            </a:r>
          </a:p>
        </p:txBody>
      </p:sp>
      <p:sp>
        <p:nvSpPr>
          <p:cNvPr id="40962" name="Rectangle 1027"/>
          <p:cNvSpPr>
            <a:spLocks noGrp="1" noChangeArrowheads="1"/>
          </p:cNvSpPr>
          <p:nvPr>
            <p:ph idx="1"/>
          </p:nvPr>
        </p:nvSpPr>
        <p:spPr>
          <a:xfrm>
            <a:off x="533400" y="1196975"/>
            <a:ext cx="8229600" cy="5459413"/>
          </a:xfrm>
        </p:spPr>
        <p:txBody>
          <a:bodyPr/>
          <a:lstStyle/>
          <a:p>
            <a:pPr lvl="1" algn="just">
              <a:buFontTx/>
              <a:buNone/>
            </a:pPr>
            <a:r>
              <a:rPr lang="en-US" altLang="en-US" sz="2200" b="1" i="1">
                <a:ea typeface="ＭＳ Ｐゴシック" charset="-128"/>
              </a:rPr>
              <a:t>Syntax :</a:t>
            </a:r>
            <a:endParaRPr lang="en-US" altLang="en-US" sz="2200">
              <a:ea typeface="ＭＳ Ｐゴシック" charset="-128"/>
            </a:endParaRPr>
          </a:p>
          <a:p>
            <a:pPr lvl="1" algn="just">
              <a:buFontTx/>
              <a:buNone/>
            </a:pPr>
            <a:r>
              <a:rPr lang="en-US" altLang="en-US" sz="2200">
                <a:ea typeface="ＭＳ Ｐゴシック" charset="-128"/>
              </a:rPr>
              <a:t>CREATE TABLE TableName </a:t>
            </a:r>
          </a:p>
          <a:p>
            <a:pPr lvl="1" algn="just">
              <a:buFontTx/>
              <a:buNone/>
            </a:pPr>
            <a:r>
              <a:rPr lang="en-US" altLang="en-US" sz="2200">
                <a:ea typeface="ＭＳ Ｐゴシック" charset="-128"/>
              </a:rPr>
              <a:t>{(colName dataType [NOT NULL] [UNIQUE]</a:t>
            </a:r>
          </a:p>
          <a:p>
            <a:pPr lvl="1" algn="just">
              <a:buFontTx/>
              <a:buNone/>
            </a:pPr>
            <a:r>
              <a:rPr lang="en-US" altLang="en-US" sz="2200">
                <a:ea typeface="ＭＳ Ｐゴシック" charset="-128"/>
              </a:rPr>
              <a:t>[DEFAULT defaultOption]</a:t>
            </a:r>
          </a:p>
          <a:p>
            <a:pPr lvl="1" algn="just">
              <a:buFontTx/>
              <a:buNone/>
            </a:pPr>
            <a:r>
              <a:rPr lang="en-US" altLang="en-US" sz="2200">
                <a:ea typeface="ＭＳ Ｐゴシック" charset="-128"/>
              </a:rPr>
              <a:t>[CHECK searchCondition] [,...]}</a:t>
            </a:r>
          </a:p>
          <a:p>
            <a:pPr lvl="1" algn="just">
              <a:buFontTx/>
              <a:buNone/>
            </a:pPr>
            <a:r>
              <a:rPr lang="en-US" altLang="en-US" sz="2200">
                <a:ea typeface="ＭＳ Ｐゴシック" charset="-128"/>
              </a:rPr>
              <a:t>[PRIMARY KEY (listOfColumns),]</a:t>
            </a:r>
          </a:p>
          <a:p>
            <a:pPr lvl="1" algn="just">
              <a:buFontTx/>
              <a:buNone/>
            </a:pPr>
            <a:r>
              <a:rPr lang="en-US" altLang="en-US" sz="2200">
                <a:ea typeface="ＭＳ Ｐゴシック" charset="-128"/>
              </a:rPr>
              <a:t>{[UNIQUE (listOfColumns),] […,]}</a:t>
            </a:r>
          </a:p>
          <a:p>
            <a:pPr lvl="1" algn="just">
              <a:buFontTx/>
              <a:buNone/>
            </a:pPr>
            <a:r>
              <a:rPr lang="en-US" altLang="en-US" sz="2200">
                <a:ea typeface="ＭＳ Ｐゴシック" charset="-128"/>
              </a:rPr>
              <a:t>{[FOREIGN KEY (listOfFKColumns)</a:t>
            </a:r>
          </a:p>
          <a:p>
            <a:pPr lvl="1" algn="just">
              <a:buFontTx/>
              <a:buNone/>
            </a:pPr>
            <a:r>
              <a:rPr lang="en-US" altLang="en-US" sz="2200">
                <a:ea typeface="ＭＳ Ｐゴシック" charset="-128"/>
              </a:rPr>
              <a:t>  REFERENCES ParentTableName [(listOfCKColumns)],</a:t>
            </a:r>
          </a:p>
          <a:p>
            <a:pPr lvl="1" algn="just">
              <a:buFontTx/>
              <a:buNone/>
            </a:pPr>
            <a:r>
              <a:rPr lang="en-US" altLang="en-US" sz="2200">
                <a:ea typeface="ＭＳ Ｐゴシック" charset="-128"/>
              </a:rPr>
              <a:t>  [ON UPDATE referentialAction]</a:t>
            </a:r>
          </a:p>
          <a:p>
            <a:pPr lvl="1" algn="just">
              <a:buFontTx/>
              <a:buNone/>
            </a:pPr>
            <a:r>
              <a:rPr lang="en-US" altLang="en-US" sz="2200">
                <a:ea typeface="ＭＳ Ｐゴシック" charset="-128"/>
              </a:rPr>
              <a:t>  [ON DELETE referentialAction ]] [,…]}</a:t>
            </a:r>
          </a:p>
          <a:p>
            <a:pPr lvl="1" algn="just">
              <a:buFontTx/>
              <a:buNone/>
            </a:pPr>
            <a:r>
              <a:rPr lang="en-US" altLang="en-US" sz="2200">
                <a:ea typeface="ＭＳ Ｐゴシック" charset="-128"/>
              </a:rPr>
              <a:t> {[CHECK (searchCondition)] [,…] })</a:t>
            </a:r>
          </a:p>
          <a:p>
            <a:pPr algn="just">
              <a:lnSpc>
                <a:spcPct val="40000"/>
              </a:lnSpc>
            </a:pPr>
            <a:endParaRPr lang="en-US" altLang="en-US" sz="2200">
              <a:ea typeface="ＭＳ Ｐゴシック" charset="-128"/>
            </a:endParaRPr>
          </a:p>
        </p:txBody>
      </p:sp>
      <p:sp>
        <p:nvSpPr>
          <p:cNvPr id="40963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40964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5023961E-54D4-FA4F-B18A-9AA0E519EB91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sz="4000" b="1">
                <a:ea typeface="+mn-ea"/>
              </a:rPr>
              <a:t>CREATE TABLE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052513"/>
            <a:ext cx="8229600" cy="4752975"/>
          </a:xfrm>
        </p:spPr>
        <p:txBody>
          <a:bodyPr/>
          <a:lstStyle/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Creates a table with one or more columns of the specified </a:t>
            </a:r>
            <a:r>
              <a:rPr lang="en-US" altLang="en-US" sz="2200" i="1" dirty="0" err="1">
                <a:ea typeface="ＭＳ Ｐゴシック" charset="-128"/>
              </a:rPr>
              <a:t>dataType</a:t>
            </a:r>
            <a:r>
              <a:rPr lang="en-US" altLang="en-US" sz="2200" dirty="0">
                <a:ea typeface="ＭＳ Ｐゴシック" charset="-128"/>
              </a:rPr>
              <a:t>. </a:t>
            </a: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endParaRPr lang="en-US" altLang="en-US" sz="2200" dirty="0">
              <a:ea typeface="ＭＳ Ｐゴシック" charset="-128"/>
            </a:endParaRP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With NOT NULL, system rejects any attempt to insert a null in the column.</a:t>
            </a: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endParaRPr lang="en-US" altLang="en-US" sz="2200" dirty="0">
              <a:ea typeface="ＭＳ Ｐゴシック" charset="-128"/>
            </a:endParaRP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Can specify a DEFAULT value for the column.</a:t>
            </a: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endParaRPr lang="en-US" altLang="en-US" sz="2200" dirty="0">
              <a:ea typeface="ＭＳ Ｐゴシック" charset="-128"/>
            </a:endParaRP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Primary keys should always be specified as NOT NULL. </a:t>
            </a: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endParaRPr lang="en-US" altLang="en-US" sz="2200" dirty="0">
              <a:ea typeface="ＭＳ Ｐゴシック" charset="-128"/>
            </a:endParaRP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FOREIGN KEY clause specifies FK along with the referential action.</a:t>
            </a:r>
          </a:p>
          <a:p>
            <a:pPr algn="just">
              <a:lnSpc>
                <a:spcPct val="40000"/>
              </a:lnSpc>
              <a:defRPr/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41988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C0B6856A-2590-1142-9D08-7DB852B61714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21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4000" b="1">
                <a:ea typeface="+mn-ea"/>
              </a:rPr>
              <a:t>Example 7.1 - CREATE TABLE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052513"/>
            <a:ext cx="8229600" cy="5060950"/>
          </a:xfrm>
        </p:spPr>
        <p:txBody>
          <a:bodyPr/>
          <a:lstStyle/>
          <a:p>
            <a:pPr algn="just">
              <a:buFont typeface="Monotype Sorts" charset="2"/>
              <a:buNone/>
            </a:pPr>
            <a:r>
              <a:rPr lang="en-US" altLang="en-US" dirty="0">
                <a:ea typeface="ＭＳ Ｐゴシック" charset="-128"/>
              </a:rPr>
              <a:t>CREATE DOMAIN </a:t>
            </a:r>
            <a:r>
              <a:rPr lang="en-US" altLang="en-US" dirty="0" err="1">
                <a:ea typeface="ＭＳ Ｐゴシック" charset="-128"/>
              </a:rPr>
              <a:t>OwnerNumber</a:t>
            </a:r>
            <a:r>
              <a:rPr lang="en-US" altLang="en-US" dirty="0">
                <a:ea typeface="ＭＳ Ｐゴシック" charset="-128"/>
              </a:rPr>
              <a:t> AS VARCHAR(5)</a:t>
            </a:r>
          </a:p>
          <a:p>
            <a:pPr marL="850900" lvl="1" indent="-649288" algn="just">
              <a:buFontTx/>
              <a:buNone/>
            </a:pPr>
            <a:r>
              <a:rPr lang="en-US" altLang="en-US" b="1" dirty="0">
                <a:ea typeface="ＭＳ Ｐゴシック" charset="-128"/>
              </a:rPr>
              <a:t>CHECK (VALUE IN (SELECT </a:t>
            </a:r>
            <a:r>
              <a:rPr lang="en-US" altLang="en-US" b="1" dirty="0" err="1">
                <a:ea typeface="ＭＳ Ｐゴシック" charset="-128"/>
              </a:rPr>
              <a:t>ownerNo</a:t>
            </a:r>
            <a:r>
              <a:rPr lang="en-US" altLang="en-US" b="1" dirty="0">
                <a:ea typeface="ＭＳ Ｐゴシック" charset="-128"/>
              </a:rPr>
              <a:t> FROM </a:t>
            </a:r>
            <a:r>
              <a:rPr lang="en-US" altLang="en-US" b="1" dirty="0" err="1">
                <a:ea typeface="ＭＳ Ｐゴシック" charset="-128"/>
              </a:rPr>
              <a:t>PrivateOwner</a:t>
            </a:r>
            <a:r>
              <a:rPr lang="en-US" altLang="en-US" b="1" dirty="0">
                <a:ea typeface="ＭＳ Ｐゴシック" charset="-128"/>
              </a:rPr>
              <a:t>));</a:t>
            </a:r>
          </a:p>
          <a:p>
            <a:pPr marL="850900" lvl="1" indent="-649288" algn="just">
              <a:buFontTx/>
              <a:buNone/>
            </a:pPr>
            <a:endParaRPr lang="en-US" altLang="en-US" b="1" dirty="0">
              <a:ea typeface="ＭＳ Ｐゴシック" charset="-128"/>
            </a:endParaRPr>
          </a:p>
          <a:p>
            <a:pPr algn="just">
              <a:buFont typeface="Monotype Sorts" charset="2"/>
              <a:buNone/>
            </a:pPr>
            <a:r>
              <a:rPr lang="en-US" altLang="en-US" dirty="0">
                <a:ea typeface="ＭＳ Ｐゴシック" charset="-128"/>
              </a:rPr>
              <a:t>CREATE DOMAIN </a:t>
            </a:r>
            <a:r>
              <a:rPr lang="en-US" altLang="en-US" dirty="0" err="1">
                <a:ea typeface="ＭＳ Ｐゴシック" charset="-128"/>
              </a:rPr>
              <a:t>StaffNumber</a:t>
            </a:r>
            <a:r>
              <a:rPr lang="en-US" altLang="en-US" dirty="0">
                <a:ea typeface="ＭＳ Ｐゴシック" charset="-128"/>
              </a:rPr>
              <a:t> AS VARCHAR(5)</a:t>
            </a:r>
          </a:p>
          <a:p>
            <a:pPr marL="850900" lvl="1" indent="-649288" algn="just">
              <a:buFontTx/>
              <a:buNone/>
            </a:pPr>
            <a:r>
              <a:rPr lang="en-US" altLang="en-US" b="1" dirty="0">
                <a:ea typeface="ＭＳ Ｐゴシック" charset="-128"/>
              </a:rPr>
              <a:t>CHECK (VALUE IN (SELECT </a:t>
            </a:r>
            <a:r>
              <a:rPr lang="en-US" altLang="en-US" b="1" dirty="0" err="1">
                <a:ea typeface="ＭＳ Ｐゴシック" charset="-128"/>
              </a:rPr>
              <a:t>staffNo</a:t>
            </a:r>
            <a:r>
              <a:rPr lang="en-US" altLang="en-US" b="1" dirty="0">
                <a:ea typeface="ＭＳ Ｐゴシック" charset="-128"/>
              </a:rPr>
              <a:t> FROM Staff));</a:t>
            </a:r>
          </a:p>
          <a:p>
            <a:pPr marL="850900" lvl="1" indent="-649288" algn="just">
              <a:buFontTx/>
              <a:buNone/>
            </a:pPr>
            <a:endParaRPr lang="en-US" altLang="en-US" b="1" dirty="0">
              <a:ea typeface="ＭＳ Ｐゴシック" charset="-128"/>
            </a:endParaRPr>
          </a:p>
          <a:p>
            <a:pPr algn="just">
              <a:buFont typeface="Monotype Sorts" charset="2"/>
              <a:buNone/>
            </a:pPr>
            <a:r>
              <a:rPr lang="en-US" altLang="en-US" dirty="0">
                <a:ea typeface="ＭＳ Ｐゴシック" charset="-128"/>
              </a:rPr>
              <a:t>CREATE DOMAIN </a:t>
            </a:r>
            <a:r>
              <a:rPr lang="en-US" altLang="en-US" dirty="0" err="1">
                <a:ea typeface="ＭＳ Ｐゴシック" charset="-128"/>
              </a:rPr>
              <a:t>PNumber</a:t>
            </a:r>
            <a:r>
              <a:rPr lang="en-US" altLang="en-US" dirty="0">
                <a:ea typeface="ＭＳ Ｐゴシック" charset="-128"/>
              </a:rPr>
              <a:t> AS VARCHAR(5);</a:t>
            </a:r>
          </a:p>
          <a:p>
            <a:pPr algn="just">
              <a:buFont typeface="Monotype Sorts" charset="2"/>
              <a:buNone/>
            </a:pPr>
            <a:endParaRPr lang="en-US" altLang="en-US" dirty="0">
              <a:ea typeface="ＭＳ Ｐゴシック" charset="-128"/>
            </a:endParaRPr>
          </a:p>
          <a:p>
            <a:pPr algn="just">
              <a:buFont typeface="Monotype Sorts" charset="2"/>
              <a:buNone/>
            </a:pPr>
            <a:r>
              <a:rPr lang="en-US" altLang="en-US" dirty="0">
                <a:ea typeface="ＭＳ Ｐゴシック" charset="-128"/>
              </a:rPr>
              <a:t>CREATE DOMAIN </a:t>
            </a:r>
            <a:r>
              <a:rPr lang="en-US" altLang="en-US" dirty="0" err="1">
                <a:ea typeface="ＭＳ Ｐゴシック" charset="-128"/>
              </a:rPr>
              <a:t>PRooms</a:t>
            </a:r>
            <a:r>
              <a:rPr lang="en-US" altLang="en-US" dirty="0">
                <a:ea typeface="ＭＳ Ｐゴシック" charset="-128"/>
              </a:rPr>
              <a:t> AS SMALLINT;</a:t>
            </a:r>
          </a:p>
          <a:p>
            <a:pPr marL="850900" lvl="1" indent="-649288" algn="just">
              <a:buFontTx/>
              <a:buNone/>
            </a:pPr>
            <a:r>
              <a:rPr lang="en-US" altLang="en-US" b="1" dirty="0">
                <a:ea typeface="ＭＳ Ｐゴシック" charset="-128"/>
              </a:rPr>
              <a:t>	CHECK(VALUE BETWEEN 1 AND 15);</a:t>
            </a:r>
          </a:p>
          <a:p>
            <a:pPr marL="850900" lvl="1" indent="-649288" algn="just">
              <a:buFontTx/>
              <a:buNone/>
            </a:pPr>
            <a:endParaRPr lang="en-US" altLang="en-US" b="1" dirty="0">
              <a:ea typeface="ＭＳ Ｐゴシック" charset="-128"/>
            </a:endParaRPr>
          </a:p>
          <a:p>
            <a:pPr algn="just">
              <a:buFont typeface="Monotype Sorts" charset="2"/>
              <a:buNone/>
            </a:pPr>
            <a:r>
              <a:rPr lang="en-US" altLang="en-US" dirty="0">
                <a:ea typeface="ＭＳ Ｐゴシック" charset="-128"/>
              </a:rPr>
              <a:t>CREATE DOMAIN </a:t>
            </a:r>
            <a:r>
              <a:rPr lang="en-US" altLang="en-US" dirty="0" err="1">
                <a:ea typeface="ＭＳ Ｐゴシック" charset="-128"/>
              </a:rPr>
              <a:t>PRent</a:t>
            </a:r>
            <a:r>
              <a:rPr lang="en-US" altLang="en-US" dirty="0">
                <a:ea typeface="ＭＳ Ｐゴシック" charset="-128"/>
              </a:rPr>
              <a:t> AS DECIMAL(6,2)</a:t>
            </a:r>
          </a:p>
          <a:p>
            <a:pPr marL="850900" lvl="1" indent="-649288" algn="just">
              <a:buFontTx/>
              <a:buNone/>
            </a:pPr>
            <a:r>
              <a:rPr lang="en-US" altLang="en-US" b="1" dirty="0">
                <a:ea typeface="ＭＳ Ｐゴシック" charset="-128"/>
              </a:rPr>
              <a:t>	CHECK(VALUE BETWEEN 0 AND 9999.99);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43012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4E3CCC75-A35C-204E-8631-3FA8A9162918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22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sz="4000" b="1">
                <a:ea typeface="+mn-ea"/>
              </a:rPr>
              <a:t>Example 7.1 - CREATE TABLE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305800" cy="4760913"/>
          </a:xfrm>
        </p:spPr>
        <p:txBody>
          <a:bodyPr/>
          <a:lstStyle/>
          <a:p>
            <a:pPr algn="just" defTabSz="292100">
              <a:buFont typeface="Monotype Sorts" charset="2"/>
              <a:buNone/>
            </a:pPr>
            <a:r>
              <a:rPr lang="en-US" altLang="en-US">
                <a:ea typeface="ＭＳ Ｐゴシック" charset="-128"/>
              </a:rPr>
              <a:t>CREATE TABLE PropertyForRent (</a:t>
            </a:r>
          </a:p>
          <a:p>
            <a:pPr defTabSz="292100">
              <a:buFont typeface="Monotype Sorts" charset="2"/>
              <a:buNone/>
            </a:pPr>
            <a:r>
              <a:rPr lang="en-US" altLang="en-US">
                <a:ea typeface="ＭＳ Ｐゴシック" charset="-128"/>
              </a:rPr>
              <a:t>	propertyNo	PNumber	NOT NULL, ….</a:t>
            </a:r>
          </a:p>
          <a:p>
            <a:pPr defTabSz="292100">
              <a:buFont typeface="Monotype Sorts" charset="2"/>
              <a:buNone/>
            </a:pPr>
            <a:r>
              <a:rPr lang="en-US" altLang="en-US">
                <a:ea typeface="ＭＳ Ｐゴシック" charset="-128"/>
              </a:rPr>
              <a:t>	rooms		    PRooms		NOT NULL 	DEFAULT 4, </a:t>
            </a:r>
          </a:p>
          <a:p>
            <a:pPr defTabSz="292100">
              <a:buFont typeface="Monotype Sorts" charset="2"/>
              <a:buNone/>
            </a:pPr>
            <a:r>
              <a:rPr lang="en-US" altLang="en-US">
                <a:ea typeface="ＭＳ Ｐゴシック" charset="-128"/>
              </a:rPr>
              <a:t>	rent		        PRent			NOT NULL, 	DEFAULT 600, </a:t>
            </a:r>
          </a:p>
          <a:p>
            <a:pPr defTabSz="292100">
              <a:buFont typeface="Monotype Sorts" charset="2"/>
              <a:buNone/>
            </a:pPr>
            <a:r>
              <a:rPr lang="en-US" altLang="en-US">
                <a:ea typeface="ＭＳ Ｐゴシック" charset="-128"/>
              </a:rPr>
              <a:t>	ownerNo		OwnerNumber		NOT NULL, </a:t>
            </a:r>
          </a:p>
          <a:p>
            <a:pPr defTabSz="292100">
              <a:buFont typeface="Monotype Sorts" charset="2"/>
              <a:buNone/>
            </a:pPr>
            <a:r>
              <a:rPr lang="en-US" altLang="en-US">
                <a:ea typeface="ＭＳ Ｐゴシック" charset="-128"/>
              </a:rPr>
              <a:t>	staffNo			StaffNumber		</a:t>
            </a:r>
          </a:p>
          <a:p>
            <a:pPr lvl="1" defTabSz="292100">
              <a:buFontTx/>
              <a:buNone/>
            </a:pPr>
            <a:r>
              <a:rPr lang="en-US" altLang="en-US" b="1">
                <a:ea typeface="ＭＳ Ｐゴシック" charset="-128"/>
              </a:rPr>
              <a:t>						Constraint StaffNotHandlingTooMuch ….</a:t>
            </a:r>
          </a:p>
          <a:p>
            <a:pPr defTabSz="292100">
              <a:buFont typeface="Monotype Sorts" charset="2"/>
              <a:buNone/>
            </a:pPr>
            <a:r>
              <a:rPr lang="en-US" altLang="en-US">
                <a:ea typeface="ＭＳ Ｐゴシック" charset="-128"/>
              </a:rPr>
              <a:t>	branchNo		BranchNumber		NOT NULL,</a:t>
            </a:r>
          </a:p>
          <a:p>
            <a:pPr defTabSz="292100">
              <a:buFont typeface="Monotype Sorts" charset="2"/>
              <a:buNone/>
            </a:pPr>
            <a:r>
              <a:rPr lang="en-US" altLang="en-US">
                <a:ea typeface="ＭＳ Ｐゴシック" charset="-128"/>
              </a:rPr>
              <a:t>	PRIMARY KEY (propertyNo),</a:t>
            </a:r>
          </a:p>
          <a:p>
            <a:pPr defTabSz="292100">
              <a:buFont typeface="Monotype Sorts" charset="2"/>
              <a:buNone/>
            </a:pPr>
            <a:r>
              <a:rPr lang="en-US" altLang="en-US">
                <a:ea typeface="ＭＳ Ｐゴシック" charset="-128"/>
              </a:rPr>
              <a:t>	FOREIGN KEY (staffNo) REFERENCES Staff </a:t>
            </a:r>
          </a:p>
          <a:p>
            <a:pPr lvl="1" defTabSz="292100">
              <a:buFontTx/>
              <a:buNone/>
            </a:pPr>
            <a:r>
              <a:rPr lang="en-US" altLang="en-US" b="1">
                <a:ea typeface="ＭＳ Ｐゴシック" charset="-128"/>
              </a:rPr>
              <a:t>               ON DELETE SET NULL ON UPDATE CASCADE ….);</a:t>
            </a: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44036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6F704833-7928-644A-8D88-BDFF011698DA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23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4000" b="1">
                <a:ea typeface="+mn-ea"/>
              </a:rPr>
              <a:t>ALTER TABLE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96975"/>
            <a:ext cx="8229600" cy="3362325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altLang="en-US" sz="2200">
                <a:ea typeface="ＭＳ Ｐゴシック" charset="-128"/>
              </a:rPr>
              <a:t>ALTER consists of six options to:</a:t>
            </a:r>
          </a:p>
          <a:p>
            <a:pPr lvl="1" algn="just"/>
            <a:r>
              <a:rPr lang="en-US" altLang="en-US" sz="2200" b="1">
                <a:ea typeface="ＭＳ Ｐゴシック" charset="-128"/>
              </a:rPr>
              <a:t>Add a new column to a table.</a:t>
            </a:r>
          </a:p>
          <a:p>
            <a:pPr lvl="1" algn="just"/>
            <a:r>
              <a:rPr lang="en-US" altLang="en-US" sz="2200" b="1">
                <a:ea typeface="ＭＳ Ｐゴシック" charset="-128"/>
              </a:rPr>
              <a:t>Drop a column from a table.</a:t>
            </a:r>
          </a:p>
          <a:p>
            <a:pPr lvl="1" algn="just"/>
            <a:r>
              <a:rPr lang="en-US" altLang="en-US" sz="2200" b="1">
                <a:ea typeface="ＭＳ Ｐゴシック" charset="-128"/>
              </a:rPr>
              <a:t>Add a new table constraint.</a:t>
            </a:r>
          </a:p>
          <a:p>
            <a:pPr lvl="1" algn="just"/>
            <a:r>
              <a:rPr lang="en-US" altLang="en-US" sz="2200" b="1">
                <a:ea typeface="ＭＳ Ｐゴシック" charset="-128"/>
              </a:rPr>
              <a:t>Drop a table constraint.</a:t>
            </a:r>
          </a:p>
          <a:p>
            <a:pPr lvl="1" algn="just"/>
            <a:r>
              <a:rPr lang="en-US" altLang="en-US" sz="2200" b="1">
                <a:ea typeface="ＭＳ Ｐゴシック" charset="-128"/>
              </a:rPr>
              <a:t>Set a default for a column.</a:t>
            </a:r>
          </a:p>
          <a:p>
            <a:pPr lvl="1" algn="just"/>
            <a:r>
              <a:rPr lang="en-US" altLang="en-US" sz="2200" b="1">
                <a:ea typeface="ＭＳ Ｐゴシック" charset="-128"/>
              </a:rPr>
              <a:t>Drop a default for a column.</a:t>
            </a:r>
            <a:endParaRPr lang="en-US" altLang="en-US" sz="2200">
              <a:ea typeface="ＭＳ Ｐゴシック" charset="-128"/>
            </a:endParaRP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45060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CF7B612E-8A41-DE4A-8F57-B293E42FD2E9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24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635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4000" b="1">
                <a:ea typeface="+mn-ea"/>
              </a:rPr>
              <a:t>ALTER TABLE</a:t>
            </a:r>
          </a:p>
        </p:txBody>
      </p:sp>
      <p:sp>
        <p:nvSpPr>
          <p:cNvPr id="318467" name="Rectangle 1027"/>
          <p:cNvSpPr>
            <a:spLocks noGrp="1" noChangeArrowheads="1"/>
          </p:cNvSpPr>
          <p:nvPr>
            <p:ph idx="1"/>
          </p:nvPr>
        </p:nvSpPr>
        <p:spPr>
          <a:xfrm>
            <a:off x="450850" y="1196975"/>
            <a:ext cx="7937500" cy="6184900"/>
          </a:xfrm>
        </p:spPr>
        <p:txBody>
          <a:bodyPr/>
          <a:lstStyle/>
          <a:p>
            <a:pPr lvl="1" algn="just">
              <a:buFontTx/>
              <a:buNone/>
            </a:pPr>
            <a:r>
              <a:rPr lang="en-US" altLang="en-US" sz="2200" b="1" i="1">
                <a:ea typeface="ＭＳ Ｐゴシック" charset="-128"/>
              </a:rPr>
              <a:t>Syntax :</a:t>
            </a:r>
          </a:p>
          <a:p>
            <a:pPr>
              <a:spcBef>
                <a:spcPts val="400"/>
              </a:spcBef>
              <a:buFontTx/>
              <a:buNone/>
            </a:pPr>
            <a:r>
              <a:rPr lang="en-US" altLang="en-US" sz="2200" b="0">
                <a:ea typeface="ＭＳ Ｐゴシック" charset="-128"/>
              </a:rPr>
              <a:t>	</a:t>
            </a:r>
            <a:r>
              <a:rPr lang="en-US" altLang="en-US" b="0">
                <a:ea typeface="ＭＳ Ｐゴシック" charset="-128"/>
              </a:rPr>
              <a:t>ALTER  TABLE  tablename</a:t>
            </a:r>
          </a:p>
          <a:p>
            <a:pPr>
              <a:spcBef>
                <a:spcPts val="400"/>
              </a:spcBef>
              <a:buFontTx/>
              <a:buNone/>
            </a:pPr>
            <a:r>
              <a:rPr lang="en-US" altLang="en-US" b="0">
                <a:ea typeface="ＭＳ Ｐゴシック" charset="-128"/>
              </a:rPr>
              <a:t>  	[ADD [COLUMN]  ColumnName   dataType  [NOT NULL]  	[UNIQUE]</a:t>
            </a:r>
          </a:p>
          <a:p>
            <a:pPr>
              <a:spcBef>
                <a:spcPts val="400"/>
              </a:spcBef>
              <a:buFontTx/>
              <a:buNone/>
            </a:pPr>
            <a:r>
              <a:rPr lang="en-US" altLang="en-US" b="0">
                <a:ea typeface="ＭＳ Ｐゴシック" charset="-128"/>
              </a:rPr>
              <a:t> 	 [DEFAULT   defaultOption]  [CHECK  (search condition)] ]</a:t>
            </a:r>
          </a:p>
          <a:p>
            <a:pPr>
              <a:spcBef>
                <a:spcPts val="400"/>
              </a:spcBef>
              <a:buFontTx/>
              <a:buNone/>
            </a:pPr>
            <a:r>
              <a:rPr lang="en-US" altLang="en-US" b="0">
                <a:ea typeface="ＭＳ Ｐゴシック" charset="-128"/>
              </a:rPr>
              <a:t> 	 [DROP  [COLUMN]  ColumnName  [</a:t>
            </a:r>
            <a:r>
              <a:rPr lang="en-US" altLang="en-US" b="0" u="sng">
                <a:ea typeface="ＭＳ Ｐゴシック" charset="-128"/>
              </a:rPr>
              <a:t>RESTRICT</a:t>
            </a:r>
            <a:r>
              <a:rPr lang="en-US" altLang="en-US" b="0">
                <a:ea typeface="ＭＳ Ｐゴシック" charset="-128"/>
              </a:rPr>
              <a:t>  | 	CASCADE]]</a:t>
            </a:r>
          </a:p>
          <a:p>
            <a:pPr>
              <a:spcBef>
                <a:spcPts val="400"/>
              </a:spcBef>
              <a:buFontTx/>
              <a:buNone/>
            </a:pPr>
            <a:r>
              <a:rPr lang="en-US" altLang="en-US" b="0">
                <a:ea typeface="ＭＳ Ｐゴシック" charset="-128"/>
              </a:rPr>
              <a:t>  	[ADD [CONSTRAINT  [Constraint Name]]  	TableConstraint Definition]</a:t>
            </a:r>
          </a:p>
          <a:p>
            <a:pPr>
              <a:spcBef>
                <a:spcPts val="400"/>
              </a:spcBef>
              <a:buFontTx/>
              <a:buNone/>
            </a:pPr>
            <a:r>
              <a:rPr lang="en-US" altLang="en-US" b="0">
                <a:ea typeface="ＭＳ Ｐゴシック" charset="-128"/>
              </a:rPr>
              <a:t>  	[DROP CONSTRAINT  ConstraintName  [</a:t>
            </a:r>
            <a:r>
              <a:rPr lang="en-US" altLang="en-US" b="0" u="sng">
                <a:ea typeface="ＭＳ Ｐゴシック" charset="-128"/>
              </a:rPr>
              <a:t>RESTRICT</a:t>
            </a:r>
            <a:r>
              <a:rPr lang="en-US" altLang="en-US" b="0">
                <a:ea typeface="ＭＳ Ｐゴシック" charset="-128"/>
              </a:rPr>
              <a:t> | 	CASCADE]]</a:t>
            </a:r>
          </a:p>
          <a:p>
            <a:pPr>
              <a:spcBef>
                <a:spcPts val="400"/>
              </a:spcBef>
              <a:buFontTx/>
              <a:buNone/>
            </a:pPr>
            <a:r>
              <a:rPr lang="en-US" altLang="en-US" b="0">
                <a:ea typeface="ＭＳ Ｐゴシック" charset="-128"/>
              </a:rPr>
              <a:t>  	[ALTER  ColumnName  SET DEFAULT  DefaultOption]</a:t>
            </a:r>
          </a:p>
          <a:p>
            <a:pPr>
              <a:spcBef>
                <a:spcPts val="400"/>
              </a:spcBef>
              <a:buFontTx/>
              <a:buNone/>
            </a:pPr>
            <a:r>
              <a:rPr lang="en-US" altLang="en-US" b="0">
                <a:ea typeface="ＭＳ Ｐゴシック" charset="-128"/>
              </a:rPr>
              <a:t>  	[ALTER  ColumnName  DROP DEFAULT]</a:t>
            </a:r>
          </a:p>
          <a:p>
            <a:pPr lvl="1" algn="just">
              <a:buFontTx/>
              <a:buNone/>
            </a:pPr>
            <a:endParaRPr lang="en-US" altLang="en-US" sz="2200" b="1" i="1">
              <a:ea typeface="ＭＳ Ｐゴシック" charset="-128"/>
            </a:endParaRPr>
          </a:p>
          <a:p>
            <a:pPr lvl="1" algn="just">
              <a:buFontTx/>
              <a:buNone/>
            </a:pPr>
            <a:endParaRPr lang="en-US" altLang="en-US" sz="2200">
              <a:ea typeface="ＭＳ Ｐゴシック" charset="-128"/>
            </a:endParaRPr>
          </a:p>
        </p:txBody>
      </p:sp>
      <p:sp>
        <p:nvSpPr>
          <p:cNvPr id="46083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46084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F6EA2111-D67B-3C4A-816F-7D59A89444A5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25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4000" b="1">
                <a:ea typeface="+mn-ea"/>
              </a:rPr>
              <a:t>Example 7.2(a) - ALTER TABLE</a:t>
            </a:r>
          </a:p>
        </p:txBody>
      </p:sp>
      <p:sp>
        <p:nvSpPr>
          <p:cNvPr id="318467" name="Rectangle 1027"/>
          <p:cNvSpPr>
            <a:spLocks noGrp="1" noChangeArrowheads="1"/>
          </p:cNvSpPr>
          <p:nvPr>
            <p:ph idx="1"/>
          </p:nvPr>
        </p:nvSpPr>
        <p:spPr>
          <a:xfrm>
            <a:off x="450850" y="1196975"/>
            <a:ext cx="7937500" cy="3960813"/>
          </a:xfrm>
        </p:spPr>
        <p:txBody>
          <a:bodyPr/>
          <a:lstStyle/>
          <a:p>
            <a:pPr algn="just">
              <a:buFont typeface="Monotype Sorts" charset="2"/>
              <a:buNone/>
            </a:pPr>
            <a:r>
              <a:rPr lang="en-US" altLang="en-US" sz="2200">
                <a:ea typeface="ＭＳ Ｐゴシック" charset="-128"/>
              </a:rPr>
              <a:t>Change Staff table by removing default of ‘Assistant’ for position column and setting default for sex column to female (‘F’).</a:t>
            </a:r>
          </a:p>
          <a:p>
            <a:pPr algn="just">
              <a:lnSpc>
                <a:spcPct val="30000"/>
              </a:lnSpc>
              <a:buFont typeface="Monotype Sorts" charset="2"/>
              <a:buNone/>
            </a:pPr>
            <a:endParaRPr lang="en-US" altLang="en-US" sz="2200">
              <a:ea typeface="ＭＳ Ｐゴシック" charset="-128"/>
            </a:endParaRPr>
          </a:p>
          <a:p>
            <a:pPr algn="just">
              <a:buFont typeface="Monotype Sorts" charset="2"/>
              <a:buNone/>
            </a:pPr>
            <a:r>
              <a:rPr lang="en-US" altLang="en-US" sz="2200">
                <a:ea typeface="ＭＳ Ｐゴシック" charset="-128"/>
              </a:rPr>
              <a:t>	</a:t>
            </a:r>
            <a:r>
              <a:rPr lang="en-US" altLang="en-US" sz="2200" b="0">
                <a:ea typeface="ＭＳ Ｐゴシック" charset="-128"/>
              </a:rPr>
              <a:t>ALTER TABLE Staff</a:t>
            </a:r>
          </a:p>
          <a:p>
            <a:pPr lvl="1" algn="just">
              <a:buFontTx/>
              <a:buNone/>
            </a:pPr>
            <a:r>
              <a:rPr lang="en-US" altLang="en-US" sz="2200">
                <a:ea typeface="ＭＳ Ｐゴシック" charset="-128"/>
              </a:rPr>
              <a:t>		ALTER position DROP DEFAULT;</a:t>
            </a:r>
          </a:p>
          <a:p>
            <a:pPr lvl="1" algn="just">
              <a:buFontTx/>
              <a:buNone/>
            </a:pPr>
            <a:endParaRPr lang="en-US" altLang="en-US" sz="2200">
              <a:ea typeface="ＭＳ Ｐゴシック" charset="-128"/>
            </a:endParaRPr>
          </a:p>
          <a:p>
            <a:pPr lvl="1" algn="just">
              <a:buFontTx/>
              <a:buNone/>
            </a:pPr>
            <a:r>
              <a:rPr lang="en-US" altLang="en-US" sz="2200">
                <a:ea typeface="ＭＳ Ｐゴシック" charset="-128"/>
              </a:rPr>
              <a:t>		ALTER TABLE Staff</a:t>
            </a:r>
          </a:p>
          <a:p>
            <a:pPr lvl="1" algn="just">
              <a:buFontTx/>
              <a:buNone/>
            </a:pPr>
            <a:r>
              <a:rPr lang="en-US" altLang="en-US" sz="2200">
                <a:ea typeface="ＭＳ Ｐゴシック" charset="-128"/>
              </a:rPr>
              <a:t>		ALTER sex SET DEFAULT ‘F’;</a:t>
            </a:r>
          </a:p>
        </p:txBody>
      </p:sp>
      <p:sp>
        <p:nvSpPr>
          <p:cNvPr id="47107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47108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B6BB44CF-4A57-BC48-A7DB-FBF236263988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26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sz="4000" b="1">
                <a:ea typeface="+mn-ea"/>
              </a:rPr>
              <a:t>Example 7.2(b) - ALTER TABLE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idx="1"/>
          </p:nvPr>
        </p:nvSpPr>
        <p:spPr>
          <a:xfrm>
            <a:off x="438150" y="1196975"/>
            <a:ext cx="8166100" cy="4114800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altLang="en-US" sz="2200">
                <a:ea typeface="ＭＳ Ｐゴシック" charset="-128"/>
              </a:rPr>
              <a:t>Remove constraint from PropertyForRent that staff are not allowed to handle more than 100 properties at a time. Add new column to Client table.</a:t>
            </a:r>
          </a:p>
          <a:p>
            <a:pPr>
              <a:buFont typeface="Monotype Sorts" charset="2"/>
              <a:buNone/>
            </a:pPr>
            <a:endParaRPr lang="en-US" altLang="en-US" sz="2200">
              <a:ea typeface="ＭＳ Ｐゴシック" charset="-128"/>
            </a:endParaRPr>
          </a:p>
          <a:p>
            <a:pPr algn="just">
              <a:buFont typeface="Monotype Sorts" charset="2"/>
              <a:buNone/>
            </a:pPr>
            <a:r>
              <a:rPr lang="en-US" altLang="en-US" sz="2200">
                <a:ea typeface="ＭＳ Ｐゴシック" charset="-128"/>
              </a:rPr>
              <a:t>	</a:t>
            </a:r>
            <a:r>
              <a:rPr lang="en-US" altLang="en-US" sz="2200" b="0">
                <a:ea typeface="ＭＳ Ｐゴシック" charset="-128"/>
              </a:rPr>
              <a:t>ALTER TABLE PropertyForRent</a:t>
            </a:r>
          </a:p>
          <a:p>
            <a:pPr lvl="1" algn="just">
              <a:buFontTx/>
              <a:buNone/>
            </a:pPr>
            <a:r>
              <a:rPr lang="en-US" altLang="en-US" sz="2200">
                <a:ea typeface="ＭＳ Ｐゴシック" charset="-128"/>
              </a:rPr>
              <a:t>		DROP CONSTRAINT StaffNotHandlingTooMuch;</a:t>
            </a:r>
          </a:p>
          <a:p>
            <a:pPr lvl="1" algn="just">
              <a:buFontTx/>
              <a:buNone/>
            </a:pPr>
            <a:endParaRPr lang="en-US" altLang="en-US" sz="2200">
              <a:ea typeface="ＭＳ Ｐゴシック" charset="-128"/>
            </a:endParaRPr>
          </a:p>
          <a:p>
            <a:pPr algn="just">
              <a:buFont typeface="Monotype Sorts" charset="2"/>
              <a:buNone/>
            </a:pPr>
            <a:r>
              <a:rPr lang="en-US" altLang="en-US" sz="2200" b="0">
                <a:ea typeface="ＭＳ Ｐゴシック" charset="-128"/>
              </a:rPr>
              <a:t>	ALTER TABLE Client</a:t>
            </a:r>
          </a:p>
          <a:p>
            <a:pPr lvl="1" algn="just">
              <a:buFontTx/>
              <a:buNone/>
            </a:pPr>
            <a:r>
              <a:rPr lang="en-US" altLang="en-US" sz="2200">
                <a:ea typeface="ＭＳ Ｐゴシック" charset="-128"/>
              </a:rPr>
              <a:t>		ADD prefNoRooms PRooms;</a:t>
            </a:r>
          </a:p>
        </p:txBody>
      </p:sp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48132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EDD09917-035B-D345-8505-9747F597150E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27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sz="4000" b="1">
                <a:ea typeface="+mn-ea"/>
              </a:rPr>
              <a:t>DROP TABLE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305800" cy="5240338"/>
          </a:xfrm>
        </p:spPr>
        <p:txBody>
          <a:bodyPr/>
          <a:lstStyle/>
          <a:p>
            <a:pPr algn="just">
              <a:buFont typeface="Monotype Sorts" charset="2"/>
              <a:buNone/>
            </a:pPr>
            <a:r>
              <a:rPr lang="en-US" altLang="en-US" sz="2200" i="1">
                <a:ea typeface="ＭＳ Ｐゴシック" charset="-128"/>
              </a:rPr>
              <a:t>Syntax :</a:t>
            </a:r>
            <a:endParaRPr lang="en-US" altLang="en-US" sz="2200">
              <a:ea typeface="ＭＳ Ｐゴシック" charset="-128"/>
            </a:endParaRPr>
          </a:p>
          <a:p>
            <a:pPr algn="just">
              <a:buFont typeface="Monotype Sorts" charset="2"/>
              <a:buNone/>
            </a:pPr>
            <a:r>
              <a:rPr lang="en-US" altLang="en-US" sz="2200">
                <a:ea typeface="ＭＳ Ｐゴシック" charset="-128"/>
              </a:rPr>
              <a:t>	</a:t>
            </a:r>
            <a:r>
              <a:rPr lang="en-US" altLang="en-US" sz="2200" b="0">
                <a:ea typeface="ＭＳ Ｐゴシック" charset="-128"/>
              </a:rPr>
              <a:t>DROP TABLE TableName [</a:t>
            </a:r>
            <a:r>
              <a:rPr lang="en-US" altLang="en-US" sz="2200" b="0" u="sng">
                <a:ea typeface="ＭＳ Ｐゴシック" charset="-128"/>
              </a:rPr>
              <a:t>RESTRICT</a:t>
            </a:r>
            <a:r>
              <a:rPr lang="en-US" altLang="en-US" sz="2200" b="0">
                <a:ea typeface="ＭＳ Ｐゴシック" charset="-128"/>
              </a:rPr>
              <a:t> | CASCADE]</a:t>
            </a:r>
          </a:p>
          <a:p>
            <a:pPr algn="just">
              <a:buFont typeface="Monotype Sorts" charset="2"/>
              <a:buNone/>
            </a:pPr>
            <a:r>
              <a:rPr lang="en-US" altLang="en-US" sz="2200" i="1">
                <a:ea typeface="ＭＳ Ｐゴシック" charset="-128"/>
              </a:rPr>
              <a:t>Example:</a:t>
            </a:r>
          </a:p>
          <a:p>
            <a:pPr algn="just">
              <a:buFont typeface="Monotype Sorts" charset="2"/>
              <a:buNone/>
            </a:pPr>
            <a:r>
              <a:rPr lang="en-US" altLang="en-US" sz="2200" b="0">
                <a:ea typeface="ＭＳ Ｐゴシック" charset="-128"/>
              </a:rPr>
              <a:t>	DROP TABLE PropertyForRent;</a:t>
            </a:r>
          </a:p>
          <a:p>
            <a:pPr algn="just">
              <a:buFont typeface="Monotype Sorts" charset="2"/>
              <a:buNone/>
            </a:pPr>
            <a:endParaRPr lang="en-US" altLang="en-US" b="0">
              <a:ea typeface="ＭＳ Ｐゴシック" charset="-128"/>
            </a:endParaRPr>
          </a:p>
          <a:p>
            <a:pPr lvl="1" algn="just">
              <a:lnSpc>
                <a:spcPct val="30000"/>
              </a:lnSpc>
            </a:pPr>
            <a:endParaRPr lang="en-US" altLang="en-US" sz="2200" b="1">
              <a:ea typeface="ＭＳ Ｐゴシック" charset="-128"/>
            </a:endParaRPr>
          </a:p>
          <a:p>
            <a:pPr algn="just"/>
            <a:r>
              <a:rPr lang="en-US" altLang="en-US" sz="2200">
                <a:ea typeface="ＭＳ Ｐゴシック" charset="-128"/>
              </a:rPr>
              <a:t>Removes named table and all rows within it. </a:t>
            </a:r>
          </a:p>
          <a:p>
            <a:pPr algn="just"/>
            <a:r>
              <a:rPr lang="en-US" altLang="en-US" sz="2200">
                <a:ea typeface="ＭＳ Ｐゴシック" charset="-128"/>
              </a:rPr>
              <a:t>With RESTRICT, if any other objects depend for their existence on continued existence of this table, SQL does not allow request. </a:t>
            </a:r>
          </a:p>
          <a:p>
            <a:pPr algn="just"/>
            <a:r>
              <a:rPr lang="en-US" altLang="en-US" sz="2200">
                <a:ea typeface="ＭＳ Ｐゴシック" charset="-128"/>
              </a:rPr>
              <a:t>With CASCADE, SQL drops all dependent objects (and objects dependent on these objects).</a:t>
            </a:r>
          </a:p>
        </p:txBody>
      </p:sp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49156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2D1843D4-FCD1-A648-8E68-89F624DEA048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28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A082F56-D300-4A1E-B9D1-B556D1F84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435280" cy="1371600"/>
          </a:xfrm>
        </p:spPr>
        <p:txBody>
          <a:bodyPr/>
          <a:lstStyle/>
          <a:p>
            <a:r>
              <a:rPr lang="en-US" b="1" dirty="0"/>
              <a:t>Creating an Index (CREATE INDEX)</a:t>
            </a: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69215A6-713D-4F28-9FFC-30CE20C81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84784"/>
            <a:ext cx="8640958" cy="4373563"/>
          </a:xfrm>
        </p:spPr>
        <p:txBody>
          <a:bodyPr/>
          <a:lstStyle/>
          <a:p>
            <a:r>
              <a:rPr lang="en-US" sz="2400" b="0" dirty="0"/>
              <a:t>An index is a structure that provides accelerated access to the rows of a table based on the values of one or more columns</a:t>
            </a:r>
          </a:p>
          <a:p>
            <a:r>
              <a:rPr lang="en-US" sz="2400" b="0" dirty="0"/>
              <a:t>It used to improve the efficiency of data retrievals.</a:t>
            </a:r>
          </a:p>
          <a:p>
            <a:r>
              <a:rPr lang="en-US" sz="2400" b="0" dirty="0"/>
              <a:t>Indexes can be created only on base tables </a:t>
            </a:r>
            <a:r>
              <a:rPr lang="en-US" sz="2400" b="0" i="1" dirty="0"/>
              <a:t>not </a:t>
            </a:r>
            <a:r>
              <a:rPr lang="en-US" sz="2400" b="0" dirty="0"/>
              <a:t>on views</a:t>
            </a:r>
          </a:p>
          <a:p>
            <a:r>
              <a:rPr lang="en-US" dirty="0"/>
              <a:t>Syntax:</a:t>
            </a:r>
          </a:p>
          <a:p>
            <a:r>
              <a:rPr lang="en-US" dirty="0"/>
              <a:t>	CREATE </a:t>
            </a:r>
            <a:r>
              <a:rPr lang="en-US" b="0" dirty="0"/>
              <a:t>[</a:t>
            </a:r>
            <a:r>
              <a:rPr lang="en-US" dirty="0"/>
              <a:t>UNIQUE</a:t>
            </a:r>
            <a:r>
              <a:rPr lang="en-US" b="0" dirty="0"/>
              <a:t>] </a:t>
            </a:r>
            <a:r>
              <a:rPr lang="en-US" dirty="0"/>
              <a:t>INDEX </a:t>
            </a:r>
            <a:r>
              <a:rPr lang="en-US" b="0" dirty="0" err="1"/>
              <a:t>IndexName</a:t>
            </a:r>
            <a:endParaRPr lang="en-US" b="0" dirty="0"/>
          </a:p>
          <a:p>
            <a:r>
              <a:rPr lang="en-US" dirty="0"/>
              <a:t>	ON </a:t>
            </a:r>
            <a:r>
              <a:rPr lang="en-US" b="0" dirty="0" err="1"/>
              <a:t>TableName</a:t>
            </a:r>
            <a:r>
              <a:rPr lang="en-US" b="0" dirty="0"/>
              <a:t> (</a:t>
            </a:r>
            <a:r>
              <a:rPr lang="en-US" b="0" dirty="0" err="1"/>
              <a:t>columnName</a:t>
            </a:r>
            <a:r>
              <a:rPr lang="en-US" b="0" dirty="0"/>
              <a:t> [</a:t>
            </a:r>
            <a:r>
              <a:rPr lang="en-US" dirty="0"/>
              <a:t>ASC </a:t>
            </a:r>
            <a:r>
              <a:rPr lang="en-US" b="0" dirty="0"/>
              <a:t>| </a:t>
            </a:r>
            <a:r>
              <a:rPr lang="en-US" dirty="0"/>
              <a:t>DESC</a:t>
            </a:r>
            <a:r>
              <a:rPr lang="en-US" b="0" dirty="0"/>
              <a:t>] [, . . . ])</a:t>
            </a:r>
          </a:p>
          <a:p>
            <a:r>
              <a:rPr lang="en-US" b="0" dirty="0"/>
              <a:t>Examples:</a:t>
            </a:r>
          </a:p>
          <a:p>
            <a:r>
              <a:rPr lang="en-US" dirty="0"/>
              <a:t>	CREATE UNIQUE INDEX </a:t>
            </a:r>
            <a:r>
              <a:rPr lang="en-US" b="0" dirty="0" err="1"/>
              <a:t>StaffNoInd</a:t>
            </a:r>
            <a:r>
              <a:rPr lang="en-US" b="0" dirty="0"/>
              <a:t> </a:t>
            </a:r>
            <a:r>
              <a:rPr lang="en-US" dirty="0"/>
              <a:t>ON </a:t>
            </a:r>
            <a:r>
              <a:rPr lang="en-US" b="0" dirty="0"/>
              <a:t>Staff (</a:t>
            </a:r>
            <a:r>
              <a:rPr lang="en-US" b="0" dirty="0" err="1"/>
              <a:t>staffNo</a:t>
            </a:r>
            <a:r>
              <a:rPr lang="en-US" b="0" dirty="0"/>
              <a:t>);</a:t>
            </a:r>
          </a:p>
          <a:p>
            <a:r>
              <a:rPr lang="en-US" dirty="0"/>
              <a:t>	CREATE UNIQUE INDEX </a:t>
            </a:r>
            <a:r>
              <a:rPr lang="en-US" b="0" dirty="0" err="1"/>
              <a:t>PropertyNoInd</a:t>
            </a:r>
            <a:r>
              <a:rPr lang="en-US" b="0" dirty="0"/>
              <a:t> </a:t>
            </a:r>
            <a:r>
              <a:rPr lang="en-US" dirty="0"/>
              <a:t>ON </a:t>
            </a:r>
            <a:r>
              <a:rPr lang="en-US" b="0" dirty="0" err="1"/>
              <a:t>PropertyForRent</a:t>
            </a:r>
            <a:r>
              <a:rPr lang="en-US" b="0" dirty="0"/>
              <a:t> (</a:t>
            </a:r>
            <a:r>
              <a:rPr lang="en-US" b="0" dirty="0" err="1"/>
              <a:t>propertyNo</a:t>
            </a:r>
            <a:r>
              <a:rPr lang="en-US" b="0" dirty="0"/>
              <a:t>);</a:t>
            </a:r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D6CAFD8-CBCD-49DD-A86E-7D5CA85AC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ECE63-5348-624A-87C7-9CF438A83CF0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344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4000" b="1">
                <a:ea typeface="+mn-ea"/>
              </a:rPr>
              <a:t>Chapter 7 - Objectives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19113" y="1125538"/>
            <a:ext cx="8229600" cy="4637087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sz="2200" dirty="0"/>
              <a:t>Data types supported by SQL standard.</a:t>
            </a:r>
          </a:p>
          <a:p>
            <a:pPr marL="342900" indent="-342900">
              <a:lnSpc>
                <a:spcPct val="40000"/>
              </a:lnSpc>
              <a:buClr>
                <a:schemeClr val="tx2"/>
              </a:buClr>
              <a:buFont typeface="Arial" charset="0"/>
              <a:buChar char="•"/>
              <a:defRPr/>
            </a:pPr>
            <a:endParaRPr lang="en-US" sz="2200" dirty="0"/>
          </a:p>
          <a:p>
            <a:pPr marL="342900" indent="-342900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sz="2200" dirty="0"/>
              <a:t>How to define integrity constraints using SQL.</a:t>
            </a:r>
          </a:p>
          <a:p>
            <a:pPr marL="342900" indent="-342900">
              <a:lnSpc>
                <a:spcPct val="40000"/>
              </a:lnSpc>
              <a:buClr>
                <a:schemeClr val="tx2"/>
              </a:buClr>
              <a:buFont typeface="Arial" charset="0"/>
              <a:buChar char="•"/>
              <a:defRPr/>
            </a:pPr>
            <a:endParaRPr lang="en-US" sz="2200" dirty="0"/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sz="2200" dirty="0"/>
              <a:t>How to use the integrity enhancement feature in the CREATE and ALTER TABLE statements.</a:t>
            </a:r>
          </a:p>
          <a:p>
            <a:pPr algn="just">
              <a:buClr>
                <a:schemeClr val="tx2"/>
              </a:buClr>
              <a:defRPr/>
            </a:pPr>
            <a:endParaRPr lang="en-US" sz="2200" dirty="0"/>
          </a:p>
          <a:p>
            <a:pPr marL="342900" indent="-342900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sz="2200" dirty="0"/>
              <a:t>How to create and delete views using SQL.</a:t>
            </a:r>
          </a:p>
          <a:p>
            <a:pPr>
              <a:buClr>
                <a:schemeClr val="tx2"/>
              </a:buClr>
              <a:defRPr/>
            </a:pPr>
            <a:endParaRPr lang="en-US" sz="2200" dirty="0"/>
          </a:p>
          <a:p>
            <a:pPr marL="342900" indent="-342900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sz="2200" dirty="0"/>
              <a:t>Under what conditions views are updatable.</a:t>
            </a:r>
          </a:p>
          <a:p>
            <a:pPr algn="just">
              <a:buFontTx/>
              <a:buNone/>
              <a:defRPr/>
            </a:pPr>
            <a:endParaRPr lang="en-US" dirty="0"/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24580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5539C40A-C9DC-EE42-A299-6071C28721F8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B494B4-04B7-4E0B-BB6C-36C628DC5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Removing an Index (DROP INDEX)</a:t>
            </a: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9A1CAF2-D3FF-4531-BBBB-214353E3D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dirty="0"/>
              <a:t>use the DROP INDEX statement to remove the index from the database.</a:t>
            </a:r>
          </a:p>
          <a:p>
            <a:r>
              <a:rPr lang="en-US" sz="2400" b="0" dirty="0"/>
              <a:t>Syntax:</a:t>
            </a:r>
          </a:p>
          <a:p>
            <a:r>
              <a:rPr lang="en-US" sz="2400" dirty="0"/>
              <a:t>	DROP INDEX </a:t>
            </a:r>
            <a:r>
              <a:rPr lang="en-US" sz="2400" b="0" dirty="0" err="1"/>
              <a:t>IndexName</a:t>
            </a:r>
            <a:endParaRPr lang="en-US" sz="2400" b="0" dirty="0"/>
          </a:p>
          <a:p>
            <a:endParaRPr lang="en-US" sz="2400" b="0" dirty="0"/>
          </a:p>
          <a:p>
            <a:r>
              <a:rPr lang="en-US" sz="2400" b="0" dirty="0"/>
              <a:t>Example:</a:t>
            </a:r>
          </a:p>
          <a:p>
            <a:r>
              <a:rPr lang="en-US" sz="2400" b="0" dirty="0"/>
              <a:t>	</a:t>
            </a:r>
            <a:r>
              <a:rPr lang="en-US" sz="2400" dirty="0"/>
              <a:t> DROP INDEX </a:t>
            </a:r>
            <a:r>
              <a:rPr lang="en-US" sz="2400" b="0" dirty="0" err="1"/>
              <a:t>RentInd</a:t>
            </a:r>
            <a:r>
              <a:rPr lang="en-US" sz="2400" b="0" dirty="0"/>
              <a:t>;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AB75C7B-A2BA-48F0-BC30-B8D6B890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ECE63-5348-624A-87C7-9CF438A83CF0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5149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sz="4000" b="1">
                <a:ea typeface="+mn-ea"/>
              </a:rPr>
              <a:t>SQL - CREATE VIEW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96975"/>
            <a:ext cx="8229600" cy="4814888"/>
          </a:xfrm>
        </p:spPr>
        <p:txBody>
          <a:bodyPr/>
          <a:lstStyle/>
          <a:p>
            <a:r>
              <a:rPr lang="en-US" altLang="en-US" sz="2400" i="1" dirty="0">
                <a:ea typeface="ＭＳ Ｐゴシック" charset="-128"/>
              </a:rPr>
              <a:t>	</a:t>
            </a:r>
            <a:r>
              <a:rPr lang="en-US" sz="2400" dirty="0"/>
              <a:t> View :</a:t>
            </a:r>
          </a:p>
          <a:p>
            <a:r>
              <a:rPr lang="en-US" sz="2400" dirty="0"/>
              <a:t> </a:t>
            </a:r>
            <a:r>
              <a:rPr lang="en-US" sz="2400" b="0" dirty="0"/>
              <a:t>The dynamic result of one or more relational operations operating on the base relations to produce another relation.</a:t>
            </a:r>
          </a:p>
          <a:p>
            <a:r>
              <a:rPr lang="en-US" sz="2400" b="0" dirty="0"/>
              <a:t> A view is a </a:t>
            </a:r>
            <a:r>
              <a:rPr lang="en-US" sz="2400" b="0" i="1" dirty="0"/>
              <a:t>virtual relation </a:t>
            </a:r>
            <a:r>
              <a:rPr lang="en-US" sz="2400" b="0" dirty="0"/>
              <a:t>that does not necessarily exist in the database but can be produced upon request by a particular user, at the time of request.</a:t>
            </a:r>
          </a:p>
          <a:p>
            <a:r>
              <a:rPr lang="en-US" sz="2400" b="0" dirty="0"/>
              <a:t>a view is defined as a query on one or more base tables or views.</a:t>
            </a:r>
          </a:p>
          <a:p>
            <a:r>
              <a:rPr lang="en-US" sz="2400" b="0" dirty="0"/>
              <a:t>The DBMS stores the definition of the view in the database.</a:t>
            </a:r>
          </a:p>
          <a:p>
            <a:endParaRPr lang="en-US" altLang="en-US" sz="2400" dirty="0">
              <a:ea typeface="ＭＳ Ｐゴシック" charset="-128"/>
            </a:endParaRP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50180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AEC2F30E-3676-4442-8643-1879CB6BD91C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31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sz="4000" b="1">
                <a:ea typeface="+mn-ea"/>
              </a:rPr>
              <a:t>SQL - CREATE VIEW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96975"/>
            <a:ext cx="8229600" cy="4814888"/>
          </a:xfrm>
        </p:spPr>
        <p:txBody>
          <a:bodyPr/>
          <a:lstStyle/>
          <a:p>
            <a:pPr marL="288925" indent="-288925" algn="just">
              <a:buFont typeface="Monotype Sorts" charset="2"/>
              <a:buNone/>
              <a:defRPr/>
            </a:pPr>
            <a:r>
              <a:rPr lang="en-US" altLang="en-US" sz="2200" i="1" dirty="0">
                <a:ea typeface="ＭＳ Ｐゴシック" charset="-128"/>
              </a:rPr>
              <a:t>	- Syntax :</a:t>
            </a:r>
            <a:endParaRPr lang="en-US" altLang="en-US" sz="2200" dirty="0">
              <a:ea typeface="ＭＳ Ｐゴシック" charset="-128"/>
            </a:endParaRPr>
          </a:p>
          <a:p>
            <a:pPr marL="288925" indent="-288925" algn="just">
              <a:buFont typeface="Monotype Sorts" charset="2"/>
              <a:buNone/>
              <a:defRPr/>
            </a:pPr>
            <a:r>
              <a:rPr lang="en-US" altLang="en-US" sz="2200" b="0" dirty="0">
                <a:ea typeface="ＭＳ Ｐゴシック" charset="-128"/>
              </a:rPr>
              <a:t>CREATE VIEW </a:t>
            </a:r>
            <a:r>
              <a:rPr lang="en-US" altLang="en-US" sz="2200" b="0" dirty="0" err="1">
                <a:ea typeface="ＭＳ Ｐゴシック" charset="-128"/>
              </a:rPr>
              <a:t>ViewName</a:t>
            </a:r>
            <a:r>
              <a:rPr lang="en-US" altLang="en-US" sz="2200" b="0" dirty="0">
                <a:ea typeface="ＭＳ Ｐゴシック" charset="-128"/>
              </a:rPr>
              <a:t> [ (</a:t>
            </a:r>
            <a:r>
              <a:rPr lang="en-US" altLang="en-US" sz="2200" b="0" dirty="0" err="1">
                <a:ea typeface="ＭＳ Ｐゴシック" charset="-128"/>
              </a:rPr>
              <a:t>newColumnName</a:t>
            </a:r>
            <a:r>
              <a:rPr lang="en-US" altLang="en-US" sz="2200" b="0" dirty="0">
                <a:ea typeface="ＭＳ Ｐゴシック" charset="-128"/>
              </a:rPr>
              <a:t> [,...]) ]</a:t>
            </a:r>
          </a:p>
          <a:p>
            <a:pPr marL="555625" lvl="1" indent="-76200" algn="just">
              <a:buFontTx/>
              <a:buNone/>
              <a:defRPr/>
            </a:pPr>
            <a:r>
              <a:rPr lang="en-US" altLang="en-US" sz="2200" dirty="0">
                <a:ea typeface="ＭＳ Ｐゴシック" charset="-128"/>
              </a:rPr>
              <a:t>AS </a:t>
            </a:r>
            <a:r>
              <a:rPr lang="en-US" altLang="en-US" sz="2200" dirty="0" err="1">
                <a:ea typeface="ＭＳ Ｐゴシック" charset="-128"/>
              </a:rPr>
              <a:t>subselect</a:t>
            </a:r>
            <a:r>
              <a:rPr lang="en-US" altLang="en-US" sz="2200" dirty="0">
                <a:ea typeface="ＭＳ Ｐゴシック" charset="-128"/>
              </a:rPr>
              <a:t> </a:t>
            </a:r>
          </a:p>
          <a:p>
            <a:pPr marL="555625" lvl="1" indent="-76200" algn="just">
              <a:buFontTx/>
              <a:buNone/>
              <a:defRPr/>
            </a:pPr>
            <a:r>
              <a:rPr lang="en-US" altLang="en-US" sz="2200" dirty="0">
                <a:ea typeface="ＭＳ Ｐゴシック" charset="-128"/>
              </a:rPr>
              <a:t>[WITH [CASCADED | LOCAL] CHECK OPTION]</a:t>
            </a:r>
          </a:p>
          <a:p>
            <a:pPr marL="288925" indent="-288925" algn="just">
              <a:lnSpc>
                <a:spcPct val="30000"/>
              </a:lnSpc>
              <a:buFont typeface="Monotype Sorts" charset="2"/>
              <a:buNone/>
              <a:defRPr/>
            </a:pPr>
            <a:endParaRPr lang="en-US" altLang="en-US" sz="2200" dirty="0">
              <a:ea typeface="ＭＳ Ｐゴシック" charset="-128"/>
            </a:endParaRP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Can assign a name to each column in view. </a:t>
            </a: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If list of column names is specified, it must have same number of items as number of columns produced by </a:t>
            </a:r>
            <a:r>
              <a:rPr lang="en-US" altLang="en-US" sz="2200" i="1" dirty="0" err="1">
                <a:ea typeface="ＭＳ Ｐゴシック" charset="-128"/>
              </a:rPr>
              <a:t>subselect</a:t>
            </a:r>
            <a:r>
              <a:rPr lang="en-US" altLang="en-US" sz="2200" dirty="0">
                <a:ea typeface="ＭＳ Ｐゴシック" charset="-128"/>
              </a:rPr>
              <a:t>. </a:t>
            </a: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If omitted, each column takes name of corresponding column in </a:t>
            </a:r>
            <a:r>
              <a:rPr lang="en-US" altLang="en-US" sz="2200" i="1" dirty="0" err="1">
                <a:ea typeface="ＭＳ Ｐゴシック" charset="-128"/>
              </a:rPr>
              <a:t>subselect</a:t>
            </a:r>
            <a:r>
              <a:rPr lang="en-US" altLang="en-US" sz="2200" dirty="0">
                <a:ea typeface="ＭＳ Ｐゴシック" charset="-128"/>
              </a:rPr>
              <a:t>. </a:t>
            </a: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50180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AEC2F30E-3676-4442-8643-1879CB6BD91C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32</a:t>
            </a:fld>
            <a:endParaRPr lang="en-GB" altLang="en-US" sz="18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092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sz="4000" b="1">
                <a:ea typeface="+mn-ea"/>
              </a:rPr>
              <a:t>SQL - CREATE VIEW</a:t>
            </a:r>
          </a:p>
        </p:txBody>
      </p:sp>
      <p:sp>
        <p:nvSpPr>
          <p:cNvPr id="104451" name="Rectangle 1027"/>
          <p:cNvSpPr>
            <a:spLocks noGrp="1" noChangeArrowheads="1"/>
          </p:cNvSpPr>
          <p:nvPr>
            <p:ph idx="1"/>
          </p:nvPr>
        </p:nvSpPr>
        <p:spPr>
          <a:xfrm>
            <a:off x="468313" y="1196975"/>
            <a:ext cx="8229600" cy="3849688"/>
          </a:xfrm>
        </p:spPr>
        <p:txBody>
          <a:bodyPr/>
          <a:lstStyle/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sz="2200" dirty="0"/>
              <a:t>List must be specified if there is any ambiguity in a column name, It may occur if the </a:t>
            </a:r>
            <a:r>
              <a:rPr lang="en-US" sz="2200" dirty="0" err="1"/>
              <a:t>subselect</a:t>
            </a:r>
            <a:r>
              <a:rPr lang="en-US" sz="2200" dirty="0"/>
              <a:t> includes calculated columns.</a:t>
            </a: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sz="2200" dirty="0"/>
              <a:t>The </a:t>
            </a:r>
            <a:r>
              <a:rPr lang="en-US" sz="2200" i="1" dirty="0" err="1"/>
              <a:t>subselect</a:t>
            </a:r>
            <a:r>
              <a:rPr lang="en-US" sz="2200" dirty="0"/>
              <a:t> is known as the </a:t>
            </a:r>
            <a:r>
              <a:rPr lang="en-US" sz="2200" u="sng" dirty="0"/>
              <a:t>defining query</a:t>
            </a:r>
            <a:r>
              <a:rPr lang="en-US" sz="2200" dirty="0"/>
              <a:t>. </a:t>
            </a: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sz="2200" dirty="0"/>
              <a:t>WITH CHECK OPTION ensures that if a row fails to satisfy WHERE clause of defining query, it is not added to underlying base table.</a:t>
            </a:r>
          </a:p>
          <a:p>
            <a:pPr algn="just">
              <a:buFontTx/>
              <a:buNone/>
              <a:defRPr/>
            </a:pPr>
            <a:endParaRPr lang="en-US" dirty="0"/>
          </a:p>
        </p:txBody>
      </p:sp>
      <p:sp>
        <p:nvSpPr>
          <p:cNvPr id="51203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51204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7B8A1FA5-E729-A243-A0A9-A13B50BBDD76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33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87400"/>
            <a:ext cx="8382000" cy="5540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4000" b="1">
                <a:ea typeface="+mn-ea"/>
              </a:rPr>
              <a:t>Example 7.3 - Create Horizontal View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46225"/>
            <a:ext cx="7696200" cy="4186238"/>
          </a:xfrm>
        </p:spPr>
        <p:txBody>
          <a:bodyPr/>
          <a:lstStyle/>
          <a:p>
            <a:pPr marL="374650" lvl="1" indent="0" algn="just">
              <a:buFontTx/>
              <a:buNone/>
            </a:pPr>
            <a:r>
              <a:rPr lang="en-US" altLang="en-US" sz="2200" b="1">
                <a:ea typeface="Arial" charset="0"/>
                <a:cs typeface="Arial" charset="0"/>
              </a:rPr>
              <a:t>Create view so that manager at branch B003 can only see details for staff who work in his or her office.</a:t>
            </a:r>
          </a:p>
          <a:p>
            <a:pPr marL="374650" lvl="1" indent="0" algn="just">
              <a:lnSpc>
                <a:spcPct val="0"/>
              </a:lnSpc>
              <a:buFontTx/>
              <a:buNone/>
            </a:pPr>
            <a:endParaRPr lang="en-US" altLang="en-US" sz="1400" b="1">
              <a:ea typeface="Arial" charset="0"/>
              <a:cs typeface="Arial" charset="0"/>
            </a:endParaRPr>
          </a:p>
          <a:p>
            <a:pPr algn="just">
              <a:lnSpc>
                <a:spcPct val="70000"/>
              </a:lnSpc>
              <a:buFont typeface="Monotype Sorts" charset="2"/>
              <a:buNone/>
            </a:pPr>
            <a:r>
              <a:rPr lang="en-US" altLang="en-US" sz="2200">
                <a:ea typeface="Arial" charset="0"/>
                <a:cs typeface="Arial" charset="0"/>
              </a:rPr>
              <a:t>	</a:t>
            </a:r>
          </a:p>
          <a:p>
            <a:pPr algn="just">
              <a:lnSpc>
                <a:spcPct val="70000"/>
              </a:lnSpc>
              <a:buFont typeface="Monotype Sorts" charset="2"/>
              <a:buNone/>
            </a:pPr>
            <a:r>
              <a:rPr lang="en-US" altLang="en-US" b="0">
                <a:ea typeface="Arial" charset="0"/>
                <a:cs typeface="Arial" charset="0"/>
              </a:rPr>
              <a:t>CREATE VIEW Manager3Staff</a:t>
            </a:r>
          </a:p>
          <a:p>
            <a:pPr marL="374650" lvl="1" indent="0" algn="just">
              <a:lnSpc>
                <a:spcPct val="70000"/>
              </a:lnSpc>
              <a:buFontTx/>
              <a:buNone/>
            </a:pPr>
            <a:r>
              <a:rPr lang="en-US" altLang="en-US">
                <a:ea typeface="Arial" charset="0"/>
                <a:cs typeface="Arial" charset="0"/>
              </a:rPr>
              <a:t>	AS	SELECT *</a:t>
            </a:r>
          </a:p>
          <a:p>
            <a:pPr marL="374650" lvl="1" indent="0" algn="just">
              <a:lnSpc>
                <a:spcPct val="70000"/>
              </a:lnSpc>
              <a:buFontTx/>
              <a:buNone/>
            </a:pPr>
            <a:r>
              <a:rPr lang="en-US" altLang="en-US">
                <a:ea typeface="Arial" charset="0"/>
                <a:cs typeface="Arial" charset="0"/>
              </a:rPr>
              <a:t>		FROM Staff</a:t>
            </a:r>
          </a:p>
          <a:p>
            <a:pPr marL="374650" lvl="1" indent="0" algn="just">
              <a:lnSpc>
                <a:spcPct val="70000"/>
              </a:lnSpc>
              <a:buFontTx/>
              <a:buNone/>
            </a:pPr>
            <a:r>
              <a:rPr lang="en-US" altLang="en-US">
                <a:ea typeface="Arial" charset="0"/>
                <a:cs typeface="Arial" charset="0"/>
              </a:rPr>
              <a:t>		WHERE branchNo = ‘B003’</a:t>
            </a:r>
            <a:r>
              <a:rPr lang="en-US" altLang="ja-JP">
                <a:ea typeface="Arial" charset="0"/>
                <a:cs typeface="Arial" charset="0"/>
              </a:rPr>
              <a:t>;</a:t>
            </a:r>
          </a:p>
          <a:p>
            <a:pPr marL="374650" lvl="1" indent="0" algn="just">
              <a:lnSpc>
                <a:spcPct val="70000"/>
              </a:lnSpc>
              <a:buFontTx/>
              <a:buNone/>
            </a:pPr>
            <a:endParaRPr lang="en-US" altLang="en-US" sz="1400">
              <a:ea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b="0">
                <a:ea typeface="Arial" charset="0"/>
                <a:cs typeface="Arial" charset="0"/>
              </a:rPr>
              <a:t>	SELECT  *</a:t>
            </a:r>
          </a:p>
          <a:p>
            <a:pPr>
              <a:buFontTx/>
              <a:buNone/>
            </a:pPr>
            <a:r>
              <a:rPr lang="en-US" altLang="en-US" b="0">
                <a:ea typeface="Arial" charset="0"/>
                <a:cs typeface="Arial" charset="0"/>
              </a:rPr>
              <a:t>                   FROM   Manager3Staff;</a:t>
            </a:r>
          </a:p>
          <a:p>
            <a:pPr marL="374650" lvl="1" indent="0" algn="just">
              <a:lnSpc>
                <a:spcPct val="70000"/>
              </a:lnSpc>
              <a:buFontTx/>
              <a:buNone/>
            </a:pPr>
            <a:endParaRPr lang="en-US" altLang="en-US">
              <a:ea typeface="Arial" charset="0"/>
              <a:cs typeface="Arial" charset="0"/>
            </a:endParaRPr>
          </a:p>
        </p:txBody>
      </p:sp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52228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6E223631-4A14-8C49-9F86-6E54221CAA29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34</a:t>
            </a:fld>
            <a:endParaRPr lang="en-GB" altLang="en-US" sz="1800">
              <a:latin typeface="Times New Roman" charset="0"/>
            </a:endParaRPr>
          </a:p>
        </p:txBody>
      </p:sp>
      <p:pic>
        <p:nvPicPr>
          <p:cNvPr id="1054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5013325"/>
            <a:ext cx="78581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42938"/>
            <a:ext cx="8382000" cy="554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4000" b="1" dirty="0">
                <a:ea typeface="+mn-ea"/>
              </a:rPr>
              <a:t>Example 7.4 - Create Vertical View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442913" y="1144588"/>
            <a:ext cx="8161337" cy="4445000"/>
          </a:xfrm>
        </p:spPr>
        <p:txBody>
          <a:bodyPr/>
          <a:lstStyle/>
          <a:p>
            <a:pPr algn="just">
              <a:buFont typeface="Monotype Sorts" charset="2"/>
              <a:buNone/>
            </a:pPr>
            <a:r>
              <a:rPr lang="en-US" altLang="en-US" sz="2200" dirty="0">
                <a:ea typeface="ＭＳ Ｐゴシック" charset="-128"/>
              </a:rPr>
              <a:t>Vertical views are commonly used where the data stored in a table is used by various users or groups of users</a:t>
            </a:r>
          </a:p>
          <a:p>
            <a:pPr algn="just">
              <a:buFont typeface="Monotype Sorts" charset="2"/>
              <a:buNone/>
            </a:pPr>
            <a:r>
              <a:rPr lang="en-US" altLang="en-US" sz="2200" dirty="0">
                <a:ea typeface="ＭＳ Ｐゴシック" charset="-128"/>
              </a:rPr>
              <a:t>Create view of staff details at branch B003 excluding salaries.</a:t>
            </a:r>
          </a:p>
          <a:p>
            <a:pPr algn="just">
              <a:lnSpc>
                <a:spcPct val="0"/>
              </a:lnSpc>
              <a:buFont typeface="Monotype Sorts" charset="2"/>
              <a:buNone/>
            </a:pPr>
            <a:endParaRPr lang="en-US" altLang="en-US" sz="2200" dirty="0">
              <a:ea typeface="ＭＳ Ｐゴシック" charset="-128"/>
            </a:endParaRPr>
          </a:p>
          <a:p>
            <a:pPr algn="just">
              <a:buFont typeface="Monotype Sorts" charset="2"/>
              <a:buNone/>
            </a:pPr>
            <a:r>
              <a:rPr lang="en-US" altLang="en-US" sz="2200" dirty="0">
                <a:ea typeface="ＭＳ Ｐゴシック" charset="-128"/>
              </a:rPr>
              <a:t>	</a:t>
            </a:r>
            <a:r>
              <a:rPr lang="en-US" altLang="en-US" sz="2200" b="0" dirty="0">
                <a:ea typeface="ＭＳ Ｐゴシック" charset="-128"/>
              </a:rPr>
              <a:t>  </a:t>
            </a:r>
            <a:r>
              <a:rPr lang="en-US" altLang="en-US" b="0" dirty="0">
                <a:ea typeface="ＭＳ Ｐゴシック" charset="-128"/>
              </a:rPr>
              <a:t>CREATE VIEW Staff3 </a:t>
            </a:r>
          </a:p>
          <a:p>
            <a:pPr lvl="1" algn="just">
              <a:buFontTx/>
              <a:buNone/>
            </a:pPr>
            <a:r>
              <a:rPr lang="en-US" altLang="en-US" dirty="0">
                <a:ea typeface="ＭＳ Ｐゴシック" charset="-128"/>
              </a:rPr>
              <a:t> AS SELECT </a:t>
            </a:r>
            <a:r>
              <a:rPr lang="en-US" altLang="en-US" dirty="0" err="1">
                <a:ea typeface="ＭＳ Ｐゴシック" charset="-128"/>
              </a:rPr>
              <a:t>staffNo</a:t>
            </a:r>
            <a:r>
              <a:rPr lang="en-US" altLang="en-US" dirty="0">
                <a:ea typeface="ＭＳ Ｐゴシック" charset="-128"/>
              </a:rPr>
              <a:t>, </a:t>
            </a:r>
            <a:r>
              <a:rPr lang="en-US" altLang="en-US" dirty="0" err="1">
                <a:ea typeface="ＭＳ Ｐゴシック" charset="-128"/>
              </a:rPr>
              <a:t>fName</a:t>
            </a:r>
            <a:r>
              <a:rPr lang="en-US" altLang="en-US" dirty="0">
                <a:ea typeface="ＭＳ Ｐゴシック" charset="-128"/>
              </a:rPr>
              <a:t>, </a:t>
            </a:r>
            <a:r>
              <a:rPr lang="en-US" altLang="en-US" dirty="0" err="1">
                <a:ea typeface="ＭＳ Ｐゴシック" charset="-128"/>
              </a:rPr>
              <a:t>lName</a:t>
            </a:r>
            <a:r>
              <a:rPr lang="en-US" altLang="en-US" dirty="0">
                <a:ea typeface="ＭＳ Ｐゴシック" charset="-128"/>
              </a:rPr>
              <a:t>, position, sex</a:t>
            </a:r>
          </a:p>
          <a:p>
            <a:pPr lvl="1" algn="just">
              <a:buFontTx/>
              <a:buNone/>
            </a:pPr>
            <a:r>
              <a:rPr lang="en-US" altLang="en-US" dirty="0">
                <a:ea typeface="ＭＳ Ｐゴシック" charset="-128"/>
              </a:rPr>
              <a:t>	  FROM Staff</a:t>
            </a:r>
          </a:p>
          <a:p>
            <a:pPr lvl="1" algn="just">
              <a:buFontTx/>
              <a:buNone/>
            </a:pPr>
            <a:r>
              <a:rPr lang="en-US" altLang="en-US" dirty="0">
                <a:ea typeface="ＭＳ Ｐゴシック" charset="-128"/>
              </a:rPr>
              <a:t>	  WHERE </a:t>
            </a:r>
            <a:r>
              <a:rPr lang="en-US" altLang="en-US" dirty="0" err="1">
                <a:ea typeface="ＭＳ Ｐゴシック" charset="-128"/>
              </a:rPr>
              <a:t>branchNo</a:t>
            </a:r>
            <a:r>
              <a:rPr lang="en-US" altLang="en-US" dirty="0">
                <a:ea typeface="ＭＳ Ｐゴシック" charset="-128"/>
              </a:rPr>
              <a:t> = ‘B003’</a:t>
            </a:r>
            <a:r>
              <a:rPr lang="en-US" altLang="ja-JP" dirty="0"/>
              <a:t>;</a:t>
            </a:r>
          </a:p>
          <a:p>
            <a:pPr lvl="1" algn="just">
              <a:buFontTx/>
              <a:buNone/>
            </a:pPr>
            <a:endParaRPr lang="en-US" altLang="en-US" dirty="0">
              <a:ea typeface="ＭＳ Ｐゴシック" charset="-128"/>
            </a:endParaRPr>
          </a:p>
          <a:p>
            <a:pPr>
              <a:buFontTx/>
              <a:buNone/>
            </a:pPr>
            <a:r>
              <a:rPr lang="en-US" altLang="en-US" b="0" dirty="0">
                <a:ea typeface="ＭＳ Ｐゴシック" charset="-128"/>
              </a:rPr>
              <a:t>	CREATE VIEW  Staff3</a:t>
            </a:r>
          </a:p>
          <a:p>
            <a:pPr>
              <a:buFontTx/>
              <a:buNone/>
            </a:pPr>
            <a:r>
              <a:rPr lang="en-US" altLang="en-US" b="0" dirty="0">
                <a:ea typeface="ＭＳ Ｐゴシック" charset="-128"/>
              </a:rPr>
              <a:t>                AS SELECT  </a:t>
            </a:r>
            <a:r>
              <a:rPr lang="en-US" altLang="en-US" b="0" dirty="0" err="1">
                <a:ea typeface="ＭＳ Ｐゴシック" charset="-128"/>
              </a:rPr>
              <a:t>StaffNo</a:t>
            </a:r>
            <a:r>
              <a:rPr lang="en-US" altLang="en-US" b="0" dirty="0">
                <a:ea typeface="ＭＳ Ｐゴシック" charset="-128"/>
              </a:rPr>
              <a:t>, </a:t>
            </a:r>
            <a:r>
              <a:rPr lang="en-US" altLang="en-US" b="0" dirty="0" err="1">
                <a:ea typeface="ＭＳ Ｐゴシック" charset="-128"/>
              </a:rPr>
              <a:t>Fname</a:t>
            </a:r>
            <a:r>
              <a:rPr lang="en-US" altLang="en-US" b="0" dirty="0">
                <a:ea typeface="ＭＳ Ｐゴシック" charset="-128"/>
              </a:rPr>
              <a:t>, </a:t>
            </a:r>
            <a:r>
              <a:rPr lang="en-US" altLang="en-US" b="0" dirty="0" err="1">
                <a:ea typeface="ＭＳ Ｐゴシック" charset="-128"/>
              </a:rPr>
              <a:t>Lname</a:t>
            </a:r>
            <a:r>
              <a:rPr lang="en-US" altLang="en-US" b="0" dirty="0">
                <a:ea typeface="ＭＳ Ｐゴシック" charset="-128"/>
              </a:rPr>
              <a:t>, position, sex</a:t>
            </a:r>
          </a:p>
          <a:p>
            <a:pPr>
              <a:buFontTx/>
              <a:buNone/>
            </a:pPr>
            <a:r>
              <a:rPr lang="en-US" altLang="en-US" b="0" dirty="0">
                <a:ea typeface="ＭＳ Ｐゴシック" charset="-128"/>
              </a:rPr>
              <a:t>                    FROM  Manager3Staff;</a:t>
            </a:r>
          </a:p>
          <a:p>
            <a:pPr lvl="1" algn="just">
              <a:buFontTx/>
              <a:buNone/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3124200" y="6583363"/>
            <a:ext cx="3200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53252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A489052E-3365-634B-A3AE-312C42F73076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35</a:t>
            </a:fld>
            <a:endParaRPr lang="en-GB" altLang="en-US" sz="1800">
              <a:latin typeface="Times New Roman" charset="0"/>
            </a:endParaRPr>
          </a:p>
        </p:txBody>
      </p:sp>
      <p:pic>
        <p:nvPicPr>
          <p:cNvPr id="10752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5278438"/>
            <a:ext cx="57689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42938"/>
            <a:ext cx="8382000" cy="554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4000" b="1">
                <a:ea typeface="+mn-ea"/>
              </a:rPr>
              <a:t>Example 7.5 - Grouped and Joined Views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96975"/>
            <a:ext cx="8229600" cy="5003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200">
                <a:ea typeface="Calibri" charset="0"/>
                <a:cs typeface="Calibri" charset="0"/>
              </a:rPr>
              <a:t>PROPERTYFORRENT (pno, street, area, city,pcode, type, rooms,rent,sno)</a:t>
            </a:r>
          </a:p>
          <a:p>
            <a:pPr>
              <a:buFontTx/>
              <a:buNone/>
            </a:pPr>
            <a:r>
              <a:rPr lang="en-US" altLang="en-US" sz="2200">
                <a:ea typeface="Calibri" charset="0"/>
                <a:cs typeface="Calibri" charset="0"/>
              </a:rPr>
              <a:t>STAFF (sno, fname, lname, position, sex, DOB, salary, bno)</a:t>
            </a:r>
          </a:p>
          <a:p>
            <a:pPr algn="just">
              <a:buFont typeface="Monotype Sorts" charset="2"/>
              <a:buNone/>
            </a:pPr>
            <a:endParaRPr lang="en-US" altLang="en-US" sz="2200"/>
          </a:p>
          <a:p>
            <a:pPr algn="just">
              <a:buFont typeface="Monotype Sorts" charset="2"/>
              <a:buNone/>
            </a:pPr>
            <a:r>
              <a:rPr lang="en-US" altLang="en-US" sz="2200"/>
              <a:t>Create view of staff who manage properties for rent, including branch number they work at, staff number, and number of properties they manage.</a:t>
            </a:r>
          </a:p>
          <a:p>
            <a:pPr algn="just">
              <a:lnSpc>
                <a:spcPct val="10000"/>
              </a:lnSpc>
              <a:buFont typeface="Monotype Sorts" charset="2"/>
              <a:buNone/>
            </a:pPr>
            <a:endParaRPr lang="en-US" altLang="en-US" sz="2200"/>
          </a:p>
          <a:p>
            <a:pPr algn="just">
              <a:buFont typeface="Monotype Sorts" charset="2"/>
              <a:buNone/>
            </a:pPr>
            <a:r>
              <a:rPr lang="en-US" altLang="en-US" sz="2200" b="0"/>
              <a:t>      CREATE VIEW StaffPropCnt (branchNo, staffNo, cnt)</a:t>
            </a:r>
          </a:p>
          <a:p>
            <a:pPr lvl="1" algn="just">
              <a:buFontTx/>
              <a:buNone/>
            </a:pPr>
            <a:r>
              <a:rPr lang="en-US" altLang="en-US" sz="2200"/>
              <a:t>AS SELECT s.branchNo, s.staffNo, COUNT(*)</a:t>
            </a:r>
          </a:p>
          <a:p>
            <a:pPr lvl="1" algn="just">
              <a:buFontTx/>
              <a:buNone/>
            </a:pPr>
            <a:r>
              <a:rPr lang="en-US" altLang="en-US" sz="2200"/>
              <a:t>	 FROM Staff s, PropertyForRent p</a:t>
            </a:r>
          </a:p>
          <a:p>
            <a:pPr lvl="1" algn="just">
              <a:buFontTx/>
              <a:buNone/>
            </a:pPr>
            <a:r>
              <a:rPr lang="en-US" altLang="en-US" sz="2200"/>
              <a:t>	 WHERE s.staffNo = p.staffNo</a:t>
            </a:r>
          </a:p>
          <a:p>
            <a:pPr lvl="1" algn="just">
              <a:buFontTx/>
              <a:buNone/>
            </a:pPr>
            <a:r>
              <a:rPr lang="en-US" altLang="en-US" sz="2200"/>
              <a:t>	 GROUP BY s.branchNo, s.staffNo;</a:t>
            </a:r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54276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B33FB08F-9772-4044-B808-B89EA60AB87A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36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58838"/>
            <a:ext cx="8382000" cy="554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4000" b="1">
                <a:ea typeface="+mn-ea"/>
              </a:rPr>
              <a:t>Example 7.3 - Grouped and Joined Views</a:t>
            </a:r>
          </a:p>
        </p:txBody>
      </p:sp>
      <p:sp>
        <p:nvSpPr>
          <p:cNvPr id="55298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55299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C5F0DB7B-7651-6F4F-8318-198E3572E058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37</a:t>
            </a:fld>
            <a:endParaRPr lang="en-GB" altLang="en-US" sz="1800">
              <a:latin typeface="Times New Roman" charset="0"/>
            </a:endParaRPr>
          </a:p>
        </p:txBody>
      </p:sp>
      <p:pic>
        <p:nvPicPr>
          <p:cNvPr id="5530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090738"/>
            <a:ext cx="5046662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sz="4000" b="1">
                <a:ea typeface="+mn-ea"/>
              </a:rPr>
              <a:t>SQL - DROP VIEW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8050"/>
            <a:ext cx="8218488" cy="6200775"/>
          </a:xfrm>
        </p:spPr>
        <p:txBody>
          <a:bodyPr/>
          <a:lstStyle/>
          <a:p>
            <a:pPr marL="95250" indent="-95250">
              <a:buFontTx/>
              <a:buNone/>
              <a:defRPr/>
            </a:pPr>
            <a:r>
              <a:rPr lang="en-US" sz="2200" i="1" dirty="0"/>
              <a:t>Syntax :</a:t>
            </a:r>
          </a:p>
          <a:p>
            <a:pPr marL="552450" lvl="1" indent="-95250" algn="just">
              <a:buFontTx/>
              <a:buNone/>
              <a:defRPr/>
            </a:pPr>
            <a:r>
              <a:rPr lang="en-US" sz="2200" dirty="0"/>
              <a:t>DROP VIEW </a:t>
            </a:r>
            <a:r>
              <a:rPr lang="en-US" sz="2200" dirty="0" err="1"/>
              <a:t>ViewName</a:t>
            </a:r>
            <a:r>
              <a:rPr lang="en-US" sz="2200" dirty="0"/>
              <a:t> [</a:t>
            </a:r>
            <a:r>
              <a:rPr lang="en-US" sz="2200" u="sng" dirty="0"/>
              <a:t>RESTRICT</a:t>
            </a:r>
            <a:r>
              <a:rPr lang="en-US" sz="2200" dirty="0"/>
              <a:t> | CASCADE]</a:t>
            </a:r>
          </a:p>
          <a:p>
            <a:pPr algn="just">
              <a:buFontTx/>
              <a:buNone/>
              <a:defRPr/>
            </a:pPr>
            <a:endParaRPr lang="en-US" sz="1400" dirty="0"/>
          </a:p>
          <a:p>
            <a:pPr algn="just">
              <a:buFontTx/>
              <a:buNone/>
              <a:defRPr/>
            </a:pPr>
            <a:r>
              <a:rPr lang="en-US" sz="2200" i="1" dirty="0"/>
              <a:t>Example:</a:t>
            </a:r>
            <a:endParaRPr lang="en-US" sz="2200" dirty="0"/>
          </a:p>
          <a:p>
            <a:pPr marL="552450" lvl="1" indent="-95250" algn="just">
              <a:buFontTx/>
              <a:buNone/>
              <a:defRPr/>
            </a:pPr>
            <a:r>
              <a:rPr lang="en-US" sz="2200" dirty="0"/>
              <a:t>	DROP VIEW Manager3Staff;</a:t>
            </a:r>
          </a:p>
          <a:p>
            <a:pPr marL="552450" lvl="1" indent="-95250" algn="just">
              <a:buFontTx/>
              <a:buNone/>
              <a:defRPr/>
            </a:pPr>
            <a:endParaRPr lang="en-US" sz="2200" dirty="0"/>
          </a:p>
          <a:p>
            <a:pPr algn="just">
              <a:defRPr/>
            </a:pPr>
            <a:r>
              <a:rPr lang="en-US" sz="2200" dirty="0"/>
              <a:t>CASCADE, all related dependent objects are deleted; i.e. any views defined on view being dropped. </a:t>
            </a:r>
          </a:p>
          <a:p>
            <a:pPr algn="just">
              <a:defRPr/>
            </a:pPr>
            <a:r>
              <a:rPr lang="en-US" sz="2200" dirty="0"/>
              <a:t>RESTRICT (default), if any other objects depend for their existence on continued existence of view being dropped, command is rejected. </a:t>
            </a:r>
          </a:p>
          <a:p>
            <a:pPr marL="552450" lvl="1" indent="-95250" algn="just">
              <a:buFontTx/>
              <a:buNone/>
              <a:defRPr/>
            </a:pPr>
            <a:endParaRPr lang="en-US" sz="2200" dirty="0"/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56324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997AE9B0-0089-1A43-8531-7DB269020A35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38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sz="4000" b="1">
                <a:ea typeface="+mn-ea"/>
              </a:rPr>
              <a:t>Restrictions on Views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305800" cy="4114800"/>
          </a:xfrm>
        </p:spPr>
        <p:txBody>
          <a:bodyPr/>
          <a:lstStyle/>
          <a:p>
            <a:pPr marL="571500" indent="-571500" algn="just">
              <a:buFont typeface="Monotype Sorts" charset="2"/>
              <a:buNone/>
            </a:pPr>
            <a:r>
              <a:rPr lang="en-US" altLang="en-US" sz="2200">
                <a:ea typeface="ＭＳ Ｐゴシック" charset="-128"/>
              </a:rPr>
              <a:t>	SQL imposes several restrictions on creation and use of views.</a:t>
            </a:r>
          </a:p>
          <a:p>
            <a:pPr marL="571500" indent="-571500" algn="just">
              <a:lnSpc>
                <a:spcPct val="40000"/>
              </a:lnSpc>
              <a:buFontTx/>
              <a:buChar char="•"/>
            </a:pPr>
            <a:endParaRPr lang="en-US" altLang="en-US">
              <a:ea typeface="ＭＳ Ｐゴシック" charset="-128"/>
            </a:endParaRPr>
          </a:p>
          <a:p>
            <a:pPr marL="571500" indent="-571500" algn="just">
              <a:buFont typeface="Monotype Sorts" charset="2"/>
              <a:buNone/>
            </a:pPr>
            <a:r>
              <a:rPr lang="en-US" altLang="en-US" sz="2200">
                <a:ea typeface="ＭＳ Ｐゴシック" charset="-128"/>
              </a:rPr>
              <a:t>(a) If column in view is based on an aggregate function:</a:t>
            </a:r>
          </a:p>
          <a:p>
            <a:pPr marL="1047750" lvl="1" algn="just"/>
            <a:r>
              <a:rPr lang="en-US" altLang="en-US" sz="2200" b="1">
                <a:ea typeface="ＭＳ Ｐゴシック" charset="-128"/>
              </a:rPr>
              <a:t>Column may appear only in SELECT and ORDER BY clauses of queries that access view.</a:t>
            </a:r>
          </a:p>
          <a:p>
            <a:pPr marL="1047750" lvl="1" algn="just"/>
            <a:r>
              <a:rPr lang="en-US" altLang="en-US" sz="2200" b="1">
                <a:ea typeface="ＭＳ Ｐゴシック" charset="-128"/>
              </a:rPr>
              <a:t>Column may not be used in WHERE nor be an argument to an aggregate function in any query based on view. </a:t>
            </a:r>
          </a:p>
        </p:txBody>
      </p:sp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57348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B497E596-AB1D-E745-A191-17986C6EA313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39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sz="4000" b="1">
                <a:ea typeface="+mn-ea"/>
              </a:rPr>
              <a:t>ISO SQL Data Types</a:t>
            </a:r>
          </a:p>
        </p:txBody>
      </p:sp>
      <p:sp>
        <p:nvSpPr>
          <p:cNvPr id="25602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25603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3222CF38-2B32-0445-9DBC-8D0461A70F19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en-GB" altLang="en-US" sz="1800">
              <a:latin typeface="Times New Roman" charset="0"/>
            </a:endParaRPr>
          </a:p>
        </p:txBody>
      </p:sp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877728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sz="4000" b="1">
                <a:ea typeface="+mn-ea"/>
              </a:rPr>
              <a:t>Restrictions on Views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96975"/>
            <a:ext cx="8229600" cy="4114800"/>
          </a:xfrm>
        </p:spPr>
        <p:txBody>
          <a:bodyPr/>
          <a:lstStyle/>
          <a:p>
            <a:pPr algn="just"/>
            <a:r>
              <a:rPr lang="en-US" altLang="en-US">
                <a:ea typeface="ＭＳ Ｐゴシック" charset="-128"/>
              </a:rPr>
              <a:t>For example, following query would </a:t>
            </a:r>
            <a:r>
              <a:rPr lang="en-US" altLang="en-US" i="1" u="sng">
                <a:ea typeface="ＭＳ Ｐゴシック" charset="-128"/>
              </a:rPr>
              <a:t>fail</a:t>
            </a:r>
            <a:r>
              <a:rPr lang="en-US" altLang="en-US" i="1">
                <a:ea typeface="ＭＳ Ｐゴシック" charset="-128"/>
              </a:rPr>
              <a:t>:</a:t>
            </a:r>
          </a:p>
          <a:p>
            <a:pPr lvl="1" algn="just">
              <a:lnSpc>
                <a:spcPct val="40000"/>
              </a:lnSpc>
            </a:pPr>
            <a:endParaRPr lang="en-US" altLang="en-US" b="1">
              <a:ea typeface="ＭＳ Ｐゴシック" charset="-128"/>
            </a:endParaRPr>
          </a:p>
          <a:p>
            <a:pPr lvl="1" algn="just">
              <a:buFontTx/>
              <a:buNone/>
            </a:pPr>
            <a:r>
              <a:rPr lang="en-US" altLang="en-US" b="1">
                <a:ea typeface="ＭＳ Ｐゴシック" charset="-128"/>
              </a:rPr>
              <a:t>		SELECT COUNT(cnt)</a:t>
            </a:r>
          </a:p>
          <a:p>
            <a:pPr lvl="1" algn="just">
              <a:buFontTx/>
              <a:buNone/>
            </a:pPr>
            <a:r>
              <a:rPr lang="en-US" altLang="en-US" b="1">
                <a:ea typeface="ＭＳ Ｐゴシック" charset="-128"/>
              </a:rPr>
              <a:t>		FROM StaffPropCnt;</a:t>
            </a:r>
          </a:p>
          <a:p>
            <a:pPr lvl="1" algn="just">
              <a:lnSpc>
                <a:spcPct val="40000"/>
              </a:lnSpc>
              <a:buFontTx/>
              <a:buNone/>
            </a:pPr>
            <a:endParaRPr lang="en-US" altLang="en-US" b="1">
              <a:ea typeface="ＭＳ Ｐゴシック" charset="-128"/>
            </a:endParaRPr>
          </a:p>
          <a:p>
            <a:pPr algn="just"/>
            <a:r>
              <a:rPr lang="en-US" altLang="en-US">
                <a:ea typeface="ＭＳ Ｐゴシック" charset="-128"/>
              </a:rPr>
              <a:t>Similarly, following query would also </a:t>
            </a:r>
            <a:r>
              <a:rPr lang="en-US" altLang="en-US" i="1" u="sng">
                <a:ea typeface="ＭＳ Ｐゴシック" charset="-128"/>
              </a:rPr>
              <a:t>fail</a:t>
            </a:r>
            <a:r>
              <a:rPr lang="en-US" altLang="en-US">
                <a:ea typeface="ＭＳ Ｐゴシック" charset="-128"/>
              </a:rPr>
              <a:t>:</a:t>
            </a:r>
          </a:p>
          <a:p>
            <a:pPr lvl="1" algn="just">
              <a:lnSpc>
                <a:spcPct val="40000"/>
              </a:lnSpc>
            </a:pPr>
            <a:endParaRPr lang="en-US" altLang="en-US" b="1">
              <a:ea typeface="ＭＳ Ｐゴシック" charset="-128"/>
            </a:endParaRPr>
          </a:p>
          <a:p>
            <a:pPr lvl="1" algn="just">
              <a:buFontTx/>
              <a:buNone/>
            </a:pPr>
            <a:r>
              <a:rPr lang="en-US" altLang="en-US" b="1">
                <a:ea typeface="ＭＳ Ｐゴシック" charset="-128"/>
              </a:rPr>
              <a:t>		SELECT *</a:t>
            </a:r>
          </a:p>
          <a:p>
            <a:pPr lvl="1" algn="just">
              <a:buFontTx/>
              <a:buNone/>
            </a:pPr>
            <a:r>
              <a:rPr lang="en-US" altLang="en-US" b="1">
                <a:ea typeface="ＭＳ Ｐゴシック" charset="-128"/>
              </a:rPr>
              <a:t>		FROM StaffPropCnt</a:t>
            </a:r>
          </a:p>
          <a:p>
            <a:pPr lvl="1" algn="just">
              <a:buFontTx/>
              <a:buNone/>
            </a:pPr>
            <a:r>
              <a:rPr lang="en-US" altLang="en-US" b="1">
                <a:ea typeface="ＭＳ Ｐゴシック" charset="-128"/>
              </a:rPr>
              <a:t>		WHERE cnt &gt; 2;</a:t>
            </a:r>
          </a:p>
        </p:txBody>
      </p:sp>
      <p:sp>
        <p:nvSpPr>
          <p:cNvPr id="5837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58372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A2B99F6E-6ACF-3C4F-92A5-39EE96DB0FF6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40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sz="4000" b="1">
                <a:ea typeface="+mn-ea"/>
              </a:rPr>
              <a:t>Restrictions on Views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147050" cy="4114800"/>
          </a:xfrm>
        </p:spPr>
        <p:txBody>
          <a:bodyPr/>
          <a:lstStyle/>
          <a:p>
            <a:pPr marL="571500" indent="-571500" algn="just">
              <a:buFont typeface="Monotype Sorts" charset="2"/>
              <a:buNone/>
              <a:defRPr/>
            </a:pPr>
            <a:r>
              <a:rPr lang="en-US" altLang="en-US" dirty="0">
                <a:ea typeface="ＭＳ Ｐゴシック" charset="-128"/>
              </a:rPr>
              <a:t>(b</a:t>
            </a:r>
            <a:r>
              <a:rPr lang="en-US" altLang="en-US" sz="2200" dirty="0">
                <a:ea typeface="ＭＳ Ｐゴシック" charset="-128"/>
              </a:rPr>
              <a:t>) Grouped view may never be joined with a base table or a view. </a:t>
            </a:r>
          </a:p>
          <a:p>
            <a:pPr marL="571500" indent="-571500" algn="just">
              <a:buFont typeface="Monotype Sorts" charset="2"/>
              <a:buNone/>
              <a:defRPr/>
            </a:pPr>
            <a:endParaRPr lang="en-US" altLang="en-US" sz="2200" dirty="0">
              <a:ea typeface="ＭＳ Ｐゴシック" charset="-128"/>
            </a:endParaRP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For example, </a:t>
            </a:r>
            <a:r>
              <a:rPr lang="en-US" altLang="en-US" sz="2200" dirty="0" err="1">
                <a:ea typeface="ＭＳ Ｐゴシック" charset="-128"/>
              </a:rPr>
              <a:t>StaffPropCnt</a:t>
            </a:r>
            <a:r>
              <a:rPr lang="en-US" altLang="en-US" sz="2200" dirty="0">
                <a:ea typeface="ＭＳ Ｐゴシック" charset="-128"/>
              </a:rPr>
              <a:t> view is a grouped view, so any attempt to join this view with another table or view fails.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59396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12A96867-E209-2E43-B621-F7BEE28BD20D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41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4000" b="1">
                <a:ea typeface="+mn-ea"/>
              </a:rPr>
              <a:t>View Updatability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96975"/>
            <a:ext cx="8142288" cy="4114800"/>
          </a:xfrm>
        </p:spPr>
        <p:txBody>
          <a:bodyPr/>
          <a:lstStyle/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All updates to base table reflected in all views that encompass base table. </a:t>
            </a:r>
          </a:p>
          <a:p>
            <a:pPr algn="just">
              <a:buClr>
                <a:schemeClr val="tx2"/>
              </a:buClr>
              <a:defRPr/>
            </a:pPr>
            <a:endParaRPr lang="en-US" altLang="en-US" sz="2200" dirty="0">
              <a:ea typeface="ＭＳ Ｐゴシック" charset="-128"/>
            </a:endParaRP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Similarly, may expect that if view is updated then base table(s) will reflect change.</a:t>
            </a:r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60420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CA8FD1A6-6815-9D4B-88E3-646FE21F72A2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42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4000" b="1">
                <a:ea typeface="+mn-ea"/>
              </a:rPr>
              <a:t>View Updatability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196975"/>
            <a:ext cx="8064500" cy="5511800"/>
          </a:xfrm>
        </p:spPr>
        <p:txBody>
          <a:bodyPr/>
          <a:lstStyle/>
          <a:p>
            <a:pPr algn="just"/>
            <a:r>
              <a:rPr lang="en-US" altLang="en-US" sz="2200">
                <a:ea typeface="ＭＳ Ｐゴシック" charset="-128"/>
              </a:rPr>
              <a:t>However, consider again view StaffPropCnt.</a:t>
            </a:r>
          </a:p>
          <a:p>
            <a:pPr algn="just"/>
            <a:r>
              <a:rPr lang="en-US" altLang="en-US" sz="2200">
                <a:ea typeface="ＭＳ Ｐゴシック" charset="-128"/>
              </a:rPr>
              <a:t>If we tried to insert record showing that at branch B003, SG5 manages 2 properties: </a:t>
            </a:r>
            <a:r>
              <a:rPr lang="en-US" altLang="en-US" sz="2200" i="1" u="sng">
                <a:ea typeface="ＭＳ Ｐゴシック" charset="-128"/>
              </a:rPr>
              <a:t>(Illegal operation)</a:t>
            </a:r>
          </a:p>
          <a:p>
            <a:pPr lvl="1" algn="just">
              <a:lnSpc>
                <a:spcPct val="20000"/>
              </a:lnSpc>
            </a:pPr>
            <a:endParaRPr lang="en-US" altLang="en-US" sz="2200" b="1">
              <a:ea typeface="ＭＳ Ｐゴシック" charset="-128"/>
            </a:endParaRPr>
          </a:p>
          <a:p>
            <a:pPr lvl="1" algn="just">
              <a:buFontTx/>
              <a:buNone/>
            </a:pPr>
            <a:r>
              <a:rPr lang="en-US" altLang="en-US" sz="2200" b="1">
                <a:ea typeface="ＭＳ Ｐゴシック" charset="-128"/>
              </a:rPr>
              <a:t>		INSERT INTO StaffPropCnt</a:t>
            </a:r>
          </a:p>
          <a:p>
            <a:pPr lvl="1" algn="just">
              <a:buFontTx/>
              <a:buNone/>
            </a:pPr>
            <a:r>
              <a:rPr lang="en-US" altLang="en-US" sz="2200" b="1">
                <a:ea typeface="ＭＳ Ｐゴシック" charset="-128"/>
              </a:rPr>
              <a:t>		VALUES (‘B003’, ‘SG5’, 2);</a:t>
            </a:r>
          </a:p>
          <a:p>
            <a:pPr algn="just">
              <a:lnSpc>
                <a:spcPct val="20000"/>
              </a:lnSpc>
              <a:buFont typeface="Monotype Sorts" charset="2"/>
              <a:buNone/>
            </a:pPr>
            <a:endParaRPr lang="en-US" altLang="en-US" sz="2200">
              <a:ea typeface="ＭＳ Ｐゴシック" charset="-128"/>
            </a:endParaRPr>
          </a:p>
          <a:p>
            <a:pPr algn="just"/>
            <a:endParaRPr lang="en-US" altLang="en-US" sz="2200">
              <a:ea typeface="ＭＳ Ｐゴシック" charset="-128"/>
            </a:endParaRPr>
          </a:p>
          <a:p>
            <a:pPr algn="just"/>
            <a:r>
              <a:rPr lang="en-US" altLang="en-US" sz="2200">
                <a:ea typeface="ＭＳ Ｐゴシック" charset="-128"/>
              </a:rPr>
              <a:t>Have to insert 2 records into PropertyForRent showing which properties SG5 manages. However, do not know which properties they are; i.e. do not know primary keys! </a:t>
            </a:r>
          </a:p>
        </p:txBody>
      </p:sp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61444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F1CC76B4-DF7A-5F45-ACEF-A3FDDE40238C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43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4000" b="1">
                <a:ea typeface="+mn-ea"/>
              </a:rPr>
              <a:t>View Updatability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519113" y="1196975"/>
            <a:ext cx="8229600" cy="4114800"/>
          </a:xfrm>
        </p:spPr>
        <p:txBody>
          <a:bodyPr/>
          <a:lstStyle/>
          <a:p>
            <a:pPr algn="just"/>
            <a:r>
              <a:rPr lang="en-US" altLang="en-US" sz="2200">
                <a:ea typeface="ＭＳ Ｐゴシック" charset="-128"/>
              </a:rPr>
              <a:t>If change definition of view and replace count with actual property numbers:</a:t>
            </a:r>
          </a:p>
          <a:p>
            <a:pPr algn="just">
              <a:lnSpc>
                <a:spcPct val="20000"/>
              </a:lnSpc>
            </a:pPr>
            <a:endParaRPr lang="en-US" altLang="en-US" sz="2200">
              <a:ea typeface="ＭＳ Ｐゴシック" charset="-128"/>
            </a:endParaRPr>
          </a:p>
          <a:p>
            <a:pPr marL="552450" lvl="1" indent="-95250" algn="just">
              <a:buFontTx/>
              <a:buNone/>
            </a:pPr>
            <a:r>
              <a:rPr lang="en-US" altLang="en-US" sz="2200" b="1">
                <a:ea typeface="ＭＳ Ｐゴシック" charset="-128"/>
              </a:rPr>
              <a:t>CREATE VIEW StaffPropList (branchNo,</a:t>
            </a:r>
          </a:p>
          <a:p>
            <a:pPr marL="552450" lvl="1" indent="-95250" algn="just">
              <a:buFontTx/>
              <a:buNone/>
            </a:pPr>
            <a:r>
              <a:rPr lang="en-US" altLang="en-US" sz="2200" b="1">
                <a:ea typeface="ＭＳ Ｐゴシック" charset="-128"/>
              </a:rPr>
              <a:t>				 staffNo, propertyNo)</a:t>
            </a:r>
          </a:p>
          <a:p>
            <a:pPr marL="552450" lvl="1" indent="-95250" algn="just">
              <a:buFontTx/>
              <a:buNone/>
            </a:pPr>
            <a:r>
              <a:rPr lang="en-US" altLang="en-US" sz="2200" b="1">
                <a:ea typeface="ＭＳ Ｐゴシック" charset="-128"/>
              </a:rPr>
              <a:t>AS SELECT s.branchNo, s.staffNo, p.propertyNo</a:t>
            </a:r>
          </a:p>
          <a:p>
            <a:pPr marL="552450" lvl="1" indent="-95250" algn="just">
              <a:buFontTx/>
              <a:buNone/>
            </a:pPr>
            <a:r>
              <a:rPr lang="en-US" altLang="en-US" sz="2200" b="1">
                <a:ea typeface="ＭＳ Ｐゴシック" charset="-128"/>
              </a:rPr>
              <a:t>		 FROM Staff s, PropertyForRent p</a:t>
            </a:r>
          </a:p>
          <a:p>
            <a:pPr marL="552450" lvl="1" indent="-95250" algn="just">
              <a:buFontTx/>
              <a:buNone/>
            </a:pPr>
            <a:r>
              <a:rPr lang="en-US" altLang="en-US" sz="2200" b="1">
                <a:ea typeface="ＭＳ Ｐゴシック" charset="-128"/>
              </a:rPr>
              <a:t>		 WHERE s.staffNo = p.staffNo;</a:t>
            </a:r>
          </a:p>
        </p:txBody>
      </p:sp>
      <p:sp>
        <p:nvSpPr>
          <p:cNvPr id="6246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62468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9B0B6BE8-607B-0C4D-8FEB-602BEC968B10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44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sz="4000" b="1">
                <a:ea typeface="+mn-ea"/>
              </a:rPr>
              <a:t>View Updatability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196975"/>
            <a:ext cx="8153400" cy="4114800"/>
          </a:xfrm>
        </p:spPr>
        <p:txBody>
          <a:bodyPr/>
          <a:lstStyle/>
          <a:p>
            <a:pPr algn="just"/>
            <a:r>
              <a:rPr lang="en-US" altLang="en-US" sz="2200">
                <a:ea typeface="ＭＳ Ｐゴシック" charset="-128"/>
              </a:rPr>
              <a:t>Now try to insert the record:</a:t>
            </a:r>
          </a:p>
          <a:p>
            <a:pPr lvl="1" algn="just">
              <a:lnSpc>
                <a:spcPct val="20000"/>
              </a:lnSpc>
            </a:pPr>
            <a:endParaRPr lang="en-US" altLang="en-US" sz="2200" b="1">
              <a:ea typeface="ＭＳ Ｐゴシック" charset="-128"/>
            </a:endParaRPr>
          </a:p>
          <a:p>
            <a:pPr lvl="1" algn="just">
              <a:buFontTx/>
              <a:buNone/>
            </a:pPr>
            <a:r>
              <a:rPr lang="en-US" altLang="en-US" sz="2200" b="1">
                <a:ea typeface="ＭＳ Ｐゴシック" charset="-128"/>
              </a:rPr>
              <a:t>		INSERT INTO StaffPropList</a:t>
            </a:r>
          </a:p>
          <a:p>
            <a:pPr lvl="1" algn="just">
              <a:buFontTx/>
              <a:buNone/>
            </a:pPr>
            <a:r>
              <a:rPr lang="en-US" altLang="en-US" sz="2200" b="1">
                <a:ea typeface="ＭＳ Ｐゴシック" charset="-128"/>
              </a:rPr>
              <a:t>		VALUES (‘B003’, ‘SG5’, ‘PG19’);</a:t>
            </a:r>
          </a:p>
          <a:p>
            <a:pPr algn="just">
              <a:lnSpc>
                <a:spcPct val="20000"/>
              </a:lnSpc>
              <a:buFont typeface="Monotype Sorts" charset="2"/>
              <a:buNone/>
            </a:pPr>
            <a:endParaRPr lang="en-US" altLang="en-US" sz="2200">
              <a:ea typeface="ＭＳ Ｐゴシック" charset="-128"/>
            </a:endParaRPr>
          </a:p>
          <a:p>
            <a:pPr algn="just"/>
            <a:r>
              <a:rPr lang="en-US" altLang="en-US" sz="2200">
                <a:ea typeface="ＭＳ Ｐゴシック" charset="-128"/>
              </a:rPr>
              <a:t>Still problem, because in PropertyForRent all columns except postcode/staffNo are not allowed nulls. However, have no way of giving remaining non-null columns values.</a:t>
            </a:r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63492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176ED8B1-14D3-6144-97B7-4A543A828B23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45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sz="4000" b="1">
                <a:ea typeface="+mn-ea"/>
              </a:rPr>
              <a:t>View Updatability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96975"/>
            <a:ext cx="8229600" cy="4535488"/>
          </a:xfrm>
        </p:spPr>
        <p:txBody>
          <a:bodyPr/>
          <a:lstStyle/>
          <a:p>
            <a:pPr>
              <a:defRPr/>
            </a:pPr>
            <a:r>
              <a:rPr lang="en-US" altLang="en-US" sz="2200" dirty="0">
                <a:ea typeface="ＭＳ Ｐゴシック" charset="-128"/>
              </a:rPr>
              <a:t>ISO specifies that a view is updatable if and only if:</a:t>
            </a:r>
          </a:p>
          <a:p>
            <a:pPr marL="342900" indent="-342900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 DISTINCT is not specified. </a:t>
            </a:r>
          </a:p>
          <a:p>
            <a:pPr marL="342900" indent="-342900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Every element in SELECT list of defining query is a column name (</a:t>
            </a:r>
            <a:r>
              <a:rPr lang="en-US" altLang="en-US" sz="2200" strike="sngStrike" dirty="0">
                <a:ea typeface="ＭＳ Ｐゴシック" charset="-128"/>
              </a:rPr>
              <a:t>constant , expression, aggregate fun</a:t>
            </a:r>
            <a:r>
              <a:rPr lang="en-US" altLang="en-US" sz="2200" dirty="0">
                <a:ea typeface="ＭＳ Ｐゴシック" charset="-128"/>
              </a:rPr>
              <a:t>) and no column appears more than once.</a:t>
            </a:r>
          </a:p>
          <a:p>
            <a:pPr marL="342900" indent="-342900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FROM clause specifies only one table, excluding any views based on a join, union, intersection or difference.</a:t>
            </a:r>
          </a:p>
          <a:p>
            <a:pPr marL="342900" indent="-342900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No nested SELECT referencing outer table.</a:t>
            </a:r>
          </a:p>
          <a:p>
            <a:pPr marL="342900" indent="-342900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No GROUP BY or HAVING clause. </a:t>
            </a:r>
          </a:p>
          <a:p>
            <a:pPr marL="342900" indent="-342900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Also, every row added through view must not violate integrity constraints of base table, and NOT NULL constraint. </a:t>
            </a:r>
          </a:p>
          <a:p>
            <a:pPr>
              <a:buFont typeface="Monotype Sorts" charset="2"/>
              <a:buNone/>
              <a:defRPr/>
            </a:pPr>
            <a:endParaRPr lang="en-US" altLang="en-US" sz="2200" dirty="0">
              <a:ea typeface="ＭＳ Ｐゴシック" charset="-128"/>
            </a:endParaRPr>
          </a:p>
        </p:txBody>
      </p:sp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64516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F25AB408-A17A-CA4F-8A6E-22F3CF63E36E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46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4000" b="1">
                <a:ea typeface="+mn-ea"/>
              </a:rPr>
              <a:t>WITH CHECK OPTION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25538"/>
            <a:ext cx="8229600" cy="5183187"/>
          </a:xfrm>
        </p:spPr>
        <p:txBody>
          <a:bodyPr/>
          <a:lstStyle/>
          <a:p>
            <a:pPr marL="457200" indent="-4572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 sz="2200">
                <a:ea typeface="ＭＳ Ｐゴシック" charset="-128"/>
              </a:rPr>
              <a:t>Rows exist in a view because they satisfy WHERE condition of defining query.</a:t>
            </a:r>
          </a:p>
          <a:p>
            <a:pPr marL="457200" indent="-4572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 sz="2200">
                <a:ea typeface="ＭＳ Ｐゴシック" charset="-128"/>
              </a:rPr>
              <a:t>If a row changes and no longer satisfies condition, it disappears from the view. </a:t>
            </a:r>
          </a:p>
          <a:p>
            <a:pPr marL="457200" indent="-4572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 sz="2200">
                <a:ea typeface="ＭＳ Ｐゴシック" charset="-128"/>
              </a:rPr>
              <a:t>New rows appear within view when insert/update on view cause them to satisfy WHERE condition.</a:t>
            </a:r>
          </a:p>
          <a:p>
            <a:pPr marL="457200" indent="-4572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 sz="2200">
                <a:ea typeface="ＭＳ Ｐゴシック" charset="-128"/>
              </a:rPr>
              <a:t>Rows that enter or leave a view are called </a:t>
            </a:r>
            <a:r>
              <a:rPr lang="en-US" altLang="en-US" sz="2200" i="1">
                <a:ea typeface="ＭＳ Ｐゴシック" charset="-128"/>
              </a:rPr>
              <a:t>migrating rows</a:t>
            </a:r>
            <a:r>
              <a:rPr lang="en-US" altLang="en-US" sz="2200">
                <a:ea typeface="ＭＳ Ｐゴシック" charset="-128"/>
              </a:rPr>
              <a:t>.</a:t>
            </a:r>
          </a:p>
          <a:p>
            <a:pPr marL="457200" indent="-457200">
              <a:buClr>
                <a:schemeClr val="tx2"/>
              </a:buClr>
              <a:buFont typeface="Arial" charset="0"/>
              <a:buChar char="•"/>
            </a:pPr>
            <a:r>
              <a:rPr lang="en-US" altLang="en-US" sz="2200">
                <a:ea typeface="ＭＳ Ｐゴシック" charset="-128"/>
              </a:rPr>
              <a:t>WITH CHECK OPTION prohibits a row migrating out of the view.</a:t>
            </a:r>
          </a:p>
        </p:txBody>
      </p:sp>
      <p:sp>
        <p:nvSpPr>
          <p:cNvPr id="6553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65540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21364405-F7D5-064F-8959-2FF4E422EC88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47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sz="4000" b="1">
                <a:ea typeface="+mn-ea"/>
              </a:rPr>
              <a:t>WITH CHECK OPTION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96975"/>
            <a:ext cx="8229600" cy="4895850"/>
          </a:xfrm>
        </p:spPr>
        <p:txBody>
          <a:bodyPr/>
          <a:lstStyle/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 sz="2200">
                <a:ea typeface="ＭＳ Ｐゴシック" charset="-128"/>
              </a:rPr>
              <a:t>LOCAL/CASCADED apply to view hierarchies. </a:t>
            </a: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 sz="2200">
                <a:ea typeface="ＭＳ Ｐゴシック" charset="-128"/>
              </a:rPr>
              <a:t>With LOCAL, any row insert/update on view and any view directly or indirectly defined on this view must not cause row to disappear from view unless row also disappears from derived view/table.</a:t>
            </a:r>
          </a:p>
          <a:p>
            <a:pPr marL="342900" indent="-342900" algn="just"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altLang="en-US" sz="2200">
                <a:ea typeface="ＭＳ Ｐゴシック" charset="-128"/>
              </a:rPr>
              <a:t>With CASCADED (default), any row insert/ update on this view and on any view directly or indirectly defined on this view must not cause row to disappear from the view.</a:t>
            </a:r>
          </a:p>
        </p:txBody>
      </p:sp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66564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6DD65F2C-C791-854C-BA0B-04A8E536C4F1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48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14375"/>
            <a:ext cx="8382000" cy="5540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4000" b="1" dirty="0">
                <a:ea typeface="+mn-ea"/>
              </a:rPr>
              <a:t>Example 7.6 - WITH CHECK OPTION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98600"/>
            <a:ext cx="8229600" cy="5170488"/>
          </a:xfrm>
        </p:spPr>
        <p:txBody>
          <a:bodyPr/>
          <a:lstStyle/>
          <a:p>
            <a:pPr lvl="1" algn="just">
              <a:buFontTx/>
              <a:buNone/>
            </a:pPr>
            <a:r>
              <a:rPr lang="en-US" altLang="en-US" sz="2200" b="1">
                <a:ea typeface="ＭＳ Ｐゴシック" charset="-128"/>
              </a:rPr>
              <a:t>	CREATE VIEW Manager3Staff</a:t>
            </a:r>
          </a:p>
          <a:p>
            <a:pPr lvl="1" algn="just">
              <a:buFontTx/>
              <a:buNone/>
            </a:pPr>
            <a:r>
              <a:rPr lang="en-US" altLang="en-US" sz="2200" b="1">
                <a:ea typeface="ＭＳ Ｐゴシック" charset="-128"/>
              </a:rPr>
              <a:t>	AS	SELECT *</a:t>
            </a:r>
          </a:p>
          <a:p>
            <a:pPr lvl="1" algn="just">
              <a:buFontTx/>
              <a:buNone/>
            </a:pPr>
            <a:r>
              <a:rPr lang="en-US" altLang="en-US" sz="2200" b="1">
                <a:ea typeface="ＭＳ Ｐゴシック" charset="-128"/>
              </a:rPr>
              <a:t>		FROM Staff</a:t>
            </a:r>
          </a:p>
          <a:p>
            <a:pPr lvl="1" algn="just">
              <a:buFontTx/>
              <a:buNone/>
            </a:pPr>
            <a:r>
              <a:rPr lang="en-US" altLang="en-US" sz="2200" b="1">
                <a:ea typeface="ＭＳ Ｐゴシック" charset="-128"/>
              </a:rPr>
              <a:t>		WHERE branchNo = ‘B003’</a:t>
            </a:r>
          </a:p>
          <a:p>
            <a:pPr lvl="1" algn="just">
              <a:buFontTx/>
              <a:buNone/>
            </a:pPr>
            <a:r>
              <a:rPr lang="en-US" altLang="en-US" sz="2200" b="1">
                <a:ea typeface="ＭＳ Ｐゴシック" charset="-128"/>
              </a:rPr>
              <a:t>	WITH CHECK OPTION;</a:t>
            </a:r>
          </a:p>
          <a:p>
            <a:pPr lvl="1" algn="just">
              <a:buFontTx/>
              <a:buNone/>
            </a:pPr>
            <a:endParaRPr lang="en-US" altLang="en-US" sz="2200" b="1">
              <a:ea typeface="ＭＳ Ｐゴシック" charset="-128"/>
            </a:endParaRPr>
          </a:p>
          <a:p>
            <a:pPr lvl="1" algn="just">
              <a:buFontTx/>
              <a:buNone/>
            </a:pPr>
            <a:endParaRPr lang="en-US" altLang="en-US" sz="2200" b="1">
              <a:ea typeface="ＭＳ Ｐゴシック" charset="-128"/>
            </a:endParaRPr>
          </a:p>
          <a:p>
            <a:pPr algn="just"/>
            <a:r>
              <a:rPr lang="en-US" altLang="en-US" sz="2200">
                <a:ea typeface="ＭＳ Ｐゴシック" charset="-128"/>
              </a:rPr>
              <a:t>Cannot update branch number of row B003 to B002 as this would cause row to migrate from view.</a:t>
            </a:r>
          </a:p>
          <a:p>
            <a:pPr algn="just"/>
            <a:r>
              <a:rPr lang="en-US" altLang="en-US" sz="2200">
                <a:ea typeface="ＭＳ Ｐゴシック" charset="-128"/>
              </a:rPr>
              <a:t>Also cannot insert a row into view with a branch number that does not equal B003.</a:t>
            </a:r>
          </a:p>
          <a:p>
            <a:pPr lvl="1" algn="just">
              <a:buFontTx/>
              <a:buNone/>
            </a:pPr>
            <a:endParaRPr lang="en-US" altLang="en-US" sz="2200" b="1">
              <a:ea typeface="ＭＳ Ｐゴシック" charset="-128"/>
            </a:endParaRPr>
          </a:p>
        </p:txBody>
      </p:sp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67588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C3891D6A-B58F-CC4D-83E8-9338E5C0394A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49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03300"/>
            <a:ext cx="8382000" cy="5540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4000" b="1">
                <a:ea typeface="+mn-ea"/>
              </a:rPr>
              <a:t>Integrity Enhancement Feature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193925"/>
            <a:ext cx="8153400" cy="41148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Consider five types of integrity constraints:</a:t>
            </a:r>
          </a:p>
          <a:p>
            <a:pPr>
              <a:lnSpc>
                <a:spcPct val="30000"/>
              </a:lnSpc>
            </a:pPr>
            <a:endParaRPr lang="en-US" altLang="en-US">
              <a:ea typeface="ＭＳ Ｐゴシック" charset="-128"/>
            </a:endParaRPr>
          </a:p>
          <a:p>
            <a:pPr lvl="1"/>
            <a:r>
              <a:rPr lang="en-US" altLang="en-US" b="1">
                <a:ea typeface="ＭＳ Ｐゴシック" charset="-128"/>
              </a:rPr>
              <a:t>required data</a:t>
            </a:r>
          </a:p>
          <a:p>
            <a:pPr lvl="1"/>
            <a:r>
              <a:rPr lang="en-US" altLang="en-US" b="1">
                <a:ea typeface="ＭＳ Ｐゴシック" charset="-128"/>
              </a:rPr>
              <a:t>domain constraints</a:t>
            </a:r>
          </a:p>
          <a:p>
            <a:pPr lvl="1"/>
            <a:r>
              <a:rPr lang="en-US" altLang="en-US" b="1">
                <a:ea typeface="ＭＳ Ｐゴシック" charset="-128"/>
              </a:rPr>
              <a:t>entity integrity</a:t>
            </a:r>
          </a:p>
          <a:p>
            <a:pPr lvl="1"/>
            <a:r>
              <a:rPr lang="en-US" altLang="en-US" b="1">
                <a:ea typeface="ＭＳ Ｐゴシック" charset="-128"/>
              </a:rPr>
              <a:t>referential integrity</a:t>
            </a:r>
          </a:p>
          <a:p>
            <a:pPr lvl="1"/>
            <a:r>
              <a:rPr lang="en-US" altLang="en-US" b="1">
                <a:ea typeface="ＭＳ Ｐゴシック" charset="-128"/>
              </a:rPr>
              <a:t>general constraints.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26628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2C232B5C-A4D7-594B-A926-C97D09C06EDB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42938"/>
            <a:ext cx="8382000" cy="554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4000" b="1" dirty="0">
                <a:ea typeface="+mn-ea"/>
              </a:rPr>
              <a:t>Example 7.6 - WITH CHECK OPTION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46200"/>
            <a:ext cx="8229600" cy="5251450"/>
          </a:xfrm>
        </p:spPr>
        <p:txBody>
          <a:bodyPr/>
          <a:lstStyle/>
          <a:p>
            <a:pPr algn="just"/>
            <a:r>
              <a:rPr lang="en-US" altLang="en-US" sz="2200">
                <a:ea typeface="ＭＳ Ｐゴシック" charset="-128"/>
              </a:rPr>
              <a:t>Now consider the following:</a:t>
            </a:r>
          </a:p>
          <a:p>
            <a:pPr algn="just"/>
            <a:endParaRPr lang="en-US" altLang="en-US" sz="2200">
              <a:ea typeface="ＭＳ Ｐゴシック" charset="-128"/>
            </a:endParaRPr>
          </a:p>
          <a:p>
            <a:pPr algn="just">
              <a:buFont typeface="Monotype Sorts" charset="2"/>
              <a:buNone/>
            </a:pPr>
            <a:r>
              <a:rPr lang="en-US" altLang="en-US" sz="2200">
                <a:ea typeface="ＭＳ Ｐゴシック" charset="-128"/>
              </a:rPr>
              <a:t>	CREATE VIEW LowSalary		</a:t>
            </a:r>
          </a:p>
          <a:p>
            <a:pPr lvl="1" algn="just">
              <a:buFontTx/>
              <a:buNone/>
            </a:pPr>
            <a:r>
              <a:rPr lang="en-US" altLang="en-US" sz="2200" b="1">
                <a:ea typeface="ＭＳ Ｐゴシック" charset="-128"/>
              </a:rPr>
              <a:t>AS	SELECT * FROM Staff WHERE salary &gt; 9000;</a:t>
            </a:r>
          </a:p>
          <a:p>
            <a:pPr algn="just">
              <a:buFont typeface="Monotype Sorts" charset="2"/>
              <a:buNone/>
            </a:pPr>
            <a:r>
              <a:rPr lang="en-US" altLang="en-US" sz="2200">
                <a:ea typeface="ＭＳ Ｐゴシック" charset="-128"/>
              </a:rPr>
              <a:t>	CREATE VIEW HighSalary	</a:t>
            </a:r>
          </a:p>
          <a:p>
            <a:pPr lvl="1" algn="just">
              <a:buFontTx/>
              <a:buNone/>
            </a:pPr>
            <a:r>
              <a:rPr lang="en-US" altLang="en-US" sz="2200" b="1">
                <a:ea typeface="ＭＳ Ｐゴシック" charset="-128"/>
              </a:rPr>
              <a:t>AS	SELECT * FROM LowSalary 	</a:t>
            </a:r>
          </a:p>
          <a:p>
            <a:pPr lvl="1" algn="just">
              <a:buFontTx/>
              <a:buNone/>
            </a:pPr>
            <a:r>
              <a:rPr lang="en-US" altLang="en-US" sz="2200" b="1">
                <a:ea typeface="ＭＳ Ｐゴシック" charset="-128"/>
              </a:rPr>
              <a:t>		WHERE salary &gt; 10000	</a:t>
            </a:r>
          </a:p>
          <a:p>
            <a:pPr lvl="1">
              <a:buFontTx/>
              <a:buNone/>
            </a:pPr>
            <a:r>
              <a:rPr lang="en-US" altLang="en-US" sz="2200" b="1">
                <a:ea typeface="ＭＳ Ｐゴシック" charset="-128"/>
              </a:rPr>
              <a:t>WITH LOCAL CHECK OPTION;</a:t>
            </a:r>
          </a:p>
          <a:p>
            <a:pPr algn="just">
              <a:buFont typeface="Monotype Sorts" charset="2"/>
              <a:buNone/>
            </a:pPr>
            <a:r>
              <a:rPr lang="en-US" altLang="en-US" sz="2200">
                <a:ea typeface="ＭＳ Ｐゴシック" charset="-128"/>
              </a:rPr>
              <a:t>	CREATE VIEW Manager3Staff</a:t>
            </a:r>
          </a:p>
          <a:p>
            <a:pPr lvl="1" algn="just">
              <a:buFontTx/>
              <a:buNone/>
            </a:pPr>
            <a:r>
              <a:rPr lang="en-US" altLang="en-US" sz="2200" b="1">
                <a:ea typeface="ＭＳ Ｐゴシック" charset="-128"/>
              </a:rPr>
              <a:t>AS	SELECT * FROM HighSalary </a:t>
            </a:r>
          </a:p>
          <a:p>
            <a:pPr lvl="1" algn="just">
              <a:buFontTx/>
              <a:buNone/>
            </a:pPr>
            <a:r>
              <a:rPr lang="en-US" altLang="en-US" sz="2200" b="1">
                <a:ea typeface="ＭＳ Ｐゴシック" charset="-128"/>
              </a:rPr>
              <a:t>		WHERE branchNo = ‘B003’;</a:t>
            </a:r>
          </a:p>
        </p:txBody>
      </p:sp>
      <p:sp>
        <p:nvSpPr>
          <p:cNvPr id="6861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68612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B534383A-8073-CE43-BF34-9D7C8AA4CAE1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50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58838"/>
            <a:ext cx="8382000" cy="554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4000" b="1">
                <a:ea typeface="+mn-ea"/>
              </a:rPr>
              <a:t>Example 7.6 - WITH CHECK OPTION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196975"/>
            <a:ext cx="8153400" cy="4968875"/>
          </a:xfrm>
        </p:spPr>
        <p:txBody>
          <a:bodyPr/>
          <a:lstStyle/>
          <a:p>
            <a:pPr lvl="1" algn="just">
              <a:buFontTx/>
              <a:buNone/>
            </a:pPr>
            <a:r>
              <a:rPr lang="en-US" altLang="en-US" sz="2200" b="1">
                <a:ea typeface="ＭＳ Ｐゴシック" charset="-128"/>
              </a:rPr>
              <a:t>	</a:t>
            </a:r>
          </a:p>
          <a:p>
            <a:pPr lvl="1" algn="just">
              <a:buFontTx/>
              <a:buNone/>
            </a:pPr>
            <a:endParaRPr lang="en-US" altLang="en-US" sz="2200" b="1">
              <a:ea typeface="ＭＳ Ｐゴシック" charset="-128"/>
            </a:endParaRPr>
          </a:p>
          <a:p>
            <a:pPr lvl="1" algn="just">
              <a:buFontTx/>
              <a:buNone/>
            </a:pPr>
            <a:r>
              <a:rPr lang="en-US" altLang="en-US" sz="2200" b="1">
                <a:ea typeface="ＭＳ Ｐゴシック" charset="-128"/>
              </a:rPr>
              <a:t>	UPDATE Manager3Staff</a:t>
            </a:r>
          </a:p>
          <a:p>
            <a:pPr lvl="1" algn="just">
              <a:buFontTx/>
              <a:buNone/>
            </a:pPr>
            <a:r>
              <a:rPr lang="en-US" altLang="en-US" sz="2200" b="1">
                <a:ea typeface="ＭＳ Ｐゴシック" charset="-128"/>
              </a:rPr>
              <a:t>		SET salary = 9500</a:t>
            </a:r>
          </a:p>
          <a:p>
            <a:pPr lvl="1" algn="just">
              <a:buFontTx/>
              <a:buNone/>
            </a:pPr>
            <a:r>
              <a:rPr lang="en-US" altLang="en-US" sz="2200" b="1">
                <a:ea typeface="ＭＳ Ｐゴシック" charset="-128"/>
              </a:rPr>
              <a:t>		WHERE staffNo = ‘SG37’;</a:t>
            </a:r>
          </a:p>
          <a:p>
            <a:pPr lvl="1" algn="just">
              <a:buFontTx/>
              <a:buNone/>
            </a:pPr>
            <a:endParaRPr lang="en-US" altLang="en-US" sz="2200" b="1">
              <a:ea typeface="ＭＳ Ｐゴシック" charset="-128"/>
            </a:endParaRPr>
          </a:p>
          <a:p>
            <a:pPr algn="just">
              <a:lnSpc>
                <a:spcPct val="20000"/>
              </a:lnSpc>
              <a:buFont typeface="Monotype Sorts" charset="2"/>
              <a:buNone/>
            </a:pPr>
            <a:endParaRPr lang="en-US" altLang="en-US" sz="2200">
              <a:ea typeface="ＭＳ Ｐゴシック" charset="-128"/>
            </a:endParaRPr>
          </a:p>
          <a:p>
            <a:pPr algn="just"/>
            <a:r>
              <a:rPr lang="en-US" altLang="en-US" sz="2200">
                <a:ea typeface="ＭＳ Ｐゴシック" charset="-128"/>
              </a:rPr>
              <a:t>This update would fail: although update would cause row to disappear from HighSalary, row would not disappear from LowSalary. </a:t>
            </a:r>
          </a:p>
          <a:p>
            <a:pPr algn="just"/>
            <a:r>
              <a:rPr lang="en-US" altLang="en-US" sz="2200">
                <a:ea typeface="ＭＳ Ｐゴシック" charset="-128"/>
              </a:rPr>
              <a:t>However, if update tried to set salary to 8000, update would succeed as row would no longer be part of LowSalary. </a:t>
            </a:r>
          </a:p>
        </p:txBody>
      </p:sp>
      <p:sp>
        <p:nvSpPr>
          <p:cNvPr id="6963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69636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38497769-3E02-7F4B-BD5E-D34BFF02DC19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51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58838"/>
            <a:ext cx="8382000" cy="554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4000" b="1">
                <a:ea typeface="+mn-ea"/>
              </a:rPr>
              <a:t>Example 7.6 - WITH CHECK OPTION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835150"/>
            <a:ext cx="8153400" cy="4114800"/>
          </a:xfrm>
        </p:spPr>
        <p:txBody>
          <a:bodyPr/>
          <a:lstStyle/>
          <a:p>
            <a:pPr algn="just"/>
            <a:r>
              <a:rPr lang="en-US" altLang="en-US" sz="2200">
                <a:ea typeface="ＭＳ Ｐゴシック" charset="-128"/>
              </a:rPr>
              <a:t>If HighSalary had specified WITH CASCADED CHECK OPTION, setting salary to 9500 or 8000 would be rejected because row would disappear from HighSalary. </a:t>
            </a:r>
          </a:p>
          <a:p>
            <a:pPr algn="just"/>
            <a:r>
              <a:rPr lang="en-US" altLang="en-US" sz="2200">
                <a:ea typeface="ＭＳ Ｐゴシック" charset="-128"/>
              </a:rPr>
              <a:t>To prevent anomalies like this, each view should be created using WITH CASCADED CHECK OPTION.</a:t>
            </a:r>
          </a:p>
        </p:txBody>
      </p:sp>
      <p:sp>
        <p:nvSpPr>
          <p:cNvPr id="7065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70660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00A083C4-CFAC-EA4F-868B-8CC1F85808DA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52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0E2EA-4A82-44EF-8F13-BA32352D2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Advantages of Views </a:t>
            </a:r>
            <a:br>
              <a:rPr lang="en-US" dirty="0"/>
            </a:b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7441D-5B1F-4933-8514-4A0D2B411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Data independence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Currency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Improved security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Reduced complexity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Convenience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Customization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Data integrity </a:t>
            </a:r>
          </a:p>
          <a:p>
            <a:endParaRPr lang="ar-SA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2807B1-DE36-486D-8F1B-30916E41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ECE63-5348-624A-87C7-9CF438A83CF0}" type="slidenum">
              <a:rPr lang="en-US" altLang="en-US" smtClean="0"/>
              <a:pPr>
                <a:defRPr/>
              </a:pPr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1416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ECCEB-AECF-451D-8144-C176F23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211144" cy="1371600"/>
          </a:xfrm>
        </p:spPr>
        <p:txBody>
          <a:bodyPr>
            <a:normAutofit/>
          </a:bodyPr>
          <a:lstStyle/>
          <a:p>
            <a:r>
              <a:rPr lang="en-US" dirty="0"/>
              <a:t>Disadvantages of Views 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0CAE8-4048-4FC1-9980-690CED278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2328332"/>
            <a:ext cx="7620000" cy="43735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Update restriction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Structure restriction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Performance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960A2-B95D-4997-ACD7-DEC0DF226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ECE63-5348-624A-87C7-9CF438A83CF0}" type="slidenum">
              <a:rPr lang="en-US" altLang="en-US" smtClean="0"/>
              <a:pPr>
                <a:defRPr/>
              </a:pPr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9488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0650A-9155-404B-B305-886872F5E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355160" cy="1371600"/>
          </a:xfrm>
        </p:spPr>
        <p:txBody>
          <a:bodyPr>
            <a:normAutofit/>
          </a:bodyPr>
          <a:lstStyle/>
          <a:p>
            <a:r>
              <a:rPr lang="en-US" dirty="0"/>
              <a:t>View Materialization 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6CB3F-33D2-49CE-8638-B85E9CB1C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View resolution mechanism may be slow, particularly if view is accessed frequently.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View materialization stores view as temporary table when view is first queried.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Thereafter, queries based on materialized view can be faster than </a:t>
            </a:r>
            <a:r>
              <a:rPr lang="en-US" sz="2400" dirty="0" err="1"/>
              <a:t>recomputing</a:t>
            </a:r>
            <a:r>
              <a:rPr lang="en-US" sz="2400" dirty="0"/>
              <a:t> view each time.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Difficulty is maintaining the currency of view while base tables(s) are being updated. </a:t>
            </a:r>
            <a:endParaRPr lang="ar-SA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A5D81-063A-4656-B302-E95CEA221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ECE63-5348-624A-87C7-9CF438A83CF0}" type="slidenum">
              <a:rPr lang="en-US" altLang="en-US" smtClean="0"/>
              <a:pPr>
                <a:defRPr/>
              </a:pPr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1723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11797-7B48-49F3-A96E-2A5DEB14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900336"/>
          </a:xfrm>
        </p:spPr>
        <p:txBody>
          <a:bodyPr/>
          <a:lstStyle/>
          <a:p>
            <a:r>
              <a:rPr lang="en-US" dirty="0"/>
              <a:t>View Maintenance 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9768C-DFA7-49FF-A4A5-0C4AC9356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42218"/>
            <a:ext cx="7620000" cy="4373563"/>
          </a:xfrm>
        </p:spPr>
        <p:txBody>
          <a:bodyPr/>
          <a:lstStyle/>
          <a:p>
            <a:r>
              <a:rPr lang="en-US" sz="2400" dirty="0"/>
              <a:t>View maintenance aims to apply only those changes necessary to keep view current. </a:t>
            </a:r>
          </a:p>
          <a:p>
            <a:r>
              <a:rPr lang="en-US" sz="2400" dirty="0"/>
              <a:t>Consider following view: </a:t>
            </a:r>
          </a:p>
          <a:p>
            <a:pPr lvl="1"/>
            <a:r>
              <a:rPr lang="en-US" sz="2400" dirty="0"/>
              <a:t>CREATE VIEW </a:t>
            </a:r>
            <a:r>
              <a:rPr lang="en-US" sz="2400" dirty="0" err="1"/>
              <a:t>StaffPropRent</a:t>
            </a:r>
            <a:r>
              <a:rPr lang="en-US" sz="2400" dirty="0"/>
              <a:t>(</a:t>
            </a:r>
            <a:r>
              <a:rPr lang="en-US" sz="2400" dirty="0" err="1"/>
              <a:t>staffNo</a:t>
            </a:r>
            <a:r>
              <a:rPr lang="en-US" sz="2400" dirty="0"/>
              <a:t>) AS SELECT DISTINCT </a:t>
            </a:r>
            <a:r>
              <a:rPr lang="en-US" sz="2400" dirty="0" err="1"/>
              <a:t>staffNo</a:t>
            </a:r>
            <a:r>
              <a:rPr lang="en-US" sz="2400" dirty="0"/>
              <a:t>   FROM </a:t>
            </a:r>
            <a:r>
              <a:rPr lang="en-US" sz="2400" dirty="0" err="1"/>
              <a:t>PropertyForRent</a:t>
            </a:r>
            <a:r>
              <a:rPr lang="en-US" sz="2400" dirty="0"/>
              <a:t>   WHERE </a:t>
            </a:r>
            <a:r>
              <a:rPr lang="en-US" sz="2400" dirty="0" err="1"/>
              <a:t>branchNo</a:t>
            </a:r>
            <a:r>
              <a:rPr lang="en-US" sz="2400" dirty="0"/>
              <a:t> = ‘B003’ AND    rent &gt; 400; </a:t>
            </a:r>
          </a:p>
          <a:p>
            <a:endParaRPr lang="ar-SA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36508-08DF-4EF2-B06F-9F52CB103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ECE63-5348-624A-87C7-9CF438A83CF0}" type="slidenum">
              <a:rPr lang="en-US" altLang="en-US" smtClean="0"/>
              <a:pPr>
                <a:defRPr/>
              </a:pPr>
              <a:t>56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22AB3F-BF18-4097-B845-0D9399AB03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4752" y="3933056"/>
            <a:ext cx="203835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191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A29C1-DA1F-41EF-A4D7-794554369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6779096" cy="1371600"/>
          </a:xfrm>
        </p:spPr>
        <p:txBody>
          <a:bodyPr/>
          <a:lstStyle/>
          <a:p>
            <a:r>
              <a:rPr lang="en-US" dirty="0"/>
              <a:t>View Materialization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57C8D-1F0B-4ED4-9CD0-1403E7C2C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752600"/>
            <a:ext cx="8712968" cy="44847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insert row into </a:t>
            </a:r>
            <a:r>
              <a:rPr lang="en-US" dirty="0" err="1"/>
              <a:t>PropertyForRent</a:t>
            </a:r>
            <a:r>
              <a:rPr lang="en-US" dirty="0"/>
              <a:t> with rent &lt;= 400 then view would be unchanged.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insert row for property PG24 at branch B003 with </a:t>
            </a:r>
            <a:r>
              <a:rPr lang="en-US" dirty="0" err="1"/>
              <a:t>staffNo</a:t>
            </a:r>
            <a:r>
              <a:rPr lang="en-US" dirty="0"/>
              <a:t> = SG19 and rent = 550, then row would appear in materialized view.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insert row for property PG54 at branch B003 with </a:t>
            </a:r>
            <a:r>
              <a:rPr lang="en-US" dirty="0" err="1"/>
              <a:t>staffNo</a:t>
            </a:r>
            <a:r>
              <a:rPr lang="en-US" dirty="0"/>
              <a:t> = SG37 and rent = 450, then no new row would need to be added to materialized view.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delete property PG24, row should be deleted from materialized view.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delete property PG54, then row for PG37 should not be deleted (because of existing property PG21). </a:t>
            </a:r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5C18CE-9E9E-4FEA-9513-957DE3FF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ECE63-5348-624A-87C7-9CF438A83CF0}" type="slidenum">
              <a:rPr lang="en-US" altLang="en-US" smtClean="0"/>
              <a:pPr>
                <a:defRPr/>
              </a:pPr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9367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3CD1A-5DD1-4766-9738-C00D61524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Transactions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450F0-0E35-47CF-81FC-657436A6B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435280" cy="43735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SQL defines transaction model based on COMMIT and ROLLBACK.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Transaction is logical unit of work with one or more SQL statements guaranteed to be atomic with respect to recovery.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 SQL transaction automatically begins with a transaction-initiating SQL statement (e.g., SELECT, INSERT).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Changes made by transaction are not visible to other concurrently executing transactions until transaction completes.</a:t>
            </a:r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46873-98C2-4108-9DED-06CB97B86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ECE63-5348-624A-87C7-9CF438A83CF0}" type="slidenum">
              <a:rPr lang="en-US" altLang="en-US" smtClean="0"/>
              <a:pPr>
                <a:defRPr/>
              </a:pPr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6133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4CE4-EC62-4599-8A7E-2BDCDFF1B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Transactions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B9AF3-48A0-4E37-A02A-38EEF9FF9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363272" cy="4608512"/>
          </a:xfrm>
        </p:spPr>
        <p:txBody>
          <a:bodyPr/>
          <a:lstStyle/>
          <a:p>
            <a:r>
              <a:rPr lang="en-US" dirty="0"/>
              <a:t>Transaction can complete in one of four ways: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COMMIT ends transaction successfully, making changes permanent.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ROLLBACK aborts transaction, backing out any changes made by transaction.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 programmatic SQL, successful program termination ends final transaction successfully, even if COMMIT has not been executed.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 programmatic SQL, abnormal program end aborts transaction.</a:t>
            </a:r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5533B-78B6-498B-AC5D-3F8764AA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ECE63-5348-624A-87C7-9CF438A83CF0}" type="slidenum">
              <a:rPr lang="en-US" altLang="en-US" smtClean="0"/>
              <a:pPr>
                <a:defRPr/>
              </a:pPr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819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635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4000" b="1">
                <a:cs typeface="Calibri"/>
              </a:rPr>
              <a:t>Required Data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81075"/>
            <a:ext cx="8229600" cy="4675188"/>
          </a:xfrm>
        </p:spPr>
        <p:txBody>
          <a:bodyPr/>
          <a:lstStyle/>
          <a:p>
            <a:pPr marL="177800" indent="-177800" algn="just">
              <a:spcBef>
                <a:spcPts val="12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800">
                <a:ea typeface="Calibri" charset="0"/>
                <a:cs typeface="Calibri" charset="0"/>
              </a:rPr>
              <a:t> </a:t>
            </a:r>
            <a:r>
              <a:rPr lang="en-US" altLang="en-US" sz="2200">
                <a:ea typeface="Calibri" charset="0"/>
                <a:cs typeface="Calibri" charset="0"/>
              </a:rPr>
              <a:t>Null is distinct from blank or zero.</a:t>
            </a:r>
          </a:p>
          <a:p>
            <a:pPr marL="177800" indent="-177800" algn="just">
              <a:spcBef>
                <a:spcPts val="12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200">
                <a:ea typeface="Calibri" charset="0"/>
                <a:cs typeface="Calibri" charset="0"/>
              </a:rPr>
              <a:t> When NOT NULL is specified, the system rejects any attempt to insert a null in the column.</a:t>
            </a:r>
          </a:p>
          <a:p>
            <a:pPr marL="177800" indent="-177800" algn="just">
              <a:spcBef>
                <a:spcPts val="12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200">
                <a:ea typeface="Calibri" charset="0"/>
                <a:cs typeface="Calibri" charset="0"/>
              </a:rPr>
              <a:t> If NULL is specified, the system accepts NULL.</a:t>
            </a:r>
          </a:p>
          <a:p>
            <a:pPr marL="177800" indent="-177800" algn="just">
              <a:spcBef>
                <a:spcPts val="1200"/>
              </a:spcBef>
              <a:buFontTx/>
              <a:buNone/>
            </a:pPr>
            <a:endParaRPr lang="en-US" altLang="en-US" sz="1800" u="sng">
              <a:ea typeface="Calibri" charset="0"/>
              <a:cs typeface="Calibri" charset="0"/>
            </a:endParaRPr>
          </a:p>
          <a:p>
            <a:pPr lvl="1" algn="just">
              <a:buFontTx/>
              <a:buNone/>
            </a:pPr>
            <a:r>
              <a:rPr lang="en-US" altLang="en-US" sz="2200" b="1" i="1">
                <a:ea typeface="Calibri" charset="0"/>
                <a:cs typeface="Calibri" charset="0"/>
              </a:rPr>
              <a:t>	 Syntax:</a:t>
            </a:r>
          </a:p>
          <a:p>
            <a:pPr lvl="1" algn="just">
              <a:buFontTx/>
              <a:buNone/>
            </a:pPr>
            <a:r>
              <a:rPr lang="en-US" altLang="en-US" sz="2200" b="1">
                <a:ea typeface="Calibri" charset="0"/>
                <a:cs typeface="Calibri" charset="0"/>
              </a:rPr>
              <a:t>	</a:t>
            </a:r>
            <a:r>
              <a:rPr lang="en-US" altLang="en-US" sz="2200">
                <a:ea typeface="Calibri" charset="0"/>
                <a:cs typeface="Calibri" charset="0"/>
              </a:rPr>
              <a:t>columnName   dataType   [NOT NULL | NULL]   </a:t>
            </a:r>
          </a:p>
          <a:p>
            <a:pPr lvl="1" algn="just">
              <a:buFontTx/>
              <a:buNone/>
            </a:pPr>
            <a:endParaRPr lang="en-US" altLang="en-US" sz="2200" b="1">
              <a:ea typeface="Calibri" charset="0"/>
              <a:cs typeface="Calibri" charset="0"/>
            </a:endParaRPr>
          </a:p>
          <a:p>
            <a:pPr lvl="1" algn="just">
              <a:buFontTx/>
              <a:buNone/>
            </a:pPr>
            <a:r>
              <a:rPr lang="en-US" altLang="en-US" sz="2200" b="1">
                <a:ea typeface="Calibri" charset="0"/>
                <a:cs typeface="Calibri" charset="0"/>
              </a:rPr>
              <a:t>	</a:t>
            </a:r>
            <a:r>
              <a:rPr lang="en-US" altLang="en-US" sz="2200" b="1" i="1">
                <a:ea typeface="Calibri" charset="0"/>
                <a:cs typeface="Calibri" charset="0"/>
              </a:rPr>
              <a:t>Example:</a:t>
            </a:r>
          </a:p>
          <a:p>
            <a:pPr lvl="1" algn="just">
              <a:buFontTx/>
              <a:buNone/>
            </a:pPr>
            <a:r>
              <a:rPr lang="en-US" altLang="en-US" sz="2200" b="1">
                <a:ea typeface="Calibri" charset="0"/>
                <a:cs typeface="Calibri" charset="0"/>
              </a:rPr>
              <a:t> 	 </a:t>
            </a:r>
            <a:r>
              <a:rPr lang="en-US" altLang="en-US" sz="2200">
                <a:ea typeface="Calibri" charset="0"/>
                <a:cs typeface="Calibri" charset="0"/>
              </a:rPr>
              <a:t>position  VARCHAR(10)  NOT NULL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27652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936149AA-241E-5B47-9721-C5BF0AFE3CEB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4BDB5-1694-4CBF-80FE-D4416A85D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Transactions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CB8D0-B127-4605-8C83-7B87651CB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37356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New transaction starts with next </a:t>
            </a:r>
            <a:r>
              <a:rPr lang="en-US" dirty="0" err="1"/>
              <a:t>transactioninitiating</a:t>
            </a:r>
            <a:r>
              <a:rPr lang="en-US" dirty="0"/>
              <a:t> statement.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SQL transactions cannot be nested.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SET TRANSACTION configures transaction: </a:t>
            </a:r>
          </a:p>
          <a:p>
            <a:pPr marL="274637" lvl="1" indent="0">
              <a:lnSpc>
                <a:spcPct val="150000"/>
              </a:lnSpc>
              <a:buNone/>
            </a:pPr>
            <a:r>
              <a:rPr lang="en-US" dirty="0"/>
              <a:t>  SET TRANSACTION  </a:t>
            </a:r>
          </a:p>
          <a:p>
            <a:pPr marL="274637" lvl="1" indent="0">
              <a:lnSpc>
                <a:spcPct val="150000"/>
              </a:lnSpc>
              <a:buNone/>
            </a:pPr>
            <a:r>
              <a:rPr lang="en-US" dirty="0"/>
              <a:t> [READ ONLY | READ WRITE] | </a:t>
            </a:r>
          </a:p>
          <a:p>
            <a:pPr marL="274637" lvl="1" indent="0">
              <a:lnSpc>
                <a:spcPct val="150000"/>
              </a:lnSpc>
              <a:buNone/>
            </a:pPr>
            <a:r>
              <a:rPr lang="en-US" dirty="0"/>
              <a:t> [ISOLATION LEVEL READ UNCOMMITTED |  </a:t>
            </a:r>
          </a:p>
          <a:p>
            <a:pPr marL="274637" lvl="1" indent="0">
              <a:lnSpc>
                <a:spcPct val="150000"/>
              </a:lnSpc>
              <a:buNone/>
            </a:pPr>
            <a:r>
              <a:rPr lang="en-US" dirty="0"/>
              <a:t> READ COMMITTED|REPEATABLE READ |SERIALIZABLE ]</a:t>
            </a:r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9A882-9DDF-4FEE-ABE2-01D7951DD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ECE63-5348-624A-87C7-9CF438A83CF0}" type="slidenum">
              <a:rPr lang="en-US" altLang="en-US" smtClean="0"/>
              <a:pPr>
                <a:defRPr/>
              </a:pPr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7128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D8194-EFA9-4D36-AE64-789CA3197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363272" cy="1371600"/>
          </a:xfrm>
        </p:spPr>
        <p:txBody>
          <a:bodyPr>
            <a:normAutofit/>
          </a:bodyPr>
          <a:lstStyle/>
          <a:p>
            <a:r>
              <a:rPr lang="en-US" dirty="0"/>
              <a:t>Immediate and Deferred Integrity Constraints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F5CA8-E72C-445B-A310-BACAE4587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752600"/>
            <a:ext cx="8363271" cy="437356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not always want constraints to be checked immediately, but instead at transaction commit.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Constraint may be defined as INITIALLY IMMEDIATE or INITIALLY DEFERRED, indicating mode the constraint assumes at start of each transaction.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 former case, also possible to specify whether mode can be changed subsequently using qualifier [NOT] DEFERRABLE.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Default mode is INITIALLY IMMEDIATE.</a:t>
            </a:r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9EC03-8838-485C-944E-F3C0A54D3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ECE63-5348-624A-87C7-9CF438A83CF0}" type="slidenum">
              <a:rPr lang="en-US" altLang="en-US" smtClean="0"/>
              <a:pPr>
                <a:defRPr/>
              </a:pPr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3515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7B331-0494-44DB-A654-8AAFDFA8C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03232" cy="1371600"/>
          </a:xfrm>
        </p:spPr>
        <p:txBody>
          <a:bodyPr>
            <a:normAutofit/>
          </a:bodyPr>
          <a:lstStyle/>
          <a:p>
            <a:r>
              <a:rPr lang="en-US" dirty="0"/>
              <a:t>Immediate and Deferred Integrity Constraints 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DA684-3E50-417F-B18E-BEEB7EFE3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147248" cy="4373563"/>
          </a:xfrm>
        </p:spPr>
        <p:txBody>
          <a:bodyPr/>
          <a:lstStyle/>
          <a:p>
            <a:r>
              <a:rPr lang="en-US" dirty="0"/>
              <a:t>SET CONSTRAINTS statement used to set mode for specified constraints for current transaction: </a:t>
            </a:r>
          </a:p>
          <a:p>
            <a:r>
              <a:rPr lang="en-US" dirty="0"/>
              <a:t> 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sz="2800" dirty="0"/>
              <a:t>SET CONSTRAINTS  </a:t>
            </a:r>
          </a:p>
          <a:p>
            <a:pPr marL="914400" lvl="2" indent="0">
              <a:buNone/>
            </a:pPr>
            <a:r>
              <a:rPr lang="en-US" sz="2800" dirty="0"/>
              <a:t>{ALL | </a:t>
            </a:r>
            <a:r>
              <a:rPr lang="en-US" sz="2800" dirty="0" err="1"/>
              <a:t>constraintName</a:t>
            </a:r>
            <a:r>
              <a:rPr lang="en-US" sz="2800" dirty="0"/>
              <a:t> [, . . . ]}</a:t>
            </a:r>
          </a:p>
          <a:p>
            <a:pPr marL="914400" lvl="2" indent="0">
              <a:buNone/>
            </a:pPr>
            <a:r>
              <a:rPr lang="en-US" sz="2800" dirty="0"/>
              <a:t> {DEFERRED ¦ IMMEDIATE} </a:t>
            </a:r>
          </a:p>
          <a:p>
            <a:pPr marL="914400" lvl="2" indent="0">
              <a:buNone/>
            </a:pPr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AF61F-5B81-4DF7-9F92-9CF73299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ECE63-5348-624A-87C7-9CF438A83CF0}" type="slidenum">
              <a:rPr lang="en-US" altLang="en-US" smtClean="0"/>
              <a:pPr>
                <a:defRPr/>
              </a:pPr>
              <a:t>62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2863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45738-290D-472C-83DA-F6E344243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363272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Access Control - Authorization Identifiers and Ownership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F7FB8-1BF6-44AC-8092-068F6B96C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435280" cy="437356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Authorization identifier is normal SQL identifier used to establish identity of a user. Usually has an associated password.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Used to determine which objects user may reference and what operations may be performed on those objects.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Each object created in SQL has an owner, as defined in AUTHORIZATION clause of schema to which object belongs.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Owner is only person who may know about it.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EAB894-8417-408B-8A27-6F242BBD1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ECE63-5348-624A-87C7-9CF438A83CF0}" type="slidenum">
              <a:rPr lang="en-US" altLang="en-US" smtClean="0"/>
              <a:pPr>
                <a:defRPr/>
              </a:pPr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4120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EAF11-9049-42A8-982F-A1478FF22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900336"/>
          </a:xfrm>
        </p:spPr>
        <p:txBody>
          <a:bodyPr/>
          <a:lstStyle/>
          <a:p>
            <a:r>
              <a:rPr lang="en-US" dirty="0"/>
              <a:t>Privileges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C3353-A8C0-4F16-AF36-DA0001EA9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4857403"/>
          </a:xfrm>
        </p:spPr>
        <p:txBody>
          <a:bodyPr/>
          <a:lstStyle/>
          <a:p>
            <a:r>
              <a:rPr lang="en-US" dirty="0"/>
              <a:t> Actions user permitted to carry out on given base table or view: </a:t>
            </a:r>
          </a:p>
          <a:p>
            <a:pPr marL="274637" lvl="1" indent="0">
              <a:lnSpc>
                <a:spcPct val="150000"/>
              </a:lnSpc>
              <a:buNone/>
            </a:pPr>
            <a:r>
              <a:rPr lang="en-US" b="1" dirty="0"/>
              <a:t>SELECT Retrieve data from a table. </a:t>
            </a:r>
          </a:p>
          <a:p>
            <a:pPr marL="274637" lvl="1" indent="0">
              <a:lnSpc>
                <a:spcPct val="150000"/>
              </a:lnSpc>
              <a:buNone/>
            </a:pPr>
            <a:r>
              <a:rPr lang="en-US" b="1" dirty="0"/>
              <a:t>INSERT </a:t>
            </a:r>
            <a:r>
              <a:rPr lang="en-US" b="1" dirty="0" err="1"/>
              <a:t>Insert</a:t>
            </a:r>
            <a:r>
              <a:rPr lang="en-US" b="1" dirty="0"/>
              <a:t> new rows into a table. </a:t>
            </a:r>
          </a:p>
          <a:p>
            <a:pPr marL="274637" lvl="1" indent="0">
              <a:lnSpc>
                <a:spcPct val="150000"/>
              </a:lnSpc>
              <a:buNone/>
            </a:pPr>
            <a:r>
              <a:rPr lang="en-US" b="1" dirty="0"/>
              <a:t>UPDATE Modify rows of data in a table.  </a:t>
            </a:r>
          </a:p>
          <a:p>
            <a:pPr marL="274637" lvl="1" indent="0">
              <a:lnSpc>
                <a:spcPct val="150000"/>
              </a:lnSpc>
              <a:buNone/>
            </a:pPr>
            <a:r>
              <a:rPr lang="en-US" b="1" dirty="0"/>
              <a:t>DELETE </a:t>
            </a:r>
            <a:r>
              <a:rPr lang="en-US" b="1" dirty="0" err="1"/>
              <a:t>Delete</a:t>
            </a:r>
            <a:r>
              <a:rPr lang="en-US" b="1" dirty="0"/>
              <a:t> rows of data from a table. </a:t>
            </a:r>
          </a:p>
          <a:p>
            <a:pPr marL="274637" lvl="1" indent="0">
              <a:lnSpc>
                <a:spcPct val="150000"/>
              </a:lnSpc>
              <a:buNone/>
            </a:pPr>
            <a:r>
              <a:rPr lang="en-US" b="1" dirty="0"/>
              <a:t>REFERENCES Reference columns of named table in integrity constraints. </a:t>
            </a:r>
          </a:p>
          <a:p>
            <a:pPr marL="274637" lvl="1" indent="0">
              <a:lnSpc>
                <a:spcPct val="150000"/>
              </a:lnSpc>
              <a:buNone/>
            </a:pPr>
            <a:r>
              <a:rPr lang="en-US" b="1" dirty="0"/>
              <a:t>USAGE Use domains, collations, character sets, and translations. </a:t>
            </a:r>
            <a:endParaRPr lang="ar-SA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2FC19-A873-4BA3-A7C7-785AAD0E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ECE63-5348-624A-87C7-9CF438A83CF0}" type="slidenum">
              <a:rPr lang="en-US" altLang="en-US" smtClean="0"/>
              <a:pPr>
                <a:defRPr/>
              </a:pPr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3835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35844-7150-4DE8-AA32-2E78C23F3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116360"/>
          </a:xfrm>
        </p:spPr>
        <p:txBody>
          <a:bodyPr/>
          <a:lstStyle/>
          <a:p>
            <a:r>
              <a:rPr lang="en-US" dirty="0"/>
              <a:t>Privileges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1C865-48E5-48F2-9B8F-E06EB7D96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435280" cy="437356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Can restrict INSERT/UPDATE/REFERENCES to named columns.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Owner of table must grant other users the necessary privileges using GRANT statement.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To create view, user must have SELECT privilege on all tables that make up view and REFERENCES privilege on the named columns.</a:t>
            </a:r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F0C98-6AC6-4127-B4F8-A3602064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ECE63-5348-624A-87C7-9CF438A83CF0}" type="slidenum">
              <a:rPr lang="en-US" altLang="en-US" smtClean="0"/>
              <a:pPr>
                <a:defRPr/>
              </a:pPr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42846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D81A6-D270-42F2-98AF-FBB06DFD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1"/>
            <a:ext cx="5791200" cy="900336"/>
          </a:xfrm>
        </p:spPr>
        <p:txBody>
          <a:bodyPr/>
          <a:lstStyle/>
          <a:p>
            <a:r>
              <a:rPr lang="en-US" dirty="0"/>
              <a:t>GRANT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0AF8F-9C95-4151-8AE9-CC74DB7A2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7"/>
            <a:ext cx="8435280" cy="5652861"/>
          </a:xfrm>
        </p:spPr>
        <p:txBody>
          <a:bodyPr/>
          <a:lstStyle/>
          <a:p>
            <a:r>
              <a:rPr lang="en-US" dirty="0"/>
              <a:t> GRANT {</a:t>
            </a:r>
            <a:r>
              <a:rPr lang="en-US" dirty="0" err="1"/>
              <a:t>PrivilegeList</a:t>
            </a:r>
            <a:r>
              <a:rPr lang="en-US" dirty="0"/>
              <a:t> | ALL PRIVILEGES} </a:t>
            </a:r>
          </a:p>
          <a:p>
            <a:r>
              <a:rPr lang="en-US" dirty="0"/>
              <a:t>ON         </a:t>
            </a:r>
            <a:r>
              <a:rPr lang="en-US" dirty="0" err="1"/>
              <a:t>ObjectName</a:t>
            </a:r>
            <a:r>
              <a:rPr lang="en-US" dirty="0"/>
              <a:t>  </a:t>
            </a:r>
          </a:p>
          <a:p>
            <a:r>
              <a:rPr lang="en-US" dirty="0"/>
              <a:t>TO         {</a:t>
            </a:r>
            <a:r>
              <a:rPr lang="en-US" dirty="0" err="1"/>
              <a:t>AuthorizationIdList</a:t>
            </a:r>
            <a:r>
              <a:rPr lang="en-US" dirty="0"/>
              <a:t> | PUBLIC}  </a:t>
            </a:r>
          </a:p>
          <a:p>
            <a:r>
              <a:rPr lang="en-US" dirty="0"/>
              <a:t> [WITH GRANT OPTION] </a:t>
            </a:r>
          </a:p>
          <a:p>
            <a:endParaRPr lang="en-US" sz="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 err="1"/>
              <a:t>PrivilegeList</a:t>
            </a:r>
            <a:r>
              <a:rPr lang="en-US" dirty="0"/>
              <a:t> consists of one or more of above privileges separated by commas.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PRIVILEGES grants all privileges to a user.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PUBLIC allows access to be granted to all present and future authorized users.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ObjectName</a:t>
            </a:r>
            <a:r>
              <a:rPr lang="en-US" dirty="0"/>
              <a:t> can be a base table, view, domain, character set, collation or translation.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WITH GRANT OPTION allows privileges to be passed on. </a:t>
            </a:r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14FB5-52FF-450E-A71D-75E845E8A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ECE63-5348-624A-87C7-9CF438A83CF0}" type="slidenum">
              <a:rPr lang="en-US" altLang="en-US" smtClean="0"/>
              <a:pPr>
                <a:defRPr/>
              </a:pPr>
              <a:t>66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8387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84359-7976-4582-A97D-96671A93F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139136" cy="972344"/>
          </a:xfrm>
        </p:spPr>
        <p:txBody>
          <a:bodyPr/>
          <a:lstStyle/>
          <a:p>
            <a:r>
              <a:rPr lang="en-US" dirty="0"/>
              <a:t>Example -GRANT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D3EEC-47E9-4BF7-9CB8-2F5D343B0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435280" cy="437356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Give Manager full privileges to Staff table. </a:t>
            </a:r>
          </a:p>
          <a:p>
            <a:pPr marL="274637" lvl="1" indent="0">
              <a:buNone/>
            </a:pPr>
            <a:r>
              <a:rPr lang="en-US" dirty="0"/>
              <a:t>GRANT ALL PRIVILEGES   </a:t>
            </a:r>
          </a:p>
          <a:p>
            <a:pPr marL="274637" lvl="1" indent="0">
              <a:buNone/>
            </a:pPr>
            <a:r>
              <a:rPr lang="en-US" dirty="0"/>
              <a:t>ON Staff   </a:t>
            </a:r>
          </a:p>
          <a:p>
            <a:pPr marL="274637" lvl="1" indent="0">
              <a:buNone/>
            </a:pPr>
            <a:r>
              <a:rPr lang="en-US" dirty="0"/>
              <a:t>TO Manager WITH GRANT OPTION; </a:t>
            </a:r>
          </a:p>
          <a:p>
            <a:pPr>
              <a:lnSpc>
                <a:spcPct val="150000"/>
              </a:lnSpc>
            </a:pPr>
            <a:r>
              <a:rPr lang="en-US" dirty="0"/>
              <a:t>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 Give users Personnel and Director SELECT and UPDATE on column salary of Staff. </a:t>
            </a:r>
          </a:p>
          <a:p>
            <a:pPr marL="274637" lvl="1" indent="0">
              <a:buNone/>
            </a:pPr>
            <a:r>
              <a:rPr lang="en-US" dirty="0"/>
              <a:t>GRANT SELECT, UPDATE (salary)   </a:t>
            </a:r>
          </a:p>
          <a:p>
            <a:pPr marL="274637" lvl="1" indent="0">
              <a:buNone/>
            </a:pPr>
            <a:r>
              <a:rPr lang="en-US" dirty="0"/>
              <a:t>ON Staff   </a:t>
            </a:r>
          </a:p>
          <a:p>
            <a:pPr marL="274637" lvl="1" indent="0">
              <a:buNone/>
            </a:pPr>
            <a:r>
              <a:rPr lang="en-US" dirty="0"/>
              <a:t>TO Personnel, Director;</a:t>
            </a:r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DAEDC-6A43-4041-A5A6-F77741D70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ECE63-5348-624A-87C7-9CF438A83CF0}" type="slidenum">
              <a:rPr lang="en-US" altLang="en-US" smtClean="0"/>
              <a:pPr>
                <a:defRPr/>
              </a:pPr>
              <a:t>67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1857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3332F-C563-418C-A7E2-A3ED92D9D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931224" cy="1371600"/>
          </a:xfrm>
        </p:spPr>
        <p:txBody>
          <a:bodyPr>
            <a:normAutofit/>
          </a:bodyPr>
          <a:lstStyle/>
          <a:p>
            <a:r>
              <a:rPr lang="en-US" dirty="0"/>
              <a:t>Example: GRANT Specific Privileges to PUBLIC 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4ADCC-AE02-470C-A3A1-BA6483011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4864"/>
            <a:ext cx="7620000" cy="3921299"/>
          </a:xfrm>
        </p:spPr>
        <p:txBody>
          <a:bodyPr/>
          <a:lstStyle/>
          <a:p>
            <a:r>
              <a:rPr lang="en-US" sz="2400" dirty="0"/>
              <a:t>Give all users SELECT on Branch table. </a:t>
            </a:r>
          </a:p>
          <a:p>
            <a:r>
              <a:rPr lang="en-US" sz="2400" dirty="0"/>
              <a:t> </a:t>
            </a:r>
          </a:p>
          <a:p>
            <a:pPr marL="274637" lvl="1" indent="0">
              <a:buNone/>
            </a:pPr>
            <a:r>
              <a:rPr lang="en-US" sz="2400" dirty="0"/>
              <a:t>GRANT SELECT   </a:t>
            </a:r>
          </a:p>
          <a:p>
            <a:pPr marL="274637" lvl="1" indent="0">
              <a:buNone/>
            </a:pPr>
            <a:r>
              <a:rPr lang="en-US" sz="2400" dirty="0"/>
              <a:t>ON Branch   </a:t>
            </a:r>
          </a:p>
          <a:p>
            <a:pPr marL="274637" lvl="1" indent="0">
              <a:buNone/>
            </a:pPr>
            <a:r>
              <a:rPr lang="en-US" sz="2400" dirty="0"/>
              <a:t>TO PUBLIC;</a:t>
            </a:r>
            <a:endParaRPr lang="ar-SA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FECB1-5536-4DB4-8BD5-C9E76F5E9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ECE63-5348-624A-87C7-9CF438A83CF0}" type="slidenum">
              <a:rPr lang="en-US" altLang="en-US" smtClean="0"/>
              <a:pPr>
                <a:defRPr/>
              </a:pPr>
              <a:t>68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9946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1694D-513E-470F-9547-8C0322B44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900336"/>
          </a:xfrm>
        </p:spPr>
        <p:txBody>
          <a:bodyPr/>
          <a:lstStyle/>
          <a:p>
            <a:r>
              <a:rPr lang="en-US" dirty="0"/>
              <a:t>REVOKE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5CD85-7078-4DA8-91F6-C10697711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435280" cy="43735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REVOKE takes away privileges granted with GRANT. </a:t>
            </a:r>
          </a:p>
          <a:p>
            <a:r>
              <a:rPr lang="en-US" dirty="0"/>
              <a:t> </a:t>
            </a:r>
          </a:p>
          <a:p>
            <a:pPr marL="274637" lvl="1" indent="0">
              <a:buNone/>
            </a:pPr>
            <a:r>
              <a:rPr lang="en-US" dirty="0"/>
              <a:t> REVOKE [GRANT OPTION FOR]    </a:t>
            </a:r>
          </a:p>
          <a:p>
            <a:pPr marL="274637" lvl="1" indent="0">
              <a:buNone/>
            </a:pPr>
            <a:r>
              <a:rPr lang="en-US" dirty="0"/>
              <a:t>{</a:t>
            </a:r>
            <a:r>
              <a:rPr lang="en-US" dirty="0" err="1"/>
              <a:t>PrivilegeList</a:t>
            </a:r>
            <a:r>
              <a:rPr lang="en-US" dirty="0"/>
              <a:t> | ALL PRIVILEGES}  </a:t>
            </a:r>
          </a:p>
          <a:p>
            <a:pPr marL="274637" lvl="1" indent="0">
              <a:buNone/>
            </a:pPr>
            <a:r>
              <a:rPr lang="en-US" dirty="0"/>
              <a:t>ON </a:t>
            </a:r>
            <a:r>
              <a:rPr lang="en-US" dirty="0" err="1"/>
              <a:t>ObjectName</a:t>
            </a:r>
            <a:r>
              <a:rPr lang="en-US" dirty="0"/>
              <a:t>  </a:t>
            </a:r>
          </a:p>
          <a:p>
            <a:pPr marL="274637" lvl="1" indent="0">
              <a:buNone/>
            </a:pPr>
            <a:r>
              <a:rPr lang="en-US" dirty="0"/>
              <a:t>FROM {</a:t>
            </a:r>
            <a:r>
              <a:rPr lang="en-US" dirty="0" err="1"/>
              <a:t>AuthorizationIdList</a:t>
            </a:r>
            <a:r>
              <a:rPr lang="en-US" dirty="0"/>
              <a:t> | PUBLIC}    </a:t>
            </a:r>
          </a:p>
          <a:p>
            <a:pPr marL="274637" lvl="1" indent="0">
              <a:buNone/>
            </a:pPr>
            <a:r>
              <a:rPr lang="en-US" dirty="0"/>
              <a:t>[RESTRICT | CASCADE] </a:t>
            </a:r>
          </a:p>
          <a:p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PRIVILEGES refers to all privileges granted to a user by user revoking privileges.  </a:t>
            </a:r>
          </a:p>
          <a:p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6159C-2662-4B0C-BD3A-0395C04D8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ECE63-5348-624A-87C7-9CF438A83CF0}" type="slidenum">
              <a:rPr lang="en-US" altLang="en-US" smtClean="0"/>
              <a:pPr>
                <a:defRPr/>
              </a:pPr>
              <a:t>69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101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17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4000" b="1">
                <a:cs typeface="Calibri"/>
              </a:rPr>
              <a:t>Domain Constraints</a:t>
            </a:r>
            <a:br>
              <a:rPr sz="4000" b="1">
                <a:cs typeface="Calibri"/>
              </a:rPr>
            </a:br>
            <a:endParaRPr sz="400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381000" y="1125538"/>
            <a:ext cx="8382000" cy="6040437"/>
          </a:xfrm>
        </p:spPr>
        <p:txBody>
          <a:bodyPr/>
          <a:lstStyle/>
          <a:p>
            <a:pPr marL="1031875" lvl="1" indent="-514350" algn="just">
              <a:buFontTx/>
              <a:buAutoNum type="alphaLcParenBoth"/>
            </a:pPr>
            <a:r>
              <a:rPr lang="en-US" altLang="en-US" sz="2400" b="1" u="sng">
                <a:ea typeface="Arial" charset="0"/>
                <a:cs typeface="Arial" charset="0"/>
              </a:rPr>
              <a:t>CHECK</a:t>
            </a:r>
            <a:endParaRPr lang="en-US" altLang="en-US" sz="2400" b="1">
              <a:ea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2200" i="1">
                <a:ea typeface="Arial" charset="0"/>
                <a:cs typeface="Arial" charset="0"/>
              </a:rPr>
              <a:t>	</a:t>
            </a:r>
          </a:p>
          <a:p>
            <a:pPr>
              <a:buFontTx/>
              <a:buNone/>
            </a:pPr>
            <a:r>
              <a:rPr lang="en-US" altLang="en-US" sz="2200" i="1">
                <a:ea typeface="Arial" charset="0"/>
                <a:cs typeface="Arial" charset="0"/>
              </a:rPr>
              <a:t>Syntax:   </a:t>
            </a:r>
          </a:p>
          <a:p>
            <a:pPr>
              <a:buFontTx/>
              <a:buNone/>
            </a:pPr>
            <a:r>
              <a:rPr lang="en-US" altLang="en-US" sz="2200" b="0">
                <a:ea typeface="Arial" charset="0"/>
                <a:cs typeface="Arial" charset="0"/>
              </a:rPr>
              <a:t>            CHECK (search condition)</a:t>
            </a:r>
          </a:p>
          <a:p>
            <a:pPr>
              <a:buFontTx/>
              <a:buNone/>
            </a:pPr>
            <a:r>
              <a:rPr lang="en-US" altLang="en-US" sz="2200" i="1">
                <a:ea typeface="Arial" charset="0"/>
                <a:cs typeface="Arial" charset="0"/>
              </a:rPr>
              <a:t>	</a:t>
            </a:r>
          </a:p>
          <a:p>
            <a:pPr>
              <a:buFontTx/>
              <a:buNone/>
            </a:pPr>
            <a:r>
              <a:rPr lang="en-US" altLang="en-US" sz="2200" i="1">
                <a:ea typeface="Arial" charset="0"/>
                <a:cs typeface="Arial" charset="0"/>
              </a:rPr>
              <a:t>Example:   </a:t>
            </a:r>
            <a:endParaRPr lang="en-US" altLang="en-US" sz="2200">
              <a:ea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2200" b="0">
                <a:ea typeface="Arial" charset="0"/>
                <a:cs typeface="Arial" charset="0"/>
              </a:rPr>
              <a:t>              sex  CHAR  NOT NULL  </a:t>
            </a:r>
          </a:p>
          <a:p>
            <a:pPr>
              <a:buFontTx/>
              <a:buNone/>
            </a:pPr>
            <a:r>
              <a:rPr lang="en-US" altLang="en-US" sz="2200" b="0">
                <a:ea typeface="Arial" charset="0"/>
                <a:cs typeface="Arial" charset="0"/>
              </a:rPr>
              <a:t>                     CHECK  (sex  In  (</a:t>
            </a:r>
            <a:r>
              <a:rPr lang="ja-JP" altLang="en-US" sz="2200" b="0">
                <a:ea typeface="Arial" charset="0"/>
                <a:cs typeface="Arial" charset="0"/>
              </a:rPr>
              <a:t>‘</a:t>
            </a:r>
            <a:r>
              <a:rPr lang="en-US" altLang="ja-JP" sz="2200" b="0">
                <a:ea typeface="Arial" charset="0"/>
                <a:cs typeface="Arial" charset="0"/>
              </a:rPr>
              <a:t>M</a:t>
            </a:r>
            <a:r>
              <a:rPr lang="ja-JP" altLang="en-US" sz="2200" b="0">
                <a:ea typeface="Arial" charset="0"/>
                <a:cs typeface="Arial" charset="0"/>
              </a:rPr>
              <a:t>’</a:t>
            </a:r>
            <a:r>
              <a:rPr lang="en-US" altLang="ja-JP" sz="2200" b="0">
                <a:ea typeface="Arial" charset="0"/>
                <a:cs typeface="Arial" charset="0"/>
              </a:rPr>
              <a:t>, </a:t>
            </a:r>
            <a:r>
              <a:rPr lang="ja-JP" altLang="en-US" sz="2200" b="0">
                <a:ea typeface="Arial" charset="0"/>
                <a:cs typeface="Arial" charset="0"/>
              </a:rPr>
              <a:t>‘</a:t>
            </a:r>
            <a:r>
              <a:rPr lang="en-US" altLang="ja-JP" sz="2200" b="0">
                <a:ea typeface="Arial" charset="0"/>
                <a:cs typeface="Arial" charset="0"/>
              </a:rPr>
              <a:t>F</a:t>
            </a:r>
            <a:r>
              <a:rPr lang="ja-JP" altLang="en-US" sz="2200" b="0">
                <a:ea typeface="Arial" charset="0"/>
                <a:cs typeface="Arial" charset="0"/>
              </a:rPr>
              <a:t>’</a:t>
            </a:r>
            <a:r>
              <a:rPr lang="en-US" altLang="ja-JP" sz="2200" b="0">
                <a:ea typeface="Arial" charset="0"/>
                <a:cs typeface="Arial" charset="0"/>
              </a:rPr>
              <a:t>))</a:t>
            </a:r>
          </a:p>
          <a:p>
            <a:pPr>
              <a:buFontTx/>
              <a:buNone/>
            </a:pPr>
            <a:endParaRPr lang="en-US" altLang="en-US" sz="2200" b="0">
              <a:ea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2200" b="0">
                <a:ea typeface="Arial" charset="0"/>
                <a:cs typeface="Arial" charset="0"/>
              </a:rPr>
              <a:t>	salary  DECIMAL  NOT NULL</a:t>
            </a:r>
          </a:p>
          <a:p>
            <a:pPr>
              <a:buFontTx/>
              <a:buNone/>
            </a:pPr>
            <a:r>
              <a:rPr lang="en-US" altLang="en-US" sz="2200" b="0">
                <a:ea typeface="Arial" charset="0"/>
                <a:cs typeface="Arial" charset="0"/>
              </a:rPr>
              <a:t>	       CHECK  (salary &gt; 10000);</a:t>
            </a:r>
          </a:p>
          <a:p>
            <a:pPr>
              <a:lnSpc>
                <a:spcPct val="110000"/>
              </a:lnSpc>
              <a:buFontTx/>
              <a:buNone/>
            </a:pPr>
            <a:endParaRPr lang="en-US" altLang="en-US" sz="2400">
              <a:ea typeface="Arial" charset="0"/>
              <a:cs typeface="Arial" charset="0"/>
            </a:endParaRPr>
          </a:p>
          <a:p>
            <a:pPr>
              <a:lnSpc>
                <a:spcPct val="110000"/>
              </a:lnSpc>
              <a:buFontTx/>
              <a:buNone/>
            </a:pPr>
            <a:endParaRPr lang="en-US" altLang="en-US"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 spd="slow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C5D88-B135-4226-BCF2-C42CB2780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REVOKE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967AD-C8B0-438A-BE27-25D01BDAA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507288" cy="437356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GRANT OPTION FOR allows privileges passed on via WITH GRANT OPTION of GRANT to be revoked separately from the privileges themselves.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REVOKE fails if it results in an abandoned object, such as a view, unless the CASCADE keyword has been specified.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Privileges granted to this user by other users are not affected.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DFF66B-D7B0-4D39-919F-31764B53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ECE63-5348-624A-87C7-9CF438A83CF0}" type="slidenum">
              <a:rPr lang="en-US" altLang="en-US" smtClean="0"/>
              <a:pPr>
                <a:defRPr/>
              </a:pPr>
              <a:t>70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07549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BB93B-B62A-4DF6-9602-679086C67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6131024" cy="1371600"/>
          </a:xfrm>
        </p:spPr>
        <p:txBody>
          <a:bodyPr/>
          <a:lstStyle/>
          <a:p>
            <a:r>
              <a:rPr lang="en-US" dirty="0"/>
              <a:t>Effects of REVOKE</a:t>
            </a:r>
            <a:endParaRPr lang="ar-S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836205-C171-4B8F-8977-E0B04FD37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1148" y="1748218"/>
            <a:ext cx="7021704" cy="4320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697A1-AF9F-42B4-91BF-EA41475C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ECE63-5348-624A-87C7-9CF438A83CF0}" type="slidenum">
              <a:rPr lang="en-US" altLang="en-US" smtClean="0"/>
              <a:pPr>
                <a:defRPr/>
              </a:pPr>
              <a:t>71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68596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99DE1-158F-4C90-A414-A8CDFA860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435280" cy="1371600"/>
          </a:xfrm>
        </p:spPr>
        <p:txBody>
          <a:bodyPr>
            <a:normAutofit/>
          </a:bodyPr>
          <a:lstStyle/>
          <a:p>
            <a:r>
              <a:rPr lang="en-US" dirty="0"/>
              <a:t>Example </a:t>
            </a:r>
            <a:br>
              <a:rPr lang="en-US" dirty="0"/>
            </a:br>
            <a:r>
              <a:rPr lang="en-US" dirty="0"/>
              <a:t>REVOKE Specific Privileges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7E226-FDBB-451E-ACC2-1E6376E42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752600"/>
            <a:ext cx="8610601" cy="43735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Revoke privilege SELECT on Branch table from all users.    </a:t>
            </a:r>
          </a:p>
          <a:p>
            <a:pPr marL="914400" lvl="2" indent="0">
              <a:buNone/>
            </a:pPr>
            <a:r>
              <a:rPr lang="en-US" sz="2400" dirty="0"/>
              <a:t>REVOKE SELECT </a:t>
            </a:r>
          </a:p>
          <a:p>
            <a:pPr marL="914400" lvl="2" indent="0">
              <a:buNone/>
            </a:pPr>
            <a:r>
              <a:rPr lang="en-US" sz="2400" dirty="0"/>
              <a:t>ON Branch  </a:t>
            </a:r>
          </a:p>
          <a:p>
            <a:pPr marL="914400" lvl="2" indent="0">
              <a:buNone/>
            </a:pPr>
            <a:r>
              <a:rPr lang="en-US" sz="2400" dirty="0"/>
              <a:t>FROM PUBLIC;  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Revoke all privileges given to Director on Staff table. </a:t>
            </a:r>
          </a:p>
          <a:p>
            <a:pPr marL="960437" lvl="2" indent="0">
              <a:buNone/>
            </a:pPr>
            <a:r>
              <a:rPr lang="en-US" sz="2400" dirty="0"/>
              <a:t>REVOKE ALL PRIVILEGES</a:t>
            </a:r>
          </a:p>
          <a:p>
            <a:pPr marL="960437" lvl="2" indent="0">
              <a:buNone/>
            </a:pPr>
            <a:r>
              <a:rPr lang="en-US" sz="2400" dirty="0"/>
              <a:t>ON Staff </a:t>
            </a:r>
          </a:p>
          <a:p>
            <a:pPr marL="960437" lvl="2" indent="0">
              <a:buNone/>
            </a:pPr>
            <a:r>
              <a:rPr lang="en-US" sz="2400" dirty="0"/>
              <a:t>FROM Director;</a:t>
            </a:r>
            <a:endParaRPr lang="ar-SA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DF1FD-E119-4174-81EC-9B4AA400F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ECE63-5348-624A-87C7-9CF438A83CF0}" type="slidenum">
              <a:rPr lang="en-US" altLang="en-US" smtClean="0"/>
              <a:pPr>
                <a:defRPr/>
              </a:pPr>
              <a:t>72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989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1117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4000" b="1" dirty="0">
                <a:cs typeface="Calibri"/>
              </a:rPr>
              <a:t>Domain</a:t>
            </a:r>
            <a:r>
              <a:rPr lang="en-US" sz="4000" b="1" dirty="0">
                <a:cs typeface="Calibri"/>
              </a:rPr>
              <a:t> </a:t>
            </a:r>
            <a:r>
              <a:rPr sz="4000" b="1" dirty="0">
                <a:cs typeface="Calibri"/>
              </a:rPr>
              <a:t>Constraints</a:t>
            </a:r>
            <a:br>
              <a:rPr sz="4000" b="1" dirty="0">
                <a:cs typeface="Calibri"/>
              </a:rPr>
            </a:br>
            <a:endParaRPr sz="4000" b="1" dirty="0">
              <a:ea typeface="+mn-ea"/>
            </a:endParaRPr>
          </a:p>
        </p:txBody>
      </p:sp>
      <p:sp>
        <p:nvSpPr>
          <p:cNvPr id="29286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25538"/>
            <a:ext cx="8229600" cy="5238750"/>
          </a:xfrm>
        </p:spPr>
        <p:txBody>
          <a:bodyPr/>
          <a:lstStyle/>
          <a:p>
            <a:pPr marL="765175" lvl="1" indent="-487363" algn="just">
              <a:buFontTx/>
              <a:buNone/>
            </a:pPr>
            <a:r>
              <a:rPr lang="en-US" altLang="en-US" b="1">
                <a:solidFill>
                  <a:schemeClr val="tx2"/>
                </a:solidFill>
                <a:ea typeface="ＭＳ Ｐゴシック" charset="-128"/>
              </a:rPr>
              <a:t>(b) </a:t>
            </a:r>
            <a:r>
              <a:rPr lang="en-US" altLang="en-US" sz="2400" b="1" u="sng">
                <a:ea typeface="ＭＳ Ｐゴシック" charset="-128"/>
              </a:rPr>
              <a:t>CREATE DOMAIN</a:t>
            </a:r>
          </a:p>
          <a:p>
            <a:pPr marL="765175" lvl="1" indent="-487363" algn="just">
              <a:buFontTx/>
              <a:buNone/>
            </a:pPr>
            <a:r>
              <a:rPr lang="en-US" altLang="en-US" sz="2200" b="1" i="1">
                <a:ea typeface="ＭＳ Ｐゴシック" charset="-128"/>
              </a:rPr>
              <a:t>	</a:t>
            </a:r>
          </a:p>
          <a:p>
            <a:pPr marL="765175" lvl="1" indent="-487363" algn="just">
              <a:buFontTx/>
              <a:buNone/>
            </a:pPr>
            <a:r>
              <a:rPr lang="en-US" altLang="en-US" sz="2200" b="1" i="1">
                <a:ea typeface="ＭＳ Ｐゴシック" charset="-128"/>
              </a:rPr>
              <a:t> Syntax:</a:t>
            </a:r>
          </a:p>
          <a:p>
            <a:pPr marL="1184275" lvl="2" algn="just">
              <a:buFontTx/>
              <a:buNone/>
            </a:pPr>
            <a:r>
              <a:rPr lang="en-US" altLang="en-US" sz="2200">
                <a:ea typeface="ＭＳ Ｐゴシック" charset="-128"/>
              </a:rPr>
              <a:t>CREATE DOMAIN DomainName [AS] dataType</a:t>
            </a:r>
          </a:p>
          <a:p>
            <a:pPr marL="1184275" lvl="2" algn="just">
              <a:buFontTx/>
              <a:buNone/>
            </a:pPr>
            <a:r>
              <a:rPr lang="en-US" altLang="en-US" sz="2200">
                <a:ea typeface="ＭＳ Ｐゴシック" charset="-128"/>
              </a:rPr>
              <a:t>[DEFAULT defaultOption]</a:t>
            </a:r>
          </a:p>
          <a:p>
            <a:pPr marL="1184275" lvl="2" algn="just">
              <a:buFontTx/>
              <a:buNone/>
            </a:pPr>
            <a:r>
              <a:rPr lang="en-US" altLang="en-US" sz="2200">
                <a:ea typeface="ＭＳ Ｐゴシック" charset="-128"/>
              </a:rPr>
              <a:t>[CHECK (searchCondition)];</a:t>
            </a:r>
          </a:p>
          <a:p>
            <a:pPr marL="87313" indent="-87313" algn="just">
              <a:buFont typeface="Monotype Sorts" charset="2"/>
              <a:buNone/>
            </a:pPr>
            <a:endParaRPr lang="en-US" altLang="en-US" sz="2200">
              <a:ea typeface="ＭＳ Ｐゴシック" charset="-128"/>
            </a:endParaRPr>
          </a:p>
          <a:p>
            <a:pPr marL="87313" indent="-87313" algn="just">
              <a:buFont typeface="Monotype Sorts" charset="2"/>
              <a:buNone/>
            </a:pPr>
            <a:r>
              <a:rPr lang="en-US" altLang="en-US" sz="2200" i="1">
                <a:ea typeface="ＭＳ Ｐゴシック" charset="-128"/>
              </a:rPr>
              <a:t>	     Example:</a:t>
            </a:r>
          </a:p>
          <a:p>
            <a:pPr marL="765175" lvl="1" indent="-487363" algn="just">
              <a:buFontTx/>
              <a:buNone/>
            </a:pPr>
            <a:endParaRPr lang="en-US" altLang="en-US" sz="2200" b="1">
              <a:ea typeface="ＭＳ Ｐゴシック" charset="-128"/>
            </a:endParaRPr>
          </a:p>
          <a:p>
            <a:pPr marL="765175" lvl="1" indent="-487363" algn="just">
              <a:buFontTx/>
              <a:buNone/>
            </a:pPr>
            <a:r>
              <a:rPr lang="en-US" altLang="en-US" sz="2200" b="1">
                <a:ea typeface="ＭＳ Ｐゴシック" charset="-128"/>
              </a:rPr>
              <a:t>		</a:t>
            </a:r>
            <a:r>
              <a:rPr lang="en-US" altLang="en-US" sz="2200">
                <a:ea typeface="ＭＳ Ｐゴシック" charset="-128"/>
              </a:rPr>
              <a:t>CREATE DOMAIN SexType AS CHAR</a:t>
            </a:r>
          </a:p>
          <a:p>
            <a:pPr marL="765175" lvl="1" indent="-487363" algn="just">
              <a:buFontTx/>
              <a:buNone/>
            </a:pPr>
            <a:r>
              <a:rPr lang="en-US" altLang="en-US" sz="2200">
                <a:ea typeface="ＭＳ Ｐゴシック" charset="-128"/>
              </a:rPr>
              <a:t>			CHECK (VALUE IN (‘M’, ‘F’));</a:t>
            </a:r>
          </a:p>
          <a:p>
            <a:pPr marL="765175" lvl="1" indent="-487363" algn="just">
              <a:buFontTx/>
              <a:buNone/>
            </a:pPr>
            <a:endParaRPr lang="en-US" altLang="en-US" sz="2400">
              <a:ea typeface="ＭＳ Ｐゴシック" charset="-128"/>
            </a:endParaRP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29700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880524D2-A258-FE4E-8EEB-432E64B52323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210425" cy="1371600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sz="4000" b="1">
                <a:ea typeface="+mn-ea"/>
              </a:rPr>
              <a:t>Integrity Enhancement Feature</a:t>
            </a:r>
            <a:r>
              <a:rPr sz="4000" b="1" i="1">
                <a:ea typeface="+mn-ea"/>
              </a:rPr>
              <a:t> </a:t>
            </a:r>
            <a:r>
              <a:rPr b="1" i="1">
                <a:ea typeface="+mn-ea"/>
              </a:rPr>
              <a:t>	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43075"/>
            <a:ext cx="8153400" cy="3270250"/>
          </a:xfrm>
        </p:spPr>
        <p:txBody>
          <a:bodyPr/>
          <a:lstStyle/>
          <a:p>
            <a:pPr algn="just">
              <a:lnSpc>
                <a:spcPct val="20000"/>
              </a:lnSpc>
              <a:buFont typeface="Monotype Sorts" charset="0"/>
              <a:buNone/>
              <a:defRPr/>
            </a:pPr>
            <a:endParaRPr lang="en-US" dirty="0"/>
          </a:p>
          <a:p>
            <a:pPr algn="just">
              <a:defRPr/>
            </a:pPr>
            <a:r>
              <a:rPr lang="en-US" sz="2200" dirty="0"/>
              <a:t>Domains can be removed using DROP DOMAIN:</a:t>
            </a:r>
          </a:p>
          <a:p>
            <a:pPr algn="just">
              <a:buFontTx/>
              <a:buNone/>
              <a:defRPr/>
            </a:pPr>
            <a:endParaRPr lang="en-US" sz="2200" dirty="0"/>
          </a:p>
          <a:p>
            <a:pPr marL="517525" lvl="1" indent="0" algn="just">
              <a:buFontTx/>
              <a:buNone/>
              <a:defRPr/>
            </a:pPr>
            <a:r>
              <a:rPr lang="en-US" sz="2200" b="1" i="1" dirty="0"/>
              <a:t>Syntax:</a:t>
            </a:r>
          </a:p>
          <a:p>
            <a:pPr lvl="1" algn="just">
              <a:lnSpc>
                <a:spcPct val="30000"/>
              </a:lnSpc>
              <a:defRPr/>
            </a:pPr>
            <a:endParaRPr lang="en-US" sz="2200" b="1" dirty="0"/>
          </a:p>
          <a:p>
            <a:pPr lvl="1" algn="just">
              <a:buFontTx/>
              <a:buNone/>
              <a:defRPr/>
            </a:pPr>
            <a:r>
              <a:rPr lang="en-US" sz="2200" b="1" dirty="0"/>
              <a:t>	</a:t>
            </a:r>
            <a:r>
              <a:rPr lang="en-US" sz="2200" dirty="0"/>
              <a:t>DROP DOMAIN </a:t>
            </a:r>
            <a:r>
              <a:rPr lang="en-US" sz="2200" dirty="0" err="1"/>
              <a:t>DomainName</a:t>
            </a:r>
            <a:r>
              <a:rPr lang="en-US" sz="2200" dirty="0"/>
              <a:t> </a:t>
            </a:r>
          </a:p>
          <a:p>
            <a:pPr lvl="1" algn="just">
              <a:buFontTx/>
              <a:buNone/>
              <a:defRPr/>
            </a:pPr>
            <a:r>
              <a:rPr lang="en-US" sz="2200" dirty="0"/>
              <a:t>		[RESTRICT | CASCADE]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30724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4F62CABA-5668-F648-85F0-2F5C644D7CDE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1" grpId="0" build="p"/>
    </p:bldLst>
  </p:timing>
</p:sld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theme1.xml><?xml version="1.0" encoding="utf-8"?>
<a:theme xmlns:a="http://schemas.openxmlformats.org/drawingml/2006/main" name="Theme1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Trebuchet MS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4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3_Green with White Fence Segoe_TP10286746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Trebuchet MS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ThemeDB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Trebuchet MS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hemeDB" id="{CC9BB6D0-70C5-3C4B-83F7-C28FE42C019B}" vid="{0418994D-DD8F-3445-B69A-23D049F617F8}"/>
    </a:ext>
  </a:extLst>
</a:theme>
</file>

<file path=ppt/theme/theme13.xml><?xml version="1.0" encoding="utf-8"?>
<a:theme xmlns:a="http://schemas.openxmlformats.org/drawingml/2006/main" name="5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4.xml><?xml version="1.0" encoding="utf-8"?>
<a:theme xmlns:a="http://schemas.openxmlformats.org/drawingml/2006/main" name="2_Gray Segoe 4-3 template-template_April-17-2007">
  <a:themeElements>
    <a:clrScheme name="Gray Template Template">
      <a:dk1>
        <a:srgbClr val="000000"/>
      </a:dk1>
      <a:lt1>
        <a:srgbClr val="FFFFFF"/>
      </a:lt1>
      <a:dk2>
        <a:srgbClr val="5F5F5F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7DDDFF"/>
      </a:hlink>
      <a:folHlink>
        <a:srgbClr val="F0ED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5.xml><?xml version="1.0" encoding="utf-8"?>
<a:theme xmlns:a="http://schemas.openxmlformats.org/drawingml/2006/main" name="6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6.xml><?xml version="1.0" encoding="utf-8"?>
<a:theme xmlns:a="http://schemas.openxmlformats.org/drawingml/2006/main" name="1_Green Segoe 4-3 template-template_April-17-2007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7.xml><?xml version="1.0" encoding="utf-8"?>
<a:theme xmlns:a="http://schemas.openxmlformats.org/drawingml/2006/main" name="7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8.xml><?xml version="1.0" encoding="utf-8"?>
<a:theme xmlns:a="http://schemas.openxmlformats.org/drawingml/2006/main" name="3_Gray Segoe 4-3 template-template_April-17-2007">
  <a:themeElements>
    <a:clrScheme name="Gray Template Template">
      <a:dk1>
        <a:srgbClr val="000000"/>
      </a:dk1>
      <a:lt1>
        <a:srgbClr val="FFFFFF"/>
      </a:lt1>
      <a:dk2>
        <a:srgbClr val="5F5F5F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7DDDFF"/>
      </a:hlink>
      <a:folHlink>
        <a:srgbClr val="F0ED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9.xml><?xml version="1.0" encoding="utf-8"?>
<a:theme xmlns:a="http://schemas.openxmlformats.org/drawingml/2006/main" name="8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0.xml><?xml version="1.0" encoding="utf-8"?>
<a:theme xmlns:a="http://schemas.openxmlformats.org/drawingml/2006/main" name="4_Green with White Fence Segoe_TP10286746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Trebuchet MS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1.xml><?xml version="1.0" encoding="utf-8"?>
<a:theme xmlns:a="http://schemas.openxmlformats.org/drawingml/2006/main" name="9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2.xml><?xml version="1.0" encoding="utf-8"?>
<a:theme xmlns:a="http://schemas.openxmlformats.org/drawingml/2006/main" name="5_Green with White Fence Segoe_TP10286746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Trebuchet MS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3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ray Segoe 4-3 template-template_April-17-2007">
  <a:themeElements>
    <a:clrScheme name="Gray Template Template">
      <a:dk1>
        <a:srgbClr val="000000"/>
      </a:dk1>
      <a:lt1>
        <a:srgbClr val="FFFFFF"/>
      </a:lt1>
      <a:dk2>
        <a:srgbClr val="5F5F5F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7DDDFF"/>
      </a:hlink>
      <a:folHlink>
        <a:srgbClr val="F0ED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Green Segoe 4-3 template-template_April-17-2007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2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1_Gray Segoe 4-3 template-template_April-17-2007">
  <a:themeElements>
    <a:clrScheme name="Gray Template Template">
      <a:dk1>
        <a:srgbClr val="000000"/>
      </a:dk1>
      <a:lt1>
        <a:srgbClr val="FFFFFF"/>
      </a:lt1>
      <a:dk2>
        <a:srgbClr val="5F5F5F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7DDDFF"/>
      </a:hlink>
      <a:folHlink>
        <a:srgbClr val="F0ED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3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2_Green with White Fence Segoe_TP10286746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Trebuchet MS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C:\DBTopics\AdvTopics\Template.pot</Template>
  <TotalTime>11739</TotalTime>
  <Words>3027</Words>
  <Application>Microsoft Office PowerPoint</Application>
  <PresentationFormat>عرض على الشاشة (4:3)</PresentationFormat>
  <Paragraphs>687</Paragraphs>
  <Slides>72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23</vt:i4>
      </vt:variant>
      <vt:variant>
        <vt:lpstr>عناوين الشرائح</vt:lpstr>
      </vt:variant>
      <vt:variant>
        <vt:i4>72</vt:i4>
      </vt:variant>
    </vt:vector>
  </HeadingPairs>
  <TitlesOfParts>
    <vt:vector size="106" baseType="lpstr">
      <vt:lpstr>ＭＳ Ｐゴシック</vt:lpstr>
      <vt:lpstr>ＭＳ Ｐゴシック</vt:lpstr>
      <vt:lpstr>Arial</vt:lpstr>
      <vt:lpstr>Arial Black</vt:lpstr>
      <vt:lpstr>Calibri</vt:lpstr>
      <vt:lpstr>Courier New</vt:lpstr>
      <vt:lpstr>Monotype Sorts</vt:lpstr>
      <vt:lpstr>Tahoma</vt:lpstr>
      <vt:lpstr>Times</vt:lpstr>
      <vt:lpstr>Times New Roman</vt:lpstr>
      <vt:lpstr>Wingdings</vt:lpstr>
      <vt:lpstr>Theme1</vt:lpstr>
      <vt:lpstr>White with Courier font for code slides</vt:lpstr>
      <vt:lpstr>Gray Segoe 4-3 template-template_April-17-2007</vt:lpstr>
      <vt:lpstr>1_White with Courier font for code slides</vt:lpstr>
      <vt:lpstr>Green Segoe 4-3 template-template_April-17-2007</vt:lpstr>
      <vt:lpstr>2_White with Courier font for code slides</vt:lpstr>
      <vt:lpstr>1_Gray Segoe 4-3 template-template_April-17-2007</vt:lpstr>
      <vt:lpstr>3_White with Courier font for code slides</vt:lpstr>
      <vt:lpstr>2_Green with White Fence Segoe_TP10286746</vt:lpstr>
      <vt:lpstr>4_White with Courier font for code slides</vt:lpstr>
      <vt:lpstr>3_Green with White Fence Segoe_TP10286746</vt:lpstr>
      <vt:lpstr>ThemeDB</vt:lpstr>
      <vt:lpstr>5_White with Courier font for code slides</vt:lpstr>
      <vt:lpstr>2_Gray Segoe 4-3 template-template_April-17-2007</vt:lpstr>
      <vt:lpstr>6_White with Courier font for code slides</vt:lpstr>
      <vt:lpstr>1_Green Segoe 4-3 template-template_April-17-2007</vt:lpstr>
      <vt:lpstr>7_White with Courier font for code slides</vt:lpstr>
      <vt:lpstr>3_Gray Segoe 4-3 template-template_April-17-2007</vt:lpstr>
      <vt:lpstr>8_White with Courier font for code slides</vt:lpstr>
      <vt:lpstr>4_Green with White Fence Segoe_TP10286746</vt:lpstr>
      <vt:lpstr>9_White with Courier font for code slides</vt:lpstr>
      <vt:lpstr>5_Green with White Fence Segoe_TP10286746</vt:lpstr>
      <vt:lpstr>Essential</vt:lpstr>
      <vt:lpstr>Chapter 7</vt:lpstr>
      <vt:lpstr>Database design</vt:lpstr>
      <vt:lpstr>Chapter 7 - Objectives</vt:lpstr>
      <vt:lpstr>ISO SQL Data Types</vt:lpstr>
      <vt:lpstr>Integrity Enhancement Feature</vt:lpstr>
      <vt:lpstr>Required Data</vt:lpstr>
      <vt:lpstr>Domain Constraints </vt:lpstr>
      <vt:lpstr>Domain Constraints </vt:lpstr>
      <vt:lpstr>Integrity Enhancement Feature  </vt:lpstr>
      <vt:lpstr>IEF - Entity Integrity</vt:lpstr>
      <vt:lpstr>IEF - Referential Integrity</vt:lpstr>
      <vt:lpstr>IEF - Referential Integrity</vt:lpstr>
      <vt:lpstr>IEF - Referential Integrity</vt:lpstr>
      <vt:lpstr>IEF - Referential Integrity</vt:lpstr>
      <vt:lpstr>IEF - Referential Integrity</vt:lpstr>
      <vt:lpstr>IEF - General Constraints</vt:lpstr>
      <vt:lpstr>Data Definition</vt:lpstr>
      <vt:lpstr>CREATE SCHEMA</vt:lpstr>
      <vt:lpstr>CREATE SCHEMA</vt:lpstr>
      <vt:lpstr>CREATE TABLE</vt:lpstr>
      <vt:lpstr>CREATE TABLE</vt:lpstr>
      <vt:lpstr>Example 7.1 - CREATE TABLE</vt:lpstr>
      <vt:lpstr>Example 7.1 - CREATE TABLE</vt:lpstr>
      <vt:lpstr>ALTER TABLE</vt:lpstr>
      <vt:lpstr>ALTER TABLE</vt:lpstr>
      <vt:lpstr>Example 7.2(a) - ALTER TABLE</vt:lpstr>
      <vt:lpstr>Example 7.2(b) - ALTER TABLE</vt:lpstr>
      <vt:lpstr>DROP TABLE</vt:lpstr>
      <vt:lpstr>Creating an Index (CREATE INDEX)</vt:lpstr>
      <vt:lpstr>Removing an Index (DROP INDEX)</vt:lpstr>
      <vt:lpstr>SQL - CREATE VIEW</vt:lpstr>
      <vt:lpstr>SQL - CREATE VIEW</vt:lpstr>
      <vt:lpstr>SQL - CREATE VIEW</vt:lpstr>
      <vt:lpstr>Example 7.3 - Create Horizontal View</vt:lpstr>
      <vt:lpstr>Example 7.4 - Create Vertical View</vt:lpstr>
      <vt:lpstr>Example 7.5 - Grouped and Joined Views</vt:lpstr>
      <vt:lpstr>Example 7.3 - Grouped and Joined Views</vt:lpstr>
      <vt:lpstr>SQL - DROP VIEW</vt:lpstr>
      <vt:lpstr>Restrictions on Views</vt:lpstr>
      <vt:lpstr>Restrictions on Views</vt:lpstr>
      <vt:lpstr>Restrictions on Views</vt:lpstr>
      <vt:lpstr>View Updatability</vt:lpstr>
      <vt:lpstr>View Updatability</vt:lpstr>
      <vt:lpstr>View Updatability</vt:lpstr>
      <vt:lpstr>View Updatability</vt:lpstr>
      <vt:lpstr>View Updatability</vt:lpstr>
      <vt:lpstr>WITH CHECK OPTION</vt:lpstr>
      <vt:lpstr>WITH CHECK OPTION</vt:lpstr>
      <vt:lpstr>Example 7.6 - WITH CHECK OPTION</vt:lpstr>
      <vt:lpstr>Example 7.6 - WITH CHECK OPTION</vt:lpstr>
      <vt:lpstr>Example 7.6 - WITH CHECK OPTION</vt:lpstr>
      <vt:lpstr>Example 7.6 - WITH CHECK OPTION</vt:lpstr>
      <vt:lpstr>Advantages of Views  </vt:lpstr>
      <vt:lpstr>Disadvantages of Views </vt:lpstr>
      <vt:lpstr>View Materialization </vt:lpstr>
      <vt:lpstr>View Maintenance </vt:lpstr>
      <vt:lpstr>View Materialization</vt:lpstr>
      <vt:lpstr>Transactions</vt:lpstr>
      <vt:lpstr>Transactions</vt:lpstr>
      <vt:lpstr>Transactions</vt:lpstr>
      <vt:lpstr>Immediate and Deferred Integrity Constraints</vt:lpstr>
      <vt:lpstr>Immediate and Deferred Integrity Constraints </vt:lpstr>
      <vt:lpstr>Access Control - Authorization Identifiers and Ownership</vt:lpstr>
      <vt:lpstr>Privileges</vt:lpstr>
      <vt:lpstr>Privileges</vt:lpstr>
      <vt:lpstr>GRANT</vt:lpstr>
      <vt:lpstr>Example -GRANT</vt:lpstr>
      <vt:lpstr>Example: GRANT Specific Privileges to PUBLIC </vt:lpstr>
      <vt:lpstr>REVOKE</vt:lpstr>
      <vt:lpstr>REVOKE</vt:lpstr>
      <vt:lpstr>Effects of REVOKE</vt:lpstr>
      <vt:lpstr>Example  REVOKE Specific Privileges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subject>Database Systems</dc:subject>
  <dc:creator>Ghadah Abdullah Alrabeeah</dc:creator>
  <dc:description>Transparencies for Chapter 6 of textbook_x000d_
Database Systems: A Practical Approach to Design, Implementation, and Management</dc:description>
  <cp:lastModifiedBy>Layla hajr</cp:lastModifiedBy>
  <cp:revision>15</cp:revision>
  <cp:lastPrinted>1998-06-08T15:17:53Z</cp:lastPrinted>
  <dcterms:created xsi:type="dcterms:W3CDTF">2016-05-26T12:39:47Z</dcterms:created>
  <dcterms:modified xsi:type="dcterms:W3CDTF">2018-10-31T16:39:56Z</dcterms:modified>
</cp:coreProperties>
</file>