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4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5.xml" ContentType="application/vnd.openxmlformats-officedocument.presentationml.notesSlide+xml"/>
  <Override PartName="/ppt/tags/tag20.xml" ContentType="application/vnd.openxmlformats-officedocument.presentationml.tags+xml"/>
  <Override PartName="/ppt/notesSlides/notesSlide6.xml" ContentType="application/vnd.openxmlformats-officedocument.presentationml.notesSlide+xml"/>
  <Override PartName="/ppt/tags/tag21.xml" ContentType="application/vnd.openxmlformats-officedocument.presentationml.tags+xml"/>
  <Override PartName="/ppt/notesSlides/notesSlide7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8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9.xml" ContentType="application/vnd.openxmlformats-officedocument.presentationml.notesSlide+xml"/>
  <Override PartName="/ppt/tags/tag28.xml" ContentType="application/vnd.openxmlformats-officedocument.presentationml.tags+xml"/>
  <Override PartName="/ppt/notesSlides/notesSlide10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1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2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3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4.xml" ContentType="application/vnd.openxmlformats-officedocument.presentationml.notesSlide+xml"/>
  <Override PartName="/ppt/tags/tag41.xml" ContentType="application/vnd.openxmlformats-officedocument.presentationml.tags+xml"/>
  <Override PartName="/ppt/notesSlides/notesSlide15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6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6" r:id="rId2"/>
    <p:sldId id="266" r:id="rId3"/>
    <p:sldId id="297" r:id="rId4"/>
    <p:sldId id="265" r:id="rId5"/>
    <p:sldId id="282" r:id="rId6"/>
    <p:sldId id="271" r:id="rId7"/>
    <p:sldId id="293" r:id="rId8"/>
    <p:sldId id="274" r:id="rId9"/>
    <p:sldId id="283" r:id="rId10"/>
    <p:sldId id="284" r:id="rId11"/>
    <p:sldId id="256" r:id="rId12"/>
    <p:sldId id="276" r:id="rId13"/>
    <p:sldId id="292" r:id="rId14"/>
    <p:sldId id="278" r:id="rId15"/>
    <p:sldId id="291" r:id="rId16"/>
    <p:sldId id="281" r:id="rId17"/>
    <p:sldId id="294" r:id="rId18"/>
    <p:sldId id="298" r:id="rId19"/>
  </p:sldIdLst>
  <p:sldSz cx="9144000" cy="6858000" type="screen4x3"/>
  <p:notesSz cx="6858000" cy="9144000"/>
  <p:custDataLst>
    <p:tags r:id="rId21"/>
  </p:custData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00FFFF"/>
    <a:srgbClr val="660066"/>
    <a:srgbClr val="663300"/>
    <a:srgbClr val="996600"/>
    <a:srgbClr val="FF99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994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376FCFB-1114-491A-B1C7-DAD2ED85C6A8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192726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2091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6FCFB-1114-491A-B1C7-DAD2ED85C6A8}" type="slidenum">
              <a:rPr lang="ar-SA" altLang="en-US" smtClean="0"/>
              <a:pPr/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807318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6FCFB-1114-491A-B1C7-DAD2ED85C6A8}" type="slidenum">
              <a:rPr lang="ar-SA" altLang="en-US" smtClean="0"/>
              <a:pPr/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190326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6FCFB-1114-491A-B1C7-DAD2ED85C6A8}" type="slidenum">
              <a:rPr lang="ar-SA" altLang="en-US" smtClean="0"/>
              <a:pPr/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878887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6FCFB-1114-491A-B1C7-DAD2ED85C6A8}" type="slidenum">
              <a:rPr lang="ar-SA" altLang="en-US" smtClean="0"/>
              <a:pPr/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542815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6FCFB-1114-491A-B1C7-DAD2ED85C6A8}" type="slidenum">
              <a:rPr lang="ar-SA" altLang="en-US" smtClean="0"/>
              <a:pPr/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138528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6FCFB-1114-491A-B1C7-DAD2ED85C6A8}" type="slidenum">
              <a:rPr lang="ar-SA" altLang="en-US" smtClean="0"/>
              <a:pPr/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573754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6FCFB-1114-491A-B1C7-DAD2ED85C6A8}" type="slidenum">
              <a:rPr lang="ar-SA" altLang="en-US" smtClean="0"/>
              <a:pPr/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64224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6FCFB-1114-491A-B1C7-DAD2ED85C6A8}" type="slidenum">
              <a:rPr lang="ar-SA" altLang="en-US" smtClean="0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76188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6FCFB-1114-491A-B1C7-DAD2ED85C6A8}" type="slidenum">
              <a:rPr lang="ar-SA" altLang="en-US" smtClean="0"/>
              <a:pPr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85776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6FCFB-1114-491A-B1C7-DAD2ED85C6A8}" type="slidenum">
              <a:rPr lang="ar-SA" altLang="en-US" smtClean="0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75505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6FCFB-1114-491A-B1C7-DAD2ED85C6A8}" type="slidenum">
              <a:rPr lang="ar-SA" altLang="en-US" smtClean="0"/>
              <a:pPr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643938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6FCFB-1114-491A-B1C7-DAD2ED85C6A8}" type="slidenum">
              <a:rPr lang="ar-SA" altLang="en-US" smtClean="0"/>
              <a:pPr/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67603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6FCFB-1114-491A-B1C7-DAD2ED85C6A8}" type="slidenum">
              <a:rPr lang="ar-SA" altLang="en-US" smtClean="0"/>
              <a:pPr/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276283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324547F1-9E02-4AD8-97D2-714DC4209790}" type="slidenum">
              <a:rPr lang="ar-SA" altLang="en-US"/>
              <a:pPr/>
              <a:t>9</a:t>
            </a:fld>
            <a:endParaRPr lang="en-GB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77809C61-8928-47B5-8525-E798043BE5AC}" type="slidenum">
              <a:rPr lang="ar-SA" altLang="en-US"/>
              <a:pPr/>
              <a:t>10</a:t>
            </a:fld>
            <a:endParaRPr lang="en-GB" alt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x-non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5C47AB-17B5-4838-96A3-4A283AD3EC33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14706825"/>
      </p:ext>
    </p:extLst>
  </p:cSld>
  <p:clrMapOvr>
    <a:masterClrMapping/>
  </p:clrMapOvr>
  <p:transition spd="med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28DD4F-7D8C-4310-9DB3-1ED3B735C72C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96950503"/>
      </p:ext>
    </p:extLst>
  </p:cSld>
  <p:clrMapOvr>
    <a:masterClrMapping/>
  </p:clrMapOvr>
  <p:transition spd="med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E8A4D4-C1CD-4C77-A67A-B88FFF48C576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65356846"/>
      </p:ext>
    </p:extLst>
  </p:cSld>
  <p:clrMapOvr>
    <a:masterClrMapping/>
  </p:clrMapOvr>
  <p:transition spd="med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F9B373-E176-4007-8161-1AF0DA903F0C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9867579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1F1EAB-DB2B-41C7-BDA1-C057F01FAD04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25411832"/>
      </p:ext>
    </p:extLst>
  </p:cSld>
  <p:clrMapOvr>
    <a:masterClrMapping/>
  </p:clrMapOvr>
  <p:transition spd="med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9B691E-0A23-4317-98A1-5EB34625A74A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01086419"/>
      </p:ext>
    </p:extLst>
  </p:cSld>
  <p:clrMapOvr>
    <a:masterClrMapping/>
  </p:clrMapOvr>
  <p:transition spd="med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1E2EAE-2BC6-48D9-8703-5FBF638A12FA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54472567"/>
      </p:ext>
    </p:extLst>
  </p:cSld>
  <p:clrMapOvr>
    <a:masterClrMapping/>
  </p:clrMapOvr>
  <p:transition spd="med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B69CB4-ED2A-4449-8582-AD44886D69B6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2574249"/>
      </p:ext>
    </p:extLst>
  </p:cSld>
  <p:clrMapOvr>
    <a:masterClrMapping/>
  </p:clrMapOvr>
  <p:transition spd="med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22B0AC-C5EF-4FAD-948A-627B6C17DE59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74429066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0D1B3D-6C3D-4FEC-A56F-DF1FD12B67A5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2515075"/>
      </p:ext>
    </p:extLst>
  </p:cSld>
  <p:clrMapOvr>
    <a:masterClrMapping/>
  </p:clrMapOvr>
  <p:transition spd="med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x-non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FFE7F0-17BC-4D1E-BA2F-A083D110A8E6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05656912"/>
      </p:ext>
    </p:extLst>
  </p:cSld>
  <p:clrMapOvr>
    <a:masterClrMapping/>
  </p:clrMapOvr>
  <p:transition spd="med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F10103AF-4E1C-4950-AE50-C2199DC67AA4}" type="slidenum">
              <a:rPr lang="ar-SA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newsflash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x-non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27.xml"/><Relationship Id="rId7" Type="http://schemas.openxmlformats.org/officeDocument/2006/relationships/image" Target="../media/image13.jpe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31.xml"/><Relationship Id="rId7" Type="http://schemas.openxmlformats.org/officeDocument/2006/relationships/image" Target="../media/image13.jpe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34.xml"/><Relationship Id="rId7" Type="http://schemas.openxmlformats.org/officeDocument/2006/relationships/image" Target="../media/image18.jpe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17.jpeg"/><Relationship Id="rId5" Type="http://schemas.openxmlformats.org/officeDocument/2006/relationships/notesSlide" Target="../notesSlides/notesSlide12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37.xml"/><Relationship Id="rId7" Type="http://schemas.openxmlformats.org/officeDocument/2006/relationships/image" Target="../media/image13.jpe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40.xml"/><Relationship Id="rId7" Type="http://schemas.openxmlformats.org/officeDocument/2006/relationships/image" Target="../media/image12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19.jpe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Relationship Id="rId9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44.xml"/><Relationship Id="rId7" Type="http://schemas.openxmlformats.org/officeDocument/2006/relationships/image" Target="../media/image21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1.png"/><Relationship Id="rId4" Type="http://schemas.openxmlformats.org/officeDocument/2006/relationships/tags" Target="../tags/tag45.xml"/><Relationship Id="rId9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7.xml"/><Relationship Id="rId3" Type="http://schemas.openxmlformats.org/officeDocument/2006/relationships/tags" Target="../tags/tag48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27.pn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image" Target="../media/image26.png"/><Relationship Id="rId5" Type="http://schemas.openxmlformats.org/officeDocument/2006/relationships/tags" Target="../tags/tag50.xml"/><Relationship Id="rId10" Type="http://schemas.openxmlformats.org/officeDocument/2006/relationships/image" Target="../media/image25.png"/><Relationship Id="rId4" Type="http://schemas.openxmlformats.org/officeDocument/2006/relationships/tags" Target="../tags/tag49.xml"/><Relationship Id="rId9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5.xml"/><Relationship Id="rId7" Type="http://schemas.openxmlformats.org/officeDocument/2006/relationships/image" Target="../media/image3.jpe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2.jpeg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6.jpeg"/><Relationship Id="rId4" Type="http://schemas.openxmlformats.org/officeDocument/2006/relationships/tags" Target="../tags/tag6.xml"/><Relationship Id="rId9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9.xml"/><Relationship Id="rId7" Type="http://schemas.openxmlformats.org/officeDocument/2006/relationships/image" Target="../media/image8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1.png"/><Relationship Id="rId4" Type="http://schemas.openxmlformats.org/officeDocument/2006/relationships/tags" Target="../tags/tag10.xml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13.xml"/><Relationship Id="rId7" Type="http://schemas.openxmlformats.org/officeDocument/2006/relationships/image" Target="../media/image13.jpe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16.xml"/><Relationship Id="rId7" Type="http://schemas.openxmlformats.org/officeDocument/2006/relationships/image" Target="../media/image12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14.jpe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6.xml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19.xml"/><Relationship Id="rId7" Type="http://schemas.openxmlformats.org/officeDocument/2006/relationships/image" Target="../media/image13.jpe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24.xml"/><Relationship Id="rId7" Type="http://schemas.openxmlformats.org/officeDocument/2006/relationships/image" Target="../media/image13.jpe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2AA20E-E3BB-4DD9-97C9-A3663BA63953}" type="slidenum">
              <a:rPr lang="ar-SA" smtClean="0"/>
              <a:pPr>
                <a:defRPr/>
              </a:pPr>
              <a:t>1</a:t>
            </a:fld>
            <a:endParaRPr lang="en-GB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25401"/>
            <a:ext cx="8986837" cy="679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2703491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3976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Comparison: </a:t>
            </a:r>
            <a:r>
              <a:rPr 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Plant &amp; Animal Cells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267200"/>
          </a:xfrm>
        </p:spPr>
        <p:txBody>
          <a:bodyPr/>
          <a:lstStyle/>
          <a:p>
            <a:pPr eaLnBrk="1" hangingPunct="1">
              <a:spcBef>
                <a:spcPct val="10000"/>
              </a:spcBef>
              <a:defRPr/>
            </a:pPr>
            <a:r>
              <a:rPr 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Differences</a:t>
            </a:r>
          </a:p>
          <a:p>
            <a:pPr eaLnBrk="1" hangingPunct="1">
              <a:spcBef>
                <a:spcPct val="10000"/>
              </a:spcBef>
              <a:buFontTx/>
              <a:buNone/>
              <a:defRPr/>
            </a:pPr>
            <a:endParaRPr lang="en-US" sz="2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spcBef>
                <a:spcPct val="10000"/>
              </a:spcBef>
              <a:defRPr/>
            </a:pP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Plants have</a:t>
            </a:r>
          </a:p>
          <a:p>
            <a:pPr lvl="2" eaLnBrk="1" hangingPunct="1">
              <a:spcBef>
                <a:spcPct val="10000"/>
              </a:spcBef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Cell wall – provides strength &amp; rigidity and is not found in animal cells.</a:t>
            </a:r>
          </a:p>
          <a:p>
            <a:pPr lvl="2" eaLnBrk="1" hangingPunct="1">
              <a:spcBef>
                <a:spcPct val="10000"/>
              </a:spcBef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Have chloroplasts that is photosynthetic and are not found in animal cells.</a:t>
            </a:r>
          </a:p>
          <a:p>
            <a:pPr lvl="2" eaLnBrk="1" hangingPunct="1">
              <a:spcBef>
                <a:spcPct val="10000"/>
              </a:spcBef>
              <a:buFontTx/>
              <a:buNone/>
              <a:defRPr/>
            </a:pPr>
            <a:endParaRPr lang="en-US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spcBef>
                <a:spcPct val="10000"/>
              </a:spcBef>
              <a:defRPr/>
            </a:pP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Animals have</a:t>
            </a:r>
          </a:p>
          <a:p>
            <a:pPr lvl="2" eaLnBrk="1" hangingPunct="1">
              <a:spcBef>
                <a:spcPct val="10000"/>
              </a:spcBef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Organelle </a:t>
            </a:r>
            <a:r>
              <a:rPr lang="en-US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lysosomes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centriols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and flagella are not found in plants.</a:t>
            </a:r>
          </a:p>
          <a:p>
            <a:pPr lvl="2" eaLnBrk="1" hangingPunct="1">
              <a:spcBef>
                <a:spcPct val="10000"/>
              </a:spcBef>
              <a:defRPr/>
            </a:pPr>
            <a:r>
              <a:rPr lang="en-US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Centrioles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have important role in cell division.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87575"/>
            <a:ext cx="7772400" cy="1470025"/>
          </a:xfrm>
          <a:effectLst>
            <a:outerShdw blurRad="63500" dist="45791" dir="2021404" algn="ctr" rotWithShape="0">
              <a:srgbClr val="FF0000"/>
            </a:outerShdw>
          </a:effec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GB" sz="5400" dirty="0" smtClean="0">
                <a:ln w="11430"/>
                <a:solidFill>
                  <a:srgbClr val="0000FF"/>
                </a:solidFill>
                <a:latin typeface="Impact" panose="020B0806030902050204" pitchFamily="34" charset="0"/>
              </a:rPr>
              <a:t>The Cell Organelles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554163"/>
            <a:ext cx="9144000" cy="4694237"/>
          </a:xfrm>
        </p:spPr>
        <p:txBody>
          <a:bodyPr>
            <a:spAutoFit/>
          </a:bodyPr>
          <a:lstStyle/>
          <a:p>
            <a:pPr indent="-227013" eaLnBrk="1" hangingPunct="1">
              <a:lnSpc>
                <a:spcPct val="13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nucleus contains most of the genes in an eukaryotic cell as it is the r</a:t>
            </a:r>
            <a:r>
              <a:rPr lang="en-US" sz="2000" b="1" dirty="0" smtClean="0"/>
              <a:t>epository for genetic material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indent="-227013" eaLnBrk="1" hangingPunct="1">
              <a:lnSpc>
                <a:spcPct val="13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12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indent="-227013" eaLnBrk="1" hangingPunct="1">
              <a:lnSpc>
                <a:spcPct val="13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nucleus is separated from the cytoplasm by a double membrane </a:t>
            </a:r>
            <a:r>
              <a:rPr lang="en-GB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called </a:t>
            </a:r>
            <a:r>
              <a:rPr lang="en-GB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nuclear envelope</a:t>
            </a:r>
            <a:r>
              <a:rPr lang="en-US" sz="20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indent="-227013" eaLnBrk="1" hangingPunct="1">
              <a:lnSpc>
                <a:spcPct val="13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1200" b="1" dirty="0" smtClean="0"/>
          </a:p>
          <a:p>
            <a:pPr indent="-227013" eaLnBrk="1" hangingPunct="1">
              <a:lnSpc>
                <a:spcPct val="130000"/>
              </a:lnSpc>
              <a:tabLst>
                <a:tab pos="2743200" algn="l"/>
              </a:tabLst>
              <a:defRPr/>
            </a:pPr>
            <a:r>
              <a:rPr lang="en-US" sz="2000" b="1" dirty="0" smtClean="0"/>
              <a:t>It directs activities of the cell.</a:t>
            </a:r>
          </a:p>
          <a:p>
            <a:pPr indent="-227013" eaLnBrk="1" hangingPunct="1">
              <a:lnSpc>
                <a:spcPct val="130000"/>
              </a:lnSpc>
              <a:buFontTx/>
              <a:buNone/>
              <a:tabLst>
                <a:tab pos="2743200" algn="l"/>
              </a:tabLst>
              <a:defRPr/>
            </a:pPr>
            <a:endParaRPr lang="en-US" sz="12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indent="-227013" eaLnBrk="1" hangingPunct="1">
              <a:lnSpc>
                <a:spcPct val="13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GB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nuclear membrane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contains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pores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that allow large macromolecules and particles to pass through.</a:t>
            </a:r>
          </a:p>
          <a:p>
            <a:pPr indent="-227013" eaLnBrk="1" hangingPunct="1">
              <a:lnSpc>
                <a:spcPct val="13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12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indent="-227013" eaLnBrk="1" hangingPunct="1">
              <a:lnSpc>
                <a:spcPct val="13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nuclear membrane is maintaining the shape of the nucleus.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xfrm>
            <a:off x="1600200" y="76200"/>
            <a:ext cx="5638800" cy="9906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1)- The nucleus</a:t>
            </a:r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4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Contains the cell</a:t>
            </a:r>
            <a:r>
              <a:rPr lang="en-US" alt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’</a:t>
            </a:r>
            <a:r>
              <a:rPr 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 genetic library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0F0D61C-6715-44B1-BB12-5A0BD681EAD4}" type="slidenum">
              <a:rPr lang="ar-SA" altLang="en-US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GB" altLang="en-US" sz="1400"/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6" b="9000"/>
          <a:stretch>
            <a:fillRect/>
          </a:stretch>
        </p:blipFill>
        <p:spPr bwMode="auto">
          <a:xfrm>
            <a:off x="4085455" y="1219200"/>
            <a:ext cx="5058545" cy="559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1" name="Picture 3" descr="05_10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16667"/>
          <a:stretch>
            <a:fillRect/>
          </a:stretch>
        </p:blipFill>
        <p:spPr bwMode="auto">
          <a:xfrm>
            <a:off x="55256" y="1447800"/>
            <a:ext cx="4030199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1" name="Rectangle 3"/>
          <p:cNvSpPr>
            <a:spLocks noGrp="1" noChangeArrowheads="1"/>
          </p:cNvSpPr>
          <p:nvPr>
            <p:ph type="title"/>
          </p:nvPr>
        </p:nvSpPr>
        <p:spPr>
          <a:xfrm>
            <a:off x="1600200" y="76200"/>
            <a:ext cx="5638800" cy="9906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nucleus</a:t>
            </a:r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4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Contains the cell</a:t>
            </a:r>
            <a:r>
              <a:rPr lang="en-US" alt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’</a:t>
            </a:r>
            <a:r>
              <a:rPr 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 genetic library</a:t>
            </a:r>
          </a:p>
        </p:txBody>
      </p:sp>
    </p:spTree>
    <p:custDataLst>
      <p:tags r:id="rId1"/>
    </p:custData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186422"/>
            <a:ext cx="8382000" cy="5595378"/>
          </a:xfrm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nucleus contains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chromatin fiber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”</a:t>
            </a:r>
            <a:r>
              <a:rPr lang="en-US" altLang="ja-JP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which is made up of DNA  and proteins.</a:t>
            </a:r>
          </a:p>
          <a:p>
            <a:pPr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When the cell prepares to divide, the chromatin fibers coil up </a:t>
            </a:r>
            <a:r>
              <a:rPr lang="en-US" sz="20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and condensed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be seen as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chromosomes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”</a:t>
            </a:r>
            <a:r>
              <a:rPr lang="en-US" altLang="ja-JP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Each eukaryotic species has a characteristic number of chromosomes.</a:t>
            </a:r>
          </a:p>
          <a:p>
            <a:pPr eaLnBrk="1" hangingPunct="1">
              <a:lnSpc>
                <a:spcPct val="12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- </a:t>
            </a:r>
            <a:r>
              <a:rPr 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typical human cell has </a:t>
            </a:r>
            <a:r>
              <a:rPr lang="en-US" sz="1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46 chromosomes</a:t>
            </a:r>
            <a:r>
              <a:rPr 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but sex cells or </a:t>
            </a:r>
            <a:r>
              <a:rPr lang="en-US" sz="1800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gametes</a:t>
            </a:r>
            <a:r>
              <a:rPr 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(eggs and sperm) have only </a:t>
            </a:r>
            <a:r>
              <a:rPr lang="en-US" sz="1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23 chromosomes</a:t>
            </a:r>
            <a:r>
              <a:rPr 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nucleus directs protein synthesis by synthesizing messenger RNA (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mRNA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lvl="1"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mRNA travels to the cytoplasm and combines with </a:t>
            </a:r>
            <a:r>
              <a:rPr lang="en-US" sz="2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ribosomes</a:t>
            </a:r>
            <a:r>
              <a:rPr 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translate its genetic message into the primary structure of a specific protein.</a:t>
            </a:r>
          </a:p>
          <a:p>
            <a:pPr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Nucleolus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a dark region involved in production of ribosomes.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" name="Picture 4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>
          <a:xfrm>
            <a:off x="1600200" y="76200"/>
            <a:ext cx="5638800" cy="9906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nucleus</a:t>
            </a:r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4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Contains the cell</a:t>
            </a:r>
            <a:r>
              <a:rPr lang="en-US" alt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’</a:t>
            </a:r>
            <a:r>
              <a:rPr 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 genetic library</a:t>
            </a:r>
          </a:p>
        </p:txBody>
      </p:sp>
    </p:spTree>
    <p:custDataLst>
      <p:tags r:id="rId1"/>
    </p:custData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4102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defRPr/>
            </a:pPr>
            <a:r>
              <a:rPr lang="en-US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Ribosomes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are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RNA-protein complexes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composed of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two subunits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large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and </a:t>
            </a:r>
            <a:r>
              <a:rPr 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small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 that join and attach to messenger RNA </a:t>
            </a:r>
            <a:r>
              <a:rPr lang="en-US" sz="2000" b="1" dirty="0" smtClean="0">
                <a:solidFill>
                  <a:srgbClr val="000000"/>
                </a:solidFill>
              </a:rPr>
              <a:t>to carry out protein synthesis.</a:t>
            </a:r>
            <a:endParaRPr lang="en-US" sz="2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130000"/>
              </a:lnSpc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So, it is the site of protein synthesis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Ribosome assembly begins in the </a:t>
            </a:r>
            <a:r>
              <a:rPr 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nucleolus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and is completed in the cytoplasm</a:t>
            </a:r>
          </a:p>
        </p:txBody>
      </p:sp>
      <p:pic>
        <p:nvPicPr>
          <p:cNvPr id="74756" name="Picture 4" descr="05_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14999"/>
          <a:stretch>
            <a:fillRect/>
          </a:stretch>
        </p:blipFill>
        <p:spPr bwMode="auto">
          <a:xfrm>
            <a:off x="1143000" y="3862388"/>
            <a:ext cx="6629400" cy="299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8" name="Rectangle 6"/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5029200" cy="9144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defRPr/>
            </a:pPr>
            <a:r>
              <a:rPr 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2)- Ribosomes:  </a:t>
            </a:r>
            <a:r>
              <a:rPr lang="en-US" sz="36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36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protein-making machine</a:t>
            </a:r>
            <a:endParaRPr lang="en-US" sz="2800" b="1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uiExpand="1" build="p" bldLvl="5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31750"/>
            <a:ext cx="8839200" cy="6909584"/>
          </a:xfrm>
        </p:spPr>
        <p:txBody>
          <a:bodyPr>
            <a:spAutoFit/>
          </a:bodyPr>
          <a:lstStyle/>
          <a:p>
            <a:pPr marL="341313" indent="-268288" eaLnBrk="1" hangingPunct="1">
              <a:lnSpc>
                <a:spcPct val="11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In the </a:t>
            </a:r>
            <a:r>
              <a:rPr lang="en-US" sz="20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nucleolus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, ribosomal RNA (</a:t>
            </a:r>
            <a:r>
              <a:rPr lang="en-US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rRNA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) is synthesized and assembled with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proteins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 from the cytoplasm to form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ribosomal subunits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.</a:t>
            </a:r>
          </a:p>
          <a:p>
            <a:pPr marL="341313" indent="-268288" eaLnBrk="1" hangingPunct="1">
              <a:lnSpc>
                <a:spcPct val="11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The subunits 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pass out through 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the nuclear pores to the cytoplasm where they combine to form </a:t>
            </a:r>
            <a:r>
              <a:rPr lang="en-US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ribosomes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.</a:t>
            </a:r>
          </a:p>
          <a:p>
            <a:pPr marL="341313" indent="-268288" eaLnBrk="1" hangingPunct="1">
              <a:lnSpc>
                <a:spcPct val="11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Cells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that synthesize large quantities of proteins (e.g., pancreas) have large numbers of ribosomes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.</a:t>
            </a:r>
          </a:p>
          <a:p>
            <a:pPr marL="609600" indent="-609600" eaLnBrk="1" hangingPunct="1">
              <a:lnSpc>
                <a:spcPct val="11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  <a:p>
            <a:pPr marL="609600" indent="-609600" eaLnBrk="1" hangingPunct="1">
              <a:lnSpc>
                <a:spcPct val="11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  <a:p>
            <a:pPr marL="609600" indent="-609600" eaLnBrk="1" hangingPunct="1">
              <a:lnSpc>
                <a:spcPct val="11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  <a:p>
            <a:pPr marL="609600" indent="-609600" eaLnBrk="1" hangingPunct="1">
              <a:lnSpc>
                <a:spcPct val="11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12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  <a:p>
            <a:pPr marL="511175" indent="-341313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4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Types of Ribosomes:-</a:t>
            </a:r>
          </a:p>
          <a:p>
            <a:pPr marL="511175" indent="-341313" eaLnBrk="1" hangingPunct="1">
              <a:buClr>
                <a:srgbClr val="FF0000"/>
              </a:buClr>
              <a:buFontTx/>
              <a:buAutoNum type="arabicParenR"/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Free ribosomes</a:t>
            </a:r>
            <a:r>
              <a:rPr lang="en-US" sz="2000" b="1" dirty="0">
                <a:solidFill>
                  <a:srgbClr val="000000"/>
                </a:solidFill>
                <a:ea typeface="ＭＳ Ｐゴシック" charset="0"/>
              </a:rPr>
              <a:t> are suspended </a:t>
            </a:r>
            <a:r>
              <a:rPr lang="en-US" sz="2000" b="1" dirty="0" smtClean="0">
                <a:solidFill>
                  <a:srgbClr val="000000"/>
                </a:solidFill>
                <a:ea typeface="ＭＳ Ｐゴシック" charset="0"/>
              </a:rPr>
              <a:t>in </a:t>
            </a:r>
            <a:r>
              <a:rPr lang="en-US" sz="2000" b="1" dirty="0">
                <a:solidFill>
                  <a:srgbClr val="000000"/>
                </a:solidFill>
                <a:ea typeface="ＭＳ Ｐゴシック" charset="0"/>
              </a:rPr>
              <a:t>the cytosol and synthesize proteins that function </a:t>
            </a:r>
            <a:r>
              <a:rPr lang="en-US" sz="2000" b="1" u="sng" dirty="0">
                <a:solidFill>
                  <a:srgbClr val="000000"/>
                </a:solidFill>
                <a:ea typeface="ＭＳ Ｐゴシック" charset="0"/>
              </a:rPr>
              <a:t>within the cytosol</a:t>
            </a:r>
            <a:r>
              <a:rPr lang="en-US" sz="2000" b="1" dirty="0">
                <a:solidFill>
                  <a:srgbClr val="000000"/>
                </a:solidFill>
                <a:ea typeface="ＭＳ Ｐゴシック" charset="0"/>
              </a:rPr>
              <a:t>.</a:t>
            </a:r>
          </a:p>
          <a:p>
            <a:pPr marL="511175" indent="-341313" eaLnBrk="1" hangingPunct="1">
              <a:buClr>
                <a:srgbClr val="FF0000"/>
              </a:buClr>
              <a:buFontTx/>
              <a:buAutoNum type="arabicParenR"/>
              <a:tabLst>
                <a:tab pos="2743200" algn="l"/>
              </a:tabLst>
              <a:defRPr/>
            </a:pPr>
            <a:endParaRPr lang="en-US" sz="2000" b="1" dirty="0">
              <a:solidFill>
                <a:srgbClr val="000000"/>
              </a:solidFill>
              <a:ea typeface="ＭＳ Ｐゴシック" charset="0"/>
            </a:endParaRPr>
          </a:p>
          <a:p>
            <a:pPr marL="511175" indent="-341313" eaLnBrk="1" hangingPunct="1">
              <a:buClr>
                <a:srgbClr val="FF0000"/>
              </a:buClr>
              <a:buFontTx/>
              <a:buAutoNum type="arabicParenR"/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Bound ribosomes</a:t>
            </a:r>
            <a:r>
              <a:rPr lang="en-US" sz="2000" b="1" dirty="0">
                <a:solidFill>
                  <a:srgbClr val="000000"/>
                </a:solidFill>
                <a:ea typeface="ＭＳ Ｐゴシック" charset="0"/>
              </a:rPr>
              <a:t> are attached to </a:t>
            </a:r>
            <a:r>
              <a:rPr lang="en-US" sz="2000" b="1" dirty="0" smtClean="0">
                <a:solidFill>
                  <a:srgbClr val="000000"/>
                </a:solidFill>
                <a:ea typeface="ＭＳ Ｐゴシック" charset="0"/>
              </a:rPr>
              <a:t>the </a:t>
            </a:r>
            <a:r>
              <a:rPr lang="en-US" sz="2000" b="1" dirty="0">
                <a:solidFill>
                  <a:srgbClr val="000000"/>
                </a:solidFill>
                <a:ea typeface="ＭＳ Ｐゴシック" charset="0"/>
              </a:rPr>
              <a:t>outside of the endoplasmic reticulum.</a:t>
            </a:r>
          </a:p>
          <a:p>
            <a:pPr marL="990600" lvl="1" indent="-5334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  <a:ea typeface="Arial" charset="0"/>
              </a:rPr>
              <a:t>These synthesize proteins that are either included into membranes or for secretion outside the cell.</a:t>
            </a: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4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01" t="40611" r="2542" b="8182"/>
          <a:stretch>
            <a:fillRect/>
          </a:stretch>
        </p:blipFill>
        <p:spPr bwMode="auto">
          <a:xfrm>
            <a:off x="5943600" y="2286000"/>
            <a:ext cx="2819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Quiz1</a:t>
            </a:r>
            <a:endParaRPr lang="en-US"/>
          </a:p>
        </p:txBody>
      </p:sp>
      <p:sp>
        <p:nvSpPr>
          <p:cNvPr id="3" name="Slide Number Placeholder 2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69CB4-ED2A-4449-8582-AD44886D69B6}" type="slidenum">
              <a:rPr lang="ar-SA" altLang="en-US" smtClean="0"/>
              <a:pPr/>
              <a:t>17</a:t>
            </a:fld>
            <a:endParaRPr lang="en-GB" altLang="en-US"/>
          </a:p>
        </p:txBody>
      </p:sp>
      <p:pic>
        <p:nvPicPr>
          <p:cNvPr id="13" name="Picture 12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2362200"/>
            <a:ext cx="5740400" cy="308508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5880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5" name="Picture 14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920" y="55880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custDataLst>
      <p:tags r:id="rId1"/>
    </p:custDataLst>
    <p:extLst>
      <p:ext uri="{BB962C8B-B14F-4D97-AF65-F5344CB8AC3E}">
        <p14:creationId xmlns:p14="http://schemas.microsoft.com/office/powerpoint/2010/main" val="231504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086225" y="52388"/>
            <a:ext cx="4929188" cy="6762750"/>
            <a:chOff x="4085582" y="51992"/>
            <a:chExt cx="4929222" cy="6762464"/>
          </a:xfrm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6" name="Picture 15" descr="Ashraf-Picture2.bmp.ti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9" cstate="print"/>
            <a:srcRect t="2674" b="17106"/>
            <a:stretch>
              <a:fillRect/>
            </a:stretch>
          </p:blipFill>
          <p:spPr>
            <a:xfrm>
              <a:off x="5128077" y="2818887"/>
              <a:ext cx="2730071" cy="292398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8441" name="TextBox 17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429256" y="6247742"/>
              <a:ext cx="2428892" cy="369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GB" altLang="en-US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aalii@ksu.edu.sa</a:t>
              </a:r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/>
          <a:srcRect l="4658" t="19679" r="6347"/>
          <a:stretch>
            <a:fillRect/>
          </a:stretch>
        </p:blipFill>
        <p:spPr bwMode="auto">
          <a:xfrm>
            <a:off x="4139952" y="4653136"/>
            <a:ext cx="4536504" cy="1175643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437" name="Picture 15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0"/>
          <a:stretch>
            <a:fillRect/>
          </a:stretch>
        </p:blipFill>
        <p:spPr bwMode="auto">
          <a:xfrm>
            <a:off x="49213" y="39688"/>
            <a:ext cx="394335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788024" y="5949280"/>
            <a:ext cx="367810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Prof. </a:t>
            </a:r>
            <a:r>
              <a:rPr lang="en-GB" b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Ashraf</a:t>
            </a:r>
            <a:r>
              <a:rPr lang="en-GB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M. Ahmed</a:t>
            </a:r>
            <a:endParaRPr lang="en-GB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1752600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1656" y="2286000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(Zoo-145)</a:t>
            </a:r>
            <a:endParaRPr lang="en-US" sz="2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08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560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xit" presetSubtype="32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3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3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0" y="1600200"/>
            <a:ext cx="4837113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8"/>
          <a:stretch>
            <a:fillRect/>
          </a:stretch>
        </p:blipFill>
        <p:spPr bwMode="auto">
          <a:xfrm>
            <a:off x="4724400" y="1600200"/>
            <a:ext cx="4343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0"/>
            <a:ext cx="9147151" cy="1019175"/>
            <a:chOff x="323528" y="0"/>
            <a:chExt cx="8286750" cy="1019406"/>
          </a:xfrm>
        </p:grpSpPr>
        <p:sp>
          <p:nvSpPr>
            <p:cNvPr id="11" name="Rounded Rectangle 10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2" name="Picture 12" descr="Picture1.bmp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644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 descr="C:\Users\mmoustafa\Desktop\amada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Picture 1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81200" y="644237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PTShape_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81200" y="640432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455286" y="1676400"/>
            <a:ext cx="3962400" cy="519113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rgbClr val="0000FF"/>
            </a:outerShdw>
          </a:effectLst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+mj-cs"/>
              </a:rPr>
              <a:t>B- Eukaryotic Cell</a:t>
            </a: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Eukaryotic Cell</a:t>
            </a:r>
            <a:endParaRPr lang="en-US"/>
          </a:p>
        </p:txBody>
      </p:sp>
      <p:sp>
        <p:nvSpPr>
          <p:cNvPr id="3" name="Slide Number Placeholder 2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69CB4-ED2A-4449-8582-AD44886D69B6}" type="slidenum">
              <a:rPr lang="ar-SA" altLang="en-US" smtClean="0"/>
              <a:pPr/>
              <a:t>3</a:t>
            </a:fld>
            <a:endParaRPr lang="en-GB" altLang="en-US"/>
          </a:p>
        </p:txBody>
      </p:sp>
      <p:pic>
        <p:nvPicPr>
          <p:cNvPr id="14" name="Picture 13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2362200"/>
            <a:ext cx="5359400" cy="1607760"/>
          </a:xfrm>
          <a:prstGeom prst="rect">
            <a:avLst/>
          </a:prstGeom>
        </p:spPr>
      </p:pic>
      <p:pic>
        <p:nvPicPr>
          <p:cNvPr id="15" name="Picture 14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5880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6" name="Picture 15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920" y="55880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custDataLst>
      <p:tags r:id="rId1"/>
    </p:custDataLst>
    <p:extLst>
      <p:ext uri="{BB962C8B-B14F-4D97-AF65-F5344CB8AC3E}">
        <p14:creationId xmlns:p14="http://schemas.microsoft.com/office/powerpoint/2010/main" val="4141042367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5"/>
          <p:cNvGrpSpPr>
            <a:grpSpLocks/>
          </p:cNvGrpSpPr>
          <p:nvPr/>
        </p:nvGrpSpPr>
        <p:grpSpPr bwMode="auto">
          <a:xfrm>
            <a:off x="3429000" y="1600200"/>
            <a:ext cx="2514600" cy="1066800"/>
            <a:chOff x="2160" y="576"/>
            <a:chExt cx="1584" cy="672"/>
          </a:xfrm>
        </p:grpSpPr>
        <p:sp>
          <p:nvSpPr>
            <p:cNvPr id="12299" name="Oval 11"/>
            <p:cNvSpPr>
              <a:spLocks noChangeArrowheads="1"/>
            </p:cNvSpPr>
            <p:nvPr/>
          </p:nvSpPr>
          <p:spPr bwMode="auto">
            <a:xfrm>
              <a:off x="2160" y="576"/>
              <a:ext cx="1584" cy="672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tx2">
                  <a:alpha val="50000"/>
                </a:schemeClr>
              </a:outerShdw>
            </a:effectLst>
          </p:spPr>
          <p:txBody>
            <a:bodyPr wrap="none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endParaRPr lang="en-US" b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12290" name="Text Box 2"/>
            <p:cNvSpPr txBox="1">
              <a:spLocks noChangeArrowheads="1"/>
            </p:cNvSpPr>
            <p:nvPr/>
          </p:nvSpPr>
          <p:spPr bwMode="auto">
            <a:xfrm>
              <a:off x="2256" y="624"/>
              <a:ext cx="1392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GB" b="1" dirty="0" err="1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anose="020B0604020202020204" pitchFamily="34" charset="0"/>
                  <a:ea typeface="+mn-ea"/>
                </a:rPr>
                <a:t>Eu</a:t>
              </a:r>
              <a:r>
                <a:rPr lang="en-GB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anose="020B0604020202020204" pitchFamily="34" charset="0"/>
                  <a:ea typeface="+mn-ea"/>
                </a:rPr>
                <a:t> = True</a:t>
              </a: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GB" b="1" dirty="0" err="1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anose="020B0604020202020204" pitchFamily="34" charset="0"/>
                  <a:ea typeface="+mn-ea"/>
                </a:rPr>
                <a:t>Karyon</a:t>
              </a:r>
              <a:r>
                <a:rPr lang="en-GB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anose="020B0604020202020204" pitchFamily="34" charset="0"/>
                  <a:ea typeface="+mn-ea"/>
                </a:rPr>
                <a:t> = Nucleus</a:t>
              </a:r>
              <a:endParaRPr lang="en-US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209800" y="228600"/>
            <a:ext cx="5181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B- The Eukaryotic Cell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524000" y="4221163"/>
            <a:ext cx="2590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Animal Cell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5715000" y="4144963"/>
            <a:ext cx="2133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3200" b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Plant Cell</a:t>
            </a:r>
          </a:p>
        </p:txBody>
      </p:sp>
      <p:grpSp>
        <p:nvGrpSpPr>
          <p:cNvPr id="3078" name="Group 6"/>
          <p:cNvGrpSpPr>
            <a:grpSpLocks/>
          </p:cNvGrpSpPr>
          <p:nvPr/>
        </p:nvGrpSpPr>
        <p:grpSpPr bwMode="auto">
          <a:xfrm>
            <a:off x="2743200" y="2743200"/>
            <a:ext cx="3962400" cy="1401763"/>
            <a:chOff x="1536" y="1344"/>
            <a:chExt cx="2496" cy="672"/>
          </a:xfrm>
        </p:grpSpPr>
        <p:sp>
          <p:nvSpPr>
            <p:cNvPr id="3083" name="Line 7"/>
            <p:cNvSpPr>
              <a:spLocks noChangeShapeType="1"/>
            </p:cNvSpPr>
            <p:nvPr/>
          </p:nvSpPr>
          <p:spPr bwMode="auto">
            <a:xfrm>
              <a:off x="2736" y="1344"/>
              <a:ext cx="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Line 8"/>
            <p:cNvSpPr>
              <a:spLocks noChangeShapeType="1"/>
            </p:cNvSpPr>
            <p:nvPr/>
          </p:nvSpPr>
          <p:spPr bwMode="auto">
            <a:xfrm>
              <a:off x="1536" y="1728"/>
              <a:ext cx="24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Line 9"/>
            <p:cNvSpPr>
              <a:spLocks noChangeShapeType="1"/>
            </p:cNvSpPr>
            <p:nvPr/>
          </p:nvSpPr>
          <p:spPr bwMode="auto">
            <a:xfrm flipH="1">
              <a:off x="1536" y="1728"/>
              <a:ext cx="8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Line 10"/>
            <p:cNvSpPr>
              <a:spLocks noChangeShapeType="1"/>
            </p:cNvSpPr>
            <p:nvPr/>
          </p:nvSpPr>
          <p:spPr bwMode="auto">
            <a:xfrm flipH="1">
              <a:off x="4024" y="1728"/>
              <a:ext cx="8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76200" y="5334000"/>
            <a:ext cx="8534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sz="3200" dirty="0" smtClean="0">
                <a:ln w="11430"/>
                <a:solidFill>
                  <a:srgbClr val="FF0000"/>
                </a:solidFill>
                <a:latin typeface="Impact" panose="020B0806030902050204" pitchFamily="34" charset="0"/>
              </a:rPr>
              <a:t>Compare  Animal and Plant cell</a:t>
            </a:r>
            <a:endParaRPr lang="en-GB" sz="3200" dirty="0" smtClean="0">
              <a:ln w="11430"/>
              <a:solidFill>
                <a:srgbClr val="FF0000"/>
              </a:solidFill>
            </a:endParaRP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228600" y="5715000"/>
            <a:ext cx="853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sz="3200" dirty="0" smtClean="0">
                <a:ln w="11430"/>
                <a:solidFill>
                  <a:srgbClr val="FF0000"/>
                </a:solidFill>
                <a:latin typeface="Impact" panose="020B0806030902050204" pitchFamily="34" charset="0"/>
              </a:rPr>
              <a:t>What are the functions of cell organelles </a:t>
            </a:r>
            <a:r>
              <a:rPr lang="en-GB" sz="3600" dirty="0" smtClean="0">
                <a:ln w="11430"/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9" name="Picture 1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1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en-GB" altLang="en-US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Eukaryotic </a:t>
            </a:r>
            <a:r>
              <a:rPr lang="en-US" altLang="en-US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Cell Organization</a:t>
            </a:r>
          </a:p>
        </p:txBody>
      </p:sp>
      <p:pic>
        <p:nvPicPr>
          <p:cNvPr id="4099" name="Picture 3" descr="FG02_0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8382000" cy="5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504950"/>
            <a:ext cx="9144000" cy="5200650"/>
          </a:xfrm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  <a:spcAft>
                <a:spcPts val="600"/>
              </a:spcAft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 eukaryotic cell has internal membranes, which partition the cell into compartments.</a:t>
            </a:r>
          </a:p>
          <a:p>
            <a:pPr eaLnBrk="1" hangingPunct="1">
              <a:lnSpc>
                <a:spcPct val="130000"/>
              </a:lnSpc>
              <a:spcAft>
                <a:spcPts val="600"/>
              </a:spcAft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These membranes also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participate in metabolism 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as many enzymes are built into membranes.</a:t>
            </a:r>
          </a:p>
          <a:p>
            <a:pPr eaLnBrk="1" hangingPunct="1">
              <a:lnSpc>
                <a:spcPct val="130000"/>
              </a:lnSpc>
              <a:spcAft>
                <a:spcPts val="600"/>
              </a:spcAft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general structure of a biological membrane is a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double layer 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 phospholipids and diverse proteins.</a:t>
            </a:r>
          </a:p>
          <a:p>
            <a:pPr eaLnBrk="1" hangingPunct="1">
              <a:lnSpc>
                <a:spcPct val="130000"/>
              </a:lnSpc>
              <a:spcAft>
                <a:spcPts val="600"/>
              </a:spcAft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Each type of membrane has a unique combination of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lipids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proteins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for its specific functions.</a:t>
            </a:r>
          </a:p>
          <a:p>
            <a:pPr lvl="1" eaLnBrk="1" hangingPunct="1">
              <a:lnSpc>
                <a:spcPct val="130000"/>
              </a:lnSpc>
              <a:spcAft>
                <a:spcPts val="600"/>
              </a:spcAft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 example, those in the membranes of mitochondria function in cellular respiration.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4676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GB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Introduction</a:t>
            </a:r>
            <a:endParaRPr lang="en-US" b="1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619D201-3A94-4C54-8789-FBAFA38C5FE3}" type="slidenum">
              <a:rPr lang="ar-SA" altLang="en-US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GB" altLang="en-US" sz="140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ounded Rectangle 1"/>
          <p:cNvSpPr>
            <a:spLocks noChangeArrowheads="1"/>
          </p:cNvSpPr>
          <p:nvPr/>
        </p:nvSpPr>
        <p:spPr bwMode="auto">
          <a:xfrm>
            <a:off x="5791200" y="6126163"/>
            <a:ext cx="2667000" cy="655637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4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7"/>
          <a:stretch>
            <a:fillRect/>
          </a:stretch>
        </p:blipFill>
        <p:spPr bwMode="auto">
          <a:xfrm>
            <a:off x="152400" y="228600"/>
            <a:ext cx="8915400" cy="603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438400" y="2413000"/>
            <a:ext cx="4686300" cy="3505200"/>
            <a:chOff x="1536" y="1520"/>
            <a:chExt cx="2952" cy="2208"/>
          </a:xfrm>
        </p:grpSpPr>
        <p:sp>
          <p:nvSpPr>
            <p:cNvPr id="7173" name="Rectangle 6"/>
            <p:cNvSpPr>
              <a:spLocks noChangeArrowheads="1"/>
            </p:cNvSpPr>
            <p:nvPr/>
          </p:nvSpPr>
          <p:spPr bwMode="auto">
            <a:xfrm>
              <a:off x="2688" y="3536"/>
              <a:ext cx="912" cy="192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en-US" sz="1800"/>
            </a:p>
          </p:txBody>
        </p:sp>
        <p:sp>
          <p:nvSpPr>
            <p:cNvPr id="7174" name="Rectangle 7"/>
            <p:cNvSpPr>
              <a:spLocks noChangeArrowheads="1"/>
            </p:cNvSpPr>
            <p:nvPr/>
          </p:nvSpPr>
          <p:spPr bwMode="auto">
            <a:xfrm>
              <a:off x="3728" y="3152"/>
              <a:ext cx="720" cy="192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en-US" sz="1800"/>
            </a:p>
          </p:txBody>
        </p:sp>
        <p:sp>
          <p:nvSpPr>
            <p:cNvPr id="7175" name="Rectangle 8"/>
            <p:cNvSpPr>
              <a:spLocks noChangeArrowheads="1"/>
            </p:cNvSpPr>
            <p:nvPr/>
          </p:nvSpPr>
          <p:spPr bwMode="auto">
            <a:xfrm>
              <a:off x="3576" y="1520"/>
              <a:ext cx="912" cy="192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en-US" sz="1800"/>
            </a:p>
          </p:txBody>
        </p:sp>
        <p:sp>
          <p:nvSpPr>
            <p:cNvPr id="7176" name="Rectangle 9"/>
            <p:cNvSpPr>
              <a:spLocks noChangeArrowheads="1"/>
            </p:cNvSpPr>
            <p:nvPr/>
          </p:nvSpPr>
          <p:spPr bwMode="auto">
            <a:xfrm>
              <a:off x="1536" y="3312"/>
              <a:ext cx="576" cy="192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en-US" sz="1800"/>
            </a:p>
          </p:txBody>
        </p:sp>
      </p:grpSp>
      <p:sp>
        <p:nvSpPr>
          <p:cNvPr id="7172" name="Rounded Rectangle 7"/>
          <p:cNvSpPr>
            <a:spLocks noChangeArrowheads="1"/>
          </p:cNvSpPr>
          <p:nvPr/>
        </p:nvSpPr>
        <p:spPr bwMode="auto">
          <a:xfrm>
            <a:off x="6289675" y="5410200"/>
            <a:ext cx="2667000" cy="849313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370888" cy="4267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Similarities</a:t>
            </a:r>
          </a:p>
          <a:p>
            <a:pPr eaLnBrk="1" hangingPunct="1">
              <a:buFontTx/>
              <a:buNone/>
              <a:defRPr/>
            </a:pPr>
            <a:endParaRPr lang="en-US" sz="1600" b="1" dirty="0" smtClean="0">
              <a:effectLst>
                <a:outerShdw blurRad="38100" dist="38100" dir="2700000" algn="tl">
                  <a:srgbClr val="C0C0C0"/>
                </a:outerShdw>
              </a:effectLst>
              <a:ea typeface="+mn-ea"/>
            </a:endParaRPr>
          </a:p>
          <a:p>
            <a:pPr lvl="1"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Arial" charset="0"/>
              </a:rPr>
              <a:t>Both are eukaryotic cells</a:t>
            </a:r>
          </a:p>
          <a:p>
            <a:pPr eaLnBrk="1" hangingPunct="1">
              <a:buFontTx/>
              <a:buNone/>
              <a:defRPr/>
            </a:pPr>
            <a:endParaRPr lang="en-US" b="1" dirty="0" smtClean="0">
              <a:effectLst>
                <a:outerShdw blurRad="38100" dist="38100" dir="2700000" algn="tl">
                  <a:srgbClr val="C0C0C0"/>
                </a:outerShdw>
              </a:effectLst>
              <a:ea typeface="+mn-ea"/>
            </a:endParaRPr>
          </a:p>
          <a:p>
            <a:pPr lvl="1"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Arial" charset="0"/>
              </a:rPr>
              <a:t>Both contain similar organelles</a:t>
            </a:r>
          </a:p>
          <a:p>
            <a:pPr lvl="1" eaLnBrk="1" hangingPunct="1">
              <a:buFontTx/>
              <a:buNone/>
              <a:defRPr/>
            </a:pPr>
            <a:endParaRPr lang="en-US" b="1" dirty="0" smtClean="0">
              <a:effectLst>
                <a:outerShdw blurRad="38100" dist="38100" dir="2700000" algn="tl">
                  <a:srgbClr val="C0C0C0"/>
                </a:outerShdw>
              </a:effectLst>
              <a:ea typeface="Arial" charset="0"/>
            </a:endParaRPr>
          </a:p>
          <a:p>
            <a:pPr lvl="1"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Arial" charset="0"/>
              </a:rPr>
              <a:t>Both are surrounded by cell membrane</a:t>
            </a:r>
          </a:p>
          <a:p>
            <a:pPr lvl="1" eaLnBrk="1" hangingPunct="1">
              <a:buFontTx/>
              <a:buNone/>
              <a:defRPr/>
            </a:pPr>
            <a:endParaRPr lang="en-US" b="1" dirty="0" smtClean="0">
              <a:effectLst>
                <a:outerShdw blurRad="38100" dist="38100" dir="2700000" algn="tl">
                  <a:srgbClr val="C0C0C0"/>
                </a:outerShdw>
              </a:effectLst>
              <a:ea typeface="Arial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3976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Comparison: </a:t>
            </a:r>
            <a:r>
              <a:rPr 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Plant &amp; Animal Cells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8"/>
  <p:tag name="ARTICULATE_PROJECT_OPEN" val="1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1114764-c:\users\amahmedkeele\desktop\lectures\lecture-6 cell-organelles\lecture 6.pptx"/>
  <p:tag name="ARTICULATE_PRESENTER_VERSION" val="7"/>
  <p:tag name="ARTICULATE_USED_PAGE_ORIENTATION" val="1"/>
  <p:tag name="ARTICULATE_USED_PAGE_SIZE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PROPERTY" val="1"/>
  <p:tag name="ART_ENGAGE_A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5"/>
  <p:tag name="ARTICULATE_AUDIO_RECORDED" val="1"/>
  <p:tag name="ELAPSEDTIME" val="93.1"/>
  <p:tag name="ANNOTATION_TYPE_1" val="0"/>
  <p:tag name="ANNOTATION_START_1" val="19.0"/>
  <p:tag name="ANNOTATION_END_1" val="22.3"/>
  <p:tag name="ANNOTATION_TOP_1" val="196"/>
  <p:tag name="ANNOTATION_LEFT_1" val="425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2.3"/>
  <p:tag name="ANNOTATION_END_2" val="54.1"/>
  <p:tag name="ANNOTATION_TOP_2" val="247"/>
  <p:tag name="ANNOTATION_LEFT_2" val="39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4.1"/>
  <p:tag name="ANNOTATION_END_3" val="56.4"/>
  <p:tag name="ANNOTATION_TOP_3" val="473"/>
  <p:tag name="ANNOTATION_LEFT_3" val="18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56.4"/>
  <p:tag name="ANNOTATION_END_4" val="67.7"/>
  <p:tag name="ANNOTATION_TOP_4" val="468"/>
  <p:tag name="ANNOTATION_LEFT_4" val="616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7.7"/>
  <p:tag name="ANNOTATION_END_5" val="69.4"/>
  <p:tag name="ANNOTATION_TOP_5" val="616"/>
  <p:tag name="ANNOTATION_LEFT_5" val="16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69.4"/>
  <p:tag name="ANNOTATION_END_6" val="70.2"/>
  <p:tag name="ANNOTATION_TOP_6" val="621"/>
  <p:tag name="ANNOTATION_LEFT_6" val="36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0.2"/>
  <p:tag name="ANNOTATION_END_7" val="73.7"/>
  <p:tag name="ANNOTATION_TOP_7" val="617"/>
  <p:tag name="ANNOTATION_LEFT_7" val="588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3.7"/>
  <p:tag name="ANNOTATION_END_8" val="81.3"/>
  <p:tag name="ANNOTATION_TOP_8" val="671"/>
  <p:tag name="ANNOTATION_LEFT_8" val="101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81.3"/>
  <p:tag name="ANNOTATION_END_9" val="87.1"/>
  <p:tag name="ANNOTATION_TOP_9" val="676"/>
  <p:tag name="ANNOTATION_LEFT_9" val="338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7.1"/>
  <p:tag name="ANNOTATION_TOP_10" val="667"/>
  <p:tag name="ANNOTATION_LEFT_10" val="626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COUNT" val="10"/>
  <p:tag name="ARTICULATE_NAV_LEVEL" val="1"/>
  <p:tag name="ARTICULATE_SLIDE_PRESENTER_GUID" val="ff22d02e-cd9a-471f-b07c-896d259b7816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5947464441d4fb18ea232532d9c82fc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28d321493754a3c9340bf1e391cc15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2"/>
  <p:tag name="ARTICULATE_AUDIO_RECORDED" val="1"/>
  <p:tag name="ELAPSEDTIME" val="206.5"/>
  <p:tag name="ANNOTATION_TYPE_1" val="0"/>
  <p:tag name="ANNOTATION_START_1" val="26.9"/>
  <p:tag name="ANNOTATION_END_1" val="36.3"/>
  <p:tag name="ANNOTATION_TOP_1" val="218"/>
  <p:tag name="ANNOTATION_LEFT_1" val="26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6.3"/>
  <p:tag name="ANNOTATION_END_2" val="57.9"/>
  <p:tag name="ANNOTATION_TOP_2" val="425"/>
  <p:tag name="ANNOTATION_LEFT_2" val="27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7.9"/>
  <p:tag name="ANNOTATION_END_3" val="60.7"/>
  <p:tag name="ANNOTATION_TOP_3" val="373"/>
  <p:tag name="ANNOTATION_LEFT_3" val="47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60.7"/>
  <p:tag name="ANNOTATION_END_4" val="63.8"/>
  <p:tag name="ANNOTATION_TOP_4" val="476"/>
  <p:tag name="ANNOTATION_LEFT_4" val="467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3.8"/>
  <p:tag name="ANNOTATION_END_5" val="65.5"/>
  <p:tag name="ANNOTATION_TOP_5" val="379"/>
  <p:tag name="ANNOTATION_LEFT_5" val="46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65.5"/>
  <p:tag name="ANNOTATION_END_6" val="67.8"/>
  <p:tag name="ANNOTATION_TOP_6" val="472"/>
  <p:tag name="ANNOTATION_LEFT_6" val="45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67.8"/>
  <p:tag name="ANNOTATION_END_7" val="75.3"/>
  <p:tag name="ANNOTATION_TOP_7" val="416"/>
  <p:tag name="ANNOTATION_LEFT_7" val="267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5.3"/>
  <p:tag name="ANNOTATION_END_8" val="82.7"/>
  <p:tag name="ANNOTATION_TOP_8" val="466"/>
  <p:tag name="ANNOTATION_LEFT_8" val="46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82.7"/>
  <p:tag name="ANNOTATION_END_9" val="85.4"/>
  <p:tag name="ANNOTATION_TOP_9" val="265"/>
  <p:tag name="ANNOTATION_LEFT_9" val="668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5.4"/>
  <p:tag name="ANNOTATION_END_10" val="88.1"/>
  <p:tag name="ANNOTATION_TOP_10" val="491"/>
  <p:tag name="ANNOTATION_LEFT_10" val="666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8.1"/>
  <p:tag name="ANNOTATION_END_11" val="91.1"/>
  <p:tag name="ANNOTATION_TOP_11" val="265"/>
  <p:tag name="ANNOTATION_LEFT_11" val="678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91.1"/>
  <p:tag name="ANNOTATION_END_12" val="93.0"/>
  <p:tag name="ANNOTATION_TOP_12" val="320"/>
  <p:tag name="ANNOTATION_LEFT_12" val="675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93.0"/>
  <p:tag name="ANNOTATION_END_13" val="95.2"/>
  <p:tag name="ANNOTATION_TOP_13" val="337"/>
  <p:tag name="ANNOTATION_LEFT_13" val="687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16711680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95.2"/>
  <p:tag name="ANNOTATION_END_14" val="97.3"/>
  <p:tag name="ANNOTATION_TOP_14" val="352"/>
  <p:tag name="ANNOTATION_LEFT_14" val="691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16711680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97.3"/>
  <p:tag name="ANNOTATION_END_15" val="98.8"/>
  <p:tag name="ANNOTATION_TOP_15" val="373"/>
  <p:tag name="ANNOTATION_LEFT_15" val="713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16711680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98.8"/>
  <p:tag name="ANNOTATION_END_16" val="100.0"/>
  <p:tag name="ANNOTATION_TOP_16" val="394"/>
  <p:tag name="ANNOTATION_LEFT_16" val="706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16711680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00.0"/>
  <p:tag name="ANNOTATION_END_17" val="111.5"/>
  <p:tag name="ANNOTATION_TOP_17" val="417"/>
  <p:tag name="ANNOTATION_LEFT_17" val="680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16711680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11.5"/>
  <p:tag name="ANNOTATION_END_18" val="118.0"/>
  <p:tag name="ANNOTATION_TOP_18" val="497"/>
  <p:tag name="ANNOTATION_LEFT_18" val="695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16711680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18.0"/>
  <p:tag name="ANNOTATION_END_19" val="119.9"/>
  <p:tag name="ANNOTATION_TOP_19" val="536"/>
  <p:tag name="ANNOTATION_LEFT_19" val="683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16711680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19.9"/>
  <p:tag name="ANNOTATION_END_20" val="121.4"/>
  <p:tag name="ANNOTATION_TOP_20" val="551"/>
  <p:tag name="ANNOTATION_LEFT_20" val="698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16711680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21.4"/>
  <p:tag name="ANNOTATION_END_21" val="124.0"/>
  <p:tag name="ANNOTATION_TOP_21" val="579"/>
  <p:tag name="ANNOTATION_LEFT_21" val="684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16711680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24.0"/>
  <p:tag name="ANNOTATION_END_22" val="126.1"/>
  <p:tag name="ANNOTATION_TOP_22" val="612"/>
  <p:tag name="ANNOTATION_LEFT_22" val="670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16711680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26.1"/>
  <p:tag name="ANNOTATION_END_23" val="127.7"/>
  <p:tag name="ANNOTATION_TOP_23" val="634"/>
  <p:tag name="ANNOTATION_LEFT_23" val="677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16711680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27.7"/>
  <p:tag name="ANNOTATION_TOP_24" val="654"/>
  <p:tag name="ANNOTATION_LEFT_24" val="678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16711680"/>
  <p:tag name="ANNOTATION_FILL_ALPHA_24" val="100"/>
  <p:tag name="ANNOTATION_BORDER_WIDTH_24" val="2"/>
  <p:tag name="ANNOTATION_SLIDE_WIDTH_24" val="960"/>
  <p:tag name="ANNOTATION_SLIDE_HEIGHT_24" val="720"/>
  <p:tag name="ANNOTATION_COUNT" val="24"/>
  <p:tag name="ARTICULATE_NAV_LEVEL" val="1"/>
  <p:tag name="ARTICULATE_SLIDE_PRESENTER_GUID" val="ff22d02e-cd9a-471f-b07c-896d259b7816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a4fcc9f3e2c4021935a4e61cbc1110d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6b030ea253647688b34d9b88df3146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1"/>
  <p:tag name="ARTICULATE_AUDIO_RECORDED" val="1"/>
  <p:tag name="ELAPSEDTIME" val="157.4"/>
  <p:tag name="ANNOTATION_TYPE_1" val="0"/>
  <p:tag name="ANNOTATION_START_1" val="15.6"/>
  <p:tag name="ANNOTATION_END_1" val="34.7"/>
  <p:tag name="ANNOTATION_TOP_1" val="193"/>
  <p:tag name="ANNOTATION_LEFT_1" val="4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4.7"/>
  <p:tag name="ANNOTATION_END_2" val="60.7"/>
  <p:tag name="ANNOTATION_TOP_2" val="306"/>
  <p:tag name="ANNOTATION_LEFT_2" val="35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60.7"/>
  <p:tag name="ANNOTATION_END_3" val="97.2"/>
  <p:tag name="ANNOTATION_TOP_3" val="425"/>
  <p:tag name="ANNOTATION_LEFT_3" val="5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97.2"/>
  <p:tag name="ANNOTATION_END_4" val="125.5"/>
  <p:tag name="ANNOTATION_TOP_4" val="538"/>
  <p:tag name="ANNOTATION_LEFT_4" val="36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25.5"/>
  <p:tag name="ANNOTATION_TOP_5" val="653"/>
  <p:tag name="ANNOTATION_LEFT_5" val="89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COUNT" val="5"/>
  <p:tag name="ARTICULATE_NAV_LEVEL" val="1"/>
  <p:tag name="ARTICULATE_SLIDE_PRESENTER_GUID" val="ff22d02e-cd9a-471f-b07c-896d259b7816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c40d1638ba148458bdb14b5bb3b73e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c29c482fbcf41dd8ce5d9aad056267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6"/>
  <p:tag name="ARTICULATE_NAV_LEVEL" val="1"/>
  <p:tag name="ARTICULATE_SLIDE_PRESENTER_GUID" val="ff22d02e-cd9a-471f-b07c-896d259b7816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3"/>
  <p:tag name="ARTICULATE_AUDIO_RECORDED" val="1"/>
  <p:tag name="ELAPSEDTIME" val="205.2"/>
  <p:tag name="ANNOTATION_TYPE_1" val="0"/>
  <p:tag name="ANNOTATION_START_1" val="25.1"/>
  <p:tag name="ANNOTATION_END_1" val="52.8"/>
  <p:tag name="ANNOTATION_TOP_1" val="600"/>
  <p:tag name="ANNOTATION_LEFT_1" val="50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2.8"/>
  <p:tag name="ANNOTATION_END_2" val="54.3"/>
  <p:tag name="ANNOTATION_TOP_2" val="391"/>
  <p:tag name="ANNOTATION_LEFT_2" val="285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4.3"/>
  <p:tag name="ANNOTATION_END_3" val="55.5"/>
  <p:tag name="ANNOTATION_TOP_3" val="480"/>
  <p:tag name="ANNOTATION_LEFT_3" val="28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55.5"/>
  <p:tag name="ANNOTATION_END_4" val="64.2"/>
  <p:tag name="ANNOTATION_TOP_4" val="359"/>
  <p:tag name="ANNOTATION_LEFT_4" val="309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4.2"/>
  <p:tag name="ANNOTATION_END_5" val="69.8"/>
  <p:tag name="ANNOTATION_TOP_5" val="232"/>
  <p:tag name="ANNOTATION_LEFT_5" val="503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69.8"/>
  <p:tag name="ANNOTATION_END_6" val="76.7"/>
  <p:tag name="ANNOTATION_TOP_6" val="355"/>
  <p:tag name="ANNOTATION_LEFT_6" val="37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6.7"/>
  <p:tag name="ANNOTATION_END_7" val="78.5"/>
  <p:tag name="ANNOTATION_TOP_7" val="278"/>
  <p:tag name="ANNOTATION_LEFT_7" val="36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8.5"/>
  <p:tag name="ANNOTATION_END_8" val="79.2"/>
  <p:tag name="ANNOTATION_TOP_8" val="372"/>
  <p:tag name="ANNOTATION_LEFT_8" val="377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9.2"/>
  <p:tag name="ANNOTATION_END_9" val="83.1"/>
  <p:tag name="ANNOTATION_TOP_9" val="285"/>
  <p:tag name="ANNOTATION_LEFT_9" val="37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3.1"/>
  <p:tag name="ANNOTATION_END_10" val="88.5"/>
  <p:tag name="ANNOTATION_TOP_10" val="461"/>
  <p:tag name="ANNOTATION_LEFT_10" val="525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8.5"/>
  <p:tag name="ANNOTATION_END_11" val="89.3"/>
  <p:tag name="ANNOTATION_TOP_11" val="404"/>
  <p:tag name="ANNOTATION_LEFT_11" val="318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89.3"/>
  <p:tag name="ANNOTATION_END_12" val="90.2"/>
  <p:tag name="ANNOTATION_TOP_12" val="518"/>
  <p:tag name="ANNOTATION_LEFT_12" val="401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90.2"/>
  <p:tag name="ANNOTATION_END_13" val="100.1"/>
  <p:tag name="ANNOTATION_TOP_13" val="535"/>
  <p:tag name="ANNOTATION_LEFT_13" val="339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16711680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00.1"/>
  <p:tag name="ANNOTATION_END_14" val="106.9"/>
  <p:tag name="ANNOTATION_TOP_14" val="413"/>
  <p:tag name="ANNOTATION_LEFT_14" val="267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16711680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06.9"/>
  <p:tag name="ANNOTATION_END_15" val="116.7"/>
  <p:tag name="ANNOTATION_TOP_15" val="503"/>
  <p:tag name="ANNOTATION_LEFT_15" val="297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16711680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16.7"/>
  <p:tag name="ANNOTATION_END_16" val="118.2"/>
  <p:tag name="ANNOTATION_TOP_16" val="493"/>
  <p:tag name="ANNOTATION_LEFT_16" val="340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16711680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18.2"/>
  <p:tag name="ANNOTATION_END_17" val="121.8"/>
  <p:tag name="ANNOTATION_TOP_17" val="501"/>
  <p:tag name="ANNOTATION_LEFT_17" val="352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16711680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21.8"/>
  <p:tag name="ANNOTATION_END_18" val="125.9"/>
  <p:tag name="ANNOTATION_TOP_18" val="417"/>
  <p:tag name="ANNOTATION_LEFT_18" val="255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16711680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25.9"/>
  <p:tag name="ANNOTATION_END_19" val="127.2"/>
  <p:tag name="ANNOTATION_TOP_19" val="493"/>
  <p:tag name="ANNOTATION_LEFT_19" val="348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16711680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27.2"/>
  <p:tag name="ANNOTATION_END_20" val="136.1"/>
  <p:tag name="ANNOTATION_TOP_20" val="415"/>
  <p:tag name="ANNOTATION_LEFT_20" val="249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16711680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36.1"/>
  <p:tag name="ANNOTATION_END_21" val="139.7"/>
  <p:tag name="ANNOTATION_TOP_21" val="458"/>
  <p:tag name="ANNOTATION_LEFT_21" val="338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16711680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39.7"/>
  <p:tag name="ANNOTATION_END_22" val="141.1"/>
  <p:tag name="ANNOTATION_TOP_22" val="454"/>
  <p:tag name="ANNOTATION_LEFT_22" val="357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16711680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41.1"/>
  <p:tag name="ANNOTATION_END_23" val="142.2"/>
  <p:tag name="ANNOTATION_TOP_23" val="465"/>
  <p:tag name="ANNOTATION_LEFT_23" val="321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16711680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42.2"/>
  <p:tag name="ANNOTATION_END_24" val="154.2"/>
  <p:tag name="ANNOTATION_TOP_24" val="449"/>
  <p:tag name="ANNOTATION_LEFT_24" val="352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16711680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54.2"/>
  <p:tag name="ANNOTATION_END_25" val="173.4"/>
  <p:tag name="ANNOTATION_TOP_25" val="650"/>
  <p:tag name="ANNOTATION_LEFT_25" val="624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16711680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73.4"/>
  <p:tag name="ANNOTATION_END_26" val="178.2"/>
  <p:tag name="ANNOTATION_TOP_26" val="671"/>
  <p:tag name="ANNOTATION_LEFT_26" val="628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16711680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78.2"/>
  <p:tag name="ANNOTATION_END_27" val="186.1"/>
  <p:tag name="ANNOTATION_TOP_27" val="685"/>
  <p:tag name="ANNOTATION_LEFT_27" val="625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16711680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86.1"/>
  <p:tag name="ANNOTATION_END_28" val="188.4"/>
  <p:tag name="ANNOTATION_TOP_28" val="701"/>
  <p:tag name="ANNOTATION_LEFT_28" val="655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16711680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88.4"/>
  <p:tag name="ANNOTATION_END_29" val="189.5"/>
  <p:tag name="ANNOTATION_TOP_29" val="241"/>
  <p:tag name="ANNOTATION_LEFT_29" val="294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16711680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89.5"/>
  <p:tag name="ANNOTATION_END_30" val="190.8"/>
  <p:tag name="ANNOTATION_TOP_30" val="206"/>
  <p:tag name="ANNOTATION_LEFT_30" val="450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16711680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90.8"/>
  <p:tag name="ANNOTATION_TOP_31" val="308"/>
  <p:tag name="ANNOTATION_LEFT_31" val="223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16711680"/>
  <p:tag name="ANNOTATION_FILL_ALPHA_31" val="100"/>
  <p:tag name="ANNOTATION_BORDER_WIDTH_31" val="2"/>
  <p:tag name="ANNOTATION_SLIDE_WIDTH_31" val="960"/>
  <p:tag name="ANNOTATION_SLIDE_HEIGHT_31" val="720"/>
  <p:tag name="ANNOTATION_COUNT" val="31"/>
  <p:tag name="ARTICULATE_NAV_LEVEL" val="1"/>
  <p:tag name="ARTICULATE_SLIDE_PRESENTER_GUID" val="ff22d02e-cd9a-471f-b07c-896d259b7816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4"/>
  <p:tag name="ARTICULATE_AUDIO_RECORDED" val="1"/>
  <p:tag name="ELAPSEDTIME" val="123.8"/>
  <p:tag name="ANNOTATION_TYPE_1" val="0"/>
  <p:tag name="ANNOTATION_START_1" val="26.4"/>
  <p:tag name="ANNOTATION_END_1" val="27.9"/>
  <p:tag name="ANNOTATION_TOP_1" val="269"/>
  <p:tag name="ANNOTATION_LEFT_1" val="613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7.9"/>
  <p:tag name="ANNOTATION_END_2" val="28.7"/>
  <p:tag name="ANNOTATION_TOP_2" val="302"/>
  <p:tag name="ANNOTATION_LEFT_2" val="44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8.7"/>
  <p:tag name="ANNOTATION_END_3" val="29.3"/>
  <p:tag name="ANNOTATION_TOP_3" val="295"/>
  <p:tag name="ANNOTATION_LEFT_3" val="48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9.3"/>
  <p:tag name="ANNOTATION_END_4" val="50.3"/>
  <p:tag name="ANNOTATION_TOP_4" val="315"/>
  <p:tag name="ANNOTATION_LEFT_4" val="352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0.3"/>
  <p:tag name="ANNOTATION_END_5" val="51.2"/>
  <p:tag name="ANNOTATION_TOP_5" val="421"/>
  <p:tag name="ANNOTATION_LEFT_5" val="468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1.2"/>
  <p:tag name="ANNOTATION_END_6" val="52.2"/>
  <p:tag name="ANNOTATION_TOP_6" val="360"/>
  <p:tag name="ANNOTATION_LEFT_6" val="513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2.2"/>
  <p:tag name="ANNOTATION_END_7" val="55.3"/>
  <p:tag name="ANNOTATION_TOP_7" val="369"/>
  <p:tag name="ANNOTATION_LEFT_7" val="331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55.3"/>
  <p:tag name="ANNOTATION_END_8" val="59.1"/>
  <p:tag name="ANNOTATION_TOP_8" val="557"/>
  <p:tag name="ANNOTATION_LEFT_8" val="28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59.1"/>
  <p:tag name="ANNOTATION_END_9" val="59.9"/>
  <p:tag name="ANNOTATION_TOP_9" val="395"/>
  <p:tag name="ANNOTATION_LEFT_9" val="28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59.9"/>
  <p:tag name="ANNOTATION_END_10" val="60.9"/>
  <p:tag name="ANNOTATION_TOP_10" val="353"/>
  <p:tag name="ANNOTATION_LEFT_10" val="23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0.9"/>
  <p:tag name="ANNOTATION_END_11" val="62.0"/>
  <p:tag name="ANNOTATION_TOP_11" val="205"/>
  <p:tag name="ANNOTATION_LEFT_11" val="205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62.0"/>
  <p:tag name="ANNOTATION_END_12" val="63.3"/>
  <p:tag name="ANNOTATION_TOP_12" val="115"/>
  <p:tag name="ANNOTATION_LEFT_12" val="417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63.3"/>
  <p:tag name="ANNOTATION_END_13" val="64.3"/>
  <p:tag name="ANNOTATION_TOP_13" val="415"/>
  <p:tag name="ANNOTATION_LEFT_13" val="627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16711680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64.3"/>
  <p:tag name="ANNOTATION_END_14" val="76.4"/>
  <p:tag name="ANNOTATION_TOP_14" val="438"/>
  <p:tag name="ANNOTATION_LEFT_14" val="539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16711680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76.4"/>
  <p:tag name="ANNOTATION_END_15" val="77.5"/>
  <p:tag name="ANNOTATION_TOP_15" val="614"/>
  <p:tag name="ANNOTATION_LEFT_15" val="556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16711680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77.5"/>
  <p:tag name="ANNOTATION_END_16" val="81.6"/>
  <p:tag name="ANNOTATION_TOP_16" val="607"/>
  <p:tag name="ANNOTATION_LEFT_16" val="45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16711680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81.6"/>
  <p:tag name="ANNOTATION_END_17" val="82.3"/>
  <p:tag name="ANNOTATION_TOP_17" val="506"/>
  <p:tag name="ANNOTATION_LEFT_17" val="451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16711680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82.3"/>
  <p:tag name="ANNOTATION_END_18" val="82.9"/>
  <p:tag name="ANNOTATION_TOP_18" val="500"/>
  <p:tag name="ANNOTATION_LEFT_18" val="485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16711680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82.9"/>
  <p:tag name="ANNOTATION_END_19" val="84.1"/>
  <p:tag name="ANNOTATION_TOP_19" val="474"/>
  <p:tag name="ANNOTATION_LEFT_19" val="513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16711680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84.1"/>
  <p:tag name="ANNOTATION_END_20" val="84.7"/>
  <p:tag name="ANNOTATION_TOP_20" val="392"/>
  <p:tag name="ANNOTATION_LEFT_20" val="277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16711680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84.7"/>
  <p:tag name="ANNOTATION_END_21" val="99.8"/>
  <p:tag name="ANNOTATION_TOP_21" val="421"/>
  <p:tag name="ANNOTATION_LEFT_21" val="276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16711680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99.8"/>
  <p:tag name="ANNOTATION_END_22" val="100.6"/>
  <p:tag name="ANNOTATION_TOP_22" val="182"/>
  <p:tag name="ANNOTATION_LEFT_22" val="225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16711680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00.6"/>
  <p:tag name="ANNOTATION_END_23" val="102.4"/>
  <p:tag name="ANNOTATION_TOP_23" val="73"/>
  <p:tag name="ANNOTATION_LEFT_23" val="367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16711680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02.4"/>
  <p:tag name="ANNOTATION_END_24" val="102.7"/>
  <p:tag name="ANNOTATION_TOP_24" val="468"/>
  <p:tag name="ANNOTATION_LEFT_24" val="515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16711680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02.7"/>
  <p:tag name="ANNOTATION_END_25" val="103.6"/>
  <p:tag name="ANNOTATION_TOP_25" val="459"/>
  <p:tag name="ANNOTATION_LEFT_25" val="572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16711680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03.6"/>
  <p:tag name="ANNOTATION_END_26" val="104.3"/>
  <p:tag name="ANNOTATION_TOP_26" val="498"/>
  <p:tag name="ANNOTATION_LEFT_26" val="539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16711680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04.3"/>
  <p:tag name="ANNOTATION_END_27" val="105.1"/>
  <p:tag name="ANNOTATION_TOP_27" val="501"/>
  <p:tag name="ANNOTATION_LEFT_27" val="453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16711680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05.1"/>
  <p:tag name="ANNOTATION_END_28" val="105.6"/>
  <p:tag name="ANNOTATION_TOP_28" val="410"/>
  <p:tag name="ANNOTATION_LEFT_28" val="312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16711680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05.6"/>
  <p:tag name="ANNOTATION_TOP_29" val="392"/>
  <p:tag name="ANNOTATION_LEFT_29" val="274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16711680"/>
  <p:tag name="ANNOTATION_FILL_ALPHA_29" val="100"/>
  <p:tag name="ANNOTATION_BORDER_WIDTH_29" val="2"/>
  <p:tag name="ANNOTATION_SLIDE_WIDTH_29" val="960"/>
  <p:tag name="ANNOTATION_SLIDE_HEIGHT_29" val="720"/>
  <p:tag name="ANNOTATION_COUNT" val="29"/>
  <p:tag name="ARTICULATE_NAV_LEVEL" val="1"/>
  <p:tag name="ARTICULATE_SLIDE_PRESENTER_GUID" val="ff22d02e-cd9a-471f-b07c-896d259b7816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3"/>
  <p:tag name="ARTICULATE_AUDIO_RECORDED" val="1"/>
  <p:tag name="ELAPSEDTIME" val="27.8"/>
  <p:tag name="ANNOTATION_TYPE_1" val="0"/>
  <p:tag name="ANNOTATION_START_1" val="8.9"/>
  <p:tag name="ANNOTATION_END_1" val="13.0"/>
  <p:tag name="ANNOTATION_TOP_1" val="277"/>
  <p:tag name="ANNOTATION_LEFT_1" val="73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3.0"/>
  <p:tag name="ANNOTATION_END_2" val="19.6"/>
  <p:tag name="ANNOTATION_TOP_2" val="400"/>
  <p:tag name="ANNOTATION_LEFT_2" val="7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9.6"/>
  <p:tag name="ANNOTATION_TOP_3" val="510"/>
  <p:tag name="ANNOTATION_LEFT_3" val="8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COUNT" val="3"/>
  <p:tag name="ARTICULATE_NAV_LEVEL" val="1"/>
  <p:tag name="ARTICULATE_SLIDE_PRESENTER_GUID" val="ff22d02e-cd9a-471f-b07c-896d259b7816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92a39044fad49ceb8afe9a96fe0de6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222c4758dbf4dc49515726acba8bfc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4"/>
  <p:tag name="ARTICULATE_AUDIO_RECORDED" val="1"/>
  <p:tag name="ELAPSEDTIME" val="50.9"/>
  <p:tag name="ANNOTATION_TYPE_1" val="0"/>
  <p:tag name="ANNOTATION_START_1" val="6.0"/>
  <p:tag name="ANNOTATION_END_1" val="9.1"/>
  <p:tag name="ANNOTATION_TOP_1" val="328"/>
  <p:tag name="ANNOTATION_LEFT_1" val="15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9.1"/>
  <p:tag name="ANNOTATION_END_2" val="17.4"/>
  <p:tag name="ANNOTATION_TOP_2" val="408"/>
  <p:tag name="ANNOTATION_LEFT_2" val="15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7.4"/>
  <p:tag name="ANNOTATION_END_3" val="18.6"/>
  <p:tag name="ANNOTATION_TOP_3" val="410"/>
  <p:tag name="ANNOTATION_LEFT_3" val="283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8.6"/>
  <p:tag name="ANNOTATION_END_4" val="27.7"/>
  <p:tag name="ANNOTATION_TOP_4" val="410"/>
  <p:tag name="ANNOTATION_LEFT_4" val="56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7.7"/>
  <p:tag name="ANNOTATION_END_5" val="31.0"/>
  <p:tag name="ANNOTATION_TOP_5" val="529"/>
  <p:tag name="ANNOTATION_LEFT_5" val="8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1.0"/>
  <p:tag name="ANNOTATION_END_6" val="32.3"/>
  <p:tag name="ANNOTATION_TOP_6" val="575"/>
  <p:tag name="ANNOTATION_LEFT_6" val="340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2.3"/>
  <p:tag name="ANNOTATION_END_7" val="33.4"/>
  <p:tag name="ANNOTATION_TOP_7" val="576"/>
  <p:tag name="ANNOTATION_LEFT_7" val="519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3.4"/>
  <p:tag name="ANNOTATION_END_8" val="37.8"/>
  <p:tag name="ANNOTATION_TOP_8" val="571"/>
  <p:tag name="ANNOTATION_LEFT_8" val="73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7.8"/>
  <p:tag name="ANNOTATION_END_9" val="45.2"/>
  <p:tag name="ANNOTATION_TOP_9" val="653"/>
  <p:tag name="ANNOTATION_LEFT_9" val="263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COUNT" val="9"/>
  <p:tag name="ARTICULATE_NAV_LEVEL" val="1"/>
  <p:tag name="ARTICULATE_SLIDE_PRESENTER_GUID" val="ff22d02e-cd9a-471f-b07c-896d259b7816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4939cb8204f4d159632ec8393da361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1e764648cca4ca7a7f3759b76bb5cf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6"/>
  <p:tag name="ARTICULATE_AUDIO_RECORDED" val="1"/>
  <p:tag name="ELAPSEDTIME" val="35.9"/>
  <p:tag name="ANNOTATION_COUNT" val="0"/>
  <p:tag name="ARTICULATE_NAV_LEVEL" val="1"/>
  <p:tag name="ARTICULATE_SLIDE_PRESENTER_GUID" val="ff22d02e-cd9a-471f-b07c-896d259b7816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6"/>
  <p:tag name="ARTICULATE_AUDIO_RECORDED" val="1"/>
  <p:tag name="ELAPSEDTIME" val="134.1"/>
  <p:tag name="ANNOTATION_TYPE_1" val="0"/>
  <p:tag name="ANNOTATION_START_1" val="14.9"/>
  <p:tag name="ANNOTATION_END_1" val="36.1"/>
  <p:tag name="ANNOTATION_TOP_1" val="61"/>
  <p:tag name="ANNOTATION_LEFT_1" val="43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6.1"/>
  <p:tag name="ANNOTATION_END_2" val="54.3"/>
  <p:tag name="ANNOTATION_TOP_2" val="192"/>
  <p:tag name="ANNOTATION_LEFT_2" val="3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4.3"/>
  <p:tag name="ANNOTATION_END_3" val="77.2"/>
  <p:tag name="ANNOTATION_TOP_3" val="307"/>
  <p:tag name="ANNOTATION_LEFT_3" val="4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77.2"/>
  <p:tag name="ANNOTATION_END_4" val="85.2"/>
  <p:tag name="ANNOTATION_TOP_4" val="429"/>
  <p:tag name="ANNOTATION_LEFT_4" val="46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85.2"/>
  <p:tag name="ANNOTATION_END_5" val="89.6"/>
  <p:tag name="ANNOTATION_TOP_5" val="506"/>
  <p:tag name="ANNOTATION_LEFT_5" val="5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89.6"/>
  <p:tag name="ANNOTATION_END_6" val="119.3"/>
  <p:tag name="ANNOTATION_TOP_6" val="510"/>
  <p:tag name="ANNOTATION_LEFT_6" val="45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19.3"/>
  <p:tag name="ANNOTATION_TOP_7" val="624"/>
  <p:tag name="ANNOTATION_LEFT_7" val="47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COUNT" val="7"/>
  <p:tag name="ARTICULATE_NAV_LEVEL" val="1"/>
  <p:tag name="ARTICULATE_SLIDE_PRESENTER_GUID" val="ff22d02e-cd9a-471f-b07c-896d259b7816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6"/>
  <p:tag name="ORIGINAL_AUDIO_FILEPATH" val="C:\Ashraf\D\Ashraf 2\Lectures\Saudia\145-Zoo\Gamal-Lectures\New-Articulate\Lectures\Lecture-6 Cell-Organelles\s27.wav"/>
  <p:tag name="ELAPSEDTIME" val="0"/>
  <p:tag name="ARTICULATE_NAV_LEVEL" val="1"/>
  <p:tag name="ARTICULATE_SLIDE_PRESENTER_GUID" val="ff22d02e-cd9a-471f-b07c-896d259b7816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56626a52559492bac2059ca8c00e49c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c15a765cc264e1eb94dd0978eff6fd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2"/>
  <p:tag name="ARTICULATE_AUDIO_RECORDED" val="1"/>
  <p:tag name="ELAPSEDTIME" val="144.9"/>
  <p:tag name="ANNOTATION_TYPE_1" val="0"/>
  <p:tag name="ANNOTATION_START_1" val="5.8"/>
  <p:tag name="ANNOTATION_END_1" val="7.8"/>
  <p:tag name="ANNOTATION_TOP_1" val="311"/>
  <p:tag name="ANNOTATION_LEFT_1" val="29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7.8"/>
  <p:tag name="ANNOTATION_END_2" val="11.7"/>
  <p:tag name="ANNOTATION_TOP_2" val="314"/>
  <p:tag name="ANNOTATION_LEFT_2" val="15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1.7"/>
  <p:tag name="ANNOTATION_END_3" val="12.4"/>
  <p:tag name="ANNOTATION_TOP_3" val="381"/>
  <p:tag name="ANNOTATION_LEFT_3" val="16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2.4"/>
  <p:tag name="ANNOTATION_END_4" val="12.8"/>
  <p:tag name="ANNOTATION_TOP_4" val="323"/>
  <p:tag name="ANNOTATION_LEFT_4" val="17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2.8"/>
  <p:tag name="ANNOTATION_END_5" val="16.6"/>
  <p:tag name="ANNOTATION_TOP_5" val="281"/>
  <p:tag name="ANNOTATION_LEFT_5" val="17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6.6"/>
  <p:tag name="ANNOTATION_END_6" val="18.2"/>
  <p:tag name="ANNOTATION_TOP_6" val="264"/>
  <p:tag name="ANNOTATION_LEFT_6" val="263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8.2"/>
  <p:tag name="ANNOTATION_END_7" val="19.7"/>
  <p:tag name="ANNOTATION_TOP_7" val="309"/>
  <p:tag name="ANNOTATION_LEFT_7" val="288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9.7"/>
  <p:tag name="ANNOTATION_END_8" val="21.4"/>
  <p:tag name="ANNOTATION_TOP_8" val="253"/>
  <p:tag name="ANNOTATION_LEFT_8" val="265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21.4"/>
  <p:tag name="ANNOTATION_END_9" val="22.6"/>
  <p:tag name="ANNOTATION_TOP_9" val="251"/>
  <p:tag name="ANNOTATION_LEFT_9" val="294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22.6"/>
  <p:tag name="ANNOTATION_END_10" val="23.9"/>
  <p:tag name="ANNOTATION_TOP_10" val="333"/>
  <p:tag name="ANNOTATION_LEFT_10" val="298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23.9"/>
  <p:tag name="ANNOTATION_END_11" val="46.6"/>
  <p:tag name="ANNOTATION_TOP_11" val="340"/>
  <p:tag name="ANNOTATION_LEFT_11" val="314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46.6"/>
  <p:tag name="ANNOTATION_END_12" val="51.8"/>
  <p:tag name="ANNOTATION_TOP_12" val="373"/>
  <p:tag name="ANNOTATION_LEFT_12" val="488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51.8"/>
  <p:tag name="ANNOTATION_END_13" val="56.1"/>
  <p:tag name="ANNOTATION_TOP_13" val="408"/>
  <p:tag name="ANNOTATION_LEFT_13" val="501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16711680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56.1"/>
  <p:tag name="ANNOTATION_END_14" val="57.6"/>
  <p:tag name="ANNOTATION_TOP_14" val="352"/>
  <p:tag name="ANNOTATION_LEFT_14" val="491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16711680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57.6"/>
  <p:tag name="ANNOTATION_END_15" val="58.3"/>
  <p:tag name="ANNOTATION_TOP_15" val="275"/>
  <p:tag name="ANNOTATION_LEFT_15" val="562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16711680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58.3"/>
  <p:tag name="ANNOTATION_END_16" val="58.9"/>
  <p:tag name="ANNOTATION_TOP_16" val="311"/>
  <p:tag name="ANNOTATION_LEFT_16" val="602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16711680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58.9"/>
  <p:tag name="ANNOTATION_END_17" val="59.8"/>
  <p:tag name="ANNOTATION_TOP_17" val="366"/>
  <p:tag name="ANNOTATION_LEFT_17" val="585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16711680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59.8"/>
  <p:tag name="ANNOTATION_END_18" val="65.3"/>
  <p:tag name="ANNOTATION_TOP_18" val="354"/>
  <p:tag name="ANNOTATION_LEFT_18" val="502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16711680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65.3"/>
  <p:tag name="ANNOTATION_END_19" val="68.4"/>
  <p:tag name="ANNOTATION_TOP_19" val="239"/>
  <p:tag name="ANNOTATION_LEFT_19" val="449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16711680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68.4"/>
  <p:tag name="ANNOTATION_END_20" val="73.6"/>
  <p:tag name="ANNOTATION_TOP_20" val="318"/>
  <p:tag name="ANNOTATION_LEFT_20" val="537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16711680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73.6"/>
  <p:tag name="ANNOTATION_END_21" val="102.7"/>
  <p:tag name="ANNOTATION_TOP_21" val="278"/>
  <p:tag name="ANNOTATION_LEFT_21" val="450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16711680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02.7"/>
  <p:tag name="ANNOTATION_END_22" val="110.6"/>
  <p:tag name="ANNOTATION_TOP_22" val="395"/>
  <p:tag name="ANNOTATION_LEFT_22" val="659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16711680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10.6"/>
  <p:tag name="ANNOTATION_END_23" val="117.7"/>
  <p:tag name="ANNOTATION_TOP_23" val="272"/>
  <p:tag name="ANNOTATION_LEFT_23" val="797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16711680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17.7"/>
  <p:tag name="ANNOTATION_END_24" val="118.3"/>
  <p:tag name="ANNOTATION_TOP_24" val="243"/>
  <p:tag name="ANNOTATION_LEFT_24" val="799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16711680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18.3"/>
  <p:tag name="ANNOTATION_END_25" val="118.9"/>
  <p:tag name="ANNOTATION_TOP_25" val="233"/>
  <p:tag name="ANNOTATION_LEFT_25" val="818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16711680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18.9"/>
  <p:tag name="ANNOTATION_END_26" val="119.5"/>
  <p:tag name="ANNOTATION_TOP_26" val="221"/>
  <p:tag name="ANNOTATION_LEFT_26" val="847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16711680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19.5"/>
  <p:tag name="ANNOTATION_END_27" val="120.2"/>
  <p:tag name="ANNOTATION_TOP_27" val="242"/>
  <p:tag name="ANNOTATION_LEFT_27" val="859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16711680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20.2"/>
  <p:tag name="ANNOTATION_END_28" val="121.5"/>
  <p:tag name="ANNOTATION_TOP_28" val="282"/>
  <p:tag name="ANNOTATION_LEFT_28" val="818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16711680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21.5"/>
  <p:tag name="ANNOTATION_END_29" val="122.4"/>
  <p:tag name="ANNOTATION_TOP_29" val="303"/>
  <p:tag name="ANNOTATION_LEFT_29" val="634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16711680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22.4"/>
  <p:tag name="ANNOTATION_END_30" val="125.5"/>
  <p:tag name="ANNOTATION_TOP_30" val="275"/>
  <p:tag name="ANNOTATION_LEFT_30" val="625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16711680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25.5"/>
  <p:tag name="ANNOTATION_END_31" val="126.4"/>
  <p:tag name="ANNOTATION_TOP_31" val="462"/>
  <p:tag name="ANNOTATION_LEFT_31" val="780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16711680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26.4"/>
  <p:tag name="ANNOTATION_END_32" val="129.0"/>
  <p:tag name="ANNOTATION_TOP_32" val="461"/>
  <p:tag name="ANNOTATION_LEFT_32" val="784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16711680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29.0"/>
  <p:tag name="ANNOTATION_END_33" val="129.5"/>
  <p:tag name="ANNOTATION_TOP_33" val="451"/>
  <p:tag name="ANNOTATION_LEFT_33" val="796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16711680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29.5"/>
  <p:tag name="ANNOTATION_END_34" val="130.2"/>
  <p:tag name="ANNOTATION_TOP_34" val="455"/>
  <p:tag name="ANNOTATION_LEFT_34" val="826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16711680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30.2"/>
  <p:tag name="ANNOTATION_END_35" val="130.9"/>
  <p:tag name="ANNOTATION_TOP_35" val="458"/>
  <p:tag name="ANNOTATION_LEFT_35" val="847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16711680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30.9"/>
  <p:tag name="ANNOTATION_END_36" val="132.1"/>
  <p:tag name="ANNOTATION_TOP_36" val="485"/>
  <p:tag name="ANNOTATION_LEFT_36" val="853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16711680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32.1"/>
  <p:tag name="ANNOTATION_END_37" val="134.4"/>
  <p:tag name="ANNOTATION_TOP_37" val="552"/>
  <p:tag name="ANNOTATION_LEFT_37" val="535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16711680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34.4"/>
  <p:tag name="ANNOTATION_TOP_38" val="576"/>
  <p:tag name="ANNOTATION_LEFT_38" val="572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16711680"/>
  <p:tag name="ANNOTATION_FILL_ALPHA_38" val="100"/>
  <p:tag name="ANNOTATION_BORDER_WIDTH_38" val="2"/>
  <p:tag name="ANNOTATION_SLIDE_WIDTH_38" val="960"/>
  <p:tag name="ANNOTATION_SLIDE_HEIGHT_38" val="720"/>
  <p:tag name="ANNOTATION_COUNT" val="38"/>
  <p:tag name="ARTICULATE_NAV_LEVEL" val="1"/>
  <p:tag name="ARTICULATE_SLIDE_PRESENTER_GUID" val="ff22d02e-cd9a-471f-b07c-896d259b7816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29143363a6549ab8a2f2af9c2e5357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74865ddfc1c4b4e9fceae25c2be8cf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8"/>
  <p:tag name="ARTICULATE_AUDIO_RECORDED" val="1"/>
  <p:tag name="ELAPSEDTIME" val="459.2"/>
  <p:tag name="ANNOTATION_TYPE_1" val="0"/>
  <p:tag name="ANNOTATION_START_1" val="9.1"/>
  <p:tag name="ANNOTATION_END_1" val="10.9"/>
  <p:tag name="ANNOTATION_TOP_1" val="146"/>
  <p:tag name="ANNOTATION_LEFT_1" val="6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0.9"/>
  <p:tag name="ANNOTATION_END_2" val="16.0"/>
  <p:tag name="ANNOTATION_TOP_2" val="149"/>
  <p:tag name="ANNOTATION_LEFT_2" val="365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6.0"/>
  <p:tag name="ANNOTATION_END_3" val="21.9"/>
  <p:tag name="ANNOTATION_TOP_3" val="189"/>
  <p:tag name="ANNOTATION_LEFT_3" val="7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2"/>
  <p:tag name="ANNOTATION_START_4" val="21.9"/>
  <p:tag name="ANNOTATION_END_4" val="21.9"/>
  <p:tag name="ANNOTATION_TOP_4" val="-40"/>
  <p:tag name="ANNOTATION_LEFT_4" val="-40"/>
  <p:tag name="ANNOTATION_WIDTH_4" val="1042"/>
  <p:tag name="ANNOTATION_HEIGHT_4" val="801"/>
  <p:tag name="ANNOTATION_ANIMATION_4" val="4"/>
  <p:tag name="ANNOTATION_ROTATION_4" val="0"/>
  <p:tag name="ANNOTATION_SUB_TYPE_4" val="11"/>
  <p:tag name="ANNOTATION_LOOP_COUNT_4" val="1"/>
  <p:tag name="ANNOTATION_BOX_RADIUS_4" val="0"/>
  <p:tag name="ANNOTATION_SCALE_4" val="0"/>
  <p:tag name="ANNOTATION_BORDER_ALPHA_4" val="100"/>
  <p:tag name="ANNOTATION_BORDER_COLOR_4" val="16777215"/>
  <p:tag name="ANNOTATION_FILL_COLOR_4" val="5296274"/>
  <p:tag name="ANNOTATION_FILL_ALPHA_4" val="50"/>
  <p:tag name="ANNOTATION_BORDER_WIDTH_4" val="2"/>
  <p:tag name="ANNOTATION_SLIDE_WIDTH_4" val="960"/>
  <p:tag name="ANNOTATION_SLIDE_HEIGHT_4" val="720"/>
  <p:tag name="ANNOTATION_TYPE_5" val="2"/>
  <p:tag name="ANNOTATION_START_5" val="21.9"/>
  <p:tag name="ANNOTATION_END_5" val="28.1"/>
  <p:tag name="ANNOTATION_TOP_5" val="129"/>
  <p:tag name="ANNOTATION_LEFT_5" val="358"/>
  <p:tag name="ANNOTATION_WIDTH_5" val="509"/>
  <p:tag name="ANNOTATION_HEIGHT_5" val="59"/>
  <p:tag name="ANNOTATION_ANIMATION_5" val="4"/>
  <p:tag name="ANNOTATION_ROTATION_5" val="0"/>
  <p:tag name="ANNOTATION_SUB_TYPE_5" val="11"/>
  <p:tag name="ANNOTATION_LOOP_COUNT_5" val="1"/>
  <p:tag name="ANNOTATION_BOX_RADIUS_5" val="5"/>
  <p:tag name="ANNOTATION_SCALE_5" val="0"/>
  <p:tag name="ANNOTATION_BORDER_ALPHA_5" val="100"/>
  <p:tag name="ANNOTATION_BORDER_COLOR_5" val="16777215"/>
  <p:tag name="ANNOTATION_FILL_COLOR_5" val="5296274"/>
  <p:tag name="ANNOTATION_FILL_ALPHA_5" val="50"/>
  <p:tag name="ANNOTATION_BORDER_WIDTH_5" val="2"/>
  <p:tag name="ANNOTATION_SLIDE_WIDTH_5" val="960"/>
  <p:tag name="ANNOTATION_SLIDE_HEIGHT_5" val="720"/>
  <p:tag name="ANNOTATION_TYPE_6" val="2"/>
  <p:tag name="ANNOTATION_START_6" val="28.1"/>
  <p:tag name="ANNOTATION_END_6" val="28.1"/>
  <p:tag name="ANNOTATION_TOP_6" val="-40"/>
  <p:tag name="ANNOTATION_LEFT_6" val="-40"/>
  <p:tag name="ANNOTATION_WIDTH_6" val="1042"/>
  <p:tag name="ANNOTATION_HEIGHT_6" val="801"/>
  <p:tag name="ANNOTATION_ANIMATION_6" val="4"/>
  <p:tag name="ANNOTATION_ROTATION_6" val="0"/>
  <p:tag name="ANNOTATION_SUB_TYPE_6" val="11"/>
  <p:tag name="ANNOTATION_LOOP_COUNT_6" val="1"/>
  <p:tag name="ANNOTATION_BOX_RADIUS_6" val="0"/>
  <p:tag name="ANNOTATION_SCALE_6" val="0"/>
  <p:tag name="ANNOTATION_BORDER_ALPHA_6" val="100"/>
  <p:tag name="ANNOTATION_BORDER_COLOR_6" val="16777215"/>
  <p:tag name="ANNOTATION_FILL_COLOR_6" val="5296274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28.1"/>
  <p:tag name="ANNOTATION_END_7" val="39.0"/>
  <p:tag name="ANNOTATION_TOP_7" val="163"/>
  <p:tag name="ANNOTATION_LEFT_7" val="66"/>
  <p:tag name="ANNOTATION_WIDTH_7" val="259"/>
  <p:tag name="ANNOTATION_HEIGHT_7" val="49"/>
  <p:tag name="ANNOTATION_ANIMATION_7" val="4"/>
  <p:tag name="ANNOTATION_ROTATION_7" val="0"/>
  <p:tag name="ANNOTATION_SUB_TYPE_7" val="11"/>
  <p:tag name="ANNOTATION_LOOP_COUNT_7" val="1"/>
  <p:tag name="ANNOTATION_BOX_RADIUS_7" val="5"/>
  <p:tag name="ANNOTATION_SCALE_7" val="0"/>
  <p:tag name="ANNOTATION_BORDER_ALPHA_7" val="100"/>
  <p:tag name="ANNOTATION_BORDER_COLOR_7" val="16777215"/>
  <p:tag name="ANNOTATION_FILL_COLOR_7" val="5296274"/>
  <p:tag name="ANNOTATION_FILL_ALPHA_7" val="50"/>
  <p:tag name="ANNOTATION_BORDER_WIDTH_7" val="2"/>
  <p:tag name="ANNOTATION_SLIDE_WIDTH_7" val="960"/>
  <p:tag name="ANNOTATION_SLIDE_HEIGHT_7" val="720"/>
  <p:tag name="ANNOTATION_TYPE_8" val="2"/>
  <p:tag name="ANNOTATION_START_8" val="39.0"/>
  <p:tag name="ANNOTATION_END_8" val="40.2"/>
  <p:tag name="ANNOTATION_TOP_8" val="-40"/>
  <p:tag name="ANNOTATION_LEFT_8" val="-40"/>
  <p:tag name="ANNOTATION_WIDTH_8" val="1042"/>
  <p:tag name="ANNOTATION_HEIGHT_8" val="801"/>
  <p:tag name="ANNOTATION_ANIMATION_8" val="4"/>
  <p:tag name="ANNOTATION_ROTATION_8" val="0"/>
  <p:tag name="ANNOTATION_SUB_TYPE_8" val="11"/>
  <p:tag name="ANNOTATION_LOOP_COUNT_8" val="1"/>
  <p:tag name="ANNOTATION_BOX_RADIUS_8" val="0"/>
  <p:tag name="ANNOTATION_SCALE_8" val="0"/>
  <p:tag name="ANNOTATION_BORDER_ALPHA_8" val="100"/>
  <p:tag name="ANNOTATION_BORDER_COLOR_8" val="16777215"/>
  <p:tag name="ANNOTATION_FILL_COLOR_8" val="5296274"/>
  <p:tag name="ANNOTATION_FILL_ALPHA_8" val="50"/>
  <p:tag name="ANNOTATION_BORDER_WIDTH_8" val="2"/>
  <p:tag name="ANNOTATION_SLIDE_WIDTH_8" val="960"/>
  <p:tag name="ANNOTATION_SLIDE_HEIGHT_8" val="720"/>
  <p:tag name="ANNOTATION_TYPE_9" val="2"/>
  <p:tag name="ANNOTATION_START_9" val="40.2"/>
  <p:tag name="ANNOTATION_END_9" val="43.1"/>
  <p:tag name="ANNOTATION_TOP_9" val="-40"/>
  <p:tag name="ANNOTATION_LEFT_9" val="-40"/>
  <p:tag name="ANNOTATION_WIDTH_9" val="1042"/>
  <p:tag name="ANNOTATION_HEIGHT_9" val="801"/>
  <p:tag name="ANNOTATION_ANIMATION_9" val="4"/>
  <p:tag name="ANNOTATION_ROTATION_9" val="0"/>
  <p:tag name="ANNOTATION_SUB_TYPE_9" val="11"/>
  <p:tag name="ANNOTATION_LOOP_COUNT_9" val="1"/>
  <p:tag name="ANNOTATION_BOX_RADIUS_9" val="0"/>
  <p:tag name="ANNOTATION_SCALE_9" val="0"/>
  <p:tag name="ANNOTATION_BORDER_ALPHA_9" val="100"/>
  <p:tag name="ANNOTATION_BORDER_COLOR_9" val="16777215"/>
  <p:tag name="ANNOTATION_FILL_COLOR_9" val="5296274"/>
  <p:tag name="ANNOTATION_FILL_ALPHA_9" val="50"/>
  <p:tag name="ANNOTATION_BORDER_WIDTH_9" val="2"/>
  <p:tag name="ANNOTATION_SLIDE_WIDTH_9" val="960"/>
  <p:tag name="ANNOTATION_SLIDE_HEIGHT_9" val="720"/>
  <p:tag name="ANNOTATION_TYPE_10" val="0"/>
  <p:tag name="ANNOTATION_START_10" val="43.1"/>
  <p:tag name="ANNOTATION_END_10" val="46.3"/>
  <p:tag name="ANNOTATION_TOP_10" val="154"/>
  <p:tag name="ANNOTATION_LEFT_10" val="370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46.3"/>
  <p:tag name="ANNOTATION_END_11" val="54.3"/>
  <p:tag name="ANNOTATION_TOP_11" val="235"/>
  <p:tag name="ANNOTATION_LEFT_11" val="81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54.3"/>
  <p:tag name="ANNOTATION_END_12" val="56.9"/>
  <p:tag name="ANNOTATION_TOP_12" val="236"/>
  <p:tag name="ANNOTATION_LEFT_12" val="560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56.9"/>
  <p:tag name="ANNOTATION_END_13" val="59.6"/>
  <p:tag name="ANNOTATION_TOP_13" val="232"/>
  <p:tag name="ANNOTATION_LEFT_13" val="773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16711680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59.6"/>
  <p:tag name="ANNOTATION_END_14" val="61.6"/>
  <p:tag name="ANNOTATION_TOP_14" val="275"/>
  <p:tag name="ANNOTATION_LEFT_14" val="87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16711680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61.6"/>
  <p:tag name="ANNOTATION_END_15" val="73.9"/>
  <p:tag name="ANNOTATION_TOP_15" val="275"/>
  <p:tag name="ANNOTATION_LEFT_15" val="477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16711680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63.1"/>
  <p:tag name="ANNOTATION_END_16" val="178.2"/>
  <p:tag name="ANNOTATION_TOP_16" val="318"/>
  <p:tag name="ANNOTATION_LEFT_16" val="68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16711680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78.2"/>
  <p:tag name="ANNOTATION_END_17" val="180.6"/>
  <p:tag name="ANNOTATION_TOP_17" val="400"/>
  <p:tag name="ANNOTATION_LEFT_17" val="98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16711680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80.6"/>
  <p:tag name="ANNOTATION_END_18" val="182.8"/>
  <p:tag name="ANNOTATION_TOP_18" val="396"/>
  <p:tag name="ANNOTATION_LEFT_18" val="381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16711680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82.8"/>
  <p:tag name="ANNOTATION_END_19" val="189.5"/>
  <p:tag name="ANNOTATION_TOP_19" val="398"/>
  <p:tag name="ANNOTATION_LEFT_19" val="327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16711680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89.5"/>
  <p:tag name="ANNOTATION_END_20" val="194.4"/>
  <p:tag name="ANNOTATION_TOP_20" val="401"/>
  <p:tag name="ANNOTATION_LEFT_20" val="573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16711680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94.4"/>
  <p:tag name="ANNOTATION_END_21" val="269.6"/>
  <p:tag name="ANNOTATION_TOP_21" val="406"/>
  <p:tag name="ANNOTATION_LEFT_21" val="845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16711680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269.6"/>
  <p:tag name="ANNOTATION_END_22" val="283.0"/>
  <p:tag name="ANNOTATION_TOP_22" val="477"/>
  <p:tag name="ANNOTATION_LEFT_22" val="60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16711680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283.0"/>
  <p:tag name="ANNOTATION_END_23" val="286.8"/>
  <p:tag name="ANNOTATION_TOP_23" val="485"/>
  <p:tag name="ANNOTATION_LEFT_23" val="609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16711680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86.8"/>
  <p:tag name="ANNOTATION_END_24" val="311.8"/>
  <p:tag name="ANNOTATION_TOP_24" val="515"/>
  <p:tag name="ANNOTATION_LEFT_24" val="295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16711680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311.8"/>
  <p:tag name="ANNOTATION_END_25" val="315.1"/>
  <p:tag name="ANNOTATION_TOP_25" val="563"/>
  <p:tag name="ANNOTATION_LEFT_25" val="93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16711680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315.1"/>
  <p:tag name="ANNOTATION_END_26" val="315.8"/>
  <p:tag name="ANNOTATION_TOP_26" val="565"/>
  <p:tag name="ANNOTATION_LEFT_26" val="620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16711680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315.8"/>
  <p:tag name="ANNOTATION_END_27" val="318.1"/>
  <p:tag name="ANNOTATION_TOP_27" val="563"/>
  <p:tag name="ANNOTATION_LEFT_27" val="812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16711680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318.1"/>
  <p:tag name="ANNOTATION_END_28" val="321.3"/>
  <p:tag name="ANNOTATION_TOP_28" val="606"/>
  <p:tag name="ANNOTATION_LEFT_28" val="165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16711680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321.3"/>
  <p:tag name="ANNOTATION_END_29" val="323.9"/>
  <p:tag name="ANNOTATION_TOP_29" val="602"/>
  <p:tag name="ANNOTATION_LEFT_29" val="593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16711680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323.9"/>
  <p:tag name="ANNOTATION_END_30" val="328.8"/>
  <p:tag name="ANNOTATION_TOP_30" val="640"/>
  <p:tag name="ANNOTATION_LEFT_30" val="129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16711680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328.8"/>
  <p:tag name="ANNOTATION_END_31" val="330.0"/>
  <p:tag name="ANNOTATION_TOP_31" val="677"/>
  <p:tag name="ANNOTATION_LEFT_31" val="38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16711680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330.0"/>
  <p:tag name="ANNOTATION_END_32" val="348.8"/>
  <p:tag name="ANNOTATION_TOP_32" val="688"/>
  <p:tag name="ANNOTATION_LEFT_32" val="56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16711680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348.8"/>
  <p:tag name="ANNOTATION_END_33" val="400.9"/>
  <p:tag name="ANNOTATION_TOP_33" val="682"/>
  <p:tag name="ANNOTATION_LEFT_33" val="746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16711680"/>
  <p:tag name="ANNOTATION_FILL_ALPHA_33" val="100"/>
  <p:tag name="ANNOTATION_BORDER_WIDTH_33" val="2"/>
  <p:tag name="ANNOTATION_SLIDE_WIDTH_33" val="960"/>
  <p:tag name="ANNOTATION_SLIDE_HEIGHT_33" val="720"/>
  <p:tag name="ANNOTATION_COUNT" val="33"/>
  <p:tag name="ARTICULATE_NAV_LEVEL" val="1"/>
  <p:tag name="ARTICULATE_SLIDE_PRESENTER_GUID" val="ff22d02e-cd9a-471f-b07c-896d259b7816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73a7735b3dc482284010a498d59358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957174482514eb494fc8d8cbfd76f9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1"/>
  <p:tag name="ARTICULATE_AUDIO_RECORDED" val="1"/>
  <p:tag name="TIMELINE" val="37.9"/>
  <p:tag name="ELAPSEDTIME" val="144.0"/>
  <p:tag name="ANNOTATION_TYPE_1" val="0"/>
  <p:tag name="ANNOTATION_START_1" val="40.8"/>
  <p:tag name="ANNOTATION_END_1" val="44.5"/>
  <p:tag name="ANNOTATION_TOP_1" val="160"/>
  <p:tag name="ANNOTATION_LEFT_1" val="95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4.5"/>
  <p:tag name="ANNOTATION_END_2" val="46.2"/>
  <p:tag name="ANNOTATION_TOP_2" val="161"/>
  <p:tag name="ANNOTATION_LEFT_2" val="32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6.2"/>
  <p:tag name="ANNOTATION_END_3" val="47.6"/>
  <p:tag name="ANNOTATION_TOP_3" val="161"/>
  <p:tag name="ANNOTATION_LEFT_3" val="393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7.6"/>
  <p:tag name="ANNOTATION_END_4" val="49.2"/>
  <p:tag name="ANNOTATION_TOP_4" val="163"/>
  <p:tag name="ANNOTATION_LEFT_4" val="49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9.2"/>
  <p:tag name="ANNOTATION_END_5" val="76.5"/>
  <p:tag name="ANNOTATION_TOP_5" val="158"/>
  <p:tag name="ANNOTATION_LEFT_5" val="78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6.5"/>
  <p:tag name="ANNOTATION_END_6" val="77.4"/>
  <p:tag name="ANNOTATION_TOP_6" val="161"/>
  <p:tag name="ANNOTATION_LEFT_6" val="78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7.4"/>
  <p:tag name="ANNOTATION_END_7" val="82.7"/>
  <p:tag name="ANNOTATION_TOP_7" val="201"/>
  <p:tag name="ANNOTATION_LEFT_7" val="87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82.7"/>
  <p:tag name="ANNOTATION_END_8" val="84.2"/>
  <p:tag name="ANNOTATION_TOP_8" val="210"/>
  <p:tag name="ANNOTATION_LEFT_8" val="22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84.2"/>
  <p:tag name="ANNOTATION_END_9" val="87.5"/>
  <p:tag name="ANNOTATION_TOP_9" val="209"/>
  <p:tag name="ANNOTATION_LEFT_9" val="353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7.5"/>
  <p:tag name="ANNOTATION_END_10" val="90.4"/>
  <p:tag name="ANNOTATION_TOP_10" val="455"/>
  <p:tag name="ANNOTATION_LEFT_10" val="196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90.4"/>
  <p:tag name="ANNOTATION_END_11" val="108.2"/>
  <p:tag name="ANNOTATION_TOP_11" val="650"/>
  <p:tag name="ANNOTATION_LEFT_11" val="161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08.2"/>
  <p:tag name="ANNOTATION_END_12" val="109.6"/>
  <p:tag name="ANNOTATION_TOP_12" val="558"/>
  <p:tag name="ANNOTATION_LEFT_12" val="613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09.6"/>
  <p:tag name="ANNOTATION_END_13" val="132.7"/>
  <p:tag name="ANNOTATION_TOP_13" val="577"/>
  <p:tag name="ANNOTATION_LEFT_13" val="529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16711680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32.7"/>
  <p:tag name="ANNOTATION_END_14" val="134.2"/>
  <p:tag name="ANNOTATION_TOP_14" val="207"/>
  <p:tag name="ANNOTATION_LEFT_14" val="598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16711680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34.2"/>
  <p:tag name="ANNOTATION_END_15" val="135.9"/>
  <p:tag name="ANNOTATION_TOP_15" val="247"/>
  <p:tag name="ANNOTATION_LEFT_15" val="95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16711680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35.9"/>
  <p:tag name="ANNOTATION_TOP_16" val="245"/>
  <p:tag name="ANNOTATION_LEFT_16" val="288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16711680"/>
  <p:tag name="ANNOTATION_FILL_ALPHA_16" val="100"/>
  <p:tag name="ANNOTATION_BORDER_WIDTH_16" val="2"/>
  <p:tag name="ANNOTATION_SLIDE_WIDTH_16" val="960"/>
  <p:tag name="ANNOTATION_SLIDE_HEIGHT_16" val="720"/>
  <p:tag name="ANNOTATION_COUNT" val="16"/>
  <p:tag name="ARTICULATE_NAV_LEVEL" val="1"/>
  <p:tag name="ARTICULATE_SLIDE_PRESENTER_GUID" val="ff22d02e-cd9a-471f-b07c-896d259b7816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7c0e5f027704ecf985802b1c3cf149b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b490643e2b847f6bccfd1eabb47c50d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1"/>
  <p:tag name="ARTICULATE_AUDIO_RECORDED" val="1"/>
  <p:tag name="ELAPSEDTIME" val="300.6"/>
  <p:tag name="ANNOTATION_TYPE_1" val="0"/>
  <p:tag name="ANNOTATION_START_1" val="7.9"/>
  <p:tag name="ANNOTATION_END_1" val="9.9"/>
  <p:tag name="ANNOTATION_TOP_1" val="31"/>
  <p:tag name="ANNOTATION_LEFT_1" val="6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9.9"/>
  <p:tag name="ANNOTATION_END_2" val="11.4"/>
  <p:tag name="ANNOTATION_TOP_2" val="31"/>
  <p:tag name="ANNOTATION_LEFT_2" val="285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1.4"/>
  <p:tag name="ANNOTATION_END_3" val="18.0"/>
  <p:tag name="ANNOTATION_TOP_3" val="27"/>
  <p:tag name="ANNOTATION_LEFT_3" val="48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8.0"/>
  <p:tag name="ANNOTATION_END_4" val="20.0"/>
  <p:tag name="ANNOTATION_TOP_4" val="69"/>
  <p:tag name="ANNOTATION_LEFT_4" val="26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0.0"/>
  <p:tag name="ANNOTATION_END_5" val="21.8"/>
  <p:tag name="ANNOTATION_TOP_5" val="66"/>
  <p:tag name="ANNOTATION_LEFT_5" val="50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1.8"/>
  <p:tag name="ANNOTATION_END_6" val="26.3"/>
  <p:tag name="ANNOTATION_TOP_6" val="61"/>
  <p:tag name="ANNOTATION_LEFT_6" val="73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6.3"/>
  <p:tag name="ANNOTATION_END_7" val="27.8"/>
  <p:tag name="ANNOTATION_TOP_7" val="311"/>
  <p:tag name="ANNOTATION_LEFT_7" val="631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7.8"/>
  <p:tag name="ANNOTATION_END_8" val="29.2"/>
  <p:tag name="ANNOTATION_TOP_8" val="299"/>
  <p:tag name="ANNOTATION_LEFT_8" val="655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29.2"/>
  <p:tag name="ANNOTATION_END_9" val="32.4"/>
  <p:tag name="ANNOTATION_TOP_9" val="374"/>
  <p:tag name="ANNOTATION_LEFT_9" val="643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32.4"/>
  <p:tag name="ANNOTATION_END_10" val="36.8"/>
  <p:tag name="ANNOTATION_TOP_10" val="138"/>
  <p:tag name="ANNOTATION_LEFT_10" val="51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36.8"/>
  <p:tag name="ANNOTATION_END_11" val="42.1"/>
  <p:tag name="ANNOTATION_TOP_11" val="146"/>
  <p:tag name="ANNOTATION_LEFT_11" val="614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42.1"/>
  <p:tag name="ANNOTATION_END_12" val="61.2"/>
  <p:tag name="ANNOTATION_TOP_12" val="176"/>
  <p:tag name="ANNOTATION_LEFT_12" val="427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61.2"/>
  <p:tag name="ANNOTATION_END_13" val="92.1"/>
  <p:tag name="ANNOTATION_TOP_13" val="214"/>
  <p:tag name="ANNOTATION_LEFT_13" val="36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16711680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92.1"/>
  <p:tag name="ANNOTATION_END_14" val="94.3"/>
  <p:tag name="ANNOTATION_TOP_14" val="213"/>
  <p:tag name="ANNOTATION_LEFT_14" val="77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16711680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94.3"/>
  <p:tag name="ANNOTATION_END_15" val="95.0"/>
  <p:tag name="ANNOTATION_TOP_15" val="216"/>
  <p:tag name="ANNOTATION_LEFT_15" val="272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16711680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95.0"/>
  <p:tag name="ANNOTATION_END_16" val="95.6"/>
  <p:tag name="ANNOTATION_TOP_16" val="220"/>
  <p:tag name="ANNOTATION_LEFT_16" val="412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16711680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95.6"/>
  <p:tag name="ANNOTATION_END_17" val="98.4"/>
  <p:tag name="ANNOTATION_TOP_17" val="217"/>
  <p:tag name="ANNOTATION_LEFT_17" val="574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16711680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98.4"/>
  <p:tag name="ANNOTATION_END_18" val="101.6"/>
  <p:tag name="ANNOTATION_TOP_18" val="213"/>
  <p:tag name="ANNOTATION_LEFT_18" val="755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16711680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01.6"/>
  <p:tag name="ANNOTATION_END_19" val="102.1"/>
  <p:tag name="ANNOTATION_TOP_19" val="258"/>
  <p:tag name="ANNOTATION_LEFT_19" val="92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16711680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02.1"/>
  <p:tag name="ANNOTATION_END_20" val="102.4"/>
  <p:tag name="ANNOTATION_TOP_20" val="256"/>
  <p:tag name="ANNOTATION_LEFT_20" val="216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16711680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02.4"/>
  <p:tag name="ANNOTATION_END_21" val="103.8"/>
  <p:tag name="ANNOTATION_TOP_21" val="252"/>
  <p:tag name="ANNOTATION_LEFT_21" val="327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16711680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03.8"/>
  <p:tag name="ANNOTATION_END_22" val="138.4"/>
  <p:tag name="ANNOTATION_TOP_22" val="213"/>
  <p:tag name="ANNOTATION_LEFT_22" val="31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16711680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38.4"/>
  <p:tag name="ANNOTATION_END_23" val="150.8"/>
  <p:tag name="ANNOTATION_TOP_23" val="438"/>
  <p:tag name="ANNOTATION_LEFT_23" val="61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16711680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50.8"/>
  <p:tag name="ANNOTATION_END_24" val="189.7"/>
  <p:tag name="ANNOTATION_TOP_24" val="485"/>
  <p:tag name="ANNOTATION_LEFT_24" val="47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16711680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89.7"/>
  <p:tag name="ANNOTATION_END_25" val="203.5"/>
  <p:tag name="ANNOTATION_TOP_25" val="598"/>
  <p:tag name="ANNOTATION_LEFT_25" val="40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16711680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03.5"/>
  <p:tag name="ANNOTATION_END_26" val="204.4"/>
  <p:tag name="ANNOTATION_TOP_26" val="607"/>
  <p:tag name="ANNOTATION_LEFT_26" val="772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16711680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04.4"/>
  <p:tag name="ANNOTATION_END_27" val="217.3"/>
  <p:tag name="ANNOTATION_TOP_27" val="629"/>
  <p:tag name="ANNOTATION_LEFT_27" val="83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16711680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17.3"/>
  <p:tag name="ANNOTATION_TOP_28" val="667"/>
  <p:tag name="ANNOTATION_LEFT_28" val="130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16711680"/>
  <p:tag name="ANNOTATION_FILL_ALPHA_28" val="100"/>
  <p:tag name="ANNOTATION_BORDER_WIDTH_28" val="2"/>
  <p:tag name="ANNOTATION_SLIDE_WIDTH_28" val="960"/>
  <p:tag name="ANNOTATION_SLIDE_HEIGHT_28" val="720"/>
  <p:tag name="ANNOTATION_COUNT" val="28"/>
  <p:tag name="ARTICULATE_NAV_LEVEL" val="1"/>
  <p:tag name="ARTICULATE_SLIDE_PRESENTER_GUID" val="ff22d02e-cd9a-471f-b07c-896d259b7816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IZMAKER_QUIZ_FILENAME" val="C:\Ashraf\D\Faculty file\e-Larning\1433-1434\المحتوى الرقمي\Zoo-145\Without-Sound\4 Lecture-Cell-Organelles\Quiz1.quiz"/>
  <p:tag name="QUIZMAKER_QUIZ_SLIDE_ID" val="294"/>
  <p:tag name="OVERRIDE" val="QUIZMAKER_QUIZ_SLIDE"/>
  <p:tag name="QUIZMAKER_QUIZ_TITLE" val="Quiz1"/>
  <p:tag name="ARTICULATE_DESCRIPTION" val="Quiz - 4 questions"/>
  <p:tag name="AQP_PASS_SCORE" val="80"/>
  <p:tag name="QUIZMAKER_LAST_MODIFY_DATE" val="41652.3473958333"/>
  <p:tag name="EMBEDDEDCONTENT_LASTWRITETIMEUTC" val="2014-01-13 05:20:15Z"/>
  <p:tag name="ELAPSEDTIME" val="5"/>
  <p:tag name="AQP_PASS_ACTION" val="2"/>
  <p:tag name="AQP_FAIL_ACTION" val="2"/>
  <p:tag name="ARTICULATE_SHOW_IN_MENU" val="multipleitems"/>
  <p:tag name="AUDIO_ID" val="294"/>
  <p:tag name="ARTICULATE_NAV_LEVEL" val="1"/>
  <p:tag name="ARTICULATE_SLIDE_PRESENTER_GUID" val="ff22d02e-cd9a-471f-b07c-896d259b7816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Fals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False"/>
  <p:tag name="ARTICULATE_PLAYER_CONTROL_PLAYPAUSE" val="False"/>
  <p:tag name="ARTICULATE_PLAYER_CONTROLS_SET" val="True"/>
  <p:tag name="ARTICULATE_USED_LAYOUT" val="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M_PROPERTY" val="1"/>
  <p:tag name="ART_QM_A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M_PROPERTY" val="1"/>
  <p:tag name="ART_QM_B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M_PROPERTY" val="1"/>
  <p:tag name="ART_QM_A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298"/>
  <p:tag name="ARTICULATE_NAV_LEVEL" val="1"/>
  <p:tag name="ARTICULATE_SLIDE_PRESENTER_GUID" val="ff22d02e-cd9a-471f-b07c-896d259b7816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6de058ad2354ae395835a1c98fdd2c9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46110de2c77490ea5f2e8e54f1c581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VERRIDE" val="ENGAGE_INTERACTION_SLIDE"/>
  <p:tag name="ENGAGE_INTERACTION_FILENAME" val="C:\Ashraf\D\Ashraf 2\Lectures\Saudia\145-Zoo\Gamal-Lectures\New-Articulate\Lectures\Lecture-6 Cell-Organelles\Main.intr"/>
  <p:tag name="ENGAGE_INTERACTION_SLIDE_ID" val="297"/>
  <p:tag name="ENGAGE_INTERACTION_FINISH" val="2"/>
  <p:tag name="ENGAGE_INTERACTION_FINISH_MESSAGE" val="Next Slide"/>
  <p:tag name="ENGAGE_INTERACTION_TITLE" val="Eukaryotic Cell"/>
  <p:tag name="ARTICULATE_DESCRIPTION" val="Accordion - 1 Panel "/>
  <p:tag name="ENGAGE_LAST_MODIFY_DATE" val="41656.6142708333"/>
  <p:tag name="EMBEDDEDCONTENT_LASTWRITETIMEUTC" val="2014-01-17 11:44:33Z"/>
  <p:tag name="ELAPSEDTIME" val="167"/>
  <p:tag name="ARTICULATE_SHOW_IN_MENU" val="multipleitems"/>
  <p:tag name="AUDIO_ID" val="297"/>
  <p:tag name="ARTICULATE_NAV_LEVEL" val="1"/>
  <p:tag name="ARTICULATE_SLIDE_PRESENTER_GUID" val="ff22d02e-cd9a-471f-b07c-896d259b7816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Fals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False"/>
  <p:tag name="ARTICULATE_PLAYER_CONTROL_PLAYPAUSE" val="False"/>
  <p:tag name="ARTICULATE_PLAYER_CONTROLS_SET" val="True"/>
  <p:tag name="ARTICULATE_USED_LAYOUT" val="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PROPERTY" val="1"/>
  <p:tag name="ART_ENGAGE_A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PROPERTY" val="1"/>
  <p:tag name="ART_ENGAGE_B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1900</TotalTime>
  <Words>619</Words>
  <Application>Microsoft Office PowerPoint</Application>
  <PresentationFormat>On-screen Show (4:3)</PresentationFormat>
  <Paragraphs>101</Paragraphs>
  <Slides>18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Default Design</vt:lpstr>
      <vt:lpstr>PowerPoint Presentation</vt:lpstr>
      <vt:lpstr>PowerPoint Presentation</vt:lpstr>
      <vt:lpstr>Eukaryotic Cell</vt:lpstr>
      <vt:lpstr>PowerPoint Presentation</vt:lpstr>
      <vt:lpstr>Eukaryotic Cell Organization</vt:lpstr>
      <vt:lpstr>Introduction</vt:lpstr>
      <vt:lpstr>PowerPoint Presentation</vt:lpstr>
      <vt:lpstr>PowerPoint Presentation</vt:lpstr>
      <vt:lpstr>Comparison: Plant &amp; Animal Cells</vt:lpstr>
      <vt:lpstr>Comparison: Plant &amp; Animal Cells</vt:lpstr>
      <vt:lpstr>The Cell Organelles</vt:lpstr>
      <vt:lpstr>1)- The nucleus:  Contains the cell’s genetic library</vt:lpstr>
      <vt:lpstr>The nucleus:  Contains the cell’s genetic library</vt:lpstr>
      <vt:lpstr>The nucleus:  Contains the cell’s genetic library</vt:lpstr>
      <vt:lpstr>2)- Ribosomes:   The protein-making machine</vt:lpstr>
      <vt:lpstr>PowerPoint Presentation</vt:lpstr>
      <vt:lpstr>Quiz1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Cell Organelles</dc:title>
  <dc:creator>Ash Ahm</dc:creator>
  <cp:lastModifiedBy>HP</cp:lastModifiedBy>
  <cp:revision>331</cp:revision>
  <dcterms:created xsi:type="dcterms:W3CDTF">2005-10-04T12:07:29Z</dcterms:created>
  <dcterms:modified xsi:type="dcterms:W3CDTF">2014-01-26T17:16:37Z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6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3E19040C-1E87-4483-AAB1-3B67A1AE53CC</vt:lpwstr>
  </property>
  <property fmtid="{D5CDD505-2E9C-101B-9397-08002B2CF9AE}" pid="6" name="ArticulateProjectFull">
    <vt:lpwstr>C:\Users\amahmedkeele\Desktop\Lectures\Lecture-6 Cell-Organelles\Lecture 6.ppta</vt:lpwstr>
  </property>
</Properties>
</file>