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notesMasterIdLst>
    <p:notesMasterId r:id="rId14"/>
  </p:notesMasterIdLst>
  <p:sldIdLst>
    <p:sldId id="257" r:id="rId2"/>
    <p:sldId id="258" r:id="rId3"/>
    <p:sldId id="266" r:id="rId4"/>
    <p:sldId id="267" r:id="rId5"/>
    <p:sldId id="259" r:id="rId6"/>
    <p:sldId id="260" r:id="rId7"/>
    <p:sldId id="268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A11F"/>
    <a:srgbClr val="DE4526"/>
    <a:srgbClr val="ABE9FF"/>
    <a:srgbClr val="FF9933"/>
    <a:srgbClr val="28D6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88" d="100"/>
          <a:sy n="88" d="100"/>
        </p:scale>
        <p:origin x="-96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D8A053F-E6BC-4EDA-80E6-9A0E55491C39}" type="datetimeFigureOut">
              <a:rPr lang="ar-SA" smtClean="0"/>
              <a:pPr/>
              <a:t>28/12/1433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E263DD2-4061-4198-A6E5-90B03CC614E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DE5B594-4EBE-4206-AB81-7F734FE53702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6E3C6-54D8-49CA-A9D6-36F8C162772E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2DDDB0C-B5DF-484D-AC1D-984F1D38F3C9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70450-10C6-4174-98F6-6882B316CA22}" type="datetime1">
              <a:rPr lang="ar-SA" smtClean="0"/>
              <a:pPr>
                <a:defRPr/>
              </a:pPr>
              <a:t>28/12/1433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58B8C-0073-4EC5-8F9A-605D0177F46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37A8F-633D-4E5F-B2DD-483165422933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1D84-31DF-4E60-B573-DD86A0E98042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E50817-365D-43A9-BA7F-B10E2FC3EBAB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2D4CEFF-DD4A-467D-8812-7F06AF0B4F27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E166A-DCE3-4336-AA20-47FD1F61C73B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2C01-3A80-4EEC-B501-681501C01B3C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1352-E244-4B76-8FD9-AA203AF27C98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45D16D3-C42A-4C1A-BB98-D7CD899A3E53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9F1AD59-F1D4-41F7-894D-6A5C31123B90}" type="datetime1">
              <a:rPr lang="ar-SA" smtClean="0"/>
              <a:pPr/>
              <a:t>28/12/1433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5.png"/><Relationship Id="rId7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71604" y="2928934"/>
            <a:ext cx="5447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المحاضرة السادسة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28604"/>
            <a:ext cx="2419360" cy="60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6488" y="1714488"/>
            <a:ext cx="2258138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06" y="2428868"/>
            <a:ext cx="891543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028" y="4268224"/>
            <a:ext cx="8959128" cy="837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72779" y="5500702"/>
            <a:ext cx="216422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5970" y="1643050"/>
            <a:ext cx="3365186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2357430"/>
            <a:ext cx="900118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490916"/>
            <a:ext cx="2255331" cy="1009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4610115"/>
            <a:ext cx="3281884" cy="110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08" y="5857892"/>
            <a:ext cx="6357847" cy="590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357166"/>
            <a:ext cx="2705112" cy="676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357166"/>
            <a:ext cx="1266831" cy="594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796" y="1714488"/>
            <a:ext cx="873749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357166"/>
            <a:ext cx="1933583" cy="62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871537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3833" y="4357694"/>
            <a:ext cx="850588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142852"/>
            <a:ext cx="7515220" cy="1000132"/>
          </a:xfrm>
        </p:spPr>
        <p:txBody>
          <a:bodyPr>
            <a:normAutofit/>
          </a:bodyPr>
          <a:lstStyle/>
          <a:p>
            <a:pPr algn="r" eaLnBrk="1" hangingPunct="1"/>
            <a:r>
              <a:rPr lang="ar-SA" sz="3200" dirty="0" smtClean="0">
                <a:solidFill>
                  <a:schemeClr val="tx1"/>
                </a:solidFill>
                <a:cs typeface="PT Bold Heading" pitchFamily="2" charset="-78"/>
              </a:rPr>
              <a:t>الغاز الحقيقي: الحيود عن السلوك المثالي</a:t>
            </a:r>
            <a:endParaRPr lang="en-US" sz="3200" dirty="0" smtClean="0">
              <a:solidFill>
                <a:schemeClr val="tx1"/>
              </a:solidFill>
              <a:cs typeface="PT Bold Heading" pitchFamily="2" charset="-78"/>
            </a:endParaRP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79595"/>
            <a:ext cx="8458200" cy="46783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ar-SA" dirty="0" smtClean="0"/>
              <a:t>من معادلة الغاز المثالي: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ar-SA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ar-SA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ar-SA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ar-SA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ar-SA" dirty="0" smtClean="0"/>
              <a:t>من أجل مول واحد من الغازالمثالي من اجل أي قيمة للضغط: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ar-SA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ar-SA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ar-SA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ar-SA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ar-SA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ar-SA" sz="1800" dirty="0" smtClean="0"/>
          </a:p>
          <a:p>
            <a:pPr eaLnBrk="1" hangingPunct="1">
              <a:lnSpc>
                <a:spcPct val="80000"/>
              </a:lnSpc>
            </a:pPr>
            <a:r>
              <a:rPr lang="ar-SA" dirty="0" smtClean="0"/>
              <a:t>للغاز الحقيقي هذا المقدار يبتعد عن القيمة واحد</a:t>
            </a:r>
            <a:endParaRPr lang="ar-SA" sz="7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ar-SA" sz="900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endParaRPr lang="en-US" sz="900" dirty="0" smtClean="0"/>
          </a:p>
        </p:txBody>
      </p:sp>
      <p:graphicFrame>
        <p:nvGraphicFramePr>
          <p:cNvPr id="1741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3755940" y="2014538"/>
          <a:ext cx="2187660" cy="557206"/>
        </p:xfrm>
        <a:graphic>
          <a:graphicData uri="http://schemas.openxmlformats.org/presentationml/2006/ole">
            <p:oleObj spid="_x0000_s1026" name="Equation" r:id="rId3" imgW="698400" imgH="177480" progId="Equation.3">
              <p:embed/>
            </p:oleObj>
          </a:graphicData>
        </a:graphic>
      </p:graphicFrame>
      <p:graphicFrame>
        <p:nvGraphicFramePr>
          <p:cNvPr id="17412" name="Object 12"/>
          <p:cNvGraphicFramePr>
            <a:graphicFrameLocks noChangeAspect="1"/>
          </p:cNvGraphicFramePr>
          <p:nvPr/>
        </p:nvGraphicFramePr>
        <p:xfrm>
          <a:off x="3000364" y="3786190"/>
          <a:ext cx="2057416" cy="1100146"/>
        </p:xfrm>
        <a:graphic>
          <a:graphicData uri="http://schemas.openxmlformats.org/presentationml/2006/ole">
            <p:oleObj spid="_x0000_s1028" name="Equation" r:id="rId4" imgW="736560" imgH="393480" progId="Equation.3">
              <p:embed/>
            </p:oleObj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1458B8C-0073-4EC5-8F9A-605D0177F46B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eaLnBrk="1" hangingPunct="1"/>
            <a:r>
              <a:rPr lang="ar-SA" sz="3200" dirty="0" smtClean="0">
                <a:solidFill>
                  <a:schemeClr val="tx1"/>
                </a:solidFill>
                <a:cs typeface="PT Bold Heading" pitchFamily="2" charset="-78"/>
              </a:rPr>
              <a:t>الغازات الحقيقية</a:t>
            </a:r>
            <a:endParaRPr lang="en-US" sz="3200" dirty="0" smtClean="0">
              <a:solidFill>
                <a:schemeClr val="tx1"/>
              </a:solidFill>
              <a:cs typeface="PT Bold Heading" pitchFamily="2" charset="-78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00200"/>
            <a:ext cx="8153400" cy="225742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ar-SA" sz="2800" b="1" dirty="0" smtClean="0"/>
              <a:t>كلما اقتربت جسيمات الغازمن بعضها، كلما نقصت المسافة مابين الجسيمات الغازية</a:t>
            </a:r>
          </a:p>
          <a:p>
            <a:pPr eaLnBrk="1" hangingPunct="1">
              <a:lnSpc>
                <a:spcPct val="90000"/>
              </a:lnSpc>
            </a:pPr>
            <a:r>
              <a:rPr lang="ar-SA" sz="2800" b="1" dirty="0" smtClean="0"/>
              <a:t>كلما تناقصت المسافة مابين الجسيمات، إزدادت قوى التجاذب بين الجسيمات الغازية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5" name="Picture 4" descr="FG10_2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085"/>
          <a:stretch>
            <a:fillRect/>
          </a:stretch>
        </p:blipFill>
        <p:spPr>
          <a:xfrm>
            <a:off x="2657482" y="3500438"/>
            <a:ext cx="3843344" cy="2984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680649"/>
            <a:ext cx="5143536" cy="67678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5" name="Picture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539377"/>
            <a:ext cx="4025265" cy="260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5286388"/>
            <a:ext cx="852125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57166"/>
            <a:ext cx="1933583" cy="62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57166"/>
            <a:ext cx="2705112" cy="676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785926"/>
            <a:ext cx="8166323" cy="17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929066"/>
            <a:ext cx="871543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57166"/>
            <a:ext cx="2705112" cy="676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929198"/>
            <a:ext cx="2043126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929198"/>
            <a:ext cx="2258138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1857364"/>
            <a:ext cx="5176103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ight Arrow 8"/>
          <p:cNvSpPr/>
          <p:nvPr/>
        </p:nvSpPr>
        <p:spPr>
          <a:xfrm rot="7650281">
            <a:off x="2358960" y="3400245"/>
            <a:ext cx="192882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ight Arrow 9"/>
          <p:cNvSpPr/>
          <p:nvPr/>
        </p:nvSpPr>
        <p:spPr>
          <a:xfrm rot="3383107">
            <a:off x="4861728" y="3562837"/>
            <a:ext cx="192882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57166"/>
            <a:ext cx="2705112" cy="676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6592" y="1643050"/>
            <a:ext cx="2043126" cy="6429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2341716"/>
            <a:ext cx="6655766" cy="116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3571876"/>
            <a:ext cx="6715172" cy="704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4286256"/>
            <a:ext cx="168853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5715016"/>
            <a:ext cx="2286016" cy="459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9" name="Picture 4" descr="FG10_2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14282" y="3143248"/>
            <a:ext cx="1714461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14488"/>
            <a:ext cx="885831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571876"/>
            <a:ext cx="2336847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4286256"/>
            <a:ext cx="2143140" cy="101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357826"/>
            <a:ext cx="888236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321446"/>
            <a:ext cx="2847988" cy="711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1240</TotalTime>
  <Words>73</Words>
  <Application>Microsoft Office PowerPoint</Application>
  <PresentationFormat>On-screen Show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Median</vt:lpstr>
      <vt:lpstr>Equation</vt:lpstr>
      <vt:lpstr>Slide 1</vt:lpstr>
      <vt:lpstr>Slide 2</vt:lpstr>
      <vt:lpstr>الغاز الحقيقي: الحيود عن السلوك المثالي</vt:lpstr>
      <vt:lpstr>الغازات الحقيقية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الحرارة والديناميكا الحرارية</dc:title>
  <dc:creator>khaled</dc:creator>
  <cp:lastModifiedBy>khaled</cp:lastModifiedBy>
  <cp:revision>118</cp:revision>
  <dcterms:created xsi:type="dcterms:W3CDTF">2012-02-13T05:22:29Z</dcterms:created>
  <dcterms:modified xsi:type="dcterms:W3CDTF">2012-11-12T06:57:29Z</dcterms:modified>
</cp:coreProperties>
</file>