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6" r:id="rId2"/>
    <p:sldId id="277" r:id="rId3"/>
    <p:sldId id="278" r:id="rId4"/>
    <p:sldId id="279" r:id="rId5"/>
    <p:sldId id="280" r:id="rId6"/>
    <p:sldId id="281" r:id="rId7"/>
    <p:sldId id="296" r:id="rId8"/>
    <p:sldId id="282" r:id="rId9"/>
    <p:sldId id="283" r:id="rId10"/>
    <p:sldId id="284" r:id="rId11"/>
    <p:sldId id="285" r:id="rId12"/>
    <p:sldId id="286" r:id="rId13"/>
    <p:sldId id="287" r:id="rId14"/>
    <p:sldId id="288" r:id="rId15"/>
    <p:sldId id="289" r:id="rId16"/>
    <p:sldId id="290" r:id="rId17"/>
    <p:sldId id="291" r:id="rId18"/>
    <p:sldId id="292" r:id="rId19"/>
    <p:sldId id="294" r:id="rId20"/>
    <p:sldId id="293" r:id="rId21"/>
    <p:sldId id="29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2" d="100"/>
          <a:sy n="72" d="100"/>
        </p:scale>
        <p:origin x="-1968"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20ADDE3-AC04-6740-B6E1-AAB4E8AC2BF8}" type="datetimeFigureOut">
              <a:rPr lang="en-US" smtClean="0"/>
              <a:t>20/02/2016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649999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20ADDE3-AC04-6740-B6E1-AAB4E8AC2BF8}" type="datetimeFigureOut">
              <a:rPr lang="en-US" smtClean="0"/>
              <a:t>20/02/2016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17509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20ADDE3-AC04-6740-B6E1-AAB4E8AC2BF8}" type="datetimeFigureOut">
              <a:rPr lang="en-US" smtClean="0"/>
              <a:t>20/02/2016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2600733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20ADDE3-AC04-6740-B6E1-AAB4E8AC2BF8}" type="datetimeFigureOut">
              <a:rPr lang="en-US" smtClean="0"/>
              <a:t>20/02/2016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2669766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20ADDE3-AC04-6740-B6E1-AAB4E8AC2BF8}" type="datetimeFigureOut">
              <a:rPr lang="en-US" smtClean="0"/>
              <a:t>20/02/2016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395812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20ADDE3-AC04-6740-B6E1-AAB4E8AC2BF8}" type="datetimeFigureOut">
              <a:rPr lang="en-US" smtClean="0"/>
              <a:t>20/02/2016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357058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20ADDE3-AC04-6740-B6E1-AAB4E8AC2BF8}" type="datetimeFigureOut">
              <a:rPr lang="en-US" smtClean="0"/>
              <a:t>20/02/2016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890330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20ADDE3-AC04-6740-B6E1-AAB4E8AC2BF8}" type="datetimeFigureOut">
              <a:rPr lang="en-US" smtClean="0"/>
              <a:t>20/02/2016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3935701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0ADDE3-AC04-6740-B6E1-AAB4E8AC2BF8}" type="datetimeFigureOut">
              <a:rPr lang="en-US" smtClean="0"/>
              <a:t>20/02/2016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266143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20ADDE3-AC04-6740-B6E1-AAB4E8AC2BF8}" type="datetimeFigureOut">
              <a:rPr lang="en-US" smtClean="0"/>
              <a:t>20/02/2016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387888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20ADDE3-AC04-6740-B6E1-AAB4E8AC2BF8}" type="datetimeFigureOut">
              <a:rPr lang="en-US" smtClean="0"/>
              <a:t>20/02/2016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5199BE-189C-214D-9EFA-70B489E792AA}" type="slidenum">
              <a:rPr lang="en-US" smtClean="0"/>
              <a:t>‹#›</a:t>
            </a:fld>
            <a:endParaRPr lang="en-US"/>
          </a:p>
        </p:txBody>
      </p:sp>
    </p:spTree>
    <p:extLst>
      <p:ext uri="{BB962C8B-B14F-4D97-AF65-F5344CB8AC3E}">
        <p14:creationId xmlns:p14="http://schemas.microsoft.com/office/powerpoint/2010/main" val="15877458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0ADDE3-AC04-6740-B6E1-AAB4E8AC2BF8}" type="datetimeFigureOut">
              <a:rPr lang="en-US" smtClean="0"/>
              <a:t>20/02/2016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5199BE-189C-214D-9EFA-70B489E792AA}" type="slidenum">
              <a:rPr lang="en-US" smtClean="0"/>
              <a:t>‹#›</a:t>
            </a:fld>
            <a:endParaRPr lang="en-US"/>
          </a:p>
        </p:txBody>
      </p:sp>
    </p:spTree>
    <p:extLst>
      <p:ext uri="{BB962C8B-B14F-4D97-AF65-F5344CB8AC3E}">
        <p14:creationId xmlns:p14="http://schemas.microsoft.com/office/powerpoint/2010/main" val="3273375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979613" y="260350"/>
            <a:ext cx="5521325" cy="1204913"/>
          </a:xfrm>
          <a:ln>
            <a:noFill/>
          </a:ln>
        </p:spPr>
        <p:txBody>
          <a:bodyPr/>
          <a:lstStyle/>
          <a:p>
            <a:pPr eaLnBrk="1" hangingPunct="1"/>
            <a:r>
              <a:rPr lang="ar-sa" sz="3200" b="1" i="1"/>
              <a:t>طرق العيش في البكتيريا</a:t>
            </a:r>
            <a:r>
              <a:rPr lang="en-US" sz="3200" b="1" i="1"/>
              <a:t/>
            </a:r>
            <a:br>
              <a:rPr lang="en-US" sz="3200" b="1" i="1"/>
            </a:br>
            <a:r>
              <a:rPr lang="en-US" sz="3200" b="1" i="1"/>
              <a:t>Mode of living in Bacteria</a:t>
            </a:r>
            <a:endParaRPr lang="ar-sa" sz="3200" i="1"/>
          </a:p>
        </p:txBody>
      </p:sp>
      <p:sp>
        <p:nvSpPr>
          <p:cNvPr id="3" name="Subtitle 2"/>
          <p:cNvSpPr>
            <a:spLocks noGrp="1"/>
          </p:cNvSpPr>
          <p:nvPr>
            <p:ph type="subTitle" idx="1"/>
          </p:nvPr>
        </p:nvSpPr>
        <p:spPr>
          <a:xfrm>
            <a:off x="142875" y="1557338"/>
            <a:ext cx="8358188" cy="774700"/>
          </a:xfrm>
        </p:spPr>
        <p:txBody>
          <a:bodyPr>
            <a:noAutofit/>
          </a:bodyPr>
          <a:lstStyle/>
          <a:p>
            <a:pPr rtl="0" eaLnBrk="1" hangingPunct="1"/>
            <a:r>
              <a:rPr lang="ar-sa" sz="2000" b="1" i="1" dirty="0">
                <a:solidFill>
                  <a:schemeClr val="tx1"/>
                </a:solidFill>
                <a:cs typeface="Times New Roman" charset="0"/>
              </a:rPr>
              <a:t>يمكن ان تصنف البكتيريا نظرا لمتطلبات الاكسجين إلى :</a:t>
            </a:r>
            <a:endParaRPr lang="en-US" sz="2000" b="1" i="1" dirty="0">
              <a:solidFill>
                <a:schemeClr val="tx1"/>
              </a:solidFill>
            </a:endParaRPr>
          </a:p>
          <a:p>
            <a:pPr rtl="0" eaLnBrk="1" hangingPunct="1"/>
            <a:r>
              <a:rPr lang="en-US" sz="2000" b="1" i="1" dirty="0">
                <a:solidFill>
                  <a:schemeClr val="tx1"/>
                </a:solidFill>
              </a:rPr>
              <a:t>Considering the oxygen demands of bacteria, it can be classified into: </a:t>
            </a:r>
          </a:p>
        </p:txBody>
      </p:sp>
      <p:sp>
        <p:nvSpPr>
          <p:cNvPr id="4" name="Subtitle 2"/>
          <p:cNvSpPr txBox="1">
            <a:spLocks/>
          </p:cNvSpPr>
          <p:nvPr/>
        </p:nvSpPr>
        <p:spPr>
          <a:xfrm>
            <a:off x="0" y="3071813"/>
            <a:ext cx="2714625" cy="1785937"/>
          </a:xfrm>
          <a:prstGeom prst="rect">
            <a:avLst/>
          </a:prstGeom>
        </p:spPr>
        <p:txBody>
          <a:bodyPr>
            <a:normAutofit/>
          </a:bodyPr>
          <a:lstStyle>
            <a:lvl1pPr marL="342900" indent="-342900">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190000"/>
              </a:lnSpc>
              <a:spcBef>
                <a:spcPct val="20000"/>
              </a:spcBef>
              <a:buFont typeface="Calibri" charset="0"/>
              <a:buAutoNum type="arabicPeriod"/>
            </a:pPr>
            <a:r>
              <a:rPr lang="en-US" sz="2000" b="1" i="1">
                <a:solidFill>
                  <a:srgbClr val="FF0000"/>
                </a:solidFill>
                <a:latin typeface="Calibri" charset="0"/>
              </a:rPr>
              <a:t>Aerobes.</a:t>
            </a:r>
            <a:r>
              <a:rPr lang="en-US" sz="2000" b="1" i="1">
                <a:latin typeface="Calibri" charset="0"/>
              </a:rPr>
              <a:t> </a:t>
            </a:r>
          </a:p>
          <a:p>
            <a:pPr algn="just" eaLnBrk="1" hangingPunct="1">
              <a:lnSpc>
                <a:spcPct val="190000"/>
              </a:lnSpc>
              <a:spcBef>
                <a:spcPct val="20000"/>
              </a:spcBef>
            </a:pPr>
            <a:r>
              <a:rPr lang="en-US" b="1" i="1">
                <a:latin typeface="Calibri" charset="0"/>
              </a:rPr>
              <a:t>They require free supply of oxygen. </a:t>
            </a:r>
          </a:p>
          <a:p>
            <a:pPr algn="just" eaLnBrk="1" hangingPunct="1">
              <a:lnSpc>
                <a:spcPct val="190000"/>
              </a:lnSpc>
              <a:spcBef>
                <a:spcPct val="20000"/>
              </a:spcBef>
              <a:buFont typeface="Arial" charset="0"/>
              <a:buNone/>
            </a:pPr>
            <a:endParaRPr lang="ar-sa" b="1" i="1">
              <a:latin typeface="Calibri" charset="0"/>
              <a:cs typeface="Times New Roman" charset="0"/>
            </a:endParaRPr>
          </a:p>
        </p:txBody>
      </p:sp>
      <p:sp>
        <p:nvSpPr>
          <p:cNvPr id="5" name="Subtitle 2"/>
          <p:cNvSpPr txBox="1">
            <a:spLocks/>
          </p:cNvSpPr>
          <p:nvPr/>
        </p:nvSpPr>
        <p:spPr>
          <a:xfrm>
            <a:off x="2786063" y="3071813"/>
            <a:ext cx="3071812" cy="1785937"/>
          </a:xfrm>
          <a:prstGeom prst="rect">
            <a:avLst/>
          </a:prstGeom>
        </p:spPr>
        <p:txBody>
          <a:bodyPr>
            <a:normAutofit/>
          </a:bodyPr>
          <a:lstStyle>
            <a:lvl1pPr marL="342900" indent="-342900">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190000"/>
              </a:lnSpc>
              <a:spcBef>
                <a:spcPct val="20000"/>
              </a:spcBef>
            </a:pPr>
            <a:r>
              <a:rPr lang="en-US" sz="2000" b="1" i="1">
                <a:solidFill>
                  <a:srgbClr val="FF0000"/>
                </a:solidFill>
                <a:latin typeface="Calibri" charset="0"/>
              </a:rPr>
              <a:t>2. </a:t>
            </a:r>
            <a:r>
              <a:rPr lang="en-US" sz="2000" b="1" i="1">
                <a:latin typeface="Calibri" charset="0"/>
              </a:rPr>
              <a:t>An</a:t>
            </a:r>
            <a:r>
              <a:rPr lang="en-US" sz="2000" b="1" i="1">
                <a:solidFill>
                  <a:srgbClr val="FF0000"/>
                </a:solidFill>
                <a:latin typeface="Calibri" charset="0"/>
              </a:rPr>
              <a:t>aerobes</a:t>
            </a:r>
          </a:p>
          <a:p>
            <a:pPr algn="ctr" eaLnBrk="1" hangingPunct="1">
              <a:lnSpc>
                <a:spcPct val="190000"/>
              </a:lnSpc>
              <a:spcBef>
                <a:spcPct val="20000"/>
              </a:spcBef>
            </a:pPr>
            <a:r>
              <a:rPr lang="en-US" b="1" i="1">
                <a:latin typeface="Calibri" charset="0"/>
              </a:rPr>
              <a:t> </a:t>
            </a:r>
            <a:r>
              <a:rPr lang="en-US" b="1" i="1">
                <a:solidFill>
                  <a:srgbClr val="00B050"/>
                </a:solidFill>
                <a:latin typeface="Calibri" charset="0"/>
              </a:rPr>
              <a:t>They grow in complete absence of oxygen. </a:t>
            </a:r>
          </a:p>
          <a:p>
            <a:pPr algn="ctr" eaLnBrk="1" hangingPunct="1">
              <a:lnSpc>
                <a:spcPct val="190000"/>
              </a:lnSpc>
              <a:spcBef>
                <a:spcPct val="20000"/>
              </a:spcBef>
              <a:buFont typeface="Arial" charset="0"/>
              <a:buNone/>
            </a:pPr>
            <a:endParaRPr lang="ar-sa" b="1" i="1">
              <a:latin typeface="Calibri" charset="0"/>
              <a:cs typeface="Times New Roman" charset="0"/>
            </a:endParaRPr>
          </a:p>
        </p:txBody>
      </p:sp>
      <p:sp>
        <p:nvSpPr>
          <p:cNvPr id="6" name="Subtitle 2"/>
          <p:cNvSpPr txBox="1">
            <a:spLocks/>
          </p:cNvSpPr>
          <p:nvPr/>
        </p:nvSpPr>
        <p:spPr>
          <a:xfrm>
            <a:off x="6000750" y="3071813"/>
            <a:ext cx="3071813" cy="1785937"/>
          </a:xfrm>
          <a:prstGeom prst="rect">
            <a:avLst/>
          </a:prstGeom>
        </p:spPr>
        <p:txBody>
          <a:bodyPr>
            <a:normAutofit/>
          </a:bodyPr>
          <a:lstStyle>
            <a:lvl1pPr marL="342900" indent="-342900">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190000"/>
              </a:lnSpc>
              <a:spcBef>
                <a:spcPct val="20000"/>
              </a:spcBef>
            </a:pPr>
            <a:r>
              <a:rPr lang="en-US" sz="2000" b="1" i="1">
                <a:solidFill>
                  <a:srgbClr val="FF0000"/>
                </a:solidFill>
                <a:latin typeface="Calibri" charset="0"/>
              </a:rPr>
              <a:t>3. Facultative aerobes</a:t>
            </a:r>
          </a:p>
          <a:p>
            <a:pPr algn="just" eaLnBrk="1" hangingPunct="1">
              <a:lnSpc>
                <a:spcPct val="190000"/>
              </a:lnSpc>
              <a:spcBef>
                <a:spcPct val="20000"/>
              </a:spcBef>
            </a:pPr>
            <a:r>
              <a:rPr lang="en-US" sz="1700" b="1" i="1">
                <a:solidFill>
                  <a:srgbClr val="FF0000"/>
                </a:solidFill>
                <a:latin typeface="Calibri" charset="0"/>
              </a:rPr>
              <a:t> </a:t>
            </a:r>
            <a:r>
              <a:rPr lang="en-US" sz="1700" b="1" i="1">
                <a:latin typeface="Calibri" charset="0"/>
              </a:rPr>
              <a:t>They can live either in presence or absence of oxygen. </a:t>
            </a:r>
          </a:p>
          <a:p>
            <a:pPr algn="just" eaLnBrk="1" hangingPunct="1">
              <a:lnSpc>
                <a:spcPct val="190000"/>
              </a:lnSpc>
              <a:spcBef>
                <a:spcPct val="20000"/>
              </a:spcBef>
              <a:buFont typeface="Arial" charset="0"/>
              <a:buNone/>
            </a:pPr>
            <a:endParaRPr lang="ar-sa" sz="1700" b="1" i="1">
              <a:latin typeface="Calibri" charset="0"/>
              <a:cs typeface="Times New Roman" charset="0"/>
            </a:endParaRPr>
          </a:p>
        </p:txBody>
      </p:sp>
      <p:cxnSp>
        <p:nvCxnSpPr>
          <p:cNvPr id="8" name="Straight Arrow Connector 7"/>
          <p:cNvCxnSpPr/>
          <p:nvPr/>
        </p:nvCxnSpPr>
        <p:spPr>
          <a:xfrm rot="10800000" flipV="1">
            <a:off x="1571625" y="2214563"/>
            <a:ext cx="2643188" cy="857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3857626" y="2571750"/>
            <a:ext cx="785812" cy="714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14813" y="2214563"/>
            <a:ext cx="3286125"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Subtitle 2"/>
          <p:cNvSpPr txBox="1">
            <a:spLocks/>
          </p:cNvSpPr>
          <p:nvPr/>
        </p:nvSpPr>
        <p:spPr bwMode="auto">
          <a:xfrm>
            <a:off x="714375" y="3071813"/>
            <a:ext cx="12858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20000"/>
              </a:spcBef>
              <a:buFont typeface="Arial" charset="0"/>
              <a:buNone/>
            </a:pPr>
            <a:r>
              <a:rPr lang="ar-sa" sz="2000" b="1" i="1">
                <a:latin typeface="Calibri" charset="0"/>
                <a:cs typeface="Times New Roman" charset="0"/>
              </a:rPr>
              <a:t>هوائية</a:t>
            </a:r>
            <a:endParaRPr lang="en-US" sz="2000" b="1" i="1">
              <a:latin typeface="Calibri" charset="0"/>
            </a:endParaRPr>
          </a:p>
        </p:txBody>
      </p:sp>
      <p:sp>
        <p:nvSpPr>
          <p:cNvPr id="13" name="Subtitle 2"/>
          <p:cNvSpPr txBox="1">
            <a:spLocks/>
          </p:cNvSpPr>
          <p:nvPr/>
        </p:nvSpPr>
        <p:spPr bwMode="auto">
          <a:xfrm>
            <a:off x="3678238" y="3071813"/>
            <a:ext cx="128746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20000"/>
              </a:spcBef>
              <a:buFont typeface="Arial" charset="0"/>
              <a:buNone/>
            </a:pPr>
            <a:r>
              <a:rPr lang="ar-sa" sz="2000" b="1" i="1">
                <a:latin typeface="Calibri" charset="0"/>
                <a:cs typeface="Times New Roman" charset="0"/>
              </a:rPr>
              <a:t>لاهوائية</a:t>
            </a:r>
            <a:endParaRPr lang="en-US" sz="2000" b="1" i="1">
              <a:latin typeface="Calibri" charset="0"/>
            </a:endParaRPr>
          </a:p>
        </p:txBody>
      </p:sp>
      <p:sp>
        <p:nvSpPr>
          <p:cNvPr id="14" name="Subtitle 2"/>
          <p:cNvSpPr txBox="1">
            <a:spLocks/>
          </p:cNvSpPr>
          <p:nvPr/>
        </p:nvSpPr>
        <p:spPr bwMode="auto">
          <a:xfrm>
            <a:off x="6597650" y="3000375"/>
            <a:ext cx="18065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20000"/>
              </a:spcBef>
              <a:buFont typeface="Arial" charset="0"/>
              <a:buNone/>
            </a:pPr>
            <a:r>
              <a:rPr lang="ar-sa" sz="2000" b="1" i="1">
                <a:latin typeface="Calibri" charset="0"/>
                <a:cs typeface="Times New Roman" charset="0"/>
              </a:rPr>
              <a:t>هوائية إختيارية</a:t>
            </a:r>
            <a:endParaRPr lang="en-US" sz="2000" b="1" i="1">
              <a:latin typeface="Calibri" charset="0"/>
            </a:endParaRPr>
          </a:p>
        </p:txBody>
      </p:sp>
    </p:spTree>
    <p:extLst>
      <p:ext uri="{BB962C8B-B14F-4D97-AF65-F5344CB8AC3E}">
        <p14:creationId xmlns:p14="http://schemas.microsoft.com/office/powerpoint/2010/main" val="90950271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93713" y="1276350"/>
            <a:ext cx="8229600" cy="1143000"/>
          </a:xfrm>
        </p:spPr>
        <p:txBody>
          <a:bodyPr/>
          <a:lstStyle/>
          <a:p>
            <a:pPr algn="just" rtl="0" eaLnBrk="1" hangingPunct="1"/>
            <a:r>
              <a:rPr lang="en-US" sz="2000">
                <a:latin typeface="Times New Roman" charset="0"/>
              </a:rPr>
              <a:t>The </a:t>
            </a:r>
            <a:r>
              <a:rPr lang="en-US" sz="2000">
                <a:solidFill>
                  <a:srgbClr val="FF0000"/>
                </a:solidFill>
                <a:latin typeface="Times New Roman" charset="0"/>
              </a:rPr>
              <a:t>generation time </a:t>
            </a:r>
            <a:r>
              <a:rPr lang="en-US" sz="2000">
                <a:latin typeface="Times New Roman" charset="0"/>
              </a:rPr>
              <a:t>(time needed for the cell to divide into two) differs according to species and prevailing conditions. </a:t>
            </a:r>
            <a:r>
              <a:rPr lang="en-US" sz="2000"/>
              <a:t>For example, a </a:t>
            </a:r>
            <a:r>
              <a:rPr lang="en-US" sz="2000">
                <a:solidFill>
                  <a:srgbClr val="FF0000"/>
                </a:solidFill>
              </a:rPr>
              <a:t>bacterium that divides every 30 min has a generation time of 30 min</a:t>
            </a:r>
            <a:r>
              <a:rPr lang="en-US" sz="2000"/>
              <a:t>. (Fig 1)</a:t>
            </a:r>
            <a:endParaRPr lang="ar-sa" sz="2000"/>
          </a:p>
        </p:txBody>
      </p:sp>
      <p:pic>
        <p:nvPicPr>
          <p:cNvPr id="307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33229" t="30937" r="36189" b="29604"/>
          <a:stretch>
            <a:fillRect/>
          </a:stretch>
        </p:blipFill>
        <p:spPr>
          <a:xfrm>
            <a:off x="1674813" y="2781300"/>
            <a:ext cx="5468937" cy="3362325"/>
          </a:xfrm>
          <a:noFill/>
        </p:spPr>
      </p:pic>
      <p:sp>
        <p:nvSpPr>
          <p:cNvPr id="3076" name="Rectangle 1"/>
          <p:cNvSpPr>
            <a:spLocks noChangeArrowheads="1"/>
          </p:cNvSpPr>
          <p:nvPr/>
        </p:nvSpPr>
        <p:spPr bwMode="auto">
          <a:xfrm>
            <a:off x="684213" y="260350"/>
            <a:ext cx="7848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rtl="1" eaLnBrk="1" hangingPunct="1"/>
            <a:r>
              <a:rPr lang="ar-sa" sz="2000"/>
              <a:t>زمن الجيل أو التوالد (الوقت اللازم للخلية لتنقسم إلى قسمين) يختلف حسب الأنواع والظروف السائدة. على سبيل المثال، البكتيريا التي تنقسم كل 30 دقيقة ان زمن الجيل يكون كل 30 دقيقة على حسب الشكل 1.</a:t>
            </a:r>
          </a:p>
        </p:txBody>
      </p:sp>
    </p:spTree>
    <p:extLst>
      <p:ext uri="{BB962C8B-B14F-4D97-AF65-F5344CB8AC3E}">
        <p14:creationId xmlns:p14="http://schemas.microsoft.com/office/powerpoint/2010/main" val="36720626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85938" y="274638"/>
            <a:ext cx="5572125" cy="796925"/>
          </a:xfrm>
        </p:spPr>
        <p:txBody>
          <a:bodyPr>
            <a:normAutofit fontScale="90000"/>
          </a:bodyPr>
          <a:lstStyle/>
          <a:p>
            <a:pPr eaLnBrk="1" hangingPunct="1"/>
            <a:r>
              <a:rPr lang="en-US" sz="3200" b="1"/>
              <a:t/>
            </a:r>
            <a:br>
              <a:rPr lang="en-US" sz="3200" b="1"/>
            </a:br>
            <a:r>
              <a:rPr lang="en-US" sz="3200" b="1"/>
              <a:t>The bacterial growth curve </a:t>
            </a:r>
            <a:r>
              <a:rPr lang="ar-sa" sz="3200" b="1"/>
              <a:t/>
            </a:r>
            <a:br>
              <a:rPr lang="ar-sa" sz="3200" b="1"/>
            </a:br>
            <a:r>
              <a:rPr lang="ar-sa" sz="3200" b="1"/>
              <a:t>منحنى النمو البكتيري</a:t>
            </a:r>
            <a:r>
              <a:rPr lang="en-US" sz="3200"/>
              <a:t/>
            </a:r>
            <a:br>
              <a:rPr lang="en-US" sz="3200"/>
            </a:br>
            <a:endParaRPr lang="ar-sa" sz="3200"/>
          </a:p>
        </p:txBody>
      </p:sp>
      <p:sp>
        <p:nvSpPr>
          <p:cNvPr id="3" name="Content Placeholder 2"/>
          <p:cNvSpPr>
            <a:spLocks noGrp="1"/>
          </p:cNvSpPr>
          <p:nvPr>
            <p:ph idx="1"/>
          </p:nvPr>
        </p:nvSpPr>
        <p:spPr>
          <a:xfrm>
            <a:off x="528638" y="1125538"/>
            <a:ext cx="8229600" cy="2590800"/>
          </a:xfrm>
          <a:ln>
            <a:noFill/>
          </a:ln>
        </p:spPr>
        <p:txBody>
          <a:bodyPr>
            <a:normAutofit/>
          </a:bodyPr>
          <a:lstStyle/>
          <a:p>
            <a:pPr algn="just" rtl="0" eaLnBrk="1" hangingPunct="1">
              <a:lnSpc>
                <a:spcPct val="90000"/>
              </a:lnSpc>
            </a:pPr>
            <a:r>
              <a:rPr lang="en-US" sz="2000"/>
              <a:t>Bacterial growth over time can be graphed as cell number versus time.</a:t>
            </a:r>
          </a:p>
          <a:p>
            <a:pPr algn="just" rtl="0" eaLnBrk="1" hangingPunct="1">
              <a:lnSpc>
                <a:spcPct val="90000"/>
              </a:lnSpc>
            </a:pPr>
            <a:r>
              <a:rPr lang="en-US" sz="2000"/>
              <a:t>This is called a growth curve.</a:t>
            </a:r>
          </a:p>
          <a:p>
            <a:pPr algn="just" rtl="0" eaLnBrk="1" hangingPunct="1">
              <a:lnSpc>
                <a:spcPct val="90000"/>
              </a:lnSpc>
            </a:pPr>
            <a:r>
              <a:rPr lang="en-US" sz="2000"/>
              <a:t>This curve typically has four distinct phases:</a:t>
            </a:r>
          </a:p>
          <a:p>
            <a:pPr algn="just" rtl="0" eaLnBrk="1" hangingPunct="1">
              <a:lnSpc>
                <a:spcPct val="90000"/>
              </a:lnSpc>
              <a:buFont typeface="Arial" charset="0"/>
              <a:buNone/>
            </a:pPr>
            <a:r>
              <a:rPr lang="en-US" sz="3000"/>
              <a:t> </a:t>
            </a:r>
          </a:p>
          <a:p>
            <a:pPr algn="just" rtl="0" eaLnBrk="1" hangingPunct="1">
              <a:lnSpc>
                <a:spcPct val="90000"/>
              </a:lnSpc>
              <a:buFont typeface="Arial" charset="0"/>
              <a:buNone/>
            </a:pPr>
            <a:endParaRPr lang="en-US" sz="1900"/>
          </a:p>
          <a:p>
            <a:pPr algn="just" rtl="0" eaLnBrk="1" hangingPunct="1">
              <a:lnSpc>
                <a:spcPct val="90000"/>
              </a:lnSpc>
              <a:buFont typeface="Arial" charset="0"/>
              <a:buNone/>
            </a:pPr>
            <a:r>
              <a:rPr lang="en-US" sz="1900">
                <a:solidFill>
                  <a:schemeClr val="accent1"/>
                </a:solidFill>
              </a:rPr>
              <a:t>              Lag                             Exponential        Stationary                 Death</a:t>
            </a:r>
          </a:p>
          <a:p>
            <a:pPr algn="just" rtl="0" eaLnBrk="1" hangingPunct="1">
              <a:lnSpc>
                <a:spcPct val="90000"/>
              </a:lnSpc>
              <a:buFont typeface="Arial" charset="0"/>
              <a:buNone/>
            </a:pPr>
            <a:r>
              <a:rPr lang="en-US" sz="1900">
                <a:solidFill>
                  <a:schemeClr val="accent1"/>
                </a:solidFill>
              </a:rPr>
              <a:t>            phase                          (log) phase            phase                       phase</a:t>
            </a:r>
            <a:endParaRPr lang="ar-sa" sz="1900">
              <a:solidFill>
                <a:schemeClr val="accent1"/>
              </a:solidFill>
              <a:cs typeface="Times New Roman" charset="0"/>
            </a:endParaRPr>
          </a:p>
        </p:txBody>
      </p:sp>
      <p:grpSp>
        <p:nvGrpSpPr>
          <p:cNvPr id="4100" name="Group 1"/>
          <p:cNvGrpSpPr>
            <a:grpSpLocks/>
          </p:cNvGrpSpPr>
          <p:nvPr/>
        </p:nvGrpSpPr>
        <p:grpSpPr bwMode="auto">
          <a:xfrm>
            <a:off x="1746250" y="2351088"/>
            <a:ext cx="5572125" cy="714375"/>
            <a:chOff x="1714500" y="4000500"/>
            <a:chExt cx="5572125" cy="714375"/>
          </a:xfrm>
        </p:grpSpPr>
        <p:cxnSp>
          <p:nvCxnSpPr>
            <p:cNvPr id="5" name="Straight Arrow Connector 4"/>
            <p:cNvCxnSpPr/>
            <p:nvPr/>
          </p:nvCxnSpPr>
          <p:spPr>
            <a:xfrm rot="10800000" flipV="1">
              <a:off x="1714500" y="4000500"/>
              <a:ext cx="2857500"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3929062" y="4071938"/>
              <a:ext cx="714375"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72000" y="4000500"/>
              <a:ext cx="928688"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72000" y="4000500"/>
              <a:ext cx="2714625" cy="6429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101" name="Rectangle 3"/>
          <p:cNvSpPr>
            <a:spLocks noChangeArrowheads="1"/>
          </p:cNvSpPr>
          <p:nvPr/>
        </p:nvSpPr>
        <p:spPr bwMode="auto">
          <a:xfrm>
            <a:off x="684213" y="4005263"/>
            <a:ext cx="79200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r" rtl="1" eaLnBrk="1" hangingPunct="1">
              <a:buFont typeface="Arial" charset="0"/>
              <a:buChar char="•"/>
            </a:pPr>
            <a:r>
              <a:rPr lang="ar-sa"/>
              <a:t>النمو البكتيري يمكن  رسمه بيانيا بوضع عدد الخلايا البكتيرية مقابل الزمن.</a:t>
            </a:r>
          </a:p>
          <a:p>
            <a:pPr marL="285750" indent="-285750" algn="r" rtl="1" eaLnBrk="1" hangingPunct="1">
              <a:buFont typeface="Arial" charset="0"/>
              <a:buChar char="•"/>
            </a:pPr>
            <a:r>
              <a:rPr lang="ar-sa"/>
              <a:t>وهذا ما يسمى منحنى النمو</a:t>
            </a:r>
            <a:r>
              <a:rPr lang="en-US" sz="1600"/>
              <a:t>growth curve </a:t>
            </a:r>
            <a:r>
              <a:rPr lang="ar-sa"/>
              <a:t>. </a:t>
            </a:r>
          </a:p>
          <a:p>
            <a:pPr marL="285750" indent="-285750" algn="r" rtl="1" eaLnBrk="1" hangingPunct="1">
              <a:buFont typeface="Arial" charset="0"/>
              <a:buChar char="•"/>
            </a:pPr>
            <a:r>
              <a:rPr lang="ar-sa"/>
              <a:t>يتميز منحنى النمو بأربعة مراحل :</a:t>
            </a:r>
          </a:p>
        </p:txBody>
      </p:sp>
      <p:grpSp>
        <p:nvGrpSpPr>
          <p:cNvPr id="4102" name="Group 12"/>
          <p:cNvGrpSpPr>
            <a:grpSpLocks/>
          </p:cNvGrpSpPr>
          <p:nvPr/>
        </p:nvGrpSpPr>
        <p:grpSpPr bwMode="auto">
          <a:xfrm>
            <a:off x="1460500" y="4929188"/>
            <a:ext cx="5929313" cy="714375"/>
            <a:chOff x="1357312" y="3999905"/>
            <a:chExt cx="5929313" cy="714970"/>
          </a:xfrm>
        </p:grpSpPr>
        <p:cxnSp>
          <p:nvCxnSpPr>
            <p:cNvPr id="14" name="Straight Arrow Connector 13"/>
            <p:cNvCxnSpPr>
              <a:stCxn id="4101" idx="2"/>
            </p:cNvCxnSpPr>
            <p:nvPr/>
          </p:nvCxnSpPr>
          <p:spPr>
            <a:xfrm flipH="1">
              <a:off x="1357312" y="3999905"/>
              <a:ext cx="3184525" cy="714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3928765" y="4071641"/>
              <a:ext cx="714970"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72000" y="3999905"/>
              <a:ext cx="928687" cy="714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72000" y="3999905"/>
              <a:ext cx="2714625" cy="6434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6" name="Rectangle 5"/>
          <p:cNvSpPr/>
          <p:nvPr/>
        </p:nvSpPr>
        <p:spPr>
          <a:xfrm>
            <a:off x="238125" y="5753100"/>
            <a:ext cx="2651125" cy="368300"/>
          </a:xfrm>
          <a:prstGeom prst="rect">
            <a:avLst/>
          </a:prstGeom>
          <a:ln>
            <a:solidFill>
              <a:schemeClr val="tx2">
                <a:lumMod val="40000"/>
                <a:lumOff val="60000"/>
              </a:schemeClr>
            </a:solidFill>
          </a:ln>
        </p:spPr>
        <p:txBody>
          <a:bodyPr wrap="none">
            <a:spAutoFit/>
          </a:bodyPr>
          <a:lstStyle/>
          <a:p>
            <a:pPr algn="r" rtl="1" eaLnBrk="1" hangingPunct="1"/>
            <a:r>
              <a:rPr lang="ar-sa">
                <a:solidFill>
                  <a:srgbClr val="3333CC"/>
                </a:solidFill>
              </a:rPr>
              <a:t>المرحلة التمهيدية (طور الركود ) </a:t>
            </a:r>
            <a:endParaRPr lang="ar-sa"/>
          </a:p>
        </p:txBody>
      </p:sp>
      <p:sp>
        <p:nvSpPr>
          <p:cNvPr id="8" name="Rectangle 7"/>
          <p:cNvSpPr/>
          <p:nvPr/>
        </p:nvSpPr>
        <p:spPr>
          <a:xfrm>
            <a:off x="2925763" y="5749925"/>
            <a:ext cx="2051050" cy="369888"/>
          </a:xfrm>
          <a:prstGeom prst="rect">
            <a:avLst/>
          </a:prstGeom>
          <a:ln>
            <a:solidFill>
              <a:schemeClr val="tx2">
                <a:lumMod val="40000"/>
                <a:lumOff val="60000"/>
              </a:schemeClr>
            </a:solidFill>
          </a:ln>
        </p:spPr>
        <p:txBody>
          <a:bodyPr wrap="none">
            <a:spAutoFit/>
          </a:bodyPr>
          <a:lstStyle/>
          <a:p>
            <a:pPr algn="r" rtl="1" eaLnBrk="1" hangingPunct="1"/>
            <a:r>
              <a:rPr lang="ar-sa">
                <a:solidFill>
                  <a:srgbClr val="3333CC"/>
                </a:solidFill>
              </a:rPr>
              <a:t>مرحلة النمو اللوغاريتمي </a:t>
            </a:r>
            <a:endParaRPr lang="ar-sa"/>
          </a:p>
        </p:txBody>
      </p:sp>
      <p:sp>
        <p:nvSpPr>
          <p:cNvPr id="19" name="Rectangle 18"/>
          <p:cNvSpPr/>
          <p:nvPr/>
        </p:nvSpPr>
        <p:spPr>
          <a:xfrm>
            <a:off x="7443788" y="5756275"/>
            <a:ext cx="1160462" cy="369888"/>
          </a:xfrm>
          <a:prstGeom prst="rect">
            <a:avLst/>
          </a:prstGeom>
          <a:ln>
            <a:solidFill>
              <a:schemeClr val="tx2">
                <a:lumMod val="40000"/>
                <a:lumOff val="60000"/>
              </a:schemeClr>
            </a:solidFill>
          </a:ln>
        </p:spPr>
        <p:txBody>
          <a:bodyPr wrap="none">
            <a:spAutoFit/>
          </a:bodyPr>
          <a:lstStyle/>
          <a:p>
            <a:pPr algn="r" rtl="1" eaLnBrk="1" hangingPunct="1"/>
            <a:r>
              <a:rPr lang="ar-sa">
                <a:solidFill>
                  <a:srgbClr val="3333CC"/>
                </a:solidFill>
              </a:rPr>
              <a:t>مرحلة الموت</a:t>
            </a:r>
            <a:endParaRPr lang="ar-sa"/>
          </a:p>
        </p:txBody>
      </p:sp>
      <p:sp>
        <p:nvSpPr>
          <p:cNvPr id="20" name="Rectangle 19"/>
          <p:cNvSpPr/>
          <p:nvPr/>
        </p:nvSpPr>
        <p:spPr>
          <a:xfrm>
            <a:off x="4900613" y="5753100"/>
            <a:ext cx="2422525" cy="369888"/>
          </a:xfrm>
          <a:prstGeom prst="rect">
            <a:avLst/>
          </a:prstGeom>
          <a:ln>
            <a:solidFill>
              <a:schemeClr val="tx2">
                <a:lumMod val="40000"/>
                <a:lumOff val="60000"/>
              </a:schemeClr>
            </a:solidFill>
          </a:ln>
        </p:spPr>
        <p:txBody>
          <a:bodyPr wrap="none">
            <a:spAutoFit/>
          </a:bodyPr>
          <a:lstStyle/>
          <a:p>
            <a:pPr algn="r" rtl="1" eaLnBrk="1" hangingPunct="1"/>
            <a:r>
              <a:rPr lang="ar-sa">
                <a:solidFill>
                  <a:srgbClr val="3333CC"/>
                </a:solidFill>
              </a:rPr>
              <a:t>مرحلة السكون (طور الثبات ) </a:t>
            </a:r>
            <a:endParaRPr lang="ar-sa"/>
          </a:p>
        </p:txBody>
      </p:sp>
    </p:spTree>
    <p:extLst>
      <p:ext uri="{BB962C8B-B14F-4D97-AF65-F5344CB8AC3E}">
        <p14:creationId xmlns:p14="http://schemas.microsoft.com/office/powerpoint/2010/main" val="34571739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8313" y="498475"/>
            <a:ext cx="4359275" cy="2000250"/>
          </a:xfrm>
          <a:ln>
            <a:noFill/>
          </a:ln>
        </p:spPr>
        <p:txBody>
          <a:bodyPr>
            <a:normAutofit fontScale="90000"/>
          </a:bodyPr>
          <a:lstStyle/>
          <a:p>
            <a:pPr algn="l" rtl="0" eaLnBrk="1" hangingPunct="1"/>
            <a:r>
              <a:rPr lang="en-US" sz="2000" b="1" dirty="0">
                <a:solidFill>
                  <a:srgbClr val="FF0000"/>
                </a:solidFill>
              </a:rPr>
              <a:t/>
            </a:r>
            <a:br>
              <a:rPr lang="en-US" sz="2000" b="1" dirty="0">
                <a:solidFill>
                  <a:srgbClr val="FF0000"/>
                </a:solidFill>
              </a:rPr>
            </a:br>
            <a:r>
              <a:rPr lang="en-US" sz="2000" b="1" dirty="0">
                <a:solidFill>
                  <a:srgbClr val="FF0000"/>
                </a:solidFill>
              </a:rPr>
              <a:t>Lag phase:</a:t>
            </a:r>
            <a:r>
              <a:rPr lang="en-US" sz="2000" b="1" dirty="0"/>
              <a:t/>
            </a:r>
            <a:br>
              <a:rPr lang="en-US" sz="2000" b="1" dirty="0"/>
            </a:br>
            <a:r>
              <a:rPr lang="en-US" sz="2000" b="1" dirty="0"/>
              <a:t> * Is </a:t>
            </a:r>
            <a:r>
              <a:rPr lang="en-US" sz="2000" dirty="0"/>
              <a:t>the first phase. </a:t>
            </a:r>
            <a:br>
              <a:rPr lang="en-US" sz="2000" dirty="0"/>
            </a:br>
            <a:r>
              <a:rPr lang="en-US" sz="2000" dirty="0"/>
              <a:t>* No increase in cell number </a:t>
            </a:r>
            <a:br>
              <a:rPr lang="en-US" sz="2000" dirty="0"/>
            </a:br>
            <a:r>
              <a:rPr lang="en-US" sz="2000" dirty="0"/>
              <a:t>* Cells are actively metabolizing, in preparation for cell division.</a:t>
            </a:r>
            <a:br>
              <a:rPr lang="en-US" sz="2000" dirty="0"/>
            </a:br>
            <a:r>
              <a:rPr lang="en-US" sz="2000" dirty="0"/>
              <a:t> * It may be short or very long, according to the growth </a:t>
            </a:r>
            <a:r>
              <a:rPr lang="en-US" sz="2000" dirty="0" smtClean="0"/>
              <a:t>medium, inoculum, cells’ age, temperature.</a:t>
            </a:r>
            <a:r>
              <a:rPr lang="en-US" sz="2000" dirty="0"/>
              <a:t/>
            </a:r>
            <a:br>
              <a:rPr lang="en-US" sz="2000" dirty="0"/>
            </a:br>
            <a:r>
              <a:rPr lang="en-US" sz="2000" dirty="0"/>
              <a:t/>
            </a:r>
            <a:br>
              <a:rPr lang="en-US" sz="2000" dirty="0"/>
            </a:br>
            <a:endParaRPr lang="ar-sa" sz="2000" dirty="0"/>
          </a:p>
        </p:txBody>
      </p:sp>
      <p:pic>
        <p:nvPicPr>
          <p:cNvPr id="5123" name="Picture 2"/>
          <p:cNvPicPr>
            <a:picLocks noChangeAspect="1" noChangeArrowheads="1"/>
          </p:cNvPicPr>
          <p:nvPr/>
        </p:nvPicPr>
        <p:blipFill>
          <a:blip r:embed="rId2">
            <a:extLst>
              <a:ext uri="{28A0092B-C50C-407E-A947-70E740481C1C}">
                <a14:useLocalDpi xmlns:a14="http://schemas.microsoft.com/office/drawing/2010/main" val="0"/>
              </a:ext>
            </a:extLst>
          </a:blip>
          <a:srcRect l="26042" t="29167" r="31770" b="31667"/>
          <a:stretch>
            <a:fillRect/>
          </a:stretch>
        </p:blipFill>
        <p:spPr bwMode="auto">
          <a:xfrm>
            <a:off x="1428750" y="2714625"/>
            <a:ext cx="5786438"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003800" y="476250"/>
            <a:ext cx="4111625" cy="2031325"/>
          </a:xfrm>
          <a:prstGeom prst="rect">
            <a:avLst/>
          </a:prstGeom>
          <a:ln>
            <a:noFill/>
          </a:ln>
        </p:spPr>
        <p:txBody>
          <a:bodyPr>
            <a:spAutoFit/>
          </a:bodyPr>
          <a:lstStyle/>
          <a:p>
            <a:pPr algn="r" rtl="1" eaLnBrk="1" hangingPunct="1"/>
            <a:r>
              <a:rPr lang="ar-sa" b="1" dirty="0">
                <a:solidFill>
                  <a:srgbClr val="FF0000"/>
                </a:solidFill>
              </a:rPr>
              <a:t>المرحلة التمهيدية (طور الركود):</a:t>
            </a:r>
            <a:r>
              <a:rPr lang="en-US" b="1" dirty="0">
                <a:solidFill>
                  <a:srgbClr val="FF0000"/>
                </a:solidFill>
                <a:cs typeface="Times New Roman" charset="0"/>
              </a:rPr>
              <a:t> Lag phase</a:t>
            </a:r>
            <a:r>
              <a:rPr lang="ar-sa" b="1" dirty="0">
                <a:solidFill>
                  <a:srgbClr val="FF0000"/>
                </a:solidFill>
              </a:rPr>
              <a:t> </a:t>
            </a:r>
          </a:p>
          <a:p>
            <a:pPr algn="r" rtl="1" eaLnBrk="1" hangingPunct="1">
              <a:buFont typeface="Arial" charset="0"/>
              <a:buChar char="•"/>
            </a:pPr>
            <a:r>
              <a:rPr lang="ar-sa" dirty="0"/>
              <a:t>هي المرحلة الأولى. </a:t>
            </a:r>
          </a:p>
          <a:p>
            <a:pPr algn="r" rtl="1" eaLnBrk="1" hangingPunct="1">
              <a:buFont typeface="Arial" charset="0"/>
              <a:buChar char="•"/>
            </a:pPr>
            <a:r>
              <a:rPr lang="ar-sa" dirty="0"/>
              <a:t>لا توجد زيادة في عدد الخلايا </a:t>
            </a:r>
          </a:p>
          <a:p>
            <a:pPr algn="r" rtl="1" eaLnBrk="1" hangingPunct="1">
              <a:buFont typeface="Arial" charset="0"/>
              <a:buChar char="•"/>
            </a:pPr>
            <a:r>
              <a:rPr lang="ar-sa" dirty="0"/>
              <a:t> خلايا تكون نشطة أيضيا وتستعد لعمية الانقسام.</a:t>
            </a:r>
          </a:p>
          <a:p>
            <a:pPr algn="r" rtl="1" eaLnBrk="1" hangingPunct="1">
              <a:buFont typeface="Arial" charset="0"/>
              <a:buChar char="•"/>
            </a:pPr>
            <a:r>
              <a:rPr lang="ar-sa" dirty="0"/>
              <a:t> قد تكونه هذه المرحة  قصيرة أو طويلة جداً، وفقا لوسط </a:t>
            </a:r>
            <a:r>
              <a:rPr lang="ar-sa" dirty="0" smtClean="0"/>
              <a:t>النمو</a:t>
            </a:r>
            <a:endParaRPr lang="en-GB" dirty="0" smtClean="0"/>
          </a:p>
          <a:p>
            <a:pPr algn="r" rtl="1" eaLnBrk="1" hangingPunct="1"/>
            <a:r>
              <a:rPr lang="ar-sa" dirty="0" smtClean="0"/>
              <a:t>، عمر الخلايا، حرارة التحضين.</a:t>
            </a:r>
            <a:endParaRPr lang="ar-sa" dirty="0"/>
          </a:p>
          <a:p>
            <a:pPr algn="r" rtl="1" eaLnBrk="1" hangingPunct="1">
              <a:buFont typeface="Arial" charset="0"/>
              <a:buChar char="•"/>
            </a:pPr>
            <a:endParaRPr lang="ar-sa" dirty="0"/>
          </a:p>
        </p:txBody>
      </p:sp>
    </p:spTree>
    <p:extLst>
      <p:ext uri="{BB962C8B-B14F-4D97-AF65-F5344CB8AC3E}">
        <p14:creationId xmlns:p14="http://schemas.microsoft.com/office/powerpoint/2010/main" val="4919731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2971800"/>
            <a:ext cx="6232525" cy="2643188"/>
          </a:xfrm>
          <a:ln>
            <a:noFill/>
            <a:miter lim="800000"/>
            <a:headEnd/>
            <a:tailEnd/>
          </a:ln>
        </p:spPr>
        <p:txBody>
          <a:bodyPr>
            <a:normAutofit fontScale="90000"/>
          </a:bodyPr>
          <a:lstStyle/>
          <a:p>
            <a:pPr algn="l" rtl="0" eaLnBrk="1" hangingPunct="1"/>
            <a:r>
              <a:rPr lang="en-US" sz="1800" b="1" dirty="0">
                <a:solidFill>
                  <a:srgbClr val="FF0000"/>
                </a:solidFill>
              </a:rPr>
              <a:t/>
            </a:r>
            <a:br>
              <a:rPr lang="en-US" sz="1800" b="1" dirty="0">
                <a:solidFill>
                  <a:srgbClr val="FF0000"/>
                </a:solidFill>
              </a:rPr>
            </a:br>
            <a:r>
              <a:rPr lang="en-US" sz="1800" b="1" dirty="0">
                <a:solidFill>
                  <a:srgbClr val="FF0000"/>
                </a:solidFill>
              </a:rPr>
              <a:t>Exponential or log phase</a:t>
            </a:r>
            <a:r>
              <a:rPr lang="en-US" sz="1800" dirty="0"/>
              <a:t/>
            </a:r>
            <a:br>
              <a:rPr lang="en-US" sz="1800" dirty="0"/>
            </a:br>
            <a:r>
              <a:rPr lang="en-US" sz="1800" dirty="0"/>
              <a:t>* Is the second phase.</a:t>
            </a:r>
            <a:br>
              <a:rPr lang="en-US" sz="1800" dirty="0"/>
            </a:br>
            <a:r>
              <a:rPr lang="en-US" sz="1800" dirty="0"/>
              <a:t>* called the exponential or log phase.</a:t>
            </a:r>
            <a:br>
              <a:rPr lang="en-US" sz="1800" dirty="0"/>
            </a:br>
            <a:r>
              <a:rPr lang="en-US" sz="1800" dirty="0"/>
              <a:t>* This is the period in which the cells grow most rapidly, doubling at a fairly constant rate.</a:t>
            </a:r>
            <a:br>
              <a:rPr lang="en-US" sz="1800" dirty="0"/>
            </a:br>
            <a:r>
              <a:rPr lang="en-US" sz="1800" dirty="0"/>
              <a:t>* The time it takes the culture to double is called the generation time. </a:t>
            </a:r>
            <a:br>
              <a:rPr lang="en-US" sz="1800" dirty="0"/>
            </a:br>
            <a:r>
              <a:rPr lang="en-US" sz="1800" dirty="0"/>
              <a:t>* The generation time depends on several factors:. </a:t>
            </a:r>
            <a:br>
              <a:rPr lang="en-US" sz="1800" dirty="0"/>
            </a:br>
            <a:r>
              <a:rPr lang="en-US" sz="1800" dirty="0"/>
              <a:t>     1.  the organism .      2.  the growth medium    3. temperature </a:t>
            </a:r>
            <a:br>
              <a:rPr lang="en-US" sz="1800" dirty="0"/>
            </a:br>
            <a:endParaRPr lang="ar-sa" sz="1800" dirty="0"/>
          </a:p>
        </p:txBody>
      </p:sp>
      <p:pic>
        <p:nvPicPr>
          <p:cNvPr id="6147" name="Picture 2"/>
          <p:cNvPicPr>
            <a:picLocks noChangeAspect="1" noChangeArrowheads="1"/>
          </p:cNvPicPr>
          <p:nvPr/>
        </p:nvPicPr>
        <p:blipFill>
          <a:blip r:embed="rId2">
            <a:extLst>
              <a:ext uri="{28A0092B-C50C-407E-A947-70E740481C1C}">
                <a14:useLocalDpi xmlns:a14="http://schemas.microsoft.com/office/drawing/2010/main" val="0"/>
              </a:ext>
            </a:extLst>
          </a:blip>
          <a:srcRect l="26042" t="29167" r="31770" b="31667"/>
          <a:stretch>
            <a:fillRect/>
          </a:stretch>
        </p:blipFill>
        <p:spPr bwMode="auto">
          <a:xfrm>
            <a:off x="6281738" y="3357563"/>
            <a:ext cx="2862262" cy="241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908175" y="260350"/>
            <a:ext cx="6965950" cy="2032000"/>
          </a:xfrm>
          <a:prstGeom prst="rect">
            <a:avLst/>
          </a:prstGeom>
          <a:ln>
            <a:noFill/>
          </a:ln>
        </p:spPr>
        <p:txBody>
          <a:bodyPr>
            <a:spAutoFit/>
          </a:bodyPr>
          <a:lstStyle/>
          <a:p>
            <a:pPr algn="r" rtl="1" eaLnBrk="1" hangingPunct="1"/>
            <a:r>
              <a:rPr lang="ar-sa" b="1">
                <a:solidFill>
                  <a:srgbClr val="FF0000"/>
                </a:solidFill>
              </a:rPr>
              <a:t>مرحلة النمو اللوغاريتمي </a:t>
            </a:r>
            <a:r>
              <a:rPr lang="en-US" b="1">
                <a:solidFill>
                  <a:srgbClr val="FF0000"/>
                </a:solidFill>
                <a:latin typeface="Calibri" charset="0"/>
                <a:cs typeface="Times New Roman" charset="0"/>
              </a:rPr>
              <a:t>Exponential or log phase </a:t>
            </a:r>
            <a:endParaRPr lang="en-US">
              <a:solidFill>
                <a:srgbClr val="FF0000"/>
              </a:solidFill>
            </a:endParaRPr>
          </a:p>
          <a:p>
            <a:pPr algn="r" rtl="1" eaLnBrk="1" hangingPunct="1">
              <a:buFont typeface="Arial" charset="0"/>
              <a:buChar char="•"/>
            </a:pPr>
            <a:r>
              <a:rPr lang="ar-sa"/>
              <a:t>هي المرحلة الثانية في منحنى النمو البكتيري.</a:t>
            </a:r>
            <a:endParaRPr lang="en-US"/>
          </a:p>
          <a:p>
            <a:pPr algn="r" rtl="1" eaLnBrk="1" hangingPunct="1">
              <a:buFont typeface="Arial" charset="0"/>
              <a:buChar char="•"/>
            </a:pPr>
            <a:r>
              <a:rPr lang="ar-sa"/>
              <a:t>تسمى مرحلة النمو الاسي أو اللوغاريتمي.</a:t>
            </a:r>
            <a:endParaRPr lang="en-US"/>
          </a:p>
          <a:p>
            <a:pPr algn="r" rtl="1" eaLnBrk="1" hangingPunct="1">
              <a:buFont typeface="Arial" charset="0"/>
              <a:buChar char="•"/>
            </a:pPr>
            <a:r>
              <a:rPr lang="ar-sa"/>
              <a:t>في هذه المرحلة يكون نمو الخلايا سريعا والتضاعف في عدد الخلايا يكون بمعدل ثابت.</a:t>
            </a:r>
            <a:endParaRPr lang="en-US"/>
          </a:p>
          <a:p>
            <a:pPr algn="r" rtl="1" eaLnBrk="1" hangingPunct="1">
              <a:buFont typeface="Arial" charset="0"/>
              <a:buChar char="•"/>
            </a:pPr>
            <a:r>
              <a:rPr lang="ar-sa"/>
              <a:t>إن الزمن الذي تؤخذه للتضاعف يسمى زمن التوالد (زمن الجيل).</a:t>
            </a:r>
            <a:endParaRPr lang="en-US"/>
          </a:p>
          <a:p>
            <a:pPr algn="r" rtl="1" eaLnBrk="1" hangingPunct="1">
              <a:buFont typeface="Arial" charset="0"/>
              <a:buChar char="•"/>
            </a:pPr>
            <a:r>
              <a:rPr lang="ar-sa"/>
              <a:t>زمن التوالد يعتمد على عدة عوامل وهي </a:t>
            </a:r>
            <a:endParaRPr lang="en-US"/>
          </a:p>
          <a:p>
            <a:pPr algn="r" rtl="1" eaLnBrk="1" hangingPunct="1"/>
            <a:r>
              <a:rPr lang="ar-sa"/>
              <a:t>1-الكائن الحي 		2- وسط النمو		3- درجة الحرارة </a:t>
            </a:r>
            <a:endParaRPr lang="en-US"/>
          </a:p>
        </p:txBody>
      </p:sp>
    </p:spTree>
    <p:extLst>
      <p:ext uri="{BB962C8B-B14F-4D97-AF65-F5344CB8AC3E}">
        <p14:creationId xmlns:p14="http://schemas.microsoft.com/office/powerpoint/2010/main" val="24289677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l="26042" t="29167" r="31770" b="31667"/>
          <a:stretch>
            <a:fillRect/>
          </a:stretch>
        </p:blipFill>
        <p:spPr bwMode="auto">
          <a:xfrm>
            <a:off x="250825" y="4221163"/>
            <a:ext cx="4475163"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1"/>
          <p:cNvSpPr>
            <a:spLocks noGrp="1"/>
          </p:cNvSpPr>
          <p:nvPr>
            <p:ph type="title"/>
          </p:nvPr>
        </p:nvSpPr>
        <p:spPr>
          <a:xfrm>
            <a:off x="428625" y="1989138"/>
            <a:ext cx="8229600" cy="2357437"/>
          </a:xfrm>
        </p:spPr>
        <p:txBody>
          <a:bodyPr>
            <a:normAutofit fontScale="90000"/>
          </a:bodyPr>
          <a:lstStyle/>
          <a:p>
            <a:pPr rtl="0" eaLnBrk="1" hangingPunct="1"/>
            <a:r>
              <a:rPr lang="en-US" sz="2000" b="1" dirty="0">
                <a:solidFill>
                  <a:srgbClr val="FF0000"/>
                </a:solidFill>
              </a:rPr>
              <a:t/>
            </a:r>
            <a:br>
              <a:rPr lang="en-US" sz="2000" b="1" dirty="0">
                <a:solidFill>
                  <a:srgbClr val="FF0000"/>
                </a:solidFill>
              </a:rPr>
            </a:br>
            <a:r>
              <a:rPr lang="en-US" sz="2000" b="1" dirty="0"/>
              <a:t> * </a:t>
            </a:r>
            <a:r>
              <a:rPr lang="en-US" sz="2000" b="1" dirty="0">
                <a:solidFill>
                  <a:srgbClr val="FF0000"/>
                </a:solidFill>
              </a:rPr>
              <a:t>Is</a:t>
            </a:r>
            <a:r>
              <a:rPr lang="en-US" sz="2000" b="1" dirty="0"/>
              <a:t> </a:t>
            </a:r>
            <a:r>
              <a:rPr lang="en-US" sz="2000" dirty="0"/>
              <a:t>third phase .      * metabolism slows.  * </a:t>
            </a:r>
            <a:r>
              <a:rPr lang="en-US" sz="2000" dirty="0" smtClean="0"/>
              <a:t>cells cease </a:t>
            </a:r>
            <a:r>
              <a:rPr lang="en-US" sz="2000" dirty="0"/>
              <a:t>rapid </a:t>
            </a:r>
            <a:r>
              <a:rPr lang="en-US" sz="2000" dirty="0" smtClean="0"/>
              <a:t> division</a:t>
            </a:r>
            <a:r>
              <a:rPr lang="en-US" sz="2000" dirty="0"/>
              <a:t>.</a:t>
            </a:r>
            <a:br>
              <a:rPr lang="en-US" sz="2000" dirty="0"/>
            </a:br>
            <a:r>
              <a:rPr lang="en-US" sz="2000" dirty="0">
                <a:solidFill>
                  <a:srgbClr val="FF0000"/>
                </a:solidFill>
              </a:rPr>
              <a:t>Why?</a:t>
            </a:r>
            <a:r>
              <a:rPr lang="en-US" sz="2000" dirty="0"/>
              <a:t/>
            </a:r>
            <a:br>
              <a:rPr lang="en-US" sz="2000" dirty="0"/>
            </a:br>
            <a:r>
              <a:rPr lang="en-US" sz="2000" dirty="0">
                <a:solidFill>
                  <a:srgbClr val="00B050"/>
                </a:solidFill>
              </a:rPr>
              <a:t>Due to :</a:t>
            </a:r>
            <a:r>
              <a:rPr lang="en-US" sz="2000" dirty="0"/>
              <a:t/>
            </a:r>
            <a:br>
              <a:rPr lang="en-US" sz="2000" dirty="0"/>
            </a:br>
            <a:r>
              <a:rPr lang="en-US" sz="2000" dirty="0"/>
              <a:t>* high cell density.</a:t>
            </a:r>
            <a:br>
              <a:rPr lang="en-US" sz="2000" dirty="0"/>
            </a:br>
            <a:r>
              <a:rPr lang="en-US" sz="2000" dirty="0"/>
              <a:t>* depletion of nutrients .</a:t>
            </a:r>
            <a:br>
              <a:rPr lang="en-US" sz="2000" dirty="0"/>
            </a:br>
            <a:r>
              <a:rPr lang="en-US" sz="2000" dirty="0"/>
              <a:t>* accumulation of waste products.</a:t>
            </a:r>
            <a:br>
              <a:rPr lang="en-US" sz="2000" dirty="0"/>
            </a:br>
            <a:endParaRPr lang="ar-sa" sz="2000" dirty="0"/>
          </a:p>
        </p:txBody>
      </p:sp>
      <p:sp>
        <p:nvSpPr>
          <p:cNvPr id="4" name="Title 1"/>
          <p:cNvSpPr txBox="1">
            <a:spLocks/>
          </p:cNvSpPr>
          <p:nvPr/>
        </p:nvSpPr>
        <p:spPr bwMode="auto">
          <a:xfrm>
            <a:off x="611188" y="1989138"/>
            <a:ext cx="8229600" cy="428625"/>
          </a:xfrm>
          <a:prstGeom prst="rect">
            <a:avLst/>
          </a:prstGeom>
          <a:noFill/>
          <a:ln w="9525">
            <a:noFill/>
            <a:miter lim="800000"/>
            <a:headEnd/>
            <a:tailEnd/>
          </a:ln>
        </p:spPr>
        <p:txBody>
          <a:bodyPr anchor="ctr"/>
          <a:lstStyle>
            <a:lvl1pPr algn="r" rtl="1">
              <a:defRPr>
                <a:solidFill>
                  <a:schemeClr val="tx1"/>
                </a:solidFill>
                <a:latin typeface="Arial" charset="0"/>
                <a:ea typeface="ＭＳ Ｐゴシック" charset="0"/>
                <a:cs typeface="Arial" charset="0"/>
              </a:defRPr>
            </a:lvl1pPr>
            <a:lvl2pPr marL="742950" indent="-285750" algn="r" rtl="1">
              <a:defRPr>
                <a:solidFill>
                  <a:schemeClr val="tx1"/>
                </a:solidFill>
                <a:latin typeface="Arial" charset="0"/>
                <a:ea typeface="Arial" charset="0"/>
                <a:cs typeface="Arial" charset="0"/>
              </a:defRPr>
            </a:lvl2pPr>
            <a:lvl3pPr marL="1143000" indent="-228600" algn="r" rtl="1">
              <a:defRPr>
                <a:solidFill>
                  <a:schemeClr val="tx1"/>
                </a:solidFill>
                <a:latin typeface="Arial" charset="0"/>
                <a:ea typeface="Arial" charset="0"/>
                <a:cs typeface="Arial" charset="0"/>
              </a:defRPr>
            </a:lvl3pPr>
            <a:lvl4pPr marL="1600200" indent="-228600" algn="r" rtl="1">
              <a:defRPr>
                <a:solidFill>
                  <a:schemeClr val="tx1"/>
                </a:solidFill>
                <a:latin typeface="Arial" charset="0"/>
                <a:ea typeface="Arial" charset="0"/>
                <a:cs typeface="Arial" charset="0"/>
              </a:defRPr>
            </a:lvl4pPr>
            <a:lvl5pPr marL="2057400" indent="-228600" algn="r" rtl="1">
              <a:defRPr>
                <a:solidFill>
                  <a:schemeClr val="tx1"/>
                </a:solidFill>
                <a:latin typeface="Arial" charset="0"/>
                <a:ea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ea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ea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ea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ea typeface="Arial" charset="0"/>
                <a:cs typeface="Arial" charset="0"/>
              </a:defRPr>
            </a:lvl9pPr>
          </a:lstStyle>
          <a:p>
            <a:pPr algn="ctr" rtl="0" eaLnBrk="1" hangingPunct="1"/>
            <a:r>
              <a:rPr lang="en-US" sz="2000" b="1">
                <a:solidFill>
                  <a:srgbClr val="FF0000"/>
                </a:solidFill>
                <a:latin typeface="Calibri" charset="0"/>
                <a:cs typeface="Times New Roman" charset="0"/>
              </a:rPr>
              <a:t/>
            </a:r>
            <a:br>
              <a:rPr lang="en-US" sz="2000" b="1">
                <a:solidFill>
                  <a:srgbClr val="FF0000"/>
                </a:solidFill>
                <a:latin typeface="Calibri" charset="0"/>
                <a:cs typeface="Times New Roman" charset="0"/>
              </a:rPr>
            </a:br>
            <a:endParaRPr lang="en-US" sz="2000" b="1">
              <a:solidFill>
                <a:srgbClr val="FF0000"/>
              </a:solidFill>
              <a:latin typeface="Calibri" charset="0"/>
              <a:cs typeface="Times New Roman" charset="0"/>
            </a:endParaRPr>
          </a:p>
          <a:p>
            <a:pPr algn="l" rtl="0" eaLnBrk="1" hangingPunct="1"/>
            <a:r>
              <a:rPr lang="en-US" sz="2000" b="1">
                <a:solidFill>
                  <a:srgbClr val="FF0000"/>
                </a:solidFill>
                <a:latin typeface="Calibri" charset="0"/>
                <a:cs typeface="Times New Roman" charset="0"/>
              </a:rPr>
              <a:t>Stationary phase:</a:t>
            </a:r>
          </a:p>
          <a:p>
            <a:pPr algn="l" rtl="0" eaLnBrk="1" hangingPunct="1"/>
            <a:r>
              <a:rPr lang="en-US" sz="2000" b="1">
                <a:solidFill>
                  <a:srgbClr val="FF0000"/>
                </a:solidFill>
                <a:latin typeface="Calibri" charset="0"/>
                <a:cs typeface="Times New Roman" charset="0"/>
              </a:rPr>
              <a:t/>
            </a:r>
            <a:br>
              <a:rPr lang="en-US" sz="2000" b="1">
                <a:solidFill>
                  <a:srgbClr val="FF0000"/>
                </a:solidFill>
                <a:latin typeface="Calibri" charset="0"/>
                <a:cs typeface="Times New Roman" charset="0"/>
              </a:rPr>
            </a:br>
            <a:r>
              <a:rPr lang="en-US" sz="2000" b="1">
                <a:solidFill>
                  <a:srgbClr val="FF0000"/>
                </a:solidFill>
                <a:latin typeface="Calibri" charset="0"/>
                <a:cs typeface="Times New Roman" charset="0"/>
              </a:rPr>
              <a:t/>
            </a:r>
            <a:br>
              <a:rPr lang="en-US" sz="2000" b="1">
                <a:solidFill>
                  <a:srgbClr val="FF0000"/>
                </a:solidFill>
                <a:latin typeface="Calibri" charset="0"/>
                <a:cs typeface="Times New Roman" charset="0"/>
              </a:rPr>
            </a:br>
            <a:endParaRPr lang="ar-sa" sz="2000" b="1">
              <a:solidFill>
                <a:srgbClr val="FF0000"/>
              </a:solidFill>
              <a:latin typeface="Calibri" charset="0"/>
              <a:cs typeface="Times New Roman" charset="0"/>
            </a:endParaRPr>
          </a:p>
        </p:txBody>
      </p:sp>
      <p:sp>
        <p:nvSpPr>
          <p:cNvPr id="2" name="Rectangle 1"/>
          <p:cNvSpPr/>
          <p:nvPr/>
        </p:nvSpPr>
        <p:spPr>
          <a:xfrm>
            <a:off x="1500188" y="446088"/>
            <a:ext cx="7343775" cy="1477962"/>
          </a:xfrm>
          <a:prstGeom prst="rect">
            <a:avLst/>
          </a:prstGeom>
        </p:spPr>
        <p:txBody>
          <a:bodyPr>
            <a:spAutoFit/>
          </a:bodyPr>
          <a:lstStyle/>
          <a:p>
            <a:pPr algn="r" rtl="1" eaLnBrk="1" hangingPunct="1"/>
            <a:r>
              <a:rPr lang="ar-sa" b="1">
                <a:solidFill>
                  <a:srgbClr val="FF0000"/>
                </a:solidFill>
              </a:rPr>
              <a:t>مرحلة الثبات</a:t>
            </a:r>
            <a:r>
              <a:rPr lang="en-US" b="1">
                <a:solidFill>
                  <a:srgbClr val="FF0000"/>
                </a:solidFill>
                <a:latin typeface="Calibri" charset="0"/>
                <a:cs typeface="Times New Roman" charset="0"/>
              </a:rPr>
              <a:t>Stationary phase: </a:t>
            </a:r>
            <a:endParaRPr lang="en-US" b="1">
              <a:solidFill>
                <a:srgbClr val="FF0000"/>
              </a:solidFill>
            </a:endParaRPr>
          </a:p>
          <a:p>
            <a:pPr algn="r" rtl="1" eaLnBrk="1" hangingPunct="1">
              <a:buFont typeface="Arial" charset="0"/>
              <a:buChar char="•"/>
            </a:pPr>
            <a:r>
              <a:rPr lang="ar-sa"/>
              <a:t>هي المرحلة الثالثة من منحى النمو</a:t>
            </a:r>
            <a:endParaRPr lang="en-US"/>
          </a:p>
          <a:p>
            <a:pPr algn="r" rtl="1" eaLnBrk="1" hangingPunct="1">
              <a:buFont typeface="Arial" charset="0"/>
              <a:buChar char="•"/>
            </a:pPr>
            <a:r>
              <a:rPr lang="ar-sa"/>
              <a:t>يكون فيها العمليات الايضية بطيئة</a:t>
            </a:r>
            <a:endParaRPr lang="en-US"/>
          </a:p>
          <a:p>
            <a:pPr algn="r" rtl="1" eaLnBrk="1" hangingPunct="1">
              <a:buFont typeface="Arial" charset="0"/>
              <a:buChar char="•"/>
            </a:pPr>
            <a:r>
              <a:rPr lang="ar-sa"/>
              <a:t>تتوقف الخلايا عن الانقسام السريع بسب:</a:t>
            </a:r>
            <a:endParaRPr lang="en-US"/>
          </a:p>
          <a:p>
            <a:pPr algn="r" rtl="1" eaLnBrk="1" hangingPunct="1"/>
            <a:r>
              <a:rPr lang="ar-sa"/>
              <a:t>1- كثافة الخلايا مرتفعة		2- تستنفذ المغذيات		3- تراكم النفايات</a:t>
            </a:r>
            <a:endParaRPr lang="en-US"/>
          </a:p>
        </p:txBody>
      </p:sp>
    </p:spTree>
    <p:extLst>
      <p:ext uri="{BB962C8B-B14F-4D97-AF65-F5344CB8AC3E}">
        <p14:creationId xmlns:p14="http://schemas.microsoft.com/office/powerpoint/2010/main" val="39537828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l="26042" t="29167" r="31770" b="31667"/>
          <a:stretch>
            <a:fillRect/>
          </a:stretch>
        </p:blipFill>
        <p:spPr bwMode="auto">
          <a:xfrm>
            <a:off x="1428750" y="2714625"/>
            <a:ext cx="5786438"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itle 1"/>
          <p:cNvSpPr>
            <a:spLocks noGrp="1"/>
          </p:cNvSpPr>
          <p:nvPr>
            <p:ph type="title"/>
          </p:nvPr>
        </p:nvSpPr>
        <p:spPr>
          <a:xfrm>
            <a:off x="500063" y="714375"/>
            <a:ext cx="4935537" cy="1654175"/>
          </a:xfrm>
        </p:spPr>
        <p:txBody>
          <a:bodyPr>
            <a:normAutofit fontScale="90000"/>
          </a:bodyPr>
          <a:lstStyle/>
          <a:p>
            <a:pPr algn="l" rtl="0" eaLnBrk="1" hangingPunct="1"/>
            <a:r>
              <a:rPr lang="en-US" sz="2000" b="1" dirty="0">
                <a:solidFill>
                  <a:srgbClr val="FF0000"/>
                </a:solidFill>
              </a:rPr>
              <a:t/>
            </a:r>
            <a:br>
              <a:rPr lang="en-US" sz="2000" b="1" dirty="0">
                <a:solidFill>
                  <a:srgbClr val="FF0000"/>
                </a:solidFill>
              </a:rPr>
            </a:br>
            <a:r>
              <a:rPr lang="en-US" sz="2000" b="1" dirty="0">
                <a:solidFill>
                  <a:srgbClr val="FF0000"/>
                </a:solidFill>
              </a:rPr>
              <a:t>Death </a:t>
            </a:r>
            <a:r>
              <a:rPr lang="en-US" sz="2000" b="1" dirty="0" smtClean="0">
                <a:solidFill>
                  <a:srgbClr val="FF0000"/>
                </a:solidFill>
              </a:rPr>
              <a:t>phase (decline phase):</a:t>
            </a:r>
            <a:r>
              <a:rPr lang="en-US" sz="2000" b="1" dirty="0"/>
              <a:t/>
            </a:r>
            <a:br>
              <a:rPr lang="en-US" sz="2000" b="1" dirty="0"/>
            </a:br>
            <a:r>
              <a:rPr lang="en-US" sz="2000" b="1" dirty="0"/>
              <a:t> * </a:t>
            </a:r>
            <a:r>
              <a:rPr lang="en-US" sz="2000" b="1" dirty="0">
                <a:solidFill>
                  <a:srgbClr val="FF0000"/>
                </a:solidFill>
              </a:rPr>
              <a:t>Is</a:t>
            </a:r>
            <a:r>
              <a:rPr lang="en-US" sz="2000" b="1" dirty="0"/>
              <a:t> </a:t>
            </a:r>
            <a:r>
              <a:rPr lang="en-US" sz="2000" dirty="0"/>
              <a:t>the </a:t>
            </a:r>
            <a:r>
              <a:rPr lang="en-US" sz="2000" dirty="0">
                <a:solidFill>
                  <a:srgbClr val="00B0F0"/>
                </a:solidFill>
              </a:rPr>
              <a:t>final</a:t>
            </a:r>
            <a:r>
              <a:rPr lang="en-US" sz="2000" dirty="0"/>
              <a:t> phase . </a:t>
            </a:r>
            <a:br>
              <a:rPr lang="en-US" sz="2000" dirty="0"/>
            </a:br>
            <a:r>
              <a:rPr lang="en-US" sz="2000" dirty="0"/>
              <a:t>* cells </a:t>
            </a:r>
            <a:r>
              <a:rPr lang="en-US" sz="2000" dirty="0">
                <a:solidFill>
                  <a:srgbClr val="00B0F0"/>
                </a:solidFill>
              </a:rPr>
              <a:t>quickly lose </a:t>
            </a:r>
            <a:r>
              <a:rPr lang="en-US" sz="2000" dirty="0"/>
              <a:t>the ability to divide. </a:t>
            </a:r>
            <a:br>
              <a:rPr lang="en-US" sz="2000" dirty="0"/>
            </a:br>
            <a:r>
              <a:rPr lang="en-US" sz="2000" dirty="0"/>
              <a:t>* </a:t>
            </a:r>
            <a:r>
              <a:rPr lang="en-US" sz="2000" dirty="0">
                <a:solidFill>
                  <a:srgbClr val="00B0F0"/>
                </a:solidFill>
              </a:rPr>
              <a:t>exponential death</a:t>
            </a:r>
            <a:r>
              <a:rPr lang="en-US" sz="2000" dirty="0"/>
              <a:t>.</a:t>
            </a:r>
            <a:br>
              <a:rPr lang="en-US" sz="2000" dirty="0"/>
            </a:br>
            <a:endParaRPr lang="ar-sa" sz="2000" dirty="0"/>
          </a:p>
        </p:txBody>
      </p:sp>
      <p:sp>
        <p:nvSpPr>
          <p:cNvPr id="2" name="Rectangle 1"/>
          <p:cNvSpPr/>
          <p:nvPr/>
        </p:nvSpPr>
        <p:spPr>
          <a:xfrm>
            <a:off x="4327525" y="765175"/>
            <a:ext cx="4572000" cy="1230313"/>
          </a:xfrm>
          <a:prstGeom prst="rect">
            <a:avLst/>
          </a:prstGeom>
        </p:spPr>
        <p:txBody>
          <a:bodyPr>
            <a:spAutoFit/>
          </a:bodyPr>
          <a:lstStyle/>
          <a:p>
            <a:pPr algn="r" rtl="1" eaLnBrk="1" hangingPunct="1"/>
            <a:r>
              <a:rPr lang="ar-sa" b="1" dirty="0">
                <a:solidFill>
                  <a:srgbClr val="FF0000"/>
                </a:solidFill>
              </a:rPr>
              <a:t>مرحلة </a:t>
            </a:r>
            <a:r>
              <a:rPr lang="ar-sa" b="1" dirty="0" smtClean="0">
                <a:solidFill>
                  <a:srgbClr val="FF0000"/>
                </a:solidFill>
              </a:rPr>
              <a:t>الموت او التناقص </a:t>
            </a:r>
            <a:r>
              <a:rPr lang="en-US" b="1" dirty="0" smtClean="0">
                <a:solidFill>
                  <a:srgbClr val="FF0000"/>
                </a:solidFill>
                <a:cs typeface="Times New Roman" charset="0"/>
              </a:rPr>
              <a:t>:</a:t>
            </a:r>
            <a:endParaRPr lang="en-US" b="1" dirty="0">
              <a:solidFill>
                <a:srgbClr val="FF0000"/>
              </a:solidFill>
            </a:endParaRPr>
          </a:p>
          <a:p>
            <a:pPr algn="r" rtl="1" eaLnBrk="1" hangingPunct="1">
              <a:buFont typeface="Arial" charset="0"/>
              <a:buChar char="•"/>
            </a:pPr>
            <a:r>
              <a:rPr lang="ar-sa" dirty="0"/>
              <a:t>هي المرحلة الاخيرة من منحنى النمو البكتيري</a:t>
            </a:r>
            <a:endParaRPr lang="en-US" dirty="0"/>
          </a:p>
          <a:p>
            <a:pPr algn="r" rtl="1" eaLnBrk="1" hangingPunct="1">
              <a:buFont typeface="Arial" charset="0"/>
              <a:buChar char="•"/>
            </a:pPr>
            <a:r>
              <a:rPr lang="ar-sa" dirty="0"/>
              <a:t>تفقد الخلايا القدرة على الانقسام</a:t>
            </a:r>
            <a:endParaRPr lang="en-US" dirty="0"/>
          </a:p>
          <a:p>
            <a:pPr algn="r" rtl="1" eaLnBrk="1" hangingPunct="1">
              <a:buFont typeface="Arial" charset="0"/>
              <a:buChar char="•"/>
            </a:pPr>
            <a:r>
              <a:rPr lang="ar-sa" dirty="0"/>
              <a:t>الموت الاسي (السريع)</a:t>
            </a:r>
            <a:endParaRPr lang="en-US" dirty="0"/>
          </a:p>
        </p:txBody>
      </p:sp>
    </p:spTree>
    <p:extLst>
      <p:ext uri="{BB962C8B-B14F-4D97-AF65-F5344CB8AC3E}">
        <p14:creationId xmlns:p14="http://schemas.microsoft.com/office/powerpoint/2010/main" val="8499925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ar-sa" sz="3200" b="1" i="1">
                <a:solidFill>
                  <a:schemeClr val="accent1"/>
                </a:solidFill>
              </a:rPr>
              <a:t>العوامل المؤثرة على النمو البكتيري</a:t>
            </a:r>
            <a:r>
              <a:rPr lang="en-US" sz="3200" b="1" i="1">
                <a:solidFill>
                  <a:schemeClr val="accent1"/>
                </a:solidFill>
              </a:rPr>
              <a:t/>
            </a:r>
            <a:br>
              <a:rPr lang="en-US" sz="3200" b="1" i="1">
                <a:solidFill>
                  <a:schemeClr val="accent1"/>
                </a:solidFill>
              </a:rPr>
            </a:br>
            <a:r>
              <a:rPr lang="en-US" sz="3200" b="1" i="1">
                <a:solidFill>
                  <a:schemeClr val="accent1"/>
                </a:solidFill>
              </a:rPr>
              <a:t>Factors affecting bacterial growth</a:t>
            </a:r>
            <a:endParaRPr lang="ar-sa" sz="3200" b="1" i="1">
              <a:solidFill>
                <a:schemeClr val="accent1"/>
              </a:solidFill>
              <a:cs typeface="Arial" charset="0"/>
            </a:endParaRPr>
          </a:p>
        </p:txBody>
      </p:sp>
      <p:sp>
        <p:nvSpPr>
          <p:cNvPr id="9219" name="Content Placeholder 2"/>
          <p:cNvSpPr>
            <a:spLocks noGrp="1"/>
          </p:cNvSpPr>
          <p:nvPr>
            <p:ph idx="1"/>
          </p:nvPr>
        </p:nvSpPr>
        <p:spPr/>
        <p:txBody>
          <a:bodyPr/>
          <a:lstStyle/>
          <a:p>
            <a:pPr algn="just" rtl="0" eaLnBrk="1" hangingPunct="1">
              <a:buFont typeface="Arial" charset="0"/>
              <a:buNone/>
            </a:pPr>
            <a:r>
              <a:rPr lang="ar-sa" sz="2800" i="1"/>
              <a:t>هناك عدة عوامل تؤثر على زمن التوالد في الخلية البكتيرية </a:t>
            </a:r>
            <a:endParaRPr lang="en-US" sz="2800" i="1"/>
          </a:p>
          <a:p>
            <a:pPr algn="just" rtl="0" eaLnBrk="1" hangingPunct="1">
              <a:buFont typeface="Arial" charset="0"/>
              <a:buNone/>
            </a:pPr>
            <a:r>
              <a:rPr lang="en-US" sz="2800" i="1"/>
              <a:t>Many factors affect the generation time of the bacterium: </a:t>
            </a:r>
          </a:p>
          <a:p>
            <a:pPr algn="just" rtl="0" eaLnBrk="1" hangingPunct="1">
              <a:buFont typeface="Arial" charset="0"/>
              <a:buNone/>
            </a:pPr>
            <a:endParaRPr lang="en-US" i="1"/>
          </a:p>
          <a:p>
            <a:pPr algn="just" rtl="0" eaLnBrk="1" hangingPunct="1">
              <a:buFont typeface="Arial" charset="0"/>
              <a:buNone/>
            </a:pPr>
            <a:r>
              <a:rPr lang="en-US" i="1"/>
              <a:t>Temperature   pH   oxygen   </a:t>
            </a:r>
            <a:r>
              <a:rPr lang="en-US" sz="2800" i="1"/>
              <a:t>salt concentration </a:t>
            </a:r>
          </a:p>
          <a:p>
            <a:pPr algn="just" rtl="0" eaLnBrk="1" hangingPunct="1">
              <a:buFont typeface="Arial" charset="0"/>
              <a:buNone/>
            </a:pPr>
            <a:r>
              <a:rPr lang="en-US" sz="2800" i="1"/>
              <a:t>                                                           and nutrients </a:t>
            </a:r>
            <a:endParaRPr lang="ar-sa" sz="2800" i="1"/>
          </a:p>
        </p:txBody>
      </p:sp>
      <p:cxnSp>
        <p:nvCxnSpPr>
          <p:cNvPr id="5" name="Straight Arrow Connector 4"/>
          <p:cNvCxnSpPr/>
          <p:nvPr/>
        </p:nvCxnSpPr>
        <p:spPr>
          <a:xfrm rot="5400000">
            <a:off x="2000250" y="2714626"/>
            <a:ext cx="714375"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H="1">
            <a:off x="2536032" y="2750344"/>
            <a:ext cx="642937"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643188" y="2643188"/>
            <a:ext cx="1500187"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643188" y="2643188"/>
            <a:ext cx="3643312"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24" name="Rectangle 11"/>
          <p:cNvSpPr>
            <a:spLocks noChangeArrowheads="1"/>
          </p:cNvSpPr>
          <p:nvPr/>
        </p:nvSpPr>
        <p:spPr bwMode="auto">
          <a:xfrm>
            <a:off x="438150" y="5805488"/>
            <a:ext cx="7920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000" i="1">
                <a:latin typeface="Calibri" charset="0"/>
              </a:rPr>
              <a:t>While most bacteria grow best when these parameters are </a:t>
            </a:r>
          </a:p>
          <a:p>
            <a:pPr algn="ctr" eaLnBrk="1" hangingPunct="1"/>
            <a:r>
              <a:rPr lang="en-US" sz="2000" i="1">
                <a:latin typeface="Calibri" charset="0"/>
              </a:rPr>
              <a:t>optimum</a:t>
            </a:r>
          </a:p>
        </p:txBody>
      </p:sp>
      <p:sp>
        <p:nvSpPr>
          <p:cNvPr id="3" name="Rectangle 2"/>
          <p:cNvSpPr/>
          <p:nvPr/>
        </p:nvSpPr>
        <p:spPr>
          <a:xfrm>
            <a:off x="438150" y="4279900"/>
            <a:ext cx="1633538" cy="631825"/>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rtl="1" eaLnBrk="1" hangingPunct="1"/>
            <a:r>
              <a:rPr lang="ar-sa" i="1">
                <a:solidFill>
                  <a:srgbClr val="000000"/>
                </a:solidFill>
                <a:latin typeface="Calibri" charset="0"/>
                <a:ea typeface="ＭＳ Ｐゴシック" charset="0"/>
                <a:cs typeface="Arial" charset="0"/>
              </a:rPr>
              <a:t>درجة الحرارة</a:t>
            </a:r>
          </a:p>
        </p:txBody>
      </p:sp>
      <p:sp>
        <p:nvSpPr>
          <p:cNvPr id="10" name="Rectangle 9"/>
          <p:cNvSpPr/>
          <p:nvPr/>
        </p:nvSpPr>
        <p:spPr>
          <a:xfrm>
            <a:off x="2255838" y="4259263"/>
            <a:ext cx="1631950" cy="631825"/>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rtl="1" eaLnBrk="1" hangingPunct="1"/>
            <a:r>
              <a:rPr lang="ar-sa" i="1">
                <a:solidFill>
                  <a:srgbClr val="000000"/>
                </a:solidFill>
                <a:latin typeface="Calibri" charset="0"/>
                <a:ea typeface="ＭＳ Ｐゴシック" charset="0"/>
                <a:cs typeface="Arial" charset="0"/>
              </a:rPr>
              <a:t>الاس الهيدروجيني</a:t>
            </a:r>
          </a:p>
        </p:txBody>
      </p:sp>
      <p:sp>
        <p:nvSpPr>
          <p:cNvPr id="12" name="Rectangle 11"/>
          <p:cNvSpPr/>
          <p:nvPr/>
        </p:nvSpPr>
        <p:spPr>
          <a:xfrm>
            <a:off x="3995738" y="4310063"/>
            <a:ext cx="1285875" cy="631825"/>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rtl="1" eaLnBrk="1" hangingPunct="1"/>
            <a:r>
              <a:rPr lang="ar-sa" i="1">
                <a:solidFill>
                  <a:srgbClr val="000000"/>
                </a:solidFill>
                <a:latin typeface="Calibri" charset="0"/>
                <a:ea typeface="ＭＳ Ｐゴシック" charset="0"/>
                <a:cs typeface="Arial" charset="0"/>
              </a:rPr>
              <a:t>الاكسجين</a:t>
            </a:r>
          </a:p>
        </p:txBody>
      </p:sp>
      <p:sp>
        <p:nvSpPr>
          <p:cNvPr id="13" name="Rectangle 12"/>
          <p:cNvSpPr/>
          <p:nvPr/>
        </p:nvSpPr>
        <p:spPr>
          <a:xfrm>
            <a:off x="7092950" y="4211638"/>
            <a:ext cx="1631950" cy="631825"/>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algn="ctr" rtl="1" eaLnBrk="1" hangingPunct="1"/>
            <a:r>
              <a:rPr lang="ar-sa" i="1">
                <a:solidFill>
                  <a:srgbClr val="000000"/>
                </a:solidFill>
                <a:latin typeface="Calibri" charset="0"/>
                <a:ea typeface="ＭＳ Ｐゴシック" charset="0"/>
                <a:cs typeface="Arial" charset="0"/>
              </a:rPr>
              <a:t>تركيز الاملاح والمغذيات</a:t>
            </a:r>
          </a:p>
        </p:txBody>
      </p:sp>
      <p:pic>
        <p:nvPicPr>
          <p:cNvPr id="922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5145088"/>
            <a:ext cx="7056437" cy="66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3908370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eaLnBrk="1" hangingPunct="1"/>
            <a:r>
              <a:rPr lang="ar-sa" sz="3600" dirty="0">
                <a:solidFill>
                  <a:schemeClr val="accent1"/>
                </a:solidFill>
              </a:rPr>
              <a:t>درجة الحرارة</a:t>
            </a:r>
            <a:br>
              <a:rPr lang="ar-sa" sz="3600" dirty="0">
                <a:solidFill>
                  <a:schemeClr val="accent1"/>
                </a:solidFill>
              </a:rPr>
            </a:br>
            <a:r>
              <a:rPr lang="en-US" sz="3600" dirty="0">
                <a:solidFill>
                  <a:schemeClr val="accent1"/>
                </a:solidFill>
              </a:rPr>
              <a:t>Temperature</a:t>
            </a:r>
            <a:endParaRPr lang="ar-sa" sz="3600" dirty="0">
              <a:solidFill>
                <a:schemeClr val="accent1"/>
              </a:solidFill>
            </a:endParaRPr>
          </a:p>
        </p:txBody>
      </p:sp>
      <p:sp>
        <p:nvSpPr>
          <p:cNvPr id="10243" name="Content Placeholder 2"/>
          <p:cNvSpPr>
            <a:spLocks noGrp="1"/>
          </p:cNvSpPr>
          <p:nvPr>
            <p:ph idx="1"/>
          </p:nvPr>
        </p:nvSpPr>
        <p:spPr>
          <a:xfrm>
            <a:off x="285750" y="1268413"/>
            <a:ext cx="8401050" cy="3592512"/>
          </a:xfrm>
        </p:spPr>
        <p:txBody>
          <a:bodyPr/>
          <a:lstStyle/>
          <a:p>
            <a:pPr algn="just" rtl="0" eaLnBrk="1" hangingPunct="1">
              <a:buFont typeface="Arial" charset="0"/>
              <a:buNone/>
            </a:pPr>
            <a:r>
              <a:rPr lang="en-US"/>
              <a:t>According the temperature degree that bacteria survive, they can classified to :</a:t>
            </a:r>
          </a:p>
          <a:p>
            <a:pPr algn="just" rtl="0" eaLnBrk="1" hangingPunct="1">
              <a:buFont typeface="Arial" charset="0"/>
              <a:buNone/>
            </a:pPr>
            <a:r>
              <a:rPr lang="ar-sa"/>
              <a:t>وفقا لدرجات الحرارة وبقاء البكتيريا حية يمكن أن تقسم إلى:</a:t>
            </a:r>
            <a:endParaRPr lang="en-US"/>
          </a:p>
          <a:p>
            <a:pPr algn="just" rtl="0" eaLnBrk="1" hangingPunct="1">
              <a:buFont typeface="Arial" charset="0"/>
              <a:buNone/>
            </a:pPr>
            <a:endParaRPr lang="en-US"/>
          </a:p>
          <a:p>
            <a:pPr algn="just" rtl="0" eaLnBrk="1" hangingPunct="1">
              <a:buFont typeface="Arial" charset="0"/>
              <a:buNone/>
            </a:pPr>
            <a:endParaRPr lang="en-US"/>
          </a:p>
          <a:p>
            <a:pPr algn="just" rtl="0" eaLnBrk="1" hangingPunct="1">
              <a:buFont typeface="Arial" charset="0"/>
              <a:buNone/>
            </a:pPr>
            <a:endParaRPr lang="ar-sa"/>
          </a:p>
        </p:txBody>
      </p:sp>
      <p:cxnSp>
        <p:nvCxnSpPr>
          <p:cNvPr id="5" name="Straight Arrow Connector 4"/>
          <p:cNvCxnSpPr/>
          <p:nvPr/>
        </p:nvCxnSpPr>
        <p:spPr>
          <a:xfrm rot="10800000" flipV="1">
            <a:off x="857250" y="2857500"/>
            <a:ext cx="3071813"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flipV="1">
            <a:off x="2928938" y="2857500"/>
            <a:ext cx="1000125"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929063" y="2857500"/>
            <a:ext cx="1357312"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929063" y="2857500"/>
            <a:ext cx="3643312" cy="571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48" name="Rectangle 11"/>
          <p:cNvSpPr>
            <a:spLocks noChangeArrowheads="1"/>
          </p:cNvSpPr>
          <p:nvPr/>
        </p:nvSpPr>
        <p:spPr bwMode="auto">
          <a:xfrm>
            <a:off x="285750" y="3571875"/>
            <a:ext cx="1541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en-US" b="1" i="1">
                <a:latin typeface="Calibri" charset="0"/>
              </a:rPr>
              <a:t>psychrophiles</a:t>
            </a:r>
            <a:endParaRPr lang="ar-sa">
              <a:latin typeface="Calibri" charset="0"/>
            </a:endParaRPr>
          </a:p>
        </p:txBody>
      </p:sp>
      <p:sp>
        <p:nvSpPr>
          <p:cNvPr id="10249" name="Rectangle 12"/>
          <p:cNvSpPr>
            <a:spLocks noChangeArrowheads="1"/>
          </p:cNvSpPr>
          <p:nvPr/>
        </p:nvSpPr>
        <p:spPr bwMode="auto">
          <a:xfrm>
            <a:off x="2286000" y="3559175"/>
            <a:ext cx="1258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en-US" b="1" i="1">
                <a:latin typeface="Calibri" charset="0"/>
              </a:rPr>
              <a:t>mesophiles</a:t>
            </a:r>
            <a:endParaRPr lang="ar-sa">
              <a:latin typeface="Calibri" charset="0"/>
            </a:endParaRPr>
          </a:p>
        </p:txBody>
      </p:sp>
      <p:sp>
        <p:nvSpPr>
          <p:cNvPr id="10250" name="Rectangle 13"/>
          <p:cNvSpPr>
            <a:spLocks noChangeArrowheads="1"/>
          </p:cNvSpPr>
          <p:nvPr/>
        </p:nvSpPr>
        <p:spPr bwMode="auto">
          <a:xfrm>
            <a:off x="4286250" y="3571875"/>
            <a:ext cx="1450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en-US" b="1" i="1">
                <a:latin typeface="Calibri" charset="0"/>
              </a:rPr>
              <a:t>thermophiles</a:t>
            </a:r>
            <a:endParaRPr lang="ar-sa">
              <a:latin typeface="Calibri" charset="0"/>
            </a:endParaRPr>
          </a:p>
        </p:txBody>
      </p:sp>
      <p:sp>
        <p:nvSpPr>
          <p:cNvPr id="10251" name="Rectangle 14"/>
          <p:cNvSpPr>
            <a:spLocks noChangeArrowheads="1"/>
          </p:cNvSpPr>
          <p:nvPr/>
        </p:nvSpPr>
        <p:spPr bwMode="auto">
          <a:xfrm>
            <a:off x="6677025" y="3559175"/>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en-US" b="1" i="1">
                <a:latin typeface="Calibri" charset="0"/>
              </a:rPr>
              <a:t>extremophiles</a:t>
            </a:r>
            <a:r>
              <a:rPr lang="en-US">
                <a:latin typeface="Calibri" charset="0"/>
              </a:rPr>
              <a:t>.</a:t>
            </a:r>
            <a:endParaRPr lang="ar-sa">
              <a:latin typeface="Calibri" charset="0"/>
            </a:endParaRPr>
          </a:p>
        </p:txBody>
      </p:sp>
      <p:sp>
        <p:nvSpPr>
          <p:cNvPr id="10252" name="Rectangle 15"/>
          <p:cNvSpPr>
            <a:spLocks noChangeArrowheads="1"/>
          </p:cNvSpPr>
          <p:nvPr/>
        </p:nvSpPr>
        <p:spPr bwMode="auto">
          <a:xfrm>
            <a:off x="285750" y="4071938"/>
            <a:ext cx="150018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400">
                <a:latin typeface="Calibri" charset="0"/>
              </a:rPr>
              <a:t>The bacteria that grow best from about 0 - 20 ºC</a:t>
            </a:r>
            <a:endParaRPr lang="ar-sa" sz="1400">
              <a:latin typeface="Calibri" charset="0"/>
            </a:endParaRPr>
          </a:p>
        </p:txBody>
      </p:sp>
      <p:sp>
        <p:nvSpPr>
          <p:cNvPr id="10253" name="Rectangle 16"/>
          <p:cNvSpPr>
            <a:spLocks noChangeArrowheads="1"/>
          </p:cNvSpPr>
          <p:nvPr/>
        </p:nvSpPr>
        <p:spPr bwMode="auto">
          <a:xfrm>
            <a:off x="1928813" y="4214813"/>
            <a:ext cx="2000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400" dirty="0">
                <a:latin typeface="Calibri" charset="0"/>
              </a:rPr>
              <a:t>grow best at ambient temperatures 20 -40 ºC</a:t>
            </a:r>
            <a:endParaRPr lang="ar-sa" sz="1400" dirty="0">
              <a:latin typeface="Calibri" charset="0"/>
            </a:endParaRPr>
          </a:p>
        </p:txBody>
      </p:sp>
      <p:sp>
        <p:nvSpPr>
          <p:cNvPr id="10254" name="Rectangle 17"/>
          <p:cNvSpPr>
            <a:spLocks noChangeArrowheads="1"/>
          </p:cNvSpPr>
          <p:nvPr/>
        </p:nvSpPr>
        <p:spPr bwMode="auto">
          <a:xfrm>
            <a:off x="4071938" y="4214813"/>
            <a:ext cx="1857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latin typeface="Calibri" charset="0"/>
              </a:rPr>
              <a:t>The bacteria that have an optimum temperature above 40 ºC </a:t>
            </a:r>
            <a:endParaRPr lang="ar-sa" sz="1200">
              <a:latin typeface="Calibri" charset="0"/>
            </a:endParaRPr>
          </a:p>
        </p:txBody>
      </p:sp>
      <p:sp>
        <p:nvSpPr>
          <p:cNvPr id="10255" name="Rectangle 18"/>
          <p:cNvSpPr>
            <a:spLocks noChangeArrowheads="1"/>
          </p:cNvSpPr>
          <p:nvPr/>
        </p:nvSpPr>
        <p:spPr bwMode="auto">
          <a:xfrm>
            <a:off x="6357938" y="4286250"/>
            <a:ext cx="20462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1200">
                <a:latin typeface="Calibri" charset="0"/>
              </a:rPr>
              <a:t>that grow well at 100- 120 ºC </a:t>
            </a:r>
            <a:endParaRPr lang="ar-sa" sz="1200">
              <a:latin typeface="Calibri" charset="0"/>
            </a:endParaRPr>
          </a:p>
        </p:txBody>
      </p:sp>
    </p:spTree>
    <p:extLst>
      <p:ext uri="{BB962C8B-B14F-4D97-AF65-F5344CB8AC3E}">
        <p14:creationId xmlns:p14="http://schemas.microsoft.com/office/powerpoint/2010/main" val="2912291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781503" y="908050"/>
            <a:ext cx="7973125"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rtl="1" eaLnBrk="1" hangingPunct="1"/>
            <a:endParaRPr lang="ar-sa" b="1" dirty="0"/>
          </a:p>
          <a:p>
            <a:pPr algn="r" rtl="1" eaLnBrk="1" hangingPunct="1"/>
            <a:r>
              <a:rPr lang="ar-sa" sz="2800" b="1" dirty="0">
                <a:solidFill>
                  <a:schemeClr val="accent1"/>
                </a:solidFill>
              </a:rPr>
              <a:t>وفقا لدرجات الحرارة وبقاء البكتيريا حية يمكن أن تقسم إلى:</a:t>
            </a:r>
            <a:endParaRPr lang="en-US" sz="2800" b="1" dirty="0">
              <a:solidFill>
                <a:schemeClr val="accent1"/>
              </a:solidFill>
            </a:endParaRPr>
          </a:p>
          <a:p>
            <a:pPr algn="r" rtl="1" eaLnBrk="1" hangingPunct="1"/>
            <a:endParaRPr lang="ar-sa" b="1" dirty="0"/>
          </a:p>
          <a:p>
            <a:pPr algn="r" rtl="1" eaLnBrk="1" hangingPunct="1"/>
            <a:r>
              <a:rPr lang="ar-sa" b="1" dirty="0"/>
              <a:t>البكتيريا المحبة لدرجة الحرارة المنخفضة </a:t>
            </a:r>
            <a:r>
              <a:rPr lang="en-US" b="1" dirty="0" err="1"/>
              <a:t>Psychrophiles</a:t>
            </a:r>
            <a:endParaRPr lang="en-US" dirty="0"/>
          </a:p>
          <a:p>
            <a:pPr algn="r" rtl="1" eaLnBrk="1" hangingPunct="1"/>
            <a:r>
              <a:rPr lang="ar-sa" dirty="0"/>
              <a:t>هي التي تفضل النمو عند درجات الحرارة منخفضة بين صفر -20 م°</a:t>
            </a:r>
            <a:endParaRPr lang="en-US" dirty="0"/>
          </a:p>
          <a:p>
            <a:pPr algn="r" rtl="1" eaLnBrk="1" hangingPunct="1"/>
            <a:r>
              <a:rPr lang="ar-sa" dirty="0"/>
              <a:t> </a:t>
            </a:r>
            <a:endParaRPr lang="en-US" dirty="0"/>
          </a:p>
          <a:p>
            <a:pPr algn="r" rtl="1" eaLnBrk="1" hangingPunct="1"/>
            <a:r>
              <a:rPr lang="ar-sa" b="1" dirty="0"/>
              <a:t>البكتيريا المحبة لدرجة الحرارة المتوسطة </a:t>
            </a:r>
            <a:r>
              <a:rPr lang="en-US" b="1" dirty="0" err="1"/>
              <a:t>Mesophiles</a:t>
            </a:r>
            <a:endParaRPr lang="en-US" dirty="0"/>
          </a:p>
          <a:p>
            <a:pPr algn="r" rtl="1" eaLnBrk="1" hangingPunct="1"/>
            <a:r>
              <a:rPr lang="ar-sa" dirty="0"/>
              <a:t>هي التي تفضل النمو عند درجات الحرارة المعتدلة بين 20 -40 م°</a:t>
            </a:r>
            <a:endParaRPr lang="en-US" dirty="0"/>
          </a:p>
          <a:p>
            <a:pPr algn="r" rtl="1" eaLnBrk="1" hangingPunct="1"/>
            <a:r>
              <a:rPr lang="ar-sa" b="1" dirty="0"/>
              <a:t> </a:t>
            </a:r>
            <a:endParaRPr lang="en-US" dirty="0"/>
          </a:p>
          <a:p>
            <a:pPr algn="r" rtl="1" eaLnBrk="1" hangingPunct="1"/>
            <a:r>
              <a:rPr lang="ar-sa" b="1" dirty="0"/>
              <a:t> </a:t>
            </a:r>
            <a:endParaRPr lang="en-US" dirty="0"/>
          </a:p>
          <a:p>
            <a:pPr algn="r" rtl="1" eaLnBrk="1" hangingPunct="1"/>
            <a:r>
              <a:rPr lang="ar-sa" b="1" dirty="0"/>
              <a:t>البكتيريا المحبة لدرجة الحرارة المرتفعة  </a:t>
            </a:r>
            <a:r>
              <a:rPr lang="en-US" b="1" dirty="0"/>
              <a:t>Thermophiles</a:t>
            </a:r>
            <a:endParaRPr lang="en-US" dirty="0"/>
          </a:p>
          <a:p>
            <a:pPr algn="r" rtl="1" eaLnBrk="1" hangingPunct="1"/>
            <a:r>
              <a:rPr lang="ar-sa" dirty="0"/>
              <a:t>هي التي تفضل النمو عند درجات الحرارة المرتفعة أكثر من 40 م°</a:t>
            </a:r>
            <a:endParaRPr lang="en-US" dirty="0"/>
          </a:p>
          <a:p>
            <a:pPr algn="r" rtl="1" eaLnBrk="1" hangingPunct="1"/>
            <a:r>
              <a:rPr lang="ar-sa" b="1" dirty="0"/>
              <a:t> </a:t>
            </a:r>
            <a:endParaRPr lang="en-US" dirty="0"/>
          </a:p>
          <a:p>
            <a:pPr algn="r" rtl="1" eaLnBrk="1" hangingPunct="1"/>
            <a:r>
              <a:rPr lang="ar-sa" b="1" dirty="0"/>
              <a:t> </a:t>
            </a:r>
            <a:endParaRPr lang="en-US" dirty="0"/>
          </a:p>
          <a:p>
            <a:pPr algn="r" rtl="1" eaLnBrk="1" hangingPunct="1"/>
            <a:r>
              <a:rPr lang="ar-sa" b="1" dirty="0"/>
              <a:t>البكتيريا المحبة للظروف القاسية  </a:t>
            </a:r>
            <a:r>
              <a:rPr lang="en-US" b="1" dirty="0"/>
              <a:t>Extremophiles</a:t>
            </a:r>
            <a:endParaRPr lang="en-US" dirty="0"/>
          </a:p>
          <a:p>
            <a:pPr algn="r" rtl="1" eaLnBrk="1" hangingPunct="1"/>
            <a:r>
              <a:rPr lang="ar-sa" dirty="0"/>
              <a:t>هي التي تنمو جيدا عند درجة حرارة تتراوح بين 100-120 م°</a:t>
            </a:r>
          </a:p>
        </p:txBody>
      </p:sp>
    </p:spTree>
    <p:extLst>
      <p:ext uri="{BB962C8B-B14F-4D97-AF65-F5344CB8AC3E}">
        <p14:creationId xmlns:p14="http://schemas.microsoft.com/office/powerpoint/2010/main" val="326706416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2991" y="1839653"/>
            <a:ext cx="8036363" cy="4524315"/>
          </a:xfrm>
          <a:prstGeom prst="rect">
            <a:avLst/>
          </a:prstGeom>
        </p:spPr>
        <p:txBody>
          <a:bodyPr wrap="square">
            <a:spAutoFit/>
          </a:bodyPr>
          <a:lstStyle/>
          <a:p>
            <a:r>
              <a:rPr lang="en-US" sz="2400" dirty="0"/>
              <a:t>Microbes have different optimum pH requirements</a:t>
            </a:r>
            <a:r>
              <a:rPr lang="en-US" sz="2400" dirty="0" smtClean="0"/>
              <a:t>:</a:t>
            </a:r>
          </a:p>
          <a:p>
            <a:endParaRPr lang="en-US" sz="2400" dirty="0"/>
          </a:p>
          <a:p>
            <a:r>
              <a:rPr lang="en-US" sz="2400" b="1" dirty="0" smtClean="0"/>
              <a:t>1- </a:t>
            </a:r>
            <a:r>
              <a:rPr lang="en-US" sz="2400" b="1" dirty="0" err="1" smtClean="0"/>
              <a:t>Acidophiles</a:t>
            </a:r>
            <a:r>
              <a:rPr lang="en-US" sz="2400" b="1" dirty="0" smtClean="0"/>
              <a:t>: </a:t>
            </a:r>
            <a:r>
              <a:rPr lang="ar-sa" sz="2400" b="1" dirty="0" smtClean="0"/>
              <a:t>محبة للوسط الحمضي </a:t>
            </a:r>
          </a:p>
          <a:p>
            <a:endParaRPr lang="ar-sa" sz="2400" b="1" dirty="0"/>
          </a:p>
          <a:p>
            <a:r>
              <a:rPr lang="en-US" sz="2400" b="1" dirty="0" smtClean="0"/>
              <a:t>S</a:t>
            </a:r>
            <a:r>
              <a:rPr lang="en-US" sz="2400" dirty="0" smtClean="0"/>
              <a:t>ome </a:t>
            </a:r>
            <a:r>
              <a:rPr lang="en-US" sz="2400" dirty="0"/>
              <a:t>bacteria </a:t>
            </a:r>
            <a:endParaRPr lang="en-US" sz="2400" b="1" dirty="0" smtClean="0"/>
          </a:p>
          <a:p>
            <a:endParaRPr lang="en-US" sz="2400" dirty="0"/>
          </a:p>
          <a:p>
            <a:r>
              <a:rPr lang="en-US" sz="2400" b="1" dirty="0" smtClean="0"/>
              <a:t>2- </a:t>
            </a:r>
            <a:r>
              <a:rPr lang="en-US" sz="2400" b="1" dirty="0" err="1" smtClean="0"/>
              <a:t>Neutrophiles</a:t>
            </a:r>
            <a:r>
              <a:rPr lang="en-US" sz="2400" b="1" dirty="0" smtClean="0"/>
              <a:t>:</a:t>
            </a:r>
            <a:r>
              <a:rPr lang="ar-sa" sz="2400" b="1" dirty="0" smtClean="0"/>
              <a:t> محبة للوسط القاعدي </a:t>
            </a:r>
          </a:p>
          <a:p>
            <a:r>
              <a:rPr lang="en-US" sz="2400" dirty="0" smtClean="0"/>
              <a:t>most </a:t>
            </a:r>
            <a:r>
              <a:rPr lang="en-US" sz="2400" dirty="0"/>
              <a:t>microbes </a:t>
            </a:r>
            <a:endParaRPr lang="ar-sa" sz="2400" b="1" dirty="0" smtClean="0"/>
          </a:p>
          <a:p>
            <a:endParaRPr lang="en-US" sz="2400" dirty="0" smtClean="0"/>
          </a:p>
          <a:p>
            <a:r>
              <a:rPr lang="en-US" sz="2400" b="1" dirty="0" smtClean="0"/>
              <a:t>3- </a:t>
            </a:r>
            <a:r>
              <a:rPr lang="en-US" sz="2400" b="1" dirty="0" err="1" smtClean="0"/>
              <a:t>Alkalinophiles</a:t>
            </a:r>
            <a:r>
              <a:rPr lang="en-US" sz="2400" b="1" dirty="0" smtClean="0"/>
              <a:t>:</a:t>
            </a:r>
            <a:r>
              <a:rPr lang="ar-sa" sz="2400" b="1" dirty="0" smtClean="0"/>
              <a:t> محبة للوسط القاعدي </a:t>
            </a:r>
          </a:p>
          <a:p>
            <a:r>
              <a:rPr lang="en-US" sz="2400" b="1" dirty="0" smtClean="0"/>
              <a:t>S</a:t>
            </a:r>
            <a:r>
              <a:rPr lang="en-US" sz="2400" dirty="0" smtClean="0"/>
              <a:t>ome </a:t>
            </a:r>
            <a:r>
              <a:rPr lang="en-US" sz="2400" dirty="0"/>
              <a:t>bacteria </a:t>
            </a:r>
            <a:endParaRPr lang="ar-sa" sz="2400" b="1" dirty="0" smtClean="0"/>
          </a:p>
          <a:p>
            <a:endParaRPr lang="en-US" sz="2400" dirty="0"/>
          </a:p>
        </p:txBody>
      </p:sp>
      <p:sp>
        <p:nvSpPr>
          <p:cNvPr id="5" name="TextBox 4"/>
          <p:cNvSpPr txBox="1"/>
          <p:nvPr/>
        </p:nvSpPr>
        <p:spPr>
          <a:xfrm>
            <a:off x="2849231" y="554178"/>
            <a:ext cx="2930639" cy="646331"/>
          </a:xfrm>
          <a:prstGeom prst="rect">
            <a:avLst/>
          </a:prstGeom>
          <a:noFill/>
        </p:spPr>
        <p:txBody>
          <a:bodyPr wrap="square" rtlCol="0">
            <a:spAutoFit/>
          </a:bodyPr>
          <a:lstStyle/>
          <a:p>
            <a:pPr algn="ctr"/>
            <a:r>
              <a:rPr lang="en-US" sz="3600" b="1" dirty="0" smtClean="0"/>
              <a:t>pH</a:t>
            </a:r>
            <a:endParaRPr lang="en-US" sz="3600" b="1" dirty="0"/>
          </a:p>
        </p:txBody>
      </p:sp>
      <p:pic>
        <p:nvPicPr>
          <p:cNvPr id="7" name="Picture 6" descr="acid bas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75246" y="2407733"/>
            <a:ext cx="2968941" cy="3956235"/>
          </a:xfrm>
          <a:prstGeom prst="rect">
            <a:avLst/>
          </a:prstGeom>
          <a:ln w="19050" cap="sq">
            <a:solidFill>
              <a:schemeClr val="tx1"/>
            </a:solidFill>
            <a:miter lim="800000"/>
          </a:ln>
          <a:effectLst>
            <a:outerShdw blurRad="57150" dist="50800" dir="2700000" algn="tl" rotWithShape="0">
              <a:srgbClr val="000000">
                <a:alpha val="40000"/>
              </a:srgbClr>
            </a:outerShdw>
          </a:effectLst>
          <a:extLst/>
        </p:spPr>
      </p:pic>
    </p:spTree>
    <p:extLst>
      <p:ext uri="{BB962C8B-B14F-4D97-AF65-F5344CB8AC3E}">
        <p14:creationId xmlns:p14="http://schemas.microsoft.com/office/powerpoint/2010/main" val="28553718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50"/>
          </a:xfrm>
        </p:spPr>
        <p:txBody>
          <a:bodyPr>
            <a:normAutofit fontScale="90000"/>
          </a:bodyPr>
          <a:lstStyle/>
          <a:p>
            <a:pPr eaLnBrk="1" hangingPunct="1"/>
            <a:r>
              <a:rPr lang="en-US" sz="4000" b="1" dirty="0"/>
              <a:t/>
            </a:r>
            <a:br>
              <a:rPr lang="en-US" sz="4000" b="1" dirty="0"/>
            </a:br>
            <a:r>
              <a:rPr lang="en-US" sz="4000" b="1" dirty="0"/>
              <a:t>Mode of </a:t>
            </a:r>
            <a:r>
              <a:rPr lang="en-GB" sz="4000" b="1" dirty="0" smtClean="0"/>
              <a:t>nutrition</a:t>
            </a:r>
            <a:r>
              <a:rPr lang="en-US" sz="4000" dirty="0"/>
              <a:t/>
            </a:r>
            <a:br>
              <a:rPr lang="en-US" sz="4000" dirty="0"/>
            </a:br>
            <a:endParaRPr lang="ar-sa" sz="4000" dirty="0"/>
          </a:p>
        </p:txBody>
      </p:sp>
      <p:sp>
        <p:nvSpPr>
          <p:cNvPr id="3" name="Content Placeholder 2"/>
          <p:cNvSpPr>
            <a:spLocks noGrp="1"/>
          </p:cNvSpPr>
          <p:nvPr>
            <p:ph idx="1"/>
          </p:nvPr>
        </p:nvSpPr>
        <p:spPr>
          <a:xfrm>
            <a:off x="512763" y="3860800"/>
            <a:ext cx="8229600" cy="2636838"/>
          </a:xfrm>
          <a:ln>
            <a:noFill/>
          </a:ln>
        </p:spPr>
        <p:txBody>
          <a:bodyPr>
            <a:noAutofit/>
          </a:bodyPr>
          <a:lstStyle/>
          <a:p>
            <a:pPr algn="just" rtl="0" eaLnBrk="1" hangingPunct="1">
              <a:buFont typeface="Wingdings" charset="0"/>
              <a:buChar char="v"/>
            </a:pPr>
            <a:r>
              <a:rPr lang="en-US" sz="2000" dirty="0"/>
              <a:t>If we consider the mode of </a:t>
            </a:r>
            <a:r>
              <a:rPr lang="en-US" sz="2000" dirty="0">
                <a:solidFill>
                  <a:srgbClr val="00B050"/>
                </a:solidFill>
              </a:rPr>
              <a:t>nutrition</a:t>
            </a:r>
            <a:r>
              <a:rPr lang="en-US" sz="2000" dirty="0"/>
              <a:t>, bacteria can be divided into two categories: </a:t>
            </a:r>
          </a:p>
          <a:p>
            <a:pPr algn="just" rtl="0" eaLnBrk="1" hangingPunct="1">
              <a:buFont typeface="Arial" charset="0"/>
              <a:buNone/>
            </a:pPr>
            <a:r>
              <a:rPr lang="en-US" sz="2000" dirty="0"/>
              <a:t>	1. </a:t>
            </a:r>
            <a:r>
              <a:rPr lang="en-US" sz="2000" b="1" dirty="0">
                <a:solidFill>
                  <a:srgbClr val="FF0000"/>
                </a:solidFill>
              </a:rPr>
              <a:t>Autotrophic</a:t>
            </a:r>
            <a:r>
              <a:rPr lang="en-US" sz="2000" dirty="0">
                <a:solidFill>
                  <a:srgbClr val="FF0000"/>
                </a:solidFill>
              </a:rPr>
              <a:t>.</a:t>
            </a:r>
            <a:r>
              <a:rPr lang="en-US" sz="2000" dirty="0"/>
              <a:t> They can build up complex organic substances such as carbohydrates from simple inorganic sources (CO</a:t>
            </a:r>
            <a:r>
              <a:rPr lang="en-US" sz="2000" baseline="-25000" dirty="0"/>
              <a:t>2</a:t>
            </a:r>
            <a:r>
              <a:rPr lang="en-US" sz="2000" dirty="0"/>
              <a:t> and water). </a:t>
            </a:r>
          </a:p>
          <a:p>
            <a:pPr algn="just" rtl="0" eaLnBrk="1" hangingPunct="1">
              <a:buFont typeface="Arial" charset="0"/>
              <a:buNone/>
            </a:pPr>
            <a:r>
              <a:rPr lang="en-US" sz="2000" dirty="0"/>
              <a:t>	2. </a:t>
            </a:r>
            <a:r>
              <a:rPr lang="en-US" sz="2000" b="1" dirty="0">
                <a:solidFill>
                  <a:srgbClr val="FF0000"/>
                </a:solidFill>
              </a:rPr>
              <a:t>Heterotrophic</a:t>
            </a:r>
            <a:r>
              <a:rPr lang="en-US" sz="2000" dirty="0">
                <a:solidFill>
                  <a:srgbClr val="FF0000"/>
                </a:solidFill>
              </a:rPr>
              <a:t>.</a:t>
            </a:r>
            <a:r>
              <a:rPr lang="en-US" sz="2000" dirty="0"/>
              <a:t> They cannot build up carbohydrates from simple inorganic sources. They depend on ready made organic materials derived from plants , animals </a:t>
            </a:r>
            <a:r>
              <a:rPr lang="en-US" sz="2000" dirty="0" smtClean="0"/>
              <a:t>and humans</a:t>
            </a:r>
            <a:r>
              <a:rPr lang="en-US" sz="2000" dirty="0"/>
              <a:t>. They can live on such compounds , break it down , enzymatically.</a:t>
            </a:r>
            <a:endParaRPr lang="ar-sa" sz="2000" dirty="0"/>
          </a:p>
        </p:txBody>
      </p:sp>
      <p:sp>
        <p:nvSpPr>
          <p:cNvPr id="4" name="Content Placeholder 2"/>
          <p:cNvSpPr txBox="1">
            <a:spLocks/>
          </p:cNvSpPr>
          <p:nvPr/>
        </p:nvSpPr>
        <p:spPr bwMode="auto">
          <a:xfrm>
            <a:off x="539750" y="1052513"/>
            <a:ext cx="8229600" cy="259238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eaLnBrk="1" hangingPunct="1">
              <a:spcBef>
                <a:spcPct val="20000"/>
              </a:spcBef>
              <a:buFont typeface="Arial" charset="0"/>
              <a:buNone/>
            </a:pPr>
            <a:r>
              <a:rPr lang="ar-sa" i="1" dirty="0">
                <a:latin typeface="Calibri" charset="0"/>
              </a:rPr>
              <a:t> يمكن ان تصنف البكتيريا إلى قسمين من ناحية </a:t>
            </a:r>
            <a:r>
              <a:rPr lang="ar-sa" i="1" dirty="0">
                <a:solidFill>
                  <a:srgbClr val="92D050"/>
                </a:solidFill>
                <a:latin typeface="Calibri" charset="0"/>
              </a:rPr>
              <a:t>التغذية</a:t>
            </a:r>
            <a:r>
              <a:rPr lang="ar-sa" i="1" dirty="0" smtClean="0">
                <a:latin typeface="Calibri" charset="0"/>
              </a:rPr>
              <a:t>:</a:t>
            </a:r>
            <a:endParaRPr lang="en-GB" i="1" dirty="0" smtClean="0">
              <a:latin typeface="Calibri" charset="0"/>
            </a:endParaRPr>
          </a:p>
          <a:p>
            <a:pPr algn="r" eaLnBrk="1" hangingPunct="1">
              <a:spcBef>
                <a:spcPct val="20000"/>
              </a:spcBef>
              <a:buFont typeface="Arial" charset="0"/>
              <a:buNone/>
            </a:pPr>
            <a:r>
              <a:rPr lang="en-GB" i="1" dirty="0" smtClean="0">
                <a:solidFill>
                  <a:srgbClr val="FF0000"/>
                </a:solidFill>
                <a:latin typeface="Calibri" charset="0"/>
              </a:rPr>
              <a:t>1- </a:t>
            </a:r>
            <a:r>
              <a:rPr lang="ar-sa" i="1" dirty="0" smtClean="0">
                <a:solidFill>
                  <a:srgbClr val="FF0000"/>
                </a:solidFill>
                <a:latin typeface="Calibri" charset="0"/>
              </a:rPr>
              <a:t>ذاتية </a:t>
            </a:r>
            <a:r>
              <a:rPr lang="ar-sa" i="1" dirty="0">
                <a:solidFill>
                  <a:srgbClr val="FF0000"/>
                </a:solidFill>
                <a:latin typeface="Calibri" charset="0"/>
              </a:rPr>
              <a:t>التغذية</a:t>
            </a:r>
            <a:r>
              <a:rPr lang="en-US" i="1" dirty="0">
                <a:solidFill>
                  <a:srgbClr val="FF0000"/>
                </a:solidFill>
                <a:latin typeface="Calibri" charset="0"/>
              </a:rPr>
              <a:t> Autotrophic</a:t>
            </a:r>
          </a:p>
          <a:p>
            <a:pPr algn="r" eaLnBrk="1" hangingPunct="1">
              <a:spcBef>
                <a:spcPct val="20000"/>
              </a:spcBef>
              <a:buFont typeface="Arial" charset="0"/>
              <a:buNone/>
            </a:pPr>
            <a:r>
              <a:rPr lang="ar-sa" i="1" dirty="0">
                <a:latin typeface="Calibri" charset="0"/>
              </a:rPr>
              <a:t>البكتيريا التي تستطيع بناء مواد عضوية معقدة مثل الكربوهيدرات من مصادر غير عضوية بسيطة مثل الماء        وثاني اكسيد الكربون</a:t>
            </a:r>
            <a:r>
              <a:rPr lang="en-US" i="1" dirty="0">
                <a:latin typeface="Calibri" charset="0"/>
              </a:rPr>
              <a:t> CO</a:t>
            </a:r>
            <a:r>
              <a:rPr lang="en-US" i="1" baseline="-25000" dirty="0">
                <a:latin typeface="Calibri" charset="0"/>
              </a:rPr>
              <a:t>2</a:t>
            </a:r>
            <a:endParaRPr lang="ar-sa" i="1" baseline="-25000" dirty="0">
              <a:latin typeface="Calibri" charset="0"/>
            </a:endParaRPr>
          </a:p>
          <a:p>
            <a:pPr algn="r" eaLnBrk="1" hangingPunct="1">
              <a:spcBef>
                <a:spcPct val="20000"/>
              </a:spcBef>
              <a:buFont typeface="Arial" charset="0"/>
              <a:buNone/>
            </a:pPr>
            <a:r>
              <a:rPr lang="en-US" i="1" dirty="0">
                <a:solidFill>
                  <a:srgbClr val="FF0000"/>
                </a:solidFill>
                <a:latin typeface="Calibri" charset="0"/>
              </a:rPr>
              <a:t>  </a:t>
            </a:r>
            <a:r>
              <a:rPr lang="ar-sa" i="1" dirty="0">
                <a:solidFill>
                  <a:srgbClr val="FF0000"/>
                </a:solidFill>
                <a:latin typeface="Calibri" charset="0"/>
              </a:rPr>
              <a:t> </a:t>
            </a:r>
            <a:r>
              <a:rPr lang="en-GB" i="1" dirty="0" smtClean="0">
                <a:solidFill>
                  <a:srgbClr val="FF0000"/>
                </a:solidFill>
                <a:latin typeface="Calibri" charset="0"/>
              </a:rPr>
              <a:t>2- </a:t>
            </a:r>
            <a:r>
              <a:rPr lang="ar-sa" i="1" dirty="0" smtClean="0">
                <a:solidFill>
                  <a:srgbClr val="FF0000"/>
                </a:solidFill>
                <a:latin typeface="Calibri" charset="0"/>
              </a:rPr>
              <a:t>غير </a:t>
            </a:r>
            <a:r>
              <a:rPr lang="ar-sa" i="1" dirty="0">
                <a:solidFill>
                  <a:srgbClr val="FF0000"/>
                </a:solidFill>
                <a:latin typeface="Calibri" charset="0"/>
              </a:rPr>
              <a:t>ذاتي التغذية (متغاير التغذية)</a:t>
            </a:r>
            <a:r>
              <a:rPr lang="en-US" i="1" dirty="0">
                <a:solidFill>
                  <a:srgbClr val="FF0000"/>
                </a:solidFill>
                <a:latin typeface="Calibri" charset="0"/>
              </a:rPr>
              <a:t>Heterotrophic </a:t>
            </a:r>
          </a:p>
          <a:p>
            <a:pPr algn="r" eaLnBrk="1" hangingPunct="1">
              <a:spcBef>
                <a:spcPct val="20000"/>
              </a:spcBef>
              <a:buFont typeface="Arial" charset="0"/>
              <a:buNone/>
            </a:pPr>
            <a:r>
              <a:rPr lang="ar-sa" i="1" dirty="0">
                <a:latin typeface="Calibri" charset="0"/>
              </a:rPr>
              <a:t>هي البكتيريا التي لاتستيطيع بناء الكربوهيدارت من المصادر الغير عضوية البسيطة وهي تعتمد على اخذها من النبات  والحيوان والانسان ، وهي تستطيع العيش على مركبات معقدة وتكسيرها إلى جزيئات ابسط بواسطة أنزيمات معينة تساعدها في ذلك. </a:t>
            </a:r>
          </a:p>
        </p:txBody>
      </p:sp>
    </p:spTree>
    <p:extLst>
      <p:ext uri="{BB962C8B-B14F-4D97-AF65-F5344CB8AC3E}">
        <p14:creationId xmlns:p14="http://schemas.microsoft.com/office/powerpoint/2010/main" val="40668601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9022" y="860193"/>
            <a:ext cx="7710735" cy="5139868"/>
          </a:xfrm>
          <a:prstGeom prst="rect">
            <a:avLst/>
          </a:prstGeom>
        </p:spPr>
        <p:txBody>
          <a:bodyPr wrap="square">
            <a:spAutoFit/>
          </a:bodyPr>
          <a:lstStyle/>
          <a:p>
            <a:pPr algn="ctr"/>
            <a:r>
              <a:rPr lang="en-US" sz="3200" b="1" u="sng" dirty="0" smtClean="0"/>
              <a:t>OXYGEN</a:t>
            </a:r>
          </a:p>
          <a:p>
            <a:pPr algn="ctr"/>
            <a:endParaRPr lang="en-US" sz="3200" b="1" u="sng" dirty="0"/>
          </a:p>
          <a:p>
            <a:r>
              <a:rPr lang="en-US" sz="2400" dirty="0"/>
              <a:t>•</a:t>
            </a:r>
            <a:r>
              <a:rPr lang="en-US" dirty="0"/>
              <a:t>	</a:t>
            </a:r>
            <a:r>
              <a:rPr lang="en-US" sz="2400" dirty="0"/>
              <a:t>Required for aerobic respiration and energy production</a:t>
            </a:r>
          </a:p>
          <a:p>
            <a:r>
              <a:rPr lang="en-US" sz="2400" dirty="0"/>
              <a:t>•	Organisms are classified according to their gaseous </a:t>
            </a:r>
            <a:r>
              <a:rPr lang="en-US" sz="2400" dirty="0" smtClean="0"/>
              <a:t>requirements:</a:t>
            </a:r>
          </a:p>
          <a:p>
            <a:endParaRPr lang="en-US" sz="2400" dirty="0"/>
          </a:p>
          <a:p>
            <a:pPr marL="457200" indent="-457200">
              <a:buAutoNum type="arabicPeriod"/>
            </a:pPr>
            <a:r>
              <a:rPr lang="en-US" sz="2400" dirty="0" smtClean="0"/>
              <a:t>Obligate aerobes</a:t>
            </a:r>
            <a:r>
              <a:rPr lang="ar-sa" sz="2400" dirty="0" smtClean="0"/>
              <a:t> هوائية اجباري</a:t>
            </a:r>
          </a:p>
          <a:p>
            <a:endParaRPr lang="en-US" sz="2400" dirty="0" smtClean="0"/>
          </a:p>
          <a:p>
            <a:pPr marL="457200" indent="-457200">
              <a:buAutoNum type="arabicPeriod"/>
            </a:pPr>
            <a:endParaRPr lang="en-US" sz="2400" dirty="0"/>
          </a:p>
          <a:p>
            <a:pPr marL="457200" indent="-457200">
              <a:buFontTx/>
              <a:buAutoNum type="arabicPeriod" startAt="2"/>
            </a:pPr>
            <a:r>
              <a:rPr lang="en-US" sz="2400" dirty="0" smtClean="0"/>
              <a:t>Facultative anaerobes</a:t>
            </a:r>
            <a:r>
              <a:rPr lang="ar-sa" sz="2400" dirty="0"/>
              <a:t> لا  هوائية </a:t>
            </a:r>
            <a:r>
              <a:rPr lang="ar-sa" sz="2400" dirty="0" smtClean="0"/>
              <a:t>اختياري</a:t>
            </a:r>
            <a:endParaRPr lang="en-US" sz="2400" dirty="0"/>
          </a:p>
          <a:p>
            <a:pPr marL="457200" indent="-457200">
              <a:buAutoNum type="arabicPeriod" startAt="2"/>
            </a:pPr>
            <a:endParaRPr lang="en-US" sz="2400" dirty="0" smtClean="0"/>
          </a:p>
          <a:p>
            <a:pPr marL="457200" indent="-457200">
              <a:buAutoNum type="arabicPeriod" startAt="2"/>
            </a:pPr>
            <a:endParaRPr lang="en-US" sz="2400" dirty="0"/>
          </a:p>
          <a:p>
            <a:r>
              <a:rPr lang="en-US" sz="2400" dirty="0"/>
              <a:t>3.	Obligate </a:t>
            </a:r>
            <a:r>
              <a:rPr lang="en-US" sz="2400" dirty="0" smtClean="0"/>
              <a:t>anaerobes</a:t>
            </a:r>
            <a:r>
              <a:rPr lang="ar-sa" sz="2400" dirty="0"/>
              <a:t> لا  هوائية اجباري </a:t>
            </a:r>
            <a:endParaRPr lang="en-US" sz="2400" dirty="0"/>
          </a:p>
        </p:txBody>
      </p:sp>
      <p:pic>
        <p:nvPicPr>
          <p:cNvPr id="10" name="Picture 9" descr="C:\Users\User\Desktop\Picture2.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3166" y="2805476"/>
            <a:ext cx="3514302" cy="2503607"/>
          </a:xfrm>
          <a:prstGeom prst="rect">
            <a:avLst/>
          </a:prstGeom>
          <a:ln w="19050" cap="sq">
            <a:solidFill>
              <a:schemeClr val="accent1"/>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40748134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8440" y="716325"/>
            <a:ext cx="8417446" cy="5078313"/>
          </a:xfrm>
          <a:prstGeom prst="rect">
            <a:avLst/>
          </a:prstGeom>
        </p:spPr>
        <p:txBody>
          <a:bodyPr wrap="square">
            <a:spAutoFit/>
          </a:bodyPr>
          <a:lstStyle/>
          <a:p>
            <a:pPr algn="ctr"/>
            <a:r>
              <a:rPr lang="en-US" sz="3600" b="1" u="sng" dirty="0" smtClean="0"/>
              <a:t>Salinity</a:t>
            </a:r>
            <a:r>
              <a:rPr lang="ar-sa" sz="3600" b="1" u="sng" dirty="0" smtClean="0"/>
              <a:t>  </a:t>
            </a:r>
            <a:r>
              <a:rPr lang="en-GB" sz="3600" b="1" u="sng" dirty="0" smtClean="0"/>
              <a:t>(salt concentration)</a:t>
            </a:r>
            <a:endParaRPr lang="ar-sa" sz="3600" b="1" u="sng" dirty="0" smtClean="0"/>
          </a:p>
          <a:p>
            <a:pPr algn="ctr"/>
            <a:r>
              <a:rPr lang="ar-sa" sz="3600" b="1" dirty="0" smtClean="0"/>
              <a:t>تركيز الاملاح</a:t>
            </a:r>
            <a:endParaRPr lang="en-US" sz="3600" b="1" dirty="0"/>
          </a:p>
          <a:p>
            <a:pPr algn="ctr"/>
            <a:endParaRPr lang="ar-sa" b="1" u="sng" dirty="0" smtClean="0"/>
          </a:p>
          <a:p>
            <a:endParaRPr lang="ar-sa" b="1" u="sng" dirty="0"/>
          </a:p>
          <a:p>
            <a:r>
              <a:rPr lang="en-GB" sz="2400" b="1" u="sng" dirty="0" smtClean="0"/>
              <a:t>1- </a:t>
            </a:r>
            <a:r>
              <a:rPr lang="en-US" sz="2400" b="1" u="sng" dirty="0" smtClean="0"/>
              <a:t>Halophiles</a:t>
            </a:r>
            <a:r>
              <a:rPr lang="en-US" sz="2400" b="1" dirty="0" smtClean="0"/>
              <a:t>: </a:t>
            </a:r>
            <a:r>
              <a:rPr lang="en-US" sz="2400" dirty="0"/>
              <a:t>Bacteria </a:t>
            </a:r>
            <a:r>
              <a:rPr lang="en-US" sz="2400" dirty="0" smtClean="0"/>
              <a:t>that specifically requires </a:t>
            </a:r>
            <a:r>
              <a:rPr lang="en-US" sz="2400" dirty="0" err="1"/>
              <a:t>NaCl</a:t>
            </a:r>
            <a:r>
              <a:rPr lang="en-US" sz="2400" dirty="0"/>
              <a:t> for </a:t>
            </a:r>
            <a:r>
              <a:rPr lang="en-US" sz="2400" dirty="0" smtClean="0"/>
              <a:t>growth</a:t>
            </a:r>
          </a:p>
          <a:p>
            <a:endParaRPr lang="en-US" sz="2400" dirty="0"/>
          </a:p>
          <a:p>
            <a:r>
              <a:rPr lang="en-US" sz="2400" b="1" u="sng" dirty="0" smtClean="0"/>
              <a:t>2- Moderates </a:t>
            </a:r>
            <a:r>
              <a:rPr lang="en-US" sz="2400" b="1" u="sng" dirty="0"/>
              <a:t>Halophiles:</a:t>
            </a:r>
            <a:r>
              <a:rPr lang="en-US" sz="2400" b="1" dirty="0"/>
              <a:t> </a:t>
            </a:r>
          </a:p>
          <a:p>
            <a:r>
              <a:rPr lang="en-US" sz="2400" dirty="0"/>
              <a:t>•	Grow best at 3% </a:t>
            </a:r>
            <a:r>
              <a:rPr lang="en-US" sz="2400" dirty="0" err="1"/>
              <a:t>NaCl</a:t>
            </a:r>
            <a:r>
              <a:rPr lang="en-US" sz="2400" dirty="0"/>
              <a:t> solution</a:t>
            </a:r>
          </a:p>
          <a:p>
            <a:r>
              <a:rPr lang="en-US" sz="2400" dirty="0"/>
              <a:t>•	Many ocean dwelling </a:t>
            </a:r>
            <a:r>
              <a:rPr lang="en-US" sz="2400" dirty="0" smtClean="0"/>
              <a:t>bacteria</a:t>
            </a:r>
          </a:p>
          <a:p>
            <a:endParaRPr lang="en-US" sz="2400" dirty="0"/>
          </a:p>
          <a:p>
            <a:r>
              <a:rPr lang="en-US" sz="2400" b="1" u="sng" dirty="0"/>
              <a:t>Extreme Halophiles:</a:t>
            </a:r>
          </a:p>
          <a:p>
            <a:r>
              <a:rPr lang="en-US" sz="2400" dirty="0"/>
              <a:t>•	Grow well at </a:t>
            </a:r>
            <a:r>
              <a:rPr lang="en-US" sz="2400" dirty="0" err="1"/>
              <a:t>NaCl</a:t>
            </a:r>
            <a:r>
              <a:rPr lang="en-US" sz="2400" dirty="0"/>
              <a:t> concentrations of greater than 15% </a:t>
            </a:r>
            <a:r>
              <a:rPr lang="en-US" sz="2400" dirty="0" err="1"/>
              <a:t>e.g</a:t>
            </a:r>
            <a:r>
              <a:rPr lang="en-US" sz="2400" dirty="0"/>
              <a:t> salt lakes, pickle barrels</a:t>
            </a:r>
          </a:p>
        </p:txBody>
      </p:sp>
    </p:spTree>
    <p:extLst>
      <p:ext uri="{BB962C8B-B14F-4D97-AF65-F5344CB8AC3E}">
        <p14:creationId xmlns:p14="http://schemas.microsoft.com/office/powerpoint/2010/main" val="37879702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28625" y="1071563"/>
            <a:ext cx="8229600" cy="1143000"/>
          </a:xfrm>
        </p:spPr>
        <p:txBody>
          <a:bodyPr>
            <a:normAutofit fontScale="90000"/>
          </a:bodyPr>
          <a:lstStyle/>
          <a:p>
            <a:pPr eaLnBrk="1" hangingPunct="1"/>
            <a:r>
              <a:rPr lang="ar-sa"/>
              <a:t>البكتيريا ذاتية التغذية </a:t>
            </a:r>
            <a:br>
              <a:rPr lang="ar-sa"/>
            </a:br>
            <a:r>
              <a:rPr lang="en-US"/>
              <a:t>I: Autotrophic Bacteria</a:t>
            </a:r>
            <a:endParaRPr lang="ar-sa"/>
          </a:p>
        </p:txBody>
      </p:sp>
      <p:sp>
        <p:nvSpPr>
          <p:cNvPr id="4099" name="Content Placeholder 2"/>
          <p:cNvSpPr>
            <a:spLocks noGrp="1"/>
          </p:cNvSpPr>
          <p:nvPr>
            <p:ph idx="1"/>
          </p:nvPr>
        </p:nvSpPr>
        <p:spPr>
          <a:xfrm>
            <a:off x="500063" y="2714625"/>
            <a:ext cx="8229600" cy="2471738"/>
          </a:xfrm>
        </p:spPr>
        <p:txBody>
          <a:bodyPr/>
          <a:lstStyle/>
          <a:p>
            <a:pPr algn="just" rtl="0" eaLnBrk="1" hangingPunct="1"/>
            <a:r>
              <a:rPr lang="en-US"/>
              <a:t>The </a:t>
            </a:r>
            <a:r>
              <a:rPr lang="en-US">
                <a:solidFill>
                  <a:srgbClr val="00B050"/>
                </a:solidFill>
              </a:rPr>
              <a:t>autotrophs</a:t>
            </a:r>
            <a:r>
              <a:rPr lang="en-US"/>
              <a:t> can be divided into two types: </a:t>
            </a:r>
            <a:endParaRPr lang="en-US" sz="2800"/>
          </a:p>
          <a:p>
            <a:pPr lvl="1" algn="just" rtl="0" eaLnBrk="1" hangingPunct="1"/>
            <a:endParaRPr lang="en-US" b="1"/>
          </a:p>
          <a:p>
            <a:pPr lvl="1" algn="just" rtl="0" eaLnBrk="1" hangingPunct="1"/>
            <a:endParaRPr lang="en-US" b="1"/>
          </a:p>
          <a:p>
            <a:pPr lvl="1" algn="just" rtl="0" eaLnBrk="1" hangingPunct="1">
              <a:buFont typeface="Arial" charset="0"/>
              <a:buNone/>
            </a:pPr>
            <a:r>
              <a:rPr lang="en-US" b="1"/>
              <a:t>I: Photo</a:t>
            </a:r>
            <a:r>
              <a:rPr lang="en-US" b="1">
                <a:solidFill>
                  <a:srgbClr val="00B050"/>
                </a:solidFill>
              </a:rPr>
              <a:t>autotrophs</a:t>
            </a:r>
            <a:r>
              <a:rPr lang="en-US"/>
              <a:t>              II: </a:t>
            </a:r>
            <a:r>
              <a:rPr lang="en-US" b="1"/>
              <a:t>Chemo</a:t>
            </a:r>
            <a:r>
              <a:rPr lang="en-US" b="1">
                <a:solidFill>
                  <a:srgbClr val="00B050"/>
                </a:solidFill>
              </a:rPr>
              <a:t>autotrophs</a:t>
            </a:r>
            <a:r>
              <a:rPr lang="en-US"/>
              <a:t>.</a:t>
            </a:r>
            <a:endParaRPr lang="ar-sa"/>
          </a:p>
        </p:txBody>
      </p:sp>
      <p:cxnSp>
        <p:nvCxnSpPr>
          <p:cNvPr id="5" name="Straight Arrow Connector 4"/>
          <p:cNvCxnSpPr/>
          <p:nvPr/>
        </p:nvCxnSpPr>
        <p:spPr>
          <a:xfrm rot="10800000" flipV="1">
            <a:off x="2500313" y="3500438"/>
            <a:ext cx="1643062" cy="7858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143375" y="3500438"/>
            <a:ext cx="2143125"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081088" y="5027613"/>
            <a:ext cx="2368550" cy="461962"/>
          </a:xfrm>
          <a:prstGeom prst="rect">
            <a:avLst/>
          </a:prstGeom>
          <a:ln>
            <a:solidFill>
              <a:schemeClr val="tx2">
                <a:lumMod val="40000"/>
                <a:lumOff val="60000"/>
              </a:schemeClr>
            </a:solidFill>
          </a:ln>
        </p:spPr>
        <p:txBody>
          <a:bodyPr wrap="none">
            <a:spAutoFit/>
          </a:bodyPr>
          <a:lstStyle/>
          <a:p>
            <a:pPr algn="r" rtl="1" eaLnBrk="1" hangingPunct="1"/>
            <a:r>
              <a:rPr lang="ar-sa" sz="2400" b="1"/>
              <a:t>ذاتية التغذية الضوئية </a:t>
            </a:r>
          </a:p>
        </p:txBody>
      </p:sp>
      <p:sp>
        <p:nvSpPr>
          <p:cNvPr id="8" name="Rectangle 7"/>
          <p:cNvSpPr/>
          <p:nvPr/>
        </p:nvSpPr>
        <p:spPr>
          <a:xfrm>
            <a:off x="5199063" y="5027613"/>
            <a:ext cx="2386012" cy="461962"/>
          </a:xfrm>
          <a:prstGeom prst="rect">
            <a:avLst/>
          </a:prstGeom>
          <a:ln>
            <a:solidFill>
              <a:schemeClr val="tx2">
                <a:lumMod val="40000"/>
                <a:lumOff val="60000"/>
              </a:schemeClr>
            </a:solidFill>
          </a:ln>
        </p:spPr>
        <p:txBody>
          <a:bodyPr wrap="none">
            <a:spAutoFit/>
          </a:bodyPr>
          <a:lstStyle/>
          <a:p>
            <a:pPr algn="r" rtl="1" eaLnBrk="1" hangingPunct="1"/>
            <a:r>
              <a:rPr lang="ar-sa" sz="2400" b="1"/>
              <a:t>ذاتية التغذية الكيميائية</a:t>
            </a:r>
          </a:p>
        </p:txBody>
      </p:sp>
    </p:spTree>
    <p:extLst>
      <p:ext uri="{BB962C8B-B14F-4D97-AF65-F5344CB8AC3E}">
        <p14:creationId xmlns:p14="http://schemas.microsoft.com/office/powerpoint/2010/main" val="325280257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70150"/>
            <a:ext cx="8229600" cy="3656013"/>
          </a:xfrm>
          <a:ln>
            <a:noFill/>
          </a:ln>
        </p:spPr>
        <p:txBody>
          <a:bodyPr>
            <a:normAutofit/>
          </a:bodyPr>
          <a:lstStyle/>
          <a:p>
            <a:pPr marL="971550" lvl="1" indent="-514350" algn="just" rtl="0" eaLnBrk="1" hangingPunct="1">
              <a:lnSpc>
                <a:spcPct val="80000"/>
              </a:lnSpc>
              <a:buFont typeface="Calibri" charset="0"/>
              <a:buAutoNum type="alphaUcPeriod"/>
            </a:pPr>
            <a:r>
              <a:rPr lang="en-US" sz="2200" b="1" dirty="0"/>
              <a:t>Photoautotrophs</a:t>
            </a:r>
            <a:r>
              <a:rPr lang="en-US" sz="2200" dirty="0"/>
              <a:t>. </a:t>
            </a:r>
          </a:p>
          <a:p>
            <a:pPr marL="971550" lvl="1" indent="-514350" algn="just" rtl="0" eaLnBrk="1" hangingPunct="1">
              <a:lnSpc>
                <a:spcPct val="80000"/>
              </a:lnSpc>
              <a:buFont typeface="Arial" charset="0"/>
              <a:buNone/>
            </a:pPr>
            <a:r>
              <a:rPr lang="en-US" sz="2200" dirty="0"/>
              <a:t>   They contain in their cells a chlorophyll known as </a:t>
            </a:r>
            <a:r>
              <a:rPr lang="en-US" sz="2200" dirty="0">
                <a:solidFill>
                  <a:srgbClr val="FF0000"/>
                </a:solidFill>
              </a:rPr>
              <a:t>bacterial chlorophyll </a:t>
            </a:r>
            <a:r>
              <a:rPr lang="en-US" sz="2200" dirty="0"/>
              <a:t>by which they can perform </a:t>
            </a:r>
            <a:r>
              <a:rPr lang="en-US" sz="2200" dirty="0">
                <a:solidFill>
                  <a:srgbClr val="FF0000"/>
                </a:solidFill>
              </a:rPr>
              <a:t>photosynthesis</a:t>
            </a:r>
            <a:r>
              <a:rPr lang="en-US" sz="2200" dirty="0"/>
              <a:t>. Here, the energy used in building up processes is derived from light. As an example of such bacteria is the </a:t>
            </a:r>
            <a:r>
              <a:rPr lang="en-US" sz="2200" dirty="0">
                <a:solidFill>
                  <a:srgbClr val="00B050"/>
                </a:solidFill>
              </a:rPr>
              <a:t>green </a:t>
            </a:r>
            <a:r>
              <a:rPr lang="en-US" sz="2200" dirty="0" err="1">
                <a:solidFill>
                  <a:srgbClr val="00B050"/>
                </a:solidFill>
              </a:rPr>
              <a:t>sulphur</a:t>
            </a:r>
            <a:r>
              <a:rPr lang="en-US" sz="2200" dirty="0">
                <a:solidFill>
                  <a:srgbClr val="00B050"/>
                </a:solidFill>
              </a:rPr>
              <a:t> bacteria</a:t>
            </a:r>
            <a:r>
              <a:rPr lang="en-US" sz="2200" dirty="0"/>
              <a:t>. </a:t>
            </a:r>
          </a:p>
          <a:p>
            <a:pPr marL="971550" lvl="1" indent="-514350" algn="just" rtl="0" eaLnBrk="1" hangingPunct="1">
              <a:lnSpc>
                <a:spcPct val="80000"/>
              </a:lnSpc>
              <a:buFont typeface="Arial" charset="0"/>
              <a:buNone/>
            </a:pPr>
            <a:endParaRPr lang="en-US" sz="1900" dirty="0"/>
          </a:p>
          <a:p>
            <a:pPr marL="971550" lvl="1" indent="-514350" algn="just" rtl="0" eaLnBrk="1" hangingPunct="1">
              <a:lnSpc>
                <a:spcPct val="80000"/>
              </a:lnSpc>
              <a:buFont typeface="Arial" charset="0"/>
              <a:buNone/>
            </a:pPr>
            <a:endParaRPr lang="en-US" sz="1900" dirty="0"/>
          </a:p>
          <a:p>
            <a:pPr marL="971550" lvl="1" indent="-514350" algn="just" rtl="0" eaLnBrk="1" hangingPunct="1">
              <a:lnSpc>
                <a:spcPct val="80000"/>
              </a:lnSpc>
              <a:buFont typeface="Arial" charset="0"/>
              <a:buNone/>
            </a:pPr>
            <a:endParaRPr lang="en-US" sz="1900" dirty="0"/>
          </a:p>
          <a:p>
            <a:pPr algn="just" rtl="0" eaLnBrk="1" hangingPunct="1">
              <a:lnSpc>
                <a:spcPct val="80000"/>
              </a:lnSpc>
              <a:buFont typeface="Arial" charset="0"/>
              <a:buNone/>
            </a:pPr>
            <a:r>
              <a:rPr lang="en-US" sz="2500" dirty="0"/>
              <a:t> 	                          </a:t>
            </a:r>
            <a:r>
              <a:rPr lang="en-US" sz="1600" dirty="0">
                <a:solidFill>
                  <a:srgbClr val="7030A0"/>
                </a:solidFill>
              </a:rPr>
              <a:t>Light Energy </a:t>
            </a:r>
          </a:p>
          <a:p>
            <a:pPr algn="just" rtl="0" eaLnBrk="1" hangingPunct="1">
              <a:lnSpc>
                <a:spcPct val="80000"/>
              </a:lnSpc>
              <a:spcBef>
                <a:spcPct val="0"/>
              </a:spcBef>
              <a:buFont typeface="Arial" charset="0"/>
              <a:buNone/>
            </a:pPr>
            <a:r>
              <a:rPr lang="en-US" sz="2200" dirty="0">
                <a:solidFill>
                  <a:srgbClr val="FF0000"/>
                </a:solidFill>
              </a:rPr>
              <a:t>   6CO</a:t>
            </a:r>
            <a:r>
              <a:rPr lang="en-US" sz="2200" baseline="-25000" dirty="0">
                <a:solidFill>
                  <a:srgbClr val="FF0000"/>
                </a:solidFill>
              </a:rPr>
              <a:t>2 </a:t>
            </a:r>
            <a:r>
              <a:rPr lang="en-US" sz="2200" dirty="0">
                <a:solidFill>
                  <a:srgbClr val="FF0000"/>
                </a:solidFill>
              </a:rPr>
              <a:t>+ 12 </a:t>
            </a:r>
            <a:r>
              <a:rPr lang="en-US" sz="2200" dirty="0"/>
              <a:t>H</a:t>
            </a:r>
            <a:r>
              <a:rPr lang="en-US" sz="2200" baseline="-25000" dirty="0"/>
              <a:t>2</a:t>
            </a:r>
            <a:r>
              <a:rPr lang="en-US" sz="2200" dirty="0"/>
              <a:t>S</a:t>
            </a:r>
            <a:r>
              <a:rPr lang="en-US" sz="2200" dirty="0">
                <a:solidFill>
                  <a:srgbClr val="FF0000"/>
                </a:solidFill>
              </a:rPr>
              <a:t>                              C</a:t>
            </a:r>
            <a:r>
              <a:rPr lang="en-US" sz="2200" baseline="-25000" dirty="0">
                <a:solidFill>
                  <a:srgbClr val="FF0000"/>
                </a:solidFill>
              </a:rPr>
              <a:t>6</a:t>
            </a:r>
            <a:r>
              <a:rPr lang="en-US" sz="2200" dirty="0">
                <a:solidFill>
                  <a:srgbClr val="FF0000"/>
                </a:solidFill>
              </a:rPr>
              <a:t>H</a:t>
            </a:r>
            <a:r>
              <a:rPr lang="en-US" sz="2200" baseline="-25000" dirty="0">
                <a:solidFill>
                  <a:srgbClr val="FF0000"/>
                </a:solidFill>
              </a:rPr>
              <a:t>12</a:t>
            </a:r>
            <a:r>
              <a:rPr lang="en-US" sz="2200" dirty="0">
                <a:solidFill>
                  <a:srgbClr val="FF0000"/>
                </a:solidFill>
              </a:rPr>
              <a:t>O</a:t>
            </a:r>
            <a:r>
              <a:rPr lang="en-US" sz="2200" baseline="-25000" dirty="0">
                <a:solidFill>
                  <a:srgbClr val="FF0000"/>
                </a:solidFill>
              </a:rPr>
              <a:t>6</a:t>
            </a:r>
            <a:r>
              <a:rPr lang="en-US" sz="2200" dirty="0">
                <a:solidFill>
                  <a:srgbClr val="FF0000"/>
                </a:solidFill>
              </a:rPr>
              <a:t> + 6 H</a:t>
            </a:r>
            <a:r>
              <a:rPr lang="en-US" sz="2200" baseline="-25000" dirty="0">
                <a:solidFill>
                  <a:srgbClr val="FF0000"/>
                </a:solidFill>
              </a:rPr>
              <a:t>2</a:t>
            </a:r>
            <a:r>
              <a:rPr lang="en-US" sz="2200" dirty="0">
                <a:solidFill>
                  <a:srgbClr val="FF0000"/>
                </a:solidFill>
              </a:rPr>
              <a:t>O + </a:t>
            </a:r>
            <a:r>
              <a:rPr lang="en-US" sz="2200" dirty="0"/>
              <a:t>12 S  </a:t>
            </a:r>
          </a:p>
          <a:p>
            <a:pPr algn="just" rtl="0" eaLnBrk="1" hangingPunct="1">
              <a:lnSpc>
                <a:spcPct val="80000"/>
              </a:lnSpc>
              <a:spcBef>
                <a:spcPct val="0"/>
              </a:spcBef>
              <a:buFont typeface="Arial" charset="0"/>
              <a:buNone/>
            </a:pPr>
            <a:r>
              <a:rPr lang="en-US" sz="2500" dirty="0">
                <a:solidFill>
                  <a:srgbClr val="00B050"/>
                </a:solidFill>
              </a:rPr>
              <a:t>                         </a:t>
            </a:r>
            <a:r>
              <a:rPr lang="en-US" sz="1400" dirty="0">
                <a:solidFill>
                  <a:srgbClr val="00B050"/>
                </a:solidFill>
              </a:rPr>
              <a:t>Green </a:t>
            </a:r>
            <a:r>
              <a:rPr lang="en-US" sz="1400" dirty="0" err="1">
                <a:solidFill>
                  <a:srgbClr val="00B050"/>
                </a:solidFill>
              </a:rPr>
              <a:t>sulphur</a:t>
            </a:r>
            <a:r>
              <a:rPr lang="en-US" sz="1400" dirty="0">
                <a:solidFill>
                  <a:srgbClr val="00B050"/>
                </a:solidFill>
              </a:rPr>
              <a:t> bacteria</a:t>
            </a:r>
            <a:endParaRPr lang="ar-sa" sz="1400" dirty="0"/>
          </a:p>
        </p:txBody>
      </p:sp>
      <p:cxnSp>
        <p:nvCxnSpPr>
          <p:cNvPr id="5" name="Straight Arrow Connector 4"/>
          <p:cNvCxnSpPr/>
          <p:nvPr/>
        </p:nvCxnSpPr>
        <p:spPr>
          <a:xfrm flipV="1">
            <a:off x="2339975" y="5281613"/>
            <a:ext cx="1727200" cy="11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flipH="1" flipV="1">
            <a:off x="8251825" y="4964113"/>
            <a:ext cx="5000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25" name="Content Placeholder 2"/>
          <p:cNvSpPr txBox="1">
            <a:spLocks/>
          </p:cNvSpPr>
          <p:nvPr/>
        </p:nvSpPr>
        <p:spPr bwMode="auto">
          <a:xfrm>
            <a:off x="468313" y="207963"/>
            <a:ext cx="8229600" cy="19970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a:solidFill>
                  <a:schemeClr val="tx1"/>
                </a:solidFill>
                <a:latin typeface="Arial" charset="0"/>
                <a:ea typeface="ＭＳ Ｐゴシック" charset="0"/>
                <a:cs typeface="Arial" charset="0"/>
              </a:defRPr>
            </a:lvl1pPr>
            <a:lvl2pPr>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lvl="1" algn="r" eaLnBrk="1" hangingPunct="1">
              <a:spcBef>
                <a:spcPct val="20000"/>
              </a:spcBef>
              <a:buFont typeface="Arial" charset="0"/>
              <a:buNone/>
            </a:pPr>
            <a:r>
              <a:rPr lang="ar-sa" sz="2400" b="1" i="1" dirty="0">
                <a:latin typeface="Calibri" charset="0"/>
                <a:ea typeface="ＭＳ Ｐゴシック" charset="0"/>
              </a:rPr>
              <a:t>أ- ذاتية التغذية الضوئية:</a:t>
            </a:r>
          </a:p>
          <a:p>
            <a:pPr lvl="1" algn="r" eaLnBrk="1" hangingPunct="1">
              <a:spcBef>
                <a:spcPct val="20000"/>
              </a:spcBef>
              <a:buFont typeface="Arial" charset="0"/>
              <a:buNone/>
            </a:pPr>
            <a:r>
              <a:rPr lang="ar-sa" sz="2400" i="1" dirty="0">
                <a:latin typeface="Calibri" charset="0"/>
                <a:ea typeface="ＭＳ Ｐゴシック" charset="0"/>
              </a:rPr>
              <a:t>هي البكتيريا التي تحتوي على الكلوروفيل الذي يعرف </a:t>
            </a:r>
            <a:r>
              <a:rPr lang="ar-sa" sz="2400" i="1" dirty="0">
                <a:solidFill>
                  <a:srgbClr val="FF0000"/>
                </a:solidFill>
                <a:latin typeface="Calibri" charset="0"/>
                <a:ea typeface="ＭＳ Ｐゴシック" charset="0"/>
              </a:rPr>
              <a:t>بالكلوروفيل البكتيري </a:t>
            </a:r>
            <a:r>
              <a:rPr lang="ar-sa" sz="2400" i="1" dirty="0">
                <a:latin typeface="Calibri" charset="0"/>
                <a:ea typeface="ＭＳ Ｐゴシック" charset="0"/>
              </a:rPr>
              <a:t>الذي يدخل في </a:t>
            </a:r>
            <a:r>
              <a:rPr lang="ar-sa" sz="2400" i="1" dirty="0">
                <a:solidFill>
                  <a:srgbClr val="FF0000"/>
                </a:solidFill>
                <a:latin typeface="Calibri" charset="0"/>
                <a:ea typeface="ＭＳ Ｐゴシック" charset="0"/>
              </a:rPr>
              <a:t>عملية البناء الضوئي </a:t>
            </a:r>
            <a:r>
              <a:rPr lang="ar-sa" sz="2400" i="1" dirty="0">
                <a:latin typeface="Calibri" charset="0"/>
                <a:ea typeface="ＭＳ Ｐゴシック" charset="0"/>
              </a:rPr>
              <a:t>ويستمد الطاقة من الضوء مثال على </a:t>
            </a:r>
            <a:r>
              <a:rPr lang="en-US" sz="2400" i="1" dirty="0">
                <a:solidFill>
                  <a:srgbClr val="00B050"/>
                </a:solidFill>
                <a:latin typeface="Calibri" charset="0"/>
                <a:ea typeface="ＭＳ Ｐゴシック" charset="0"/>
              </a:rPr>
              <a:t>green </a:t>
            </a:r>
            <a:r>
              <a:rPr lang="en-US" sz="2400" i="1" dirty="0" err="1">
                <a:solidFill>
                  <a:srgbClr val="00B050"/>
                </a:solidFill>
                <a:latin typeface="Calibri" charset="0"/>
                <a:ea typeface="ＭＳ Ｐゴシック" charset="0"/>
              </a:rPr>
              <a:t>sulphur</a:t>
            </a:r>
            <a:r>
              <a:rPr lang="en-US" sz="2400" i="1" dirty="0">
                <a:solidFill>
                  <a:srgbClr val="00B050"/>
                </a:solidFill>
                <a:latin typeface="Calibri" charset="0"/>
                <a:ea typeface="ＭＳ Ｐゴシック" charset="0"/>
              </a:rPr>
              <a:t> bacteria</a:t>
            </a:r>
            <a:r>
              <a:rPr lang="en-US" sz="2400" i="1" dirty="0">
                <a:latin typeface="Calibri" charset="0"/>
                <a:ea typeface="ＭＳ Ｐゴシック" charset="0"/>
              </a:rPr>
              <a:t>. </a:t>
            </a:r>
            <a:r>
              <a:rPr lang="ar-sa" sz="2400" i="1" dirty="0">
                <a:latin typeface="Calibri" charset="0"/>
                <a:ea typeface="ＭＳ Ｐゴシック" charset="0"/>
              </a:rPr>
              <a:t>ذلك</a:t>
            </a:r>
          </a:p>
        </p:txBody>
      </p:sp>
      <p:cxnSp>
        <p:nvCxnSpPr>
          <p:cNvPr id="6" name="Straight Connector 5"/>
          <p:cNvCxnSpPr/>
          <p:nvPr/>
        </p:nvCxnSpPr>
        <p:spPr>
          <a:xfrm flipH="1">
            <a:off x="468313" y="4437063"/>
            <a:ext cx="8229600" cy="0"/>
          </a:xfrm>
          <a:prstGeom prst="line">
            <a:avLst/>
          </a:prstGeom>
          <a:ln>
            <a:no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00083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68313" y="3357563"/>
            <a:ext cx="8229600" cy="3000375"/>
          </a:xfrm>
          <a:ln>
            <a:noFill/>
          </a:ln>
        </p:spPr>
        <p:txBody>
          <a:bodyPr/>
          <a:lstStyle/>
          <a:p>
            <a:pPr marL="971550" lvl="1" indent="-514350" algn="just" rtl="0" eaLnBrk="1" hangingPunct="1">
              <a:buFont typeface="Arial" charset="0"/>
              <a:buNone/>
            </a:pPr>
            <a:r>
              <a:rPr lang="en-US" b="1"/>
              <a:t>B. Chemoautotrophs</a:t>
            </a:r>
            <a:r>
              <a:rPr lang="en-US"/>
              <a:t>:</a:t>
            </a:r>
          </a:p>
          <a:p>
            <a:pPr marL="971550" lvl="1" indent="-514350" algn="just" rtl="0" eaLnBrk="1" hangingPunct="1">
              <a:buFont typeface="Arial" charset="0"/>
              <a:buNone/>
            </a:pPr>
            <a:r>
              <a:rPr lang="en-US"/>
              <a:t>Here the cells lack chlorophll. Accordingly the source of energy should be something else than light. The energy used here is released from chemical reactions carried out by such bacteria. </a:t>
            </a:r>
            <a:endParaRPr lang="ar-sa"/>
          </a:p>
        </p:txBody>
      </p:sp>
      <p:sp>
        <p:nvSpPr>
          <p:cNvPr id="2" name="Content Placeholder 2"/>
          <p:cNvSpPr txBox="1">
            <a:spLocks/>
          </p:cNvSpPr>
          <p:nvPr/>
        </p:nvSpPr>
        <p:spPr bwMode="auto">
          <a:xfrm>
            <a:off x="611188" y="188913"/>
            <a:ext cx="8229600" cy="30003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a:defRPr>
                <a:solidFill>
                  <a:schemeClr val="tx1"/>
                </a:solidFill>
                <a:latin typeface="Arial" charset="0"/>
                <a:ea typeface="ＭＳ Ｐゴシック" charset="0"/>
                <a:cs typeface="Arial" charset="0"/>
              </a:defRPr>
            </a:lvl1pPr>
            <a:lvl2pPr marL="971550" indent="-5143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lvl="1" algn="r" eaLnBrk="1" hangingPunct="1">
              <a:spcBef>
                <a:spcPct val="20000"/>
              </a:spcBef>
              <a:buFont typeface="Arial" charset="0"/>
              <a:buNone/>
            </a:pPr>
            <a:r>
              <a:rPr lang="ar-sa" sz="2800" b="1" i="1">
                <a:latin typeface="Calibri" charset="0"/>
                <a:ea typeface="ＭＳ Ｐゴシック" charset="0"/>
              </a:rPr>
              <a:t>ب- ذاتية التغذية الكيميائية:</a:t>
            </a:r>
          </a:p>
          <a:p>
            <a:pPr lvl="1" algn="r" eaLnBrk="1" hangingPunct="1">
              <a:lnSpc>
                <a:spcPct val="150000"/>
              </a:lnSpc>
              <a:spcBef>
                <a:spcPct val="20000"/>
              </a:spcBef>
              <a:buFont typeface="Arial" charset="0"/>
              <a:buNone/>
            </a:pPr>
            <a:r>
              <a:rPr lang="ar-sa" sz="2800" i="1">
                <a:latin typeface="Calibri" charset="0"/>
                <a:ea typeface="ＭＳ Ｐゴシック" charset="0"/>
              </a:rPr>
              <a:t>في هذا النوع تفتقر الخلايا إلى الكلوروفيل وبناء على ذلك ينبغي ان يكون مصدر الطاقة غير الضوء. الطاقة المستخدمة هنا يتم تحريرها من التفاعلات الكيمائية التي تقوم بها هذه البكتيريا.</a:t>
            </a:r>
          </a:p>
        </p:txBody>
      </p:sp>
    </p:spTree>
    <p:extLst>
      <p:ext uri="{BB962C8B-B14F-4D97-AF65-F5344CB8AC3E}">
        <p14:creationId xmlns:p14="http://schemas.microsoft.com/office/powerpoint/2010/main" val="16766629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600200"/>
            <a:ext cx="8229600" cy="4924425"/>
          </a:xfrm>
        </p:spPr>
        <p:txBody>
          <a:bodyPr>
            <a:normAutofit/>
          </a:bodyPr>
          <a:lstStyle/>
          <a:p>
            <a:pPr lvl="1" algn="just" rtl="0" eaLnBrk="1" hangingPunct="1">
              <a:lnSpc>
                <a:spcPct val="80000"/>
              </a:lnSpc>
              <a:buFont typeface="Arial" charset="0"/>
              <a:buNone/>
            </a:pPr>
            <a:r>
              <a:rPr lang="en-US" sz="2000" dirty="0"/>
              <a:t>Three examples we have :</a:t>
            </a:r>
            <a:endParaRPr lang="en-US" sz="1700" dirty="0"/>
          </a:p>
          <a:p>
            <a:pPr algn="just" rtl="0" eaLnBrk="1" hangingPunct="1">
              <a:lnSpc>
                <a:spcPct val="80000"/>
              </a:lnSpc>
            </a:pPr>
            <a:r>
              <a:rPr lang="en-US" sz="2200" dirty="0"/>
              <a:t>1) </a:t>
            </a:r>
            <a:r>
              <a:rPr lang="en-US" sz="2200" b="1" dirty="0" err="1"/>
              <a:t>Nitrosomonas</a:t>
            </a:r>
            <a:r>
              <a:rPr lang="en-US" sz="2200" dirty="0"/>
              <a:t>, </a:t>
            </a:r>
            <a:r>
              <a:rPr lang="en-US" sz="2200" dirty="0">
                <a:solidFill>
                  <a:srgbClr val="FF0000"/>
                </a:solidFill>
              </a:rPr>
              <a:t>oxidizes</a:t>
            </a:r>
            <a:r>
              <a:rPr lang="en-US" sz="2200" dirty="0"/>
              <a:t> ammonia or ammonium salts to nitrites with a release of energy : </a:t>
            </a:r>
            <a:endParaRPr lang="en-US" sz="2000" dirty="0"/>
          </a:p>
          <a:p>
            <a:pPr algn="just" rtl="0" eaLnBrk="1" hangingPunct="1">
              <a:lnSpc>
                <a:spcPct val="80000"/>
              </a:lnSpc>
              <a:buFont typeface="Arial" charset="0"/>
              <a:buNone/>
            </a:pPr>
            <a:r>
              <a:rPr lang="en-US" sz="2200" dirty="0"/>
              <a:t>                </a:t>
            </a:r>
            <a:r>
              <a:rPr lang="en-US" sz="2200" dirty="0">
                <a:solidFill>
                  <a:srgbClr val="0070C0"/>
                </a:solidFill>
              </a:rPr>
              <a:t>2NH</a:t>
            </a:r>
            <a:r>
              <a:rPr lang="en-US" sz="2200" baseline="-25000" dirty="0">
                <a:solidFill>
                  <a:srgbClr val="0070C0"/>
                </a:solidFill>
              </a:rPr>
              <a:t>­3 </a:t>
            </a:r>
            <a:r>
              <a:rPr lang="en-US" sz="2200" dirty="0">
                <a:solidFill>
                  <a:srgbClr val="0070C0"/>
                </a:solidFill>
              </a:rPr>
              <a:t>+ 3O</a:t>
            </a:r>
            <a:r>
              <a:rPr lang="en-US" sz="2200" baseline="-25000" dirty="0">
                <a:solidFill>
                  <a:srgbClr val="0070C0"/>
                </a:solidFill>
              </a:rPr>
              <a:t>2    </a:t>
            </a:r>
            <a:r>
              <a:rPr lang="en-US" sz="2200" dirty="0">
                <a:solidFill>
                  <a:srgbClr val="0070C0"/>
                </a:solidFill>
              </a:rPr>
              <a:t>                                  2 HNO</a:t>
            </a:r>
            <a:r>
              <a:rPr lang="en-US" sz="2200" baseline="-25000" dirty="0">
                <a:solidFill>
                  <a:srgbClr val="0070C0"/>
                </a:solidFill>
              </a:rPr>
              <a:t>2</a:t>
            </a:r>
            <a:r>
              <a:rPr lang="en-US" sz="2200" dirty="0">
                <a:solidFill>
                  <a:srgbClr val="0070C0"/>
                </a:solidFill>
              </a:rPr>
              <a:t> + </a:t>
            </a:r>
            <a:r>
              <a:rPr lang="en-US" sz="2200" dirty="0" smtClean="0">
                <a:solidFill>
                  <a:srgbClr val="0070C0"/>
                </a:solidFill>
              </a:rPr>
              <a:t>2H</a:t>
            </a:r>
            <a:r>
              <a:rPr lang="en-US" sz="2200" baseline="-25000" dirty="0" smtClean="0">
                <a:solidFill>
                  <a:srgbClr val="0070C0"/>
                </a:solidFill>
              </a:rPr>
              <a:t>2</a:t>
            </a:r>
            <a:r>
              <a:rPr lang="en-US" sz="2200" dirty="0">
                <a:solidFill>
                  <a:srgbClr val="0070C0"/>
                </a:solidFill>
              </a:rPr>
              <a:t>O</a:t>
            </a:r>
            <a:r>
              <a:rPr lang="en-US" sz="2200" dirty="0" smtClean="0">
                <a:solidFill>
                  <a:srgbClr val="0070C0"/>
                </a:solidFill>
              </a:rPr>
              <a:t> </a:t>
            </a:r>
            <a:r>
              <a:rPr lang="en-US" sz="2200" dirty="0">
                <a:solidFill>
                  <a:srgbClr val="0070C0"/>
                </a:solidFill>
              </a:rPr>
              <a:t>+ Energy </a:t>
            </a:r>
            <a:endParaRPr lang="en-US" sz="2000" dirty="0">
              <a:solidFill>
                <a:srgbClr val="0070C0"/>
              </a:solidFill>
            </a:endParaRPr>
          </a:p>
          <a:p>
            <a:pPr algn="just" rtl="0" eaLnBrk="1" hangingPunct="1">
              <a:lnSpc>
                <a:spcPct val="80000"/>
              </a:lnSpc>
            </a:pPr>
            <a:r>
              <a:rPr lang="en-US" sz="2200" dirty="0"/>
              <a:t>2) </a:t>
            </a:r>
            <a:r>
              <a:rPr lang="en-US" sz="2200" b="1" dirty="0" err="1"/>
              <a:t>Nitrobacter</a:t>
            </a:r>
            <a:r>
              <a:rPr lang="en-US" sz="2200" dirty="0"/>
              <a:t>, </a:t>
            </a:r>
            <a:r>
              <a:rPr lang="en-US" sz="2200" dirty="0">
                <a:solidFill>
                  <a:srgbClr val="FF0000"/>
                </a:solidFill>
              </a:rPr>
              <a:t>oxidizes</a:t>
            </a:r>
            <a:r>
              <a:rPr lang="en-US" sz="2200" dirty="0"/>
              <a:t> nitrites to nitrates with a release of energy : </a:t>
            </a:r>
            <a:endParaRPr lang="en-US" sz="2000" dirty="0"/>
          </a:p>
          <a:p>
            <a:pPr algn="just" rtl="0" eaLnBrk="1" hangingPunct="1">
              <a:lnSpc>
                <a:spcPct val="80000"/>
              </a:lnSpc>
              <a:buFont typeface="Arial" charset="0"/>
              <a:buNone/>
            </a:pPr>
            <a:r>
              <a:rPr lang="en-US" sz="2200" dirty="0">
                <a:solidFill>
                  <a:srgbClr val="0070C0"/>
                </a:solidFill>
              </a:rPr>
              <a:t>                 2HNO</a:t>
            </a:r>
            <a:r>
              <a:rPr lang="en-US" sz="2200" baseline="-25000" dirty="0">
                <a:solidFill>
                  <a:srgbClr val="0070C0"/>
                </a:solidFill>
              </a:rPr>
              <a:t>2 </a:t>
            </a:r>
            <a:r>
              <a:rPr lang="en-US" sz="2200" dirty="0">
                <a:solidFill>
                  <a:srgbClr val="0070C0"/>
                </a:solidFill>
              </a:rPr>
              <a:t>+ O</a:t>
            </a:r>
            <a:r>
              <a:rPr lang="en-US" sz="2200" baseline="-25000" dirty="0">
                <a:solidFill>
                  <a:srgbClr val="0070C0"/>
                </a:solidFill>
              </a:rPr>
              <a:t>2    </a:t>
            </a:r>
            <a:r>
              <a:rPr lang="en-US" sz="2200" dirty="0">
                <a:solidFill>
                  <a:srgbClr val="0070C0"/>
                </a:solidFill>
              </a:rPr>
              <a:t>                                  2 HNO</a:t>
            </a:r>
            <a:r>
              <a:rPr lang="en-US" sz="2200" baseline="-25000" dirty="0">
                <a:solidFill>
                  <a:srgbClr val="0070C0"/>
                </a:solidFill>
              </a:rPr>
              <a:t>3</a:t>
            </a:r>
            <a:r>
              <a:rPr lang="en-US" sz="2200" dirty="0">
                <a:solidFill>
                  <a:srgbClr val="0070C0"/>
                </a:solidFill>
              </a:rPr>
              <a:t> + Energy </a:t>
            </a:r>
            <a:endParaRPr lang="en-US" sz="2000" dirty="0">
              <a:solidFill>
                <a:srgbClr val="0070C0"/>
              </a:solidFill>
            </a:endParaRPr>
          </a:p>
          <a:p>
            <a:pPr algn="just" rtl="0" eaLnBrk="1" hangingPunct="1">
              <a:lnSpc>
                <a:spcPct val="80000"/>
              </a:lnSpc>
            </a:pPr>
            <a:r>
              <a:rPr lang="en-US" sz="2200" dirty="0"/>
              <a:t>3)</a:t>
            </a:r>
            <a:r>
              <a:rPr lang="en-US" sz="2200" b="1" dirty="0"/>
              <a:t>Thiobacillus </a:t>
            </a:r>
            <a:r>
              <a:rPr lang="en-US" sz="2200" b="1" dirty="0" err="1"/>
              <a:t>thiooxidans</a:t>
            </a:r>
            <a:r>
              <a:rPr lang="en-US" sz="2200" dirty="0"/>
              <a:t>, </a:t>
            </a:r>
            <a:r>
              <a:rPr lang="en-US" sz="2200" dirty="0">
                <a:solidFill>
                  <a:srgbClr val="FF0000"/>
                </a:solidFill>
              </a:rPr>
              <a:t>oxidizes</a:t>
            </a:r>
            <a:r>
              <a:rPr lang="en-US" sz="2200" dirty="0"/>
              <a:t> </a:t>
            </a:r>
            <a:r>
              <a:rPr lang="en-US" sz="2200" dirty="0" err="1"/>
              <a:t>sulphur</a:t>
            </a:r>
            <a:r>
              <a:rPr lang="en-US" sz="2200" dirty="0"/>
              <a:t> with a release of energy : </a:t>
            </a:r>
            <a:endParaRPr lang="en-US" sz="2000" dirty="0"/>
          </a:p>
          <a:p>
            <a:pPr algn="just" rtl="0" eaLnBrk="1" hangingPunct="1">
              <a:lnSpc>
                <a:spcPct val="80000"/>
              </a:lnSpc>
              <a:buFont typeface="Arial" charset="0"/>
              <a:buNone/>
            </a:pPr>
            <a:r>
              <a:rPr lang="en-US" sz="2200" dirty="0"/>
              <a:t>                 </a:t>
            </a:r>
            <a:r>
              <a:rPr lang="en-US" sz="2200" dirty="0">
                <a:solidFill>
                  <a:srgbClr val="0070C0"/>
                </a:solidFill>
              </a:rPr>
              <a:t>2S</a:t>
            </a:r>
            <a:r>
              <a:rPr lang="en-US" sz="2200" baseline="-25000" dirty="0">
                <a:solidFill>
                  <a:srgbClr val="0070C0"/>
                </a:solidFill>
              </a:rPr>
              <a:t> </a:t>
            </a:r>
            <a:r>
              <a:rPr lang="en-US" sz="2200" dirty="0">
                <a:solidFill>
                  <a:srgbClr val="0070C0"/>
                </a:solidFill>
              </a:rPr>
              <a:t>+3O</a:t>
            </a:r>
            <a:r>
              <a:rPr lang="en-US" sz="2200" baseline="-25000" dirty="0">
                <a:solidFill>
                  <a:srgbClr val="0070C0"/>
                </a:solidFill>
              </a:rPr>
              <a:t>2 </a:t>
            </a:r>
            <a:r>
              <a:rPr lang="en-US" sz="2200" dirty="0">
                <a:solidFill>
                  <a:srgbClr val="0070C0"/>
                </a:solidFill>
              </a:rPr>
              <a:t>+ 2H</a:t>
            </a:r>
            <a:r>
              <a:rPr lang="en-US" sz="2200" baseline="-25000" dirty="0">
                <a:solidFill>
                  <a:srgbClr val="0070C0"/>
                </a:solidFill>
              </a:rPr>
              <a:t>2</a:t>
            </a:r>
            <a:r>
              <a:rPr lang="en-US" sz="2200" dirty="0">
                <a:solidFill>
                  <a:srgbClr val="0070C0"/>
                </a:solidFill>
              </a:rPr>
              <a:t>O                                        2 H</a:t>
            </a:r>
            <a:r>
              <a:rPr lang="en-US" sz="2200" baseline="-25000" dirty="0">
                <a:solidFill>
                  <a:srgbClr val="0070C0"/>
                </a:solidFill>
              </a:rPr>
              <a:t>2</a:t>
            </a:r>
            <a:r>
              <a:rPr lang="en-US" sz="2200" dirty="0">
                <a:solidFill>
                  <a:srgbClr val="0070C0"/>
                </a:solidFill>
              </a:rPr>
              <a:t>SO</a:t>
            </a:r>
            <a:r>
              <a:rPr lang="en-US" sz="2200" baseline="-25000" dirty="0">
                <a:solidFill>
                  <a:srgbClr val="0070C0"/>
                </a:solidFill>
              </a:rPr>
              <a:t>4</a:t>
            </a:r>
            <a:r>
              <a:rPr lang="en-US" sz="2200" dirty="0">
                <a:solidFill>
                  <a:srgbClr val="0070C0"/>
                </a:solidFill>
              </a:rPr>
              <a:t> + Energy </a:t>
            </a:r>
            <a:endParaRPr lang="en-US" sz="2000" dirty="0">
              <a:solidFill>
                <a:srgbClr val="0070C0"/>
              </a:solidFill>
            </a:endParaRPr>
          </a:p>
          <a:p>
            <a:pPr algn="just" rtl="0" eaLnBrk="1" hangingPunct="1">
              <a:lnSpc>
                <a:spcPct val="80000"/>
              </a:lnSpc>
              <a:buFont typeface="Arial" charset="0"/>
              <a:buNone/>
            </a:pPr>
            <a:endParaRPr lang="en-US" sz="2200" dirty="0"/>
          </a:p>
          <a:p>
            <a:pPr rtl="0" eaLnBrk="1" hangingPunct="1">
              <a:lnSpc>
                <a:spcPct val="80000"/>
              </a:lnSpc>
              <a:buFont typeface="Arial" charset="0"/>
              <a:buNone/>
            </a:pPr>
            <a:r>
              <a:rPr lang="ar-sa" sz="2000" dirty="0"/>
              <a:t>وتستخدم الطاقة المنطلقة من أي تفاعلات الأكسدة  بواسطة كائنات معينة تستطيع بناء الكربوهيدرات العضوية من المصادر غير عضوية بسيطة.</a:t>
            </a:r>
            <a:endParaRPr lang="en-US" sz="2000" dirty="0"/>
          </a:p>
          <a:p>
            <a:pPr algn="just" rtl="0" eaLnBrk="1" hangingPunct="1">
              <a:lnSpc>
                <a:spcPct val="80000"/>
              </a:lnSpc>
              <a:buFont typeface="Arial" charset="0"/>
              <a:buNone/>
            </a:pPr>
            <a:r>
              <a:rPr lang="en-US" sz="2200" dirty="0"/>
              <a:t>The energy released from any of these oxidation reactions is utilized by the specific organism in building up organic carbohydrates from the simple inorganic sources.</a:t>
            </a:r>
            <a:endParaRPr lang="ar-sa" sz="2200" dirty="0"/>
          </a:p>
        </p:txBody>
      </p:sp>
      <p:cxnSp>
        <p:nvCxnSpPr>
          <p:cNvPr id="6" name="Straight Arrow Connector 5"/>
          <p:cNvCxnSpPr/>
          <p:nvPr/>
        </p:nvCxnSpPr>
        <p:spPr>
          <a:xfrm>
            <a:off x="3071813" y="2714625"/>
            <a:ext cx="19288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000375" y="3357563"/>
            <a:ext cx="214312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500438" y="4286250"/>
            <a:ext cx="21431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74" name="Title 2"/>
          <p:cNvSpPr>
            <a:spLocks noGrp="1"/>
          </p:cNvSpPr>
          <p:nvPr>
            <p:ph type="title"/>
          </p:nvPr>
        </p:nvSpPr>
        <p:spPr>
          <a:xfrm>
            <a:off x="457200" y="620713"/>
            <a:ext cx="8229600" cy="849312"/>
          </a:xfrm>
        </p:spPr>
        <p:txBody>
          <a:bodyPr/>
          <a:lstStyle/>
          <a:p>
            <a:r>
              <a:rPr lang="ar-sa" sz="2800"/>
              <a:t>وهنا سوف نأخذ ثلاثة امثلة لبكتيريا تستخدم تفاعلات الاكسدة </a:t>
            </a:r>
          </a:p>
        </p:txBody>
      </p:sp>
    </p:spTree>
    <p:extLst>
      <p:ext uri="{BB962C8B-B14F-4D97-AF65-F5344CB8AC3E}">
        <p14:creationId xmlns:p14="http://schemas.microsoft.com/office/powerpoint/2010/main" val="4227682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ar-sa" smtClean="0"/>
              <a:t>البكتيريا متباينة التغذية</a:t>
            </a:r>
            <a:r>
              <a:rPr lang="en-US" smtClean="0"/>
              <a:t/>
            </a:r>
            <a:br>
              <a:rPr lang="en-US" smtClean="0"/>
            </a:br>
            <a:r>
              <a:rPr lang="en-US" smtClean="0"/>
              <a:t>II. </a:t>
            </a:r>
            <a:r>
              <a:rPr lang="en-US" b="1" smtClean="0"/>
              <a:t>Heterotrophic Bacteria</a:t>
            </a:r>
            <a:endParaRPr lang="ar-sa" dirty="0"/>
          </a:p>
        </p:txBody>
      </p:sp>
      <p:sp>
        <p:nvSpPr>
          <p:cNvPr id="5" name="TextBox 4"/>
          <p:cNvSpPr txBox="1"/>
          <p:nvPr/>
        </p:nvSpPr>
        <p:spPr>
          <a:xfrm>
            <a:off x="457199" y="1709412"/>
            <a:ext cx="7960247" cy="4893647"/>
          </a:xfrm>
          <a:prstGeom prst="rect">
            <a:avLst/>
          </a:prstGeom>
          <a:noFill/>
        </p:spPr>
        <p:txBody>
          <a:bodyPr wrap="square" rtlCol="0">
            <a:spAutoFit/>
          </a:bodyPr>
          <a:lstStyle/>
          <a:p>
            <a:r>
              <a:rPr lang="en-US" sz="2400" dirty="0" smtClean="0">
                <a:solidFill>
                  <a:srgbClr val="000000"/>
                </a:solidFill>
              </a:rPr>
              <a:t>It utilizes the organic </a:t>
            </a:r>
            <a:r>
              <a:rPr lang="en-GB" sz="2400" dirty="0" smtClean="0">
                <a:solidFill>
                  <a:srgbClr val="000000"/>
                </a:solidFill>
              </a:rPr>
              <a:t>material </a:t>
            </a:r>
            <a:r>
              <a:rPr lang="en-US" sz="2400" dirty="0" smtClean="0">
                <a:solidFill>
                  <a:srgbClr val="000000"/>
                </a:solidFill>
              </a:rPr>
              <a:t>as essential source for carbon and energy.</a:t>
            </a:r>
          </a:p>
          <a:p>
            <a:endParaRPr lang="en-US" sz="2400" dirty="0" smtClean="0">
              <a:solidFill>
                <a:srgbClr val="000000"/>
              </a:solidFill>
            </a:endParaRPr>
          </a:p>
          <a:p>
            <a:r>
              <a:rPr lang="en-US" sz="2400" dirty="0" smtClean="0">
                <a:solidFill>
                  <a:srgbClr val="0000FF"/>
                </a:solidFill>
              </a:rPr>
              <a:t>1- </a:t>
            </a:r>
            <a:r>
              <a:rPr lang="en-US" sz="2400" dirty="0" err="1" smtClean="0">
                <a:solidFill>
                  <a:srgbClr val="0000FF"/>
                </a:solidFill>
              </a:rPr>
              <a:t>photoorganotrophic</a:t>
            </a:r>
            <a:r>
              <a:rPr lang="en-US" sz="2400" dirty="0" smtClean="0">
                <a:solidFill>
                  <a:srgbClr val="0000FF"/>
                </a:solidFill>
              </a:rPr>
              <a:t>: </a:t>
            </a:r>
          </a:p>
          <a:p>
            <a:pPr marL="342900" indent="-342900">
              <a:buFont typeface="Arial"/>
              <a:buChar char="•"/>
            </a:pPr>
            <a:r>
              <a:rPr lang="en-US" sz="2400" dirty="0" smtClean="0"/>
              <a:t>Chlorophyll</a:t>
            </a:r>
            <a:r>
              <a:rPr lang="ar-sa" sz="2400" dirty="0" smtClean="0"/>
              <a:t>: </a:t>
            </a:r>
            <a:r>
              <a:rPr lang="en-GB" sz="2400" dirty="0" smtClean="0"/>
              <a:t>it </a:t>
            </a:r>
            <a:r>
              <a:rPr lang="en-US" sz="2400" dirty="0" smtClean="0"/>
              <a:t>obtains energy for CO2 reduction from light.</a:t>
            </a:r>
          </a:p>
          <a:p>
            <a:endParaRPr lang="en-US" sz="2400" dirty="0" smtClean="0"/>
          </a:p>
          <a:p>
            <a:pPr marL="342900" indent="-342900">
              <a:buFont typeface="Arial"/>
              <a:buChar char="•"/>
            </a:pPr>
            <a:r>
              <a:rPr lang="en-US" sz="2400" b="1" u="sng" dirty="0" smtClean="0"/>
              <a:t>But</a:t>
            </a:r>
            <a:r>
              <a:rPr lang="en-US" sz="2400" dirty="0" smtClean="0"/>
              <a:t> Hydrogen source is organic materials  such as alcohol and fatty acid.</a:t>
            </a:r>
          </a:p>
          <a:p>
            <a:pPr marL="342900" indent="-342900">
              <a:buFont typeface="Arial"/>
              <a:buChar char="•"/>
            </a:pPr>
            <a:endParaRPr lang="en-US" sz="2400" dirty="0" smtClean="0"/>
          </a:p>
          <a:p>
            <a:pPr marL="342900" indent="-342900">
              <a:buFont typeface="Arial"/>
              <a:buChar char="•"/>
            </a:pPr>
            <a:r>
              <a:rPr lang="en-US" sz="2400" dirty="0" smtClean="0"/>
              <a:t>For example: purple or non sulfur bacteria </a:t>
            </a:r>
          </a:p>
          <a:p>
            <a:endParaRPr lang="en-US" sz="2400" dirty="0" smtClean="0"/>
          </a:p>
          <a:p>
            <a:r>
              <a:rPr lang="en-US" sz="2400" dirty="0" smtClean="0">
                <a:solidFill>
                  <a:srgbClr val="0000FF"/>
                </a:solidFill>
              </a:rPr>
              <a:t>2- chemoorganotrophic: </a:t>
            </a:r>
            <a:r>
              <a:rPr lang="en-US" sz="2400" dirty="0" smtClean="0">
                <a:solidFill>
                  <a:srgbClr val="000000"/>
                </a:solidFill>
              </a:rPr>
              <a:t>most bacteria</a:t>
            </a:r>
          </a:p>
          <a:p>
            <a:endParaRPr lang="en-US" sz="2400" dirty="0"/>
          </a:p>
        </p:txBody>
      </p:sp>
    </p:spTree>
    <p:extLst>
      <p:ext uri="{BB962C8B-B14F-4D97-AF65-F5344CB8AC3E}">
        <p14:creationId xmlns:p14="http://schemas.microsoft.com/office/powerpoint/2010/main" val="3428957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eaLnBrk="1" hangingPunct="1"/>
            <a:r>
              <a:rPr lang="ar-sa" dirty="0"/>
              <a:t>البكتيريا متباينة التغذية</a:t>
            </a:r>
            <a:r>
              <a:rPr lang="en-US" dirty="0"/>
              <a:t/>
            </a:r>
            <a:br>
              <a:rPr lang="en-US" dirty="0"/>
            </a:br>
            <a:r>
              <a:rPr lang="en-US" dirty="0"/>
              <a:t>II. </a:t>
            </a:r>
            <a:r>
              <a:rPr lang="en-US" b="1" dirty="0"/>
              <a:t>Heterotrophic Bacteria</a:t>
            </a:r>
            <a:endParaRPr lang="ar-sa" dirty="0"/>
          </a:p>
        </p:txBody>
      </p:sp>
      <p:sp>
        <p:nvSpPr>
          <p:cNvPr id="8195" name="Content Placeholder 2"/>
          <p:cNvSpPr>
            <a:spLocks noGrp="1"/>
          </p:cNvSpPr>
          <p:nvPr>
            <p:ph idx="1"/>
          </p:nvPr>
        </p:nvSpPr>
        <p:spPr>
          <a:xfrm>
            <a:off x="142875" y="1600200"/>
            <a:ext cx="8543925" cy="4525963"/>
          </a:xfrm>
        </p:spPr>
        <p:txBody>
          <a:bodyPr/>
          <a:lstStyle/>
          <a:p>
            <a:pPr algn="ctr" rtl="0" eaLnBrk="1" hangingPunct="1">
              <a:buFont typeface="Arial" charset="0"/>
              <a:buNone/>
            </a:pPr>
            <a:r>
              <a:rPr lang="en-US" dirty="0">
                <a:solidFill>
                  <a:srgbClr val="FF0000"/>
                </a:solidFill>
              </a:rPr>
              <a:t>Heterotrophs live either as </a:t>
            </a:r>
            <a:endParaRPr lang="en-US" sz="2800" dirty="0">
              <a:solidFill>
                <a:srgbClr val="FF0000"/>
              </a:solidFill>
            </a:endParaRPr>
          </a:p>
        </p:txBody>
      </p:sp>
      <p:cxnSp>
        <p:nvCxnSpPr>
          <p:cNvPr id="6" name="Straight Arrow Connector 5"/>
          <p:cNvCxnSpPr/>
          <p:nvPr/>
        </p:nvCxnSpPr>
        <p:spPr>
          <a:xfrm rot="10800000" flipV="1">
            <a:off x="1214438" y="2143125"/>
            <a:ext cx="2928937" cy="928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3536156" y="2536032"/>
            <a:ext cx="1000125" cy="214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143375" y="2143125"/>
            <a:ext cx="3143250" cy="9286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285750" y="3214688"/>
            <a:ext cx="1643063" cy="1643062"/>
          </a:xfrm>
          <a:prstGeom prst="rect">
            <a:avLst/>
          </a:prstGeom>
        </p:spPr>
        <p:txBody>
          <a:bodyPr rtlCol="1" anchor="ctr">
            <a:normAutofit fontScale="75000" lnSpcReduction="20000"/>
          </a:bodyPr>
          <a:lstStyle/>
          <a:p>
            <a:pPr algn="ctr" eaLnBrk="1" fontAlgn="auto" hangingPunct="1">
              <a:spcBef>
                <a:spcPts val="0"/>
              </a:spcBef>
              <a:spcAft>
                <a:spcPts val="0"/>
              </a:spcAft>
              <a:defRPr/>
            </a:pPr>
            <a:r>
              <a:rPr lang="en-US" sz="3200" b="1" dirty="0">
                <a:latin typeface="+mn-lt"/>
                <a:ea typeface="+mn-ea"/>
                <a:cs typeface="+mn-cs"/>
              </a:rPr>
              <a:t>Parasites</a:t>
            </a:r>
            <a:r>
              <a:rPr lang="en-US" sz="3200" dirty="0">
                <a:latin typeface="+mn-lt"/>
                <a:ea typeface="+mn-ea"/>
                <a:cs typeface="+mn-cs"/>
              </a:rPr>
              <a:t> </a:t>
            </a:r>
          </a:p>
          <a:p>
            <a:pPr algn="ctr" eaLnBrk="1" fontAlgn="auto" hangingPunct="1">
              <a:spcBef>
                <a:spcPts val="0"/>
              </a:spcBef>
              <a:spcAft>
                <a:spcPts val="0"/>
              </a:spcAft>
              <a:defRPr/>
            </a:pPr>
            <a:r>
              <a:rPr lang="en-US" sz="2400" dirty="0">
                <a:latin typeface="+mn-lt"/>
                <a:ea typeface="+mn-ea"/>
                <a:cs typeface="+mn-cs"/>
              </a:rPr>
              <a:t>on </a:t>
            </a:r>
          </a:p>
          <a:p>
            <a:pPr algn="just" eaLnBrk="1" fontAlgn="auto" hangingPunct="1">
              <a:spcBef>
                <a:spcPts val="0"/>
              </a:spcBef>
              <a:spcAft>
                <a:spcPts val="0"/>
              </a:spcAft>
              <a:defRPr/>
            </a:pPr>
            <a:r>
              <a:rPr lang="en-US" sz="2400" dirty="0">
                <a:latin typeface="+mn-lt"/>
                <a:ea typeface="+mn-ea"/>
                <a:cs typeface="+mn-cs"/>
              </a:rPr>
              <a:t>plants, animals and humans </a:t>
            </a:r>
            <a:r>
              <a:rPr lang="en-US" sz="2400" dirty="0">
                <a:solidFill>
                  <a:srgbClr val="FF0000"/>
                </a:solidFill>
                <a:latin typeface="+mn-lt"/>
                <a:ea typeface="+mn-ea"/>
                <a:cs typeface="+mn-cs"/>
              </a:rPr>
              <a:t>causing serious diseases.</a:t>
            </a:r>
          </a:p>
        </p:txBody>
      </p:sp>
      <p:sp>
        <p:nvSpPr>
          <p:cNvPr id="15" name="Title 1"/>
          <p:cNvSpPr txBox="1">
            <a:spLocks/>
          </p:cNvSpPr>
          <p:nvPr/>
        </p:nvSpPr>
        <p:spPr>
          <a:xfrm>
            <a:off x="2581275" y="3143250"/>
            <a:ext cx="2714625" cy="1643063"/>
          </a:xfrm>
          <a:prstGeom prst="rect">
            <a:avLst/>
          </a:prstGeom>
        </p:spPr>
        <p:txBody>
          <a:bodyPr rtlCol="1" anchor="ctr">
            <a:normAutofit fontScale="97500"/>
          </a:bodyPr>
          <a:lstStyle/>
          <a:p>
            <a:pPr algn="ctr" eaLnBrk="1" fontAlgn="auto" hangingPunct="1">
              <a:spcBef>
                <a:spcPts val="0"/>
              </a:spcBef>
              <a:spcAft>
                <a:spcPts val="0"/>
              </a:spcAft>
              <a:defRPr/>
            </a:pPr>
            <a:r>
              <a:rPr lang="en-US" sz="2400" b="1" dirty="0">
                <a:latin typeface="+mn-lt"/>
                <a:ea typeface="+mn-ea"/>
                <a:cs typeface="+mn-cs"/>
              </a:rPr>
              <a:t>Saprophytes</a:t>
            </a:r>
          </a:p>
          <a:p>
            <a:pPr algn="ctr" eaLnBrk="1" fontAlgn="auto" hangingPunct="1">
              <a:spcBef>
                <a:spcPts val="0"/>
              </a:spcBef>
              <a:spcAft>
                <a:spcPts val="0"/>
              </a:spcAft>
              <a:defRPr/>
            </a:pPr>
            <a:r>
              <a:rPr lang="en-US" sz="2400" dirty="0">
                <a:latin typeface="+mn-lt"/>
                <a:ea typeface="+mn-ea"/>
                <a:cs typeface="+mn-cs"/>
              </a:rPr>
              <a:t> on </a:t>
            </a:r>
          </a:p>
          <a:p>
            <a:pPr algn="ctr" eaLnBrk="1" fontAlgn="auto" hangingPunct="1">
              <a:spcBef>
                <a:spcPts val="0"/>
              </a:spcBef>
              <a:spcAft>
                <a:spcPts val="0"/>
              </a:spcAft>
              <a:defRPr/>
            </a:pPr>
            <a:r>
              <a:rPr lang="en-US" sz="2400" dirty="0">
                <a:latin typeface="+mn-lt"/>
                <a:ea typeface="+mn-ea"/>
                <a:cs typeface="+mn-cs"/>
              </a:rPr>
              <a:t>dead organic matter.</a:t>
            </a:r>
          </a:p>
        </p:txBody>
      </p:sp>
      <p:sp>
        <p:nvSpPr>
          <p:cNvPr id="17" name="Title 1"/>
          <p:cNvSpPr txBox="1">
            <a:spLocks/>
          </p:cNvSpPr>
          <p:nvPr/>
        </p:nvSpPr>
        <p:spPr>
          <a:xfrm>
            <a:off x="5143500" y="3214688"/>
            <a:ext cx="3571875" cy="3071812"/>
          </a:xfrm>
          <a:prstGeom prst="rect">
            <a:avLst/>
          </a:prstGeom>
        </p:spPr>
        <p:txBody>
          <a:bodyPr rtlCol="1" anchor="ctr">
            <a:normAutofit fontScale="67500" lnSpcReduction="20000"/>
          </a:bodyPr>
          <a:lstStyle/>
          <a:p>
            <a:pPr algn="ctr" eaLnBrk="1" fontAlgn="auto" hangingPunct="1">
              <a:spcBef>
                <a:spcPts val="0"/>
              </a:spcBef>
              <a:spcAft>
                <a:spcPts val="0"/>
              </a:spcAft>
              <a:defRPr/>
            </a:pPr>
            <a:r>
              <a:rPr lang="en-US" sz="3200" b="1" dirty="0">
                <a:latin typeface="+mn-lt"/>
                <a:ea typeface="+mn-ea"/>
                <a:cs typeface="+mn-cs"/>
              </a:rPr>
              <a:t>Symbionts</a:t>
            </a:r>
          </a:p>
          <a:p>
            <a:pPr algn="ctr" eaLnBrk="1" fontAlgn="auto" hangingPunct="1">
              <a:spcBef>
                <a:spcPts val="0"/>
              </a:spcBef>
              <a:spcAft>
                <a:spcPts val="0"/>
              </a:spcAft>
              <a:defRPr/>
            </a:pPr>
            <a:r>
              <a:rPr lang="en-US" sz="2400" dirty="0">
                <a:latin typeface="+mn-lt"/>
                <a:ea typeface="+mn-ea"/>
                <a:cs typeface="+mn-cs"/>
              </a:rPr>
              <a:t> with other living organisms</a:t>
            </a:r>
          </a:p>
          <a:p>
            <a:pPr algn="ctr" eaLnBrk="1" fontAlgn="auto" hangingPunct="1">
              <a:spcBef>
                <a:spcPts val="0"/>
              </a:spcBef>
              <a:spcAft>
                <a:spcPts val="0"/>
              </a:spcAft>
              <a:defRPr/>
            </a:pPr>
            <a:endParaRPr lang="en-US" sz="2400" dirty="0">
              <a:latin typeface="+mn-lt"/>
              <a:ea typeface="+mn-ea"/>
              <a:cs typeface="+mn-cs"/>
            </a:endParaRPr>
          </a:p>
          <a:p>
            <a:pPr algn="ctr" eaLnBrk="1" fontAlgn="auto" hangingPunct="1">
              <a:spcBef>
                <a:spcPts val="0"/>
              </a:spcBef>
              <a:spcAft>
                <a:spcPts val="0"/>
              </a:spcAft>
              <a:defRPr/>
            </a:pPr>
            <a:r>
              <a:rPr lang="en-US" sz="2400" dirty="0">
                <a:latin typeface="+mn-lt"/>
                <a:ea typeface="+mn-ea"/>
                <a:cs typeface="+mn-cs"/>
              </a:rPr>
              <a:t> sharing benefit, e.g. </a:t>
            </a:r>
            <a:r>
              <a:rPr lang="en-US" sz="2400" i="1" dirty="0">
                <a:latin typeface="+mn-lt"/>
                <a:ea typeface="+mn-ea"/>
                <a:cs typeface="+mn-cs"/>
              </a:rPr>
              <a:t>Rhizobium</a:t>
            </a:r>
            <a:r>
              <a:rPr lang="en-US" sz="2400" dirty="0">
                <a:latin typeface="+mn-lt"/>
                <a:ea typeface="+mn-ea"/>
                <a:cs typeface="+mn-cs"/>
              </a:rPr>
              <a:t>    (nodule bacteria) which lives in symbiosis with the roots of legumes forming root nodules.</a:t>
            </a:r>
          </a:p>
          <a:p>
            <a:pPr algn="ctr" eaLnBrk="1" fontAlgn="auto" hangingPunct="1">
              <a:spcBef>
                <a:spcPts val="0"/>
              </a:spcBef>
              <a:spcAft>
                <a:spcPts val="0"/>
              </a:spcAft>
              <a:defRPr/>
            </a:pPr>
            <a:endParaRPr lang="en-US" sz="2400" dirty="0">
              <a:latin typeface="+mn-lt"/>
              <a:ea typeface="+mn-ea"/>
              <a:cs typeface="+mn-cs"/>
            </a:endParaRPr>
          </a:p>
          <a:p>
            <a:pPr algn="ctr" eaLnBrk="1" fontAlgn="auto" hangingPunct="1">
              <a:spcBef>
                <a:spcPts val="0"/>
              </a:spcBef>
              <a:spcAft>
                <a:spcPts val="0"/>
              </a:spcAft>
              <a:defRPr/>
            </a:pPr>
            <a:r>
              <a:rPr lang="en-US" sz="2400" dirty="0">
                <a:latin typeface="+mn-lt"/>
                <a:ea typeface="+mn-ea"/>
                <a:cs typeface="+mn-cs"/>
              </a:rPr>
              <a:t> It can fix nitrogen and build proteins and other nitrogenous compounds to be partially delivered, to the higher plant and get in return the carbohydrates from the latter. </a:t>
            </a:r>
          </a:p>
          <a:p>
            <a:pPr algn="ctr" eaLnBrk="1" fontAlgn="auto" hangingPunct="1">
              <a:spcBef>
                <a:spcPts val="0"/>
              </a:spcBef>
              <a:spcAft>
                <a:spcPts val="0"/>
              </a:spcAft>
              <a:defRPr/>
            </a:pPr>
            <a:endParaRPr lang="en-US" sz="2400" dirty="0">
              <a:latin typeface="+mn-lt"/>
              <a:ea typeface="+mn-ea"/>
              <a:cs typeface="+mn-cs"/>
            </a:endParaRPr>
          </a:p>
        </p:txBody>
      </p:sp>
      <p:sp>
        <p:nvSpPr>
          <p:cNvPr id="8202" name="Rectangle 1"/>
          <p:cNvSpPr>
            <a:spLocks noChangeArrowheads="1"/>
          </p:cNvSpPr>
          <p:nvPr/>
        </p:nvSpPr>
        <p:spPr bwMode="auto">
          <a:xfrm>
            <a:off x="7050088" y="3071813"/>
            <a:ext cx="673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ar-sa"/>
              <a:t>متكافلة</a:t>
            </a:r>
          </a:p>
        </p:txBody>
      </p:sp>
      <p:sp>
        <p:nvSpPr>
          <p:cNvPr id="8203" name="Rectangle 11"/>
          <p:cNvSpPr>
            <a:spLocks noChangeArrowheads="1"/>
          </p:cNvSpPr>
          <p:nvPr/>
        </p:nvSpPr>
        <p:spPr bwMode="auto">
          <a:xfrm>
            <a:off x="3552825" y="3143250"/>
            <a:ext cx="712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ar-sa"/>
              <a:t>مترممة</a:t>
            </a:r>
          </a:p>
        </p:txBody>
      </p:sp>
      <p:sp>
        <p:nvSpPr>
          <p:cNvPr id="8204" name="Rectangle 12"/>
          <p:cNvSpPr>
            <a:spLocks noChangeArrowheads="1"/>
          </p:cNvSpPr>
          <p:nvPr/>
        </p:nvSpPr>
        <p:spPr bwMode="auto">
          <a:xfrm>
            <a:off x="561975" y="3000375"/>
            <a:ext cx="661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rtl="1" eaLnBrk="1" hangingPunct="1"/>
            <a:r>
              <a:rPr lang="ar-sa"/>
              <a:t>متطفلة</a:t>
            </a:r>
          </a:p>
        </p:txBody>
      </p:sp>
    </p:spTree>
    <p:extLst>
      <p:ext uri="{BB962C8B-B14F-4D97-AF65-F5344CB8AC3E}">
        <p14:creationId xmlns:p14="http://schemas.microsoft.com/office/powerpoint/2010/main" val="21910390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52463" y="117475"/>
            <a:ext cx="7772400" cy="1470025"/>
          </a:xfrm>
        </p:spPr>
        <p:txBody>
          <a:bodyPr>
            <a:normAutofit fontScale="90000"/>
          </a:bodyPr>
          <a:lstStyle/>
          <a:p>
            <a:pPr eaLnBrk="1" hangingPunct="1"/>
            <a:r>
              <a:rPr lang="ar-sa" sz="3200" b="1"/>
              <a:t>النمو البكتيري</a:t>
            </a:r>
            <a:br>
              <a:rPr lang="ar-sa" sz="3200" b="1"/>
            </a:br>
            <a:r>
              <a:rPr lang="en-US" sz="3200" b="1"/>
              <a:t>Bacterial growth </a:t>
            </a:r>
            <a:r>
              <a:rPr lang="en-US" sz="3200"/>
              <a:t/>
            </a:r>
            <a:br>
              <a:rPr lang="en-US" sz="3200"/>
            </a:br>
            <a:endParaRPr lang="ar-sa" sz="3200"/>
          </a:p>
        </p:txBody>
      </p:sp>
      <p:sp>
        <p:nvSpPr>
          <p:cNvPr id="3" name="Subtitle 2"/>
          <p:cNvSpPr>
            <a:spLocks noGrp="1"/>
          </p:cNvSpPr>
          <p:nvPr>
            <p:ph type="subTitle" idx="1"/>
          </p:nvPr>
        </p:nvSpPr>
        <p:spPr>
          <a:xfrm>
            <a:off x="696913" y="4149725"/>
            <a:ext cx="7786687" cy="2146300"/>
          </a:xfrm>
          <a:ln>
            <a:noFill/>
          </a:ln>
        </p:spPr>
        <p:txBody>
          <a:bodyPr>
            <a:normAutofit/>
          </a:bodyPr>
          <a:lstStyle/>
          <a:p>
            <a:pPr indent="-457200" algn="just" rtl="0" eaLnBrk="1" hangingPunct="1">
              <a:lnSpc>
                <a:spcPct val="80000"/>
              </a:lnSpc>
              <a:buFont typeface="Arial" charset="0"/>
              <a:buChar char="•"/>
            </a:pPr>
            <a:r>
              <a:rPr lang="en-US" sz="2400">
                <a:solidFill>
                  <a:schemeClr val="tx1"/>
                </a:solidFill>
              </a:rPr>
              <a:t>The mathematics of bacterial growth is fairly simple, since each original cell divides to form two new cells, with the loss of the original parent.</a:t>
            </a:r>
          </a:p>
          <a:p>
            <a:pPr indent="-457200" algn="just" rtl="0" eaLnBrk="1" hangingPunct="1">
              <a:lnSpc>
                <a:spcPct val="80000"/>
              </a:lnSpc>
              <a:buFont typeface="Arial" charset="0"/>
              <a:buChar char="•"/>
            </a:pPr>
            <a:r>
              <a:rPr lang="en-US" sz="2400">
                <a:solidFill>
                  <a:schemeClr val="tx1"/>
                </a:solidFill>
              </a:rPr>
              <a:t> the mathematical series describing growth is: </a:t>
            </a:r>
            <a:r>
              <a:rPr lang="en-US" sz="2400">
                <a:solidFill>
                  <a:srgbClr val="FF0000"/>
                </a:solidFill>
              </a:rPr>
              <a:t>1, 2, 4, 8, 16, … . </a:t>
            </a:r>
          </a:p>
          <a:p>
            <a:pPr indent="-457200" algn="just" rtl="0" eaLnBrk="1" hangingPunct="1">
              <a:lnSpc>
                <a:spcPct val="80000"/>
              </a:lnSpc>
              <a:buFont typeface="Arial" charset="0"/>
              <a:buChar char="•"/>
            </a:pPr>
            <a:r>
              <a:rPr lang="en-US" sz="2400">
                <a:solidFill>
                  <a:schemeClr val="tx1"/>
                </a:solidFill>
              </a:rPr>
              <a:t> This can be written as </a:t>
            </a:r>
            <a:r>
              <a:rPr lang="en-US" sz="2400">
                <a:solidFill>
                  <a:srgbClr val="FF0000"/>
                </a:solidFill>
              </a:rPr>
              <a:t>2</a:t>
            </a:r>
            <a:r>
              <a:rPr lang="en-US" sz="2400" baseline="30000">
                <a:solidFill>
                  <a:srgbClr val="FF0000"/>
                </a:solidFill>
              </a:rPr>
              <a:t>0</a:t>
            </a:r>
            <a:r>
              <a:rPr lang="en-US" sz="2400">
                <a:solidFill>
                  <a:srgbClr val="FF0000"/>
                </a:solidFill>
              </a:rPr>
              <a:t>, 2</a:t>
            </a:r>
            <a:r>
              <a:rPr lang="en-US" sz="2400" baseline="30000">
                <a:solidFill>
                  <a:srgbClr val="FF0000"/>
                </a:solidFill>
              </a:rPr>
              <a:t>1</a:t>
            </a:r>
            <a:r>
              <a:rPr lang="en-US" sz="2400">
                <a:solidFill>
                  <a:srgbClr val="FF0000"/>
                </a:solidFill>
              </a:rPr>
              <a:t>, 2</a:t>
            </a:r>
            <a:r>
              <a:rPr lang="en-US" sz="2400" baseline="30000">
                <a:solidFill>
                  <a:srgbClr val="FF0000"/>
                </a:solidFill>
              </a:rPr>
              <a:t>2</a:t>
            </a:r>
            <a:r>
              <a:rPr lang="en-US" sz="2400">
                <a:solidFill>
                  <a:srgbClr val="FF0000"/>
                </a:solidFill>
              </a:rPr>
              <a:t>, 2</a:t>
            </a:r>
            <a:r>
              <a:rPr lang="en-US" sz="2400" baseline="30000">
                <a:solidFill>
                  <a:srgbClr val="FF0000"/>
                </a:solidFill>
              </a:rPr>
              <a:t>3</a:t>
            </a:r>
            <a:r>
              <a:rPr lang="en-US" sz="2400">
                <a:solidFill>
                  <a:srgbClr val="FF0000"/>
                </a:solidFill>
              </a:rPr>
              <a:t>, 2</a:t>
            </a:r>
            <a:r>
              <a:rPr lang="en-US" sz="2400" baseline="30000">
                <a:solidFill>
                  <a:srgbClr val="FF0000"/>
                </a:solidFill>
              </a:rPr>
              <a:t>4</a:t>
            </a:r>
            <a:r>
              <a:rPr lang="en-US" sz="2400">
                <a:solidFill>
                  <a:srgbClr val="FF0000"/>
                </a:solidFill>
              </a:rPr>
              <a:t>, 2</a:t>
            </a:r>
            <a:r>
              <a:rPr lang="en-US" sz="2400" baseline="30000">
                <a:solidFill>
                  <a:srgbClr val="FF0000"/>
                </a:solidFill>
              </a:rPr>
              <a:t>5</a:t>
            </a:r>
            <a:r>
              <a:rPr lang="en-US" sz="2400">
                <a:solidFill>
                  <a:srgbClr val="FF0000"/>
                </a:solidFill>
              </a:rPr>
              <a:t>, .. </a:t>
            </a:r>
            <a:endParaRPr lang="ar-sa" sz="2400">
              <a:solidFill>
                <a:srgbClr val="FF0000"/>
              </a:solidFill>
              <a:cs typeface="Times New Roman" charset="0"/>
            </a:endParaRPr>
          </a:p>
        </p:txBody>
      </p:sp>
      <p:sp>
        <p:nvSpPr>
          <p:cNvPr id="2" name="Rectangle 1"/>
          <p:cNvSpPr/>
          <p:nvPr/>
        </p:nvSpPr>
        <p:spPr>
          <a:xfrm>
            <a:off x="755650" y="1125538"/>
            <a:ext cx="7669213" cy="2308225"/>
          </a:xfrm>
          <a:prstGeom prst="rect">
            <a:avLst/>
          </a:prstGeom>
          <a:ln>
            <a:noFill/>
          </a:ln>
        </p:spPr>
        <p:txBody>
          <a:bodyPr>
            <a:spAutoFit/>
          </a:bodyPr>
          <a:lstStyle/>
          <a:p>
            <a:pPr marL="457200" indent="-457200" algn="r" rtl="1" eaLnBrk="1" hangingPunct="1">
              <a:buFont typeface="Arial" charset="0"/>
              <a:buChar char="•"/>
            </a:pPr>
            <a:r>
              <a:rPr lang="ar-sa" sz="2400"/>
              <a:t>النمو البكتيري حسابيا بسيط إلى حد ما. حيث ان كل خلية اصلية تنقسم  إلى خليتين جديدتين، مع فقدان الخلية الأم الأصلية.</a:t>
            </a:r>
          </a:p>
          <a:p>
            <a:pPr marL="457200" indent="-457200" algn="r" rtl="1" eaLnBrk="1" hangingPunct="1">
              <a:buFont typeface="Arial" charset="0"/>
              <a:buChar char="•"/>
            </a:pPr>
            <a:r>
              <a:rPr lang="ar-sa" sz="2400"/>
              <a:t>النمو البكتيري يمكن أن يوصف في شكل سلسلة رياضية:    </a:t>
            </a:r>
            <a:r>
              <a:rPr lang="en-US" sz="2400">
                <a:solidFill>
                  <a:srgbClr val="FF0000"/>
                </a:solidFill>
              </a:rPr>
              <a:t>1</a:t>
            </a:r>
            <a:r>
              <a:rPr lang="ar-sa" sz="2400">
                <a:solidFill>
                  <a:srgbClr val="FF0000"/>
                </a:solidFill>
              </a:rPr>
              <a:t>، </a:t>
            </a:r>
            <a:r>
              <a:rPr lang="en-US" sz="2400">
                <a:solidFill>
                  <a:srgbClr val="FF0000"/>
                </a:solidFill>
              </a:rPr>
              <a:t>2</a:t>
            </a:r>
            <a:r>
              <a:rPr lang="ar-sa" sz="2400">
                <a:solidFill>
                  <a:srgbClr val="FF0000"/>
                </a:solidFill>
              </a:rPr>
              <a:t>، </a:t>
            </a:r>
            <a:r>
              <a:rPr lang="en-US" sz="2400">
                <a:solidFill>
                  <a:srgbClr val="FF0000"/>
                </a:solidFill>
              </a:rPr>
              <a:t>4</a:t>
            </a:r>
            <a:r>
              <a:rPr lang="ar-sa" sz="2400">
                <a:solidFill>
                  <a:srgbClr val="FF0000"/>
                </a:solidFill>
              </a:rPr>
              <a:t>، </a:t>
            </a:r>
            <a:r>
              <a:rPr lang="en-US" sz="2400">
                <a:solidFill>
                  <a:srgbClr val="FF0000"/>
                </a:solidFill>
              </a:rPr>
              <a:t>8</a:t>
            </a:r>
            <a:r>
              <a:rPr lang="ar-sa" sz="2400">
                <a:solidFill>
                  <a:srgbClr val="FF0000"/>
                </a:solidFill>
              </a:rPr>
              <a:t>، </a:t>
            </a:r>
            <a:r>
              <a:rPr lang="en-US" sz="2400">
                <a:solidFill>
                  <a:srgbClr val="FF0000"/>
                </a:solidFill>
              </a:rPr>
              <a:t>16</a:t>
            </a:r>
            <a:r>
              <a:rPr lang="ar-sa" sz="2400">
                <a:solidFill>
                  <a:srgbClr val="FF0000"/>
                </a:solidFill>
              </a:rPr>
              <a:t>،...</a:t>
            </a:r>
          </a:p>
          <a:p>
            <a:pPr marL="457200" indent="-457200" algn="r" rtl="1" eaLnBrk="1" hangingPunct="1">
              <a:buFont typeface="Arial" charset="0"/>
              <a:buChar char="•"/>
            </a:pPr>
            <a:r>
              <a:rPr lang="ar-sa" sz="2400"/>
              <a:t>يمكن أن تكتب على النحو التالي </a:t>
            </a:r>
            <a:r>
              <a:rPr lang="en-US" sz="2400"/>
              <a:t>…</a:t>
            </a:r>
            <a:r>
              <a:rPr lang="en-US" sz="2400">
                <a:solidFill>
                  <a:srgbClr val="FF0000"/>
                </a:solidFill>
              </a:rPr>
              <a:t>2</a:t>
            </a:r>
            <a:r>
              <a:rPr lang="en-US" sz="2400" baseline="30000">
                <a:solidFill>
                  <a:srgbClr val="FF0000"/>
                </a:solidFill>
              </a:rPr>
              <a:t>5</a:t>
            </a:r>
            <a:r>
              <a:rPr lang="en-US" sz="2400">
                <a:solidFill>
                  <a:srgbClr val="FF0000"/>
                </a:solidFill>
              </a:rPr>
              <a:t>, 2</a:t>
            </a:r>
            <a:r>
              <a:rPr lang="en-US" sz="2400" baseline="30000">
                <a:solidFill>
                  <a:srgbClr val="FF0000"/>
                </a:solidFill>
              </a:rPr>
              <a:t>4</a:t>
            </a:r>
            <a:r>
              <a:rPr lang="en-US" sz="2400">
                <a:solidFill>
                  <a:srgbClr val="FF0000"/>
                </a:solidFill>
              </a:rPr>
              <a:t>, 2</a:t>
            </a:r>
            <a:r>
              <a:rPr lang="en-US" sz="2400" baseline="30000">
                <a:solidFill>
                  <a:srgbClr val="FF0000"/>
                </a:solidFill>
              </a:rPr>
              <a:t>3</a:t>
            </a:r>
            <a:r>
              <a:rPr lang="en-US" sz="2400">
                <a:solidFill>
                  <a:srgbClr val="FF0000"/>
                </a:solidFill>
              </a:rPr>
              <a:t>, 2</a:t>
            </a:r>
            <a:r>
              <a:rPr lang="en-US" sz="2400" baseline="30000">
                <a:solidFill>
                  <a:srgbClr val="FF0000"/>
                </a:solidFill>
              </a:rPr>
              <a:t>2</a:t>
            </a:r>
            <a:r>
              <a:rPr lang="en-US" sz="2400">
                <a:solidFill>
                  <a:srgbClr val="FF0000"/>
                </a:solidFill>
              </a:rPr>
              <a:t>, 2</a:t>
            </a:r>
            <a:r>
              <a:rPr lang="en-US" sz="2400" baseline="30000">
                <a:solidFill>
                  <a:srgbClr val="FF0000"/>
                </a:solidFill>
              </a:rPr>
              <a:t>1</a:t>
            </a:r>
            <a:r>
              <a:rPr lang="en-US" sz="2400">
                <a:solidFill>
                  <a:srgbClr val="FF0000"/>
                </a:solidFill>
              </a:rPr>
              <a:t>, 2</a:t>
            </a:r>
            <a:r>
              <a:rPr lang="en-US" sz="2400" baseline="30000">
                <a:solidFill>
                  <a:srgbClr val="FF0000"/>
                </a:solidFill>
              </a:rPr>
              <a:t>0</a:t>
            </a:r>
            <a:endParaRPr lang="ar-sa" sz="2400">
              <a:solidFill>
                <a:srgbClr val="FF0000"/>
              </a:solidFill>
              <a:cs typeface="Times New Roman" charset="0"/>
            </a:endParaRPr>
          </a:p>
          <a:p>
            <a:pPr marL="457200" indent="-457200" algn="r" rtl="1" eaLnBrk="1" hangingPunct="1">
              <a:buFont typeface="Arial" charset="0"/>
              <a:buChar char="•"/>
            </a:pPr>
            <a:endParaRPr lang="ar-sa" sz="2400"/>
          </a:p>
        </p:txBody>
      </p:sp>
    </p:spTree>
    <p:extLst>
      <p:ext uri="{BB962C8B-B14F-4D97-AF65-F5344CB8AC3E}">
        <p14:creationId xmlns:p14="http://schemas.microsoft.com/office/powerpoint/2010/main" val="28449044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1300</Words>
  <Application>Microsoft Macintosh PowerPoint</Application>
  <PresentationFormat>On-screen Show (4:3)</PresentationFormat>
  <Paragraphs>210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طرق العيش في البكتيريا Mode of living in Bacteria</vt:lpstr>
      <vt:lpstr> Mode of nutrition </vt:lpstr>
      <vt:lpstr>البكتيريا ذاتية التغذية  I: Autotrophic Bacteria</vt:lpstr>
      <vt:lpstr>PowerPoint Presentation</vt:lpstr>
      <vt:lpstr>PowerPoint Presentation</vt:lpstr>
      <vt:lpstr>وهنا سوف نأخذ ثلاثة امثلة لبكتيريا تستخدم تفاعلات الاكسدة </vt:lpstr>
      <vt:lpstr>PowerPoint Presentation</vt:lpstr>
      <vt:lpstr>البكتيريا متباينة التغذية II. Heterotrophic Bacteria</vt:lpstr>
      <vt:lpstr>النمو البكتيري Bacterial growth  </vt:lpstr>
      <vt:lpstr>The generation time (time needed for the cell to divide into two) differs according to species and prevailing conditions. For example, a bacterium that divides every 30 min has a generation time of 30 min. (Fig 1)</vt:lpstr>
      <vt:lpstr> The bacterial growth curve  منحنى النمو البكتيري </vt:lpstr>
      <vt:lpstr> Lag phase:  * Is the first phase.  * No increase in cell number  * Cells are actively metabolizing, in preparation for cell division.  * It may be short or very long, according to the growth medium, inoculum, cells’ age, temperature.  </vt:lpstr>
      <vt:lpstr> Exponential or log phase * Is the second phase. * called the exponential or log phase. * This is the period in which the cells grow most rapidly, doubling at a fairly constant rate. * The time it takes the culture to double is called the generation time.  * The generation time depends on several factors:.       1.  the organism .      2.  the growth medium    3. temperature  </vt:lpstr>
      <vt:lpstr>  * Is third phase .      * metabolism slows.  * cells cease rapid  division. Why? Due to : * high cell density. * depletion of nutrients . * accumulation of waste products. </vt:lpstr>
      <vt:lpstr> Death phase (decline phase):  * Is the final phase .  * cells quickly lose the ability to divide.  * exponential death. </vt:lpstr>
      <vt:lpstr>العوامل المؤثرة على النمو البكتيري Factors affecting bacterial growth</vt:lpstr>
      <vt:lpstr>درجة الحرارة Temperature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طرق العيش في البكتيريا Mode of living in Bacteria</dc:title>
  <dc:creator>Ayman Mubarak</dc:creator>
  <cp:lastModifiedBy>Ayman Mubarak</cp:lastModifiedBy>
  <cp:revision>17</cp:revision>
  <dcterms:created xsi:type="dcterms:W3CDTF">2015-09-28T18:16:53Z</dcterms:created>
  <dcterms:modified xsi:type="dcterms:W3CDTF">2016-02-20T18:30:40Z</dcterms:modified>
</cp:coreProperties>
</file>