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37"/>
  </p:notesMasterIdLst>
  <p:sldIdLst>
    <p:sldId id="256" r:id="rId2"/>
    <p:sldId id="257" r:id="rId3"/>
    <p:sldId id="258" r:id="rId4"/>
    <p:sldId id="27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79" r:id="rId14"/>
    <p:sldId id="267" r:id="rId15"/>
    <p:sldId id="280" r:id="rId16"/>
    <p:sldId id="268" r:id="rId17"/>
    <p:sldId id="281" r:id="rId18"/>
    <p:sldId id="269" r:id="rId19"/>
    <p:sldId id="285" r:id="rId20"/>
    <p:sldId id="270" r:id="rId21"/>
    <p:sldId id="282" r:id="rId22"/>
    <p:sldId id="271" r:id="rId23"/>
    <p:sldId id="283" r:id="rId24"/>
    <p:sldId id="284" r:id="rId25"/>
    <p:sldId id="287" r:id="rId26"/>
    <p:sldId id="272" r:id="rId27"/>
    <p:sldId id="273" r:id="rId28"/>
    <p:sldId id="274" r:id="rId29"/>
    <p:sldId id="288" r:id="rId30"/>
    <p:sldId id="290" r:id="rId31"/>
    <p:sldId id="289" r:id="rId32"/>
    <p:sldId id="275" r:id="rId33"/>
    <p:sldId id="276" r:id="rId34"/>
    <p:sldId id="292" r:id="rId35"/>
    <p:sldId id="277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0AA18-9B09-4AA4-B63D-D6DB8FEAC902}" type="datetimeFigureOut">
              <a:rPr lang="en-US" smtClean="0"/>
              <a:pPr/>
              <a:t>10/31/2016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958DD-EBA1-4731-AAF1-72AA3D85B4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3402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E496-0AE8-40EC-8FBE-72833B6DE567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F0A83-B412-4332-B68C-DE6C0BDBD962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580C7-7E59-41ED-A0E5-30951A634403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9C8AB-9F82-4652-8C7B-081F007D4872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6154E-A500-42C4-9156-6A2FF37529D4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6CBA4-EC8C-403A-B628-3635A2A3FD1E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1DE32-4C6B-4EEB-9312-A4134A210995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92899-834D-4186-B5D0-64F9B735EBBB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F68F-EBD7-4091-B278-CAFDCCD8AD8B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BCF50-C34B-4884-BB61-C978B459206B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3609-5EE2-41C3-8CEC-5CE135156510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CD1613D-25F9-4DC3-90CC-8881DEB27398}" type="datetime1">
              <a:rPr lang="en-US" smtClean="0"/>
              <a:pPr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10A00AE-2F65-4AB3-B4A1-0EF4B1A93D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png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jpe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41.jpe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4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2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6.bin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Batang" panose="02030600000101010101" pitchFamily="18" charset="-127"/>
                <a:cs typeface="Majalla UI"/>
              </a:rPr>
              <a:t>Alcohols and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Batang" panose="02030600000101010101" pitchFamily="18" charset="-127"/>
                <a:cs typeface="Majalla UI"/>
              </a:rPr>
              <a:t>Phenols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  <a:ea typeface="Batang" panose="02030600000101010101" pitchFamily="18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096000" cy="1752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     </a:t>
            </a:r>
          </a:p>
          <a:p>
            <a:r>
              <a:rPr lang="en-US" sz="2000" dirty="0">
                <a:solidFill>
                  <a:srgbClr val="002060"/>
                </a:solidFill>
                <a:latin typeface="Gabriola" panose="04040605051002020D02" pitchFamily="82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Gabriola" panose="04040605051002020D02" pitchFamily="82" charset="0"/>
              </a:rPr>
              <a:t>    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Gabriola" panose="04040605051002020D02" pitchFamily="82" charset="0"/>
              </a:rPr>
              <a:t>            Dr</a:t>
            </a:r>
            <a:r>
              <a:rPr lang="en-US" sz="2000" dirty="0">
                <a:solidFill>
                  <a:srgbClr val="002060"/>
                </a:solidFill>
                <a:latin typeface="Gabriola" panose="04040605051002020D02" pitchFamily="82" charset="0"/>
              </a:rPr>
              <a:t>. </a:t>
            </a:r>
            <a:r>
              <a:rPr lang="en-US" sz="2000" dirty="0" err="1" smtClean="0">
                <a:solidFill>
                  <a:srgbClr val="002060"/>
                </a:solidFill>
                <a:latin typeface="Gabriola" panose="04040605051002020D02" pitchFamily="82" charset="0"/>
              </a:rPr>
              <a:t>Shatha</a:t>
            </a:r>
            <a:r>
              <a:rPr lang="en-US" sz="2000" dirty="0" smtClean="0">
                <a:solidFill>
                  <a:srgbClr val="002060"/>
                </a:solidFill>
                <a:latin typeface="Gabriola" panose="04040605051002020D02" pitchFamily="82" charset="0"/>
              </a:rPr>
              <a:t> I </a:t>
            </a:r>
            <a:r>
              <a:rPr lang="en-US" sz="2000" dirty="0" err="1" smtClean="0">
                <a:solidFill>
                  <a:srgbClr val="002060"/>
                </a:solidFill>
                <a:latin typeface="Gabriola" panose="04040605051002020D02" pitchFamily="82" charset="0"/>
              </a:rPr>
              <a:t>Alaqeel</a:t>
            </a:r>
            <a:endParaRPr lang="en-US" sz="2000" dirty="0">
              <a:solidFill>
                <a:srgbClr val="002060"/>
              </a:solidFill>
              <a:latin typeface="Gabriola" panose="04040605051002020D02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9902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74716" y="424934"/>
            <a:ext cx="45239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>
                <a:solidFill>
                  <a:srgbClr val="FF3300"/>
                </a:solidFill>
                <a:latin typeface="Gabriola" panose="04040605051002020D02" pitchFamily="82" charset="0"/>
                <a:cs typeface="Majalla UI"/>
              </a:rPr>
              <a:t>Nomenclature of Phenols</a:t>
            </a:r>
            <a:endParaRPr lang="en-US" sz="4400" b="1" dirty="0">
              <a:latin typeface="Gabriola" panose="04040605051002020D02" pitchFamily="82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61080296"/>
              </p:ext>
            </p:extLst>
          </p:nvPr>
        </p:nvGraphicFramePr>
        <p:xfrm>
          <a:off x="994969" y="3828472"/>
          <a:ext cx="5710328" cy="1606550"/>
        </p:xfrm>
        <a:graphic>
          <a:graphicData uri="http://schemas.openxmlformats.org/presentationml/2006/ole">
            <p:oleObj spid="_x0000_s6208" name="CS ChemDraw Drawing" r:id="rId3" imgW="4356000" imgH="1226160" progId="ChemDraw.Document.6.0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665018" y="1295400"/>
            <a:ext cx="77169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Blip>
                <a:blip r:embed="rId4"/>
              </a:buBlip>
            </a:pPr>
            <a:r>
              <a:rPr lang="en-US" altLang="en-US" sz="2400" dirty="0">
                <a:latin typeface="Gabriola" panose="04040605051002020D02" pitchFamily="82" charset="0"/>
                <a:cs typeface="Majalla UI"/>
              </a:rPr>
              <a:t>Phenols are generally named as derivatives of the simplest member of the family, </a:t>
            </a: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cs typeface="Majalla UI"/>
              </a:rPr>
              <a:t>phenol</a:t>
            </a:r>
            <a:r>
              <a:rPr lang="en-US" alt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cs typeface="Majalla UI"/>
              </a:rPr>
              <a:t>.</a:t>
            </a:r>
          </a:p>
          <a:p>
            <a:pPr marL="342900" indent="-342900">
              <a:buBlip>
                <a:blip r:embed="rId4"/>
              </a:buBlip>
            </a:pPr>
            <a:r>
              <a:rPr lang="en-US" altLang="en-US" sz="2400" dirty="0">
                <a:latin typeface="Gabriola" panose="04040605051002020D02" pitchFamily="82" charset="0"/>
              </a:rPr>
              <a:t>The</a:t>
            </a: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en-US" altLang="en-US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ortho</a:t>
            </a: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, meta, para</a:t>
            </a:r>
            <a:r>
              <a:rPr lang="en-US" altLang="en-US" sz="2400" dirty="0">
                <a:latin typeface="Gabriola" panose="04040605051002020D02" pitchFamily="82" charset="0"/>
              </a:rPr>
              <a:t> system is used in common names</a:t>
            </a:r>
            <a:r>
              <a:rPr lang="en-US" altLang="en-US" sz="2400" dirty="0" smtClean="0">
                <a:latin typeface="Gabriola" panose="04040605051002020D02" pitchFamily="82" charset="0"/>
              </a:rPr>
              <a:t>.</a:t>
            </a:r>
          </a:p>
          <a:p>
            <a:pPr marL="342900" indent="-342900">
              <a:buBlip>
                <a:blip r:embed="rId4"/>
              </a:buBlip>
            </a:pPr>
            <a:r>
              <a:rPr lang="en-US" altLang="en-US" sz="2400" dirty="0">
                <a:latin typeface="Gabriola" panose="04040605051002020D02" pitchFamily="82" charset="0"/>
              </a:rPr>
              <a:t>numbering system is employed in IUPAC names </a:t>
            </a:r>
            <a:r>
              <a:rPr lang="en-US" altLang="en-US" sz="2400" dirty="0" smtClean="0">
                <a:latin typeface="Gabriola" panose="04040605051002020D02" pitchFamily="82" charset="0"/>
              </a:rPr>
              <a:t>begins from </a:t>
            </a:r>
            <a:r>
              <a:rPr lang="en-US" altLang="en-US" sz="2400" dirty="0">
                <a:latin typeface="Gabriola" panose="04040605051002020D02" pitchFamily="82" charset="0"/>
              </a:rPr>
              <a:t>the hydroxyl-substituted </a:t>
            </a:r>
            <a:r>
              <a:rPr lang="en-US" altLang="en-US" sz="2400" dirty="0" smtClean="0">
                <a:latin typeface="Gabriola" panose="04040605051002020D02" pitchFamily="82" charset="0"/>
              </a:rPr>
              <a:t>carbon.</a:t>
            </a:r>
            <a:endParaRPr lang="ar-SA" altLang="en-US" sz="2400" dirty="0">
              <a:latin typeface="Gabriola" panose="04040605051002020D02" pitchFamily="8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5465801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briola" panose="04040605051002020D02" pitchFamily="82" charset="0"/>
              </a:rPr>
              <a:t>Phenol</a:t>
            </a:r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84777" y="5465740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briola" panose="04040605051002020D02" pitchFamily="82" charset="0"/>
              </a:rPr>
              <a:t>P-Aminophenol</a:t>
            </a:r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61923" y="5465801"/>
            <a:ext cx="1837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briola" panose="04040605051002020D02" pitchFamily="82" charset="0"/>
              </a:rPr>
              <a:t>4-Bromo-2-nitrophenol</a:t>
            </a:r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3017" y="5479595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briola" panose="04040605051002020D02" pitchFamily="82" charset="0"/>
              </a:rPr>
              <a:t>2,4,6-Trinitrophenol</a:t>
            </a:r>
            <a:endParaRPr lang="en-US" dirty="0">
              <a:latin typeface="Gabriola" panose="04040605051002020D02" pitchFamily="82" charset="0"/>
            </a:endParaRP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10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075492" y="5498068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Gabriola" panose="04040605051002020D02" pitchFamily="82" charset="0"/>
              </a:rPr>
              <a:t>(Picric acid)</a:t>
            </a:r>
            <a:endParaRPr lang="en-US" dirty="0">
              <a:solidFill>
                <a:srgbClr val="FF0000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473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6800" y="5308937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Gabriola" panose="04040605051002020D02" pitchFamily="82" charset="0"/>
              </a:rPr>
              <a:t>Catecol</a:t>
            </a:r>
            <a:endParaRPr lang="en-US" sz="2400" dirty="0">
              <a:latin typeface="Gabriola" panose="04040605051002020D02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5253335"/>
            <a:ext cx="1168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Gabriola" panose="04040605051002020D02" pitchFamily="82" charset="0"/>
              </a:rPr>
              <a:t>Resorcinol</a:t>
            </a:r>
            <a:endParaRPr lang="en-US" sz="2400" dirty="0">
              <a:latin typeface="Gabriola" panose="04040605051002020D02" pitchFamily="8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5297269"/>
            <a:ext cx="1561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Gabriola" panose="04040605051002020D02" pitchFamily="82" charset="0"/>
              </a:rPr>
              <a:t>Hydroquinone</a:t>
            </a:r>
            <a:endParaRPr lang="en-US" sz="2400" dirty="0">
              <a:latin typeface="Gabriola" panose="04040605051002020D02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9000" y="5329535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Gabriola" panose="04040605051002020D02" pitchFamily="82" charset="0"/>
              </a:rPr>
              <a:t>Pyrogallol</a:t>
            </a:r>
            <a:endParaRPr lang="en-US" sz="2400" dirty="0">
              <a:latin typeface="Gabriola" panose="04040605051002020D02" pitchFamily="82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11</a:t>
            </a:fld>
            <a:endParaRPr lang="en-US" dirty="0">
              <a:latin typeface="Gabriola" panose="04040605051002020D02" pitchFamily="82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75811617"/>
              </p:ext>
            </p:extLst>
          </p:nvPr>
        </p:nvGraphicFramePr>
        <p:xfrm>
          <a:off x="1627909" y="595312"/>
          <a:ext cx="5638800" cy="1614488"/>
        </p:xfrm>
        <a:graphic>
          <a:graphicData uri="http://schemas.openxmlformats.org/presentationml/2006/ole">
            <p:oleObj spid="_x0000_s8277" name="CS ChemDraw Drawing" r:id="rId4" imgW="4280916" imgH="1225296" progId="ChemDraw.Document.6.0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19200" y="2449823"/>
            <a:ext cx="2148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briola" panose="04040605051002020D02" pitchFamily="82" charset="0"/>
              </a:rPr>
              <a:t>2,3,4,5,6-Pentachlorophenol</a:t>
            </a:r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0300" y="2438400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briola" panose="04040605051002020D02" pitchFamily="82" charset="0"/>
              </a:rPr>
              <a:t>O-Cresol</a:t>
            </a:r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19677" y="2438400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briola" panose="04040605051002020D02" pitchFamily="82" charset="0"/>
              </a:rPr>
              <a:t>m-Cresol</a:t>
            </a:r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5780" y="2449823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Gabriola" panose="04040605051002020D02" pitchFamily="82" charset="0"/>
              </a:rPr>
              <a:t>p-Cresol</a:t>
            </a:r>
            <a:endParaRPr lang="en-US" dirty="0">
              <a:latin typeface="Gabriola" panose="04040605051002020D02" pitchFamily="82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3644618"/>
              </p:ext>
            </p:extLst>
          </p:nvPr>
        </p:nvGraphicFramePr>
        <p:xfrm>
          <a:off x="1195156" y="3657600"/>
          <a:ext cx="6806856" cy="1671935"/>
        </p:xfrm>
        <a:graphic>
          <a:graphicData uri="http://schemas.openxmlformats.org/presentationml/2006/ole">
            <p:oleObj spid="_x0000_s8278" name="CS ChemDraw Drawing" r:id="rId5" imgW="4989960" imgH="1226160" progId="ChemDraw.Document.6.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290734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1" y="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rtl="0">
              <a:defRPr/>
            </a:pPr>
            <a:r>
              <a:rPr lang="en-US" sz="4800" b="1" dirty="0" smtClean="0">
                <a:solidFill>
                  <a:srgbClr val="FF3300"/>
                </a:solidFill>
                <a:latin typeface="Gabriola" panose="04040605051002020D02" pitchFamily="82" charset="0"/>
                <a:cs typeface="Majalla UI"/>
              </a:rPr>
              <a:t>Physical Properties of Alcohols</a:t>
            </a:r>
            <a:endParaRPr lang="ar-SA" sz="4800" b="1" dirty="0" smtClean="0">
              <a:solidFill>
                <a:srgbClr val="FF3300"/>
              </a:solidFill>
              <a:latin typeface="Gabriola" panose="04040605051002020D02" pitchFamily="82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553450" cy="4800600"/>
          </a:xfrm>
        </p:spPr>
        <p:txBody>
          <a:bodyPr>
            <a:noAutofit/>
          </a:bodyPr>
          <a:lstStyle/>
          <a:p>
            <a:pPr algn="just" rtl="0">
              <a:buBlip>
                <a:blip r:embed="rId3"/>
              </a:buBlip>
            </a:pPr>
            <a:r>
              <a:rPr lang="en-US" altLang="en-US" sz="2800" dirty="0" err="1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Diols</a:t>
            </a: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 and </a:t>
            </a:r>
            <a:r>
              <a:rPr lang="en-US" altLang="en-US" sz="2800" dirty="0" err="1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triols</a:t>
            </a: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 are more soluble in water than </a:t>
            </a:r>
            <a:r>
              <a:rPr lang="en-US" altLang="en-US" sz="2800" dirty="0" err="1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monohydroxyalcohols</a:t>
            </a: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.</a:t>
            </a:r>
          </a:p>
          <a:p>
            <a:pPr algn="just">
              <a:buBlip>
                <a:blip r:embed="rId3"/>
              </a:buBlip>
            </a:pP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The number of carbons in the alcohol</a:t>
            </a: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  <a:sym typeface="Symbol" pitchFamily="18" charset="2"/>
              </a:rPr>
              <a:t> increases, </a:t>
            </a: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 the solubility in water decreases </a:t>
            </a:r>
            <a:r>
              <a:rPr lang="en-US" altLang="en-US" sz="2800" dirty="0" smtClean="0">
                <a:latin typeface="Gabriola" panose="04040605051002020D02" pitchFamily="82" charset="0"/>
                <a:cs typeface="Majalla UI"/>
              </a:rPr>
              <a:t>and increases </a:t>
            </a:r>
            <a:r>
              <a:rPr lang="en-US" altLang="en-US" sz="2800" dirty="0">
                <a:latin typeface="Gabriola" panose="04040605051002020D02" pitchFamily="82" charset="0"/>
                <a:cs typeface="Majalla UI"/>
              </a:rPr>
              <a:t>with branching of chain.</a:t>
            </a:r>
          </a:p>
          <a:p>
            <a:pPr algn="just">
              <a:buBlip>
                <a:blip r:embed="rId3"/>
              </a:buBlip>
            </a:pP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The boiling points (</a:t>
            </a:r>
            <a:r>
              <a:rPr lang="en-US" altLang="en-US" sz="2800" dirty="0" err="1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b.p</a:t>
            </a: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.) increases with increase in molecular weights.</a:t>
            </a:r>
          </a:p>
          <a:p>
            <a:pPr marL="0" indent="0" algn="just">
              <a:buNone/>
            </a:pPr>
            <a:r>
              <a:rPr lang="en-US" sz="2800" dirty="0" smtClean="0">
                <a:latin typeface="Gabriola" panose="04040605051002020D02" pitchFamily="82" charset="0"/>
              </a:rPr>
              <a:t>                  1</a:t>
            </a:r>
            <a:r>
              <a:rPr lang="en-US" sz="2800" baseline="30000" dirty="0" smtClean="0">
                <a:latin typeface="Gabriola" panose="04040605051002020D02" pitchFamily="82" charset="0"/>
              </a:rPr>
              <a:t>o</a:t>
            </a:r>
            <a:r>
              <a:rPr lang="en-US" sz="2800" dirty="0" smtClean="0">
                <a:latin typeface="Gabriola" panose="04040605051002020D02" pitchFamily="82" charset="0"/>
              </a:rPr>
              <a:t> </a:t>
            </a:r>
            <a:r>
              <a:rPr lang="en-US" sz="2800" dirty="0">
                <a:latin typeface="Gabriola" panose="04040605051002020D02" pitchFamily="82" charset="0"/>
              </a:rPr>
              <a:t>alcohol &lt; 2</a:t>
            </a:r>
            <a:r>
              <a:rPr lang="en-US" sz="2800" baseline="30000" dirty="0">
                <a:latin typeface="Gabriola" panose="04040605051002020D02" pitchFamily="82" charset="0"/>
              </a:rPr>
              <a:t>o</a:t>
            </a:r>
            <a:r>
              <a:rPr lang="en-US" sz="2800" dirty="0">
                <a:latin typeface="Gabriola" panose="04040605051002020D02" pitchFamily="82" charset="0"/>
              </a:rPr>
              <a:t> alcohol &lt; 3</a:t>
            </a:r>
            <a:r>
              <a:rPr lang="en-US" sz="2800" baseline="30000" dirty="0">
                <a:latin typeface="Gabriola" panose="04040605051002020D02" pitchFamily="82" charset="0"/>
              </a:rPr>
              <a:t>o</a:t>
            </a:r>
            <a:r>
              <a:rPr lang="en-US" sz="2800" dirty="0">
                <a:latin typeface="Gabriola" panose="04040605051002020D02" pitchFamily="82" charset="0"/>
              </a:rPr>
              <a:t> </a:t>
            </a:r>
            <a:r>
              <a:rPr lang="en-US" sz="2800" dirty="0" smtClean="0">
                <a:latin typeface="Gabriola" panose="04040605051002020D02" pitchFamily="82" charset="0"/>
              </a:rPr>
              <a:t>alcohol</a:t>
            </a:r>
          </a:p>
          <a:p>
            <a:pPr marL="0" indent="0">
              <a:buNone/>
            </a:pPr>
            <a:endParaRPr lang="en-US" sz="2800" dirty="0" smtClean="0">
              <a:latin typeface="Gabriola" panose="04040605051002020D02" pitchFamily="82" charset="0"/>
            </a:endParaRPr>
          </a:p>
          <a:p>
            <a:pPr marL="0" indent="0">
              <a:buNone/>
            </a:pPr>
            <a:endParaRPr lang="en-US" sz="2800" dirty="0" smtClean="0">
              <a:latin typeface="Gabriola" panose="04040605051002020D02" pitchFamily="82" charset="0"/>
            </a:endParaRPr>
          </a:p>
          <a:p>
            <a:pPr algn="just">
              <a:buBlip>
                <a:blip r:embed="rId3"/>
              </a:buBlip>
            </a:pP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The presence of the </a:t>
            </a:r>
            <a:r>
              <a:rPr lang="en-US" sz="2800" dirty="0" smtClean="0">
                <a:latin typeface="Gabriola" panose="04040605051002020D02" pitchFamily="82" charset="0"/>
              </a:rPr>
              <a:t>intermolecular </a:t>
            </a: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hydrogen bonding between alcohol molecules </a:t>
            </a:r>
            <a:r>
              <a:rPr lang="en-US" sz="2800" dirty="0" smtClean="0">
                <a:latin typeface="Gabriola" panose="04040605051002020D02" pitchFamily="82" charset="0"/>
              </a:rPr>
              <a:t>exists due to which a large amount of energy is required to break these bonds </a:t>
            </a: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as a result of the high </a:t>
            </a:r>
            <a:r>
              <a:rPr lang="en-US" altLang="en-US" sz="2800" dirty="0" err="1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b.p</a:t>
            </a: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. of alcohol.</a:t>
            </a: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6629400" y="4305323"/>
            <a:ext cx="109085" cy="342877"/>
          </a:xfrm>
          <a:prstGeom prst="line">
            <a:avLst/>
          </a:prstGeom>
          <a:noFill/>
          <a:ln w="9525" cmpd="sng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638800" y="4111823"/>
            <a:ext cx="1905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Aft>
                <a:spcPts val="200"/>
              </a:spcAft>
            </a:pPr>
            <a:r>
              <a:rPr lang="en-GB" altLang="en-US" sz="1400" b="1" dirty="0">
                <a:solidFill>
                  <a:srgbClr val="3366FF"/>
                </a:solidFill>
              </a:rPr>
              <a:t>hydrogen bond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73200593"/>
              </p:ext>
            </p:extLst>
          </p:nvPr>
        </p:nvGraphicFramePr>
        <p:xfrm>
          <a:off x="832609" y="3538538"/>
          <a:ext cx="5229225" cy="1185862"/>
        </p:xfrm>
        <a:graphic>
          <a:graphicData uri="http://schemas.openxmlformats.org/presentationml/2006/ole">
            <p:oleObj spid="_x0000_s7224" name="CS ChemDraw Drawing" r:id="rId4" imgW="5468760" imgH="1021680" progId="ChemDraw.Document.6.0">
              <p:embed/>
            </p:oleObj>
          </a:graphicData>
        </a:graphic>
      </p:graphicFrame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>
          <a:xfrm>
            <a:off x="7581331" y="5777800"/>
            <a:ext cx="762000" cy="365125"/>
          </a:xfrm>
        </p:spPr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12</a:t>
            </a:fld>
            <a:endParaRPr lang="en-US" dirty="0">
              <a:latin typeface="Gabriola" panose="04040605051002020D02" pitchFamily="82" charset="0"/>
            </a:endParaRPr>
          </a:p>
        </p:txBody>
      </p:sp>
      <p:pic>
        <p:nvPicPr>
          <p:cNvPr id="13" name="Picture 6" descr="17_0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06396">
            <a:off x="6006929" y="3231498"/>
            <a:ext cx="3445802" cy="1499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37" descr="alchb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133600"/>
            <a:ext cx="1244286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041"/>
          <p:cNvSpPr>
            <a:spLocks noChangeArrowheads="1"/>
          </p:cNvSpPr>
          <p:nvPr/>
        </p:nvSpPr>
        <p:spPr bwMode="auto">
          <a:xfrm>
            <a:off x="6248400" y="2362200"/>
            <a:ext cx="84137" cy="77787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i="1" u="sng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Oval 1041"/>
          <p:cNvSpPr>
            <a:spLocks noChangeArrowheads="1"/>
          </p:cNvSpPr>
          <p:nvPr/>
        </p:nvSpPr>
        <p:spPr bwMode="auto">
          <a:xfrm>
            <a:off x="6248400" y="2514600"/>
            <a:ext cx="84137" cy="77787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i="1" u="sng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967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13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00" y="609600"/>
            <a:ext cx="7571303" cy="17297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Blip>
                <a:blip r:embed="rId2"/>
              </a:buBlip>
            </a:pPr>
            <a:r>
              <a:rPr lang="en-US" altLang="en-US" sz="2800" dirty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Alcohols are weak acids</a:t>
            </a:r>
            <a:r>
              <a:rPr lang="en-US" altLang="en-US" sz="2800" dirty="0" smtClean="0">
                <a:solidFill>
                  <a:srgbClr val="000000"/>
                </a:solidFill>
                <a:latin typeface="Gabriola" panose="04040605051002020D02" pitchFamily="82" charset="0"/>
                <a:cs typeface="Majalla UI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800" dirty="0">
                <a:latin typeface="Gabriola" panose="04040605051002020D02" pitchFamily="82" charset="0"/>
                <a:ea typeface="ＭＳ Ｐゴシック" pitchFamily="28" charset="-128"/>
              </a:rPr>
              <a:t>Can transfer a proton to water to a very small extent</a:t>
            </a:r>
          </a:p>
          <a:p>
            <a:pPr>
              <a:lnSpc>
                <a:spcPct val="90000"/>
              </a:lnSpc>
            </a:pPr>
            <a:r>
              <a:rPr lang="en-US" altLang="en-US" sz="2800" dirty="0">
                <a:latin typeface="Gabriola" panose="04040605051002020D02" pitchFamily="82" charset="0"/>
                <a:ea typeface="ＭＳ Ｐゴシック" pitchFamily="28" charset="-128"/>
              </a:rPr>
              <a:t>Produces H</a:t>
            </a:r>
            <a:r>
              <a:rPr lang="en-US" altLang="en-US" sz="2800" baseline="-25000" dirty="0">
                <a:latin typeface="Gabriola" panose="04040605051002020D02" pitchFamily="82" charset="0"/>
                <a:ea typeface="ＭＳ Ｐゴシック" pitchFamily="28" charset="-128"/>
              </a:rPr>
              <a:t>3</a:t>
            </a:r>
            <a:r>
              <a:rPr lang="en-US" altLang="en-US" sz="2800" dirty="0">
                <a:latin typeface="Gabriola" panose="04040605051002020D02" pitchFamily="82" charset="0"/>
                <a:ea typeface="ＭＳ Ｐゴシック" pitchFamily="28" charset="-128"/>
              </a:rPr>
              <a:t>O</a:t>
            </a:r>
            <a:r>
              <a:rPr lang="en-US" altLang="en-US" sz="2800" b="1" baseline="30000" dirty="0">
                <a:latin typeface="Gabriola" panose="04040605051002020D02" pitchFamily="82" charset="0"/>
                <a:ea typeface="ＭＳ Ｐゴシック" pitchFamily="28" charset="-128"/>
              </a:rPr>
              <a:t>+</a:t>
            </a:r>
            <a:r>
              <a:rPr lang="en-US" altLang="en-US" sz="2800" dirty="0">
                <a:latin typeface="Gabriola" panose="04040605051002020D02" pitchFamily="82" charset="0"/>
                <a:ea typeface="ＭＳ Ｐゴシック" pitchFamily="28" charset="-128"/>
              </a:rPr>
              <a:t> and an </a:t>
            </a:r>
            <a:r>
              <a:rPr lang="en-US" altLang="en-US" sz="2800" b="1" dirty="0" err="1">
                <a:latin typeface="Gabriola" panose="04040605051002020D02" pitchFamily="82" charset="0"/>
                <a:ea typeface="ＭＳ Ｐゴシック" pitchFamily="28" charset="-128"/>
              </a:rPr>
              <a:t>alkoxide</a:t>
            </a:r>
            <a:r>
              <a:rPr lang="en-US" altLang="en-US" sz="2800" b="1" dirty="0">
                <a:latin typeface="Gabriola" panose="04040605051002020D02" pitchFamily="82" charset="0"/>
                <a:ea typeface="ＭＳ Ｐゴシック" pitchFamily="28" charset="-128"/>
              </a:rPr>
              <a:t> ion, RO</a:t>
            </a:r>
            <a:r>
              <a:rPr lang="en-US" altLang="en-US" sz="2800" b="1" baseline="30000" dirty="0">
                <a:latin typeface="Gabriola" panose="04040605051002020D02" pitchFamily="82" charset="0"/>
                <a:ea typeface="ＭＳ Ｐゴシック" pitchFamily="28" charset="-128"/>
                <a:sym typeface="Symbol" panose="05050102010706020507" pitchFamily="18" charset="2"/>
              </a:rPr>
              <a:t></a:t>
            </a:r>
            <a:r>
              <a:rPr lang="en-US" altLang="en-US" sz="2800" dirty="0">
                <a:latin typeface="Gabriola" panose="04040605051002020D02" pitchFamily="82" charset="0"/>
                <a:ea typeface="ＭＳ Ｐゴシック" pitchFamily="28" charset="-128"/>
              </a:rPr>
              <a:t>, or a </a:t>
            </a:r>
            <a:r>
              <a:rPr lang="en-US" altLang="en-US" sz="2800" b="1" dirty="0" err="1">
                <a:latin typeface="Gabriola" panose="04040605051002020D02" pitchFamily="82" charset="0"/>
                <a:ea typeface="ＭＳ Ｐゴシック" pitchFamily="28" charset="-128"/>
              </a:rPr>
              <a:t>phenoxide</a:t>
            </a:r>
            <a:r>
              <a:rPr lang="en-US" altLang="en-US" sz="2800" b="1" dirty="0">
                <a:latin typeface="Gabriola" panose="04040605051002020D02" pitchFamily="82" charset="0"/>
                <a:ea typeface="ＭＳ Ｐゴシック" pitchFamily="28" charset="-128"/>
              </a:rPr>
              <a:t> ion, </a:t>
            </a:r>
            <a:r>
              <a:rPr lang="en-US" altLang="en-US" sz="2800" b="1" dirty="0" err="1">
                <a:latin typeface="Gabriola" panose="04040605051002020D02" pitchFamily="82" charset="0"/>
                <a:ea typeface="ＭＳ Ｐゴシック" pitchFamily="28" charset="-128"/>
              </a:rPr>
              <a:t>ArO</a:t>
            </a:r>
            <a:r>
              <a:rPr lang="en-US" altLang="en-US" sz="2800" b="1" baseline="30000" dirty="0">
                <a:latin typeface="Gabriola" panose="04040605051002020D02" pitchFamily="82" charset="0"/>
                <a:ea typeface="ＭＳ Ｐゴシック" pitchFamily="28" charset="-128"/>
                <a:sym typeface="Symbol" panose="05050102010706020507" pitchFamily="18" charset="2"/>
              </a:rPr>
              <a:t></a:t>
            </a:r>
            <a:r>
              <a:rPr lang="en-US" altLang="en-US" sz="2800" dirty="0">
                <a:latin typeface="Gabriola" panose="04040605051002020D02" pitchFamily="82" charset="0"/>
                <a:ea typeface="ＭＳ Ｐゴシック" pitchFamily="28" charset="-128"/>
              </a:rPr>
              <a:t> </a:t>
            </a:r>
          </a:p>
          <a:p>
            <a:pPr>
              <a:buBlip>
                <a:blip r:embed="rId2"/>
              </a:buBlip>
            </a:pPr>
            <a:endParaRPr lang="en-US" altLang="en-US" sz="2800" dirty="0">
              <a:solidFill>
                <a:srgbClr val="000000"/>
              </a:solidFill>
              <a:latin typeface="Gabriola" panose="04040605051002020D02" pitchFamily="82" charset="0"/>
              <a:cs typeface="Majalla UI"/>
            </a:endParaRPr>
          </a:p>
        </p:txBody>
      </p:sp>
      <p:pic>
        <p:nvPicPr>
          <p:cNvPr id="7" name="Picture 6" descr="17_u0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35175"/>
            <a:ext cx="8593138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9993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499350" cy="5014912"/>
          </a:xfrm>
        </p:spPr>
        <p:txBody>
          <a:bodyPr>
            <a:noAutofit/>
          </a:bodyPr>
          <a:lstStyle/>
          <a:p>
            <a:pPr algn="just">
              <a:buBlip>
                <a:blip r:embed="rId3"/>
              </a:buBlip>
            </a:pPr>
            <a:r>
              <a:rPr lang="en-US" altLang="en-US" dirty="0" smtClean="0">
                <a:latin typeface="Gabriola" panose="04040605051002020D02" pitchFamily="82" charset="0"/>
                <a:cs typeface="Majalla UI"/>
              </a:rPr>
              <a:t>Phenol is a liquid </a:t>
            </a:r>
            <a:r>
              <a:rPr lang="en-US" altLang="en-US" dirty="0">
                <a:latin typeface="Gabriola" panose="04040605051002020D02" pitchFamily="82" charset="0"/>
                <a:cs typeface="Majalla UI"/>
              </a:rPr>
              <a:t>or  crystalline </a:t>
            </a:r>
            <a:r>
              <a:rPr lang="en-US" altLang="en-US" dirty="0" smtClean="0">
                <a:latin typeface="Gabriola" panose="04040605051002020D02" pitchFamily="82" charset="0"/>
                <a:cs typeface="Majalla UI"/>
              </a:rPr>
              <a:t>solids, with a high boiling point than </a:t>
            </a:r>
            <a:r>
              <a:rPr lang="en-US" altLang="en-US" dirty="0">
                <a:latin typeface="Gabriola" panose="04040605051002020D02" pitchFamily="82" charset="0"/>
                <a:cs typeface="Majalla UI"/>
              </a:rPr>
              <a:t>alcohols because they have stronger intermolecular </a:t>
            </a:r>
            <a:r>
              <a:rPr lang="en-US" altLang="en-US" dirty="0" smtClean="0">
                <a:latin typeface="Gabriola" panose="04040605051002020D02" pitchFamily="82" charset="0"/>
                <a:cs typeface="Majalla UI"/>
              </a:rPr>
              <a:t>hydrogen bonding, that is moderately soluble in water.</a:t>
            </a:r>
          </a:p>
          <a:p>
            <a:pPr algn="just" rtl="0">
              <a:buBlip>
                <a:blip r:embed="rId3"/>
              </a:buBlip>
            </a:pPr>
            <a:r>
              <a:rPr lang="en-US" altLang="en-US" dirty="0" smtClean="0">
                <a:latin typeface="Gabriola" panose="04040605051002020D02" pitchFamily="82" charset="0"/>
                <a:cs typeface="Majalla UI"/>
              </a:rPr>
              <a:t>Phenol is a strong acid than alcohols because the negative charge in oxygen is dispersed by resonance through the benzene ring.</a:t>
            </a:r>
          </a:p>
          <a:p>
            <a:pPr marL="0" indent="0" algn="just" rtl="0">
              <a:buNone/>
            </a:pPr>
            <a:endParaRPr lang="en-US" altLang="en-US" dirty="0">
              <a:latin typeface="Gabriola" panose="04040605051002020D02" pitchFamily="82" charset="0"/>
              <a:cs typeface="Majalla UI"/>
            </a:endParaRPr>
          </a:p>
          <a:p>
            <a:pPr marL="0" indent="0" algn="just" rtl="0">
              <a:buNone/>
            </a:pPr>
            <a:endParaRPr lang="en-US" altLang="en-US" dirty="0" smtClean="0">
              <a:latin typeface="Gabriola" panose="04040605051002020D02" pitchFamily="82" charset="0"/>
              <a:cs typeface="Majalla UI"/>
            </a:endParaRPr>
          </a:p>
          <a:p>
            <a:pPr marL="0" indent="0" algn="just" rtl="0">
              <a:buNone/>
            </a:pPr>
            <a:endParaRPr lang="en-US" altLang="en-US" dirty="0">
              <a:latin typeface="Gabriola" panose="04040605051002020D02" pitchFamily="82" charset="0"/>
              <a:cs typeface="Majalla UI"/>
            </a:endParaRPr>
          </a:p>
          <a:p>
            <a:pPr algn="just">
              <a:buBlip>
                <a:blip r:embed="rId3"/>
              </a:buBlip>
            </a:pPr>
            <a:r>
              <a:rPr lang="en-US" altLang="en-US" dirty="0" smtClean="0">
                <a:latin typeface="Gabriola" panose="04040605051002020D02" pitchFamily="82" charset="0"/>
              </a:rPr>
              <a:t>Introduction </a:t>
            </a:r>
            <a:r>
              <a:rPr lang="en-US" altLang="en-US" dirty="0">
                <a:latin typeface="Gabriola" panose="04040605051002020D02" pitchFamily="82" charset="0"/>
              </a:rPr>
              <a:t>of electron-withdrawing </a:t>
            </a:r>
            <a:r>
              <a:rPr lang="en-US" altLang="en-US" dirty="0" smtClean="0">
                <a:latin typeface="Gabriola" panose="04040605051002020D02" pitchFamily="82" charset="0"/>
              </a:rPr>
              <a:t>groups (EWG), </a:t>
            </a:r>
            <a:r>
              <a:rPr lang="en-US" altLang="en-US" dirty="0">
                <a:latin typeface="Gabriola" panose="04040605051002020D02" pitchFamily="82" charset="0"/>
              </a:rPr>
              <a:t>such as NO</a:t>
            </a:r>
            <a:r>
              <a:rPr lang="en-US" altLang="en-US" baseline="-25000" dirty="0">
                <a:latin typeface="Gabriola" panose="04040605051002020D02" pitchFamily="82" charset="0"/>
              </a:rPr>
              <a:t>2</a:t>
            </a:r>
            <a:r>
              <a:rPr lang="en-US" altLang="en-US" dirty="0">
                <a:latin typeface="Gabriola" panose="04040605051002020D02" pitchFamily="82" charset="0"/>
              </a:rPr>
              <a:t> or CN, on the ring increases the acidity of </a:t>
            </a:r>
            <a:r>
              <a:rPr lang="en-US" altLang="en-US" dirty="0" smtClean="0">
                <a:latin typeface="Gabriola" panose="04040605051002020D02" pitchFamily="82" charset="0"/>
              </a:rPr>
              <a:t>phenol and  </a:t>
            </a:r>
            <a:r>
              <a:rPr lang="en-US" altLang="en-US" dirty="0">
                <a:latin typeface="Gabriola" panose="04040605051002020D02" pitchFamily="82" charset="0"/>
              </a:rPr>
              <a:t>introducing electron-donating groups (EDG), such as NH2, </a:t>
            </a:r>
            <a:r>
              <a:rPr lang="en-US" altLang="en-US" dirty="0" smtClean="0">
                <a:latin typeface="Gabriola" panose="04040605051002020D02" pitchFamily="82" charset="0"/>
              </a:rPr>
              <a:t>R</a:t>
            </a:r>
            <a:r>
              <a:rPr lang="en-US" altLang="en-US" dirty="0">
                <a:latin typeface="Gabriola" panose="04040605051002020D02" pitchFamily="82" charset="0"/>
              </a:rPr>
              <a:t>, OR decrease the acidity of </a:t>
            </a:r>
            <a:r>
              <a:rPr lang="en-US" altLang="en-US" dirty="0" err="1" smtClean="0">
                <a:latin typeface="Gabriola" panose="04040605051002020D02" pitchFamily="82" charset="0"/>
              </a:rPr>
              <a:t>phenols.It</a:t>
            </a:r>
            <a:r>
              <a:rPr lang="en-US" altLang="en-US" dirty="0" smtClean="0">
                <a:latin typeface="Gabriola" panose="04040605051002020D02" pitchFamily="82" charset="0"/>
              </a:rPr>
              <a:t> </a:t>
            </a:r>
            <a:r>
              <a:rPr lang="en-US" altLang="en-US" dirty="0">
                <a:latin typeface="Gabriola" panose="04040605051002020D02" pitchFamily="82" charset="0"/>
              </a:rPr>
              <a:t>is due to the effective </a:t>
            </a:r>
            <a:r>
              <a:rPr lang="en-US" altLang="en-US" dirty="0" smtClean="0">
                <a:latin typeface="Gabriola" panose="04040605051002020D02" pitchFamily="82" charset="0"/>
              </a:rPr>
              <a:t>delocalization </a:t>
            </a:r>
            <a:r>
              <a:rPr lang="en-US" altLang="en-US" dirty="0">
                <a:latin typeface="Gabriola" panose="04040605051002020D02" pitchFamily="82" charset="0"/>
              </a:rPr>
              <a:t>of negative charge in </a:t>
            </a:r>
            <a:r>
              <a:rPr lang="en-US" altLang="en-US" dirty="0" err="1">
                <a:latin typeface="Gabriola" panose="04040605051002020D02" pitchFamily="82" charset="0"/>
              </a:rPr>
              <a:t>phenoxide</a:t>
            </a:r>
            <a:r>
              <a:rPr lang="en-US" altLang="en-US" dirty="0">
                <a:latin typeface="Gabriola" panose="04040605051002020D02" pitchFamily="82" charset="0"/>
              </a:rPr>
              <a:t> </a:t>
            </a:r>
            <a:r>
              <a:rPr lang="en-US" altLang="en-US" dirty="0" smtClean="0">
                <a:latin typeface="Gabriola" panose="04040605051002020D02" pitchFamily="82" charset="0"/>
              </a:rPr>
              <a:t>ion</a:t>
            </a:r>
            <a:r>
              <a:rPr lang="en-US" altLang="en-US" dirty="0">
                <a:latin typeface="Gabriola" panose="04040605051002020D02" pitchFamily="82" charset="0"/>
              </a:rPr>
              <a:t>. </a:t>
            </a:r>
          </a:p>
          <a:p>
            <a:pPr algn="l" rtl="0">
              <a:buBlip>
                <a:blip r:embed="rId3"/>
              </a:buBlip>
            </a:pPr>
            <a:endParaRPr lang="ar-SA" altLang="en-US" dirty="0" smtClean="0">
              <a:latin typeface="Gabriola" panose="04040605051002020D02" pitchFamily="82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3275" y="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rtl="0">
              <a:defRPr/>
            </a:pPr>
            <a:r>
              <a:rPr lang="en-US" sz="4800" b="1" dirty="0" smtClean="0">
                <a:solidFill>
                  <a:srgbClr val="FF3300"/>
                </a:solidFill>
                <a:latin typeface="Gabriola" panose="04040605051002020D02" pitchFamily="82" charset="0"/>
                <a:cs typeface="Majalla UI"/>
              </a:rPr>
              <a:t>Physical Properties of Phenols</a:t>
            </a:r>
            <a:endParaRPr lang="ar-SA" sz="4800" b="1" dirty="0" smtClean="0">
              <a:solidFill>
                <a:srgbClr val="FF3300"/>
              </a:solidFill>
              <a:latin typeface="Gabriola" panose="04040605051002020D02" pitchFamily="82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14</a:t>
            </a:fld>
            <a:endParaRPr lang="en-US" dirty="0">
              <a:latin typeface="Gabriola" panose="04040605051002020D02" pitchFamily="82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95404155"/>
              </p:ext>
            </p:extLst>
          </p:nvPr>
        </p:nvGraphicFramePr>
        <p:xfrm>
          <a:off x="990600" y="2827337"/>
          <a:ext cx="6540500" cy="1592263"/>
        </p:xfrm>
        <a:graphic>
          <a:graphicData uri="http://schemas.openxmlformats.org/presentationml/2006/ole">
            <p:oleObj spid="_x0000_s10279" name="CS ChemDraw Drawing" r:id="rId5" imgW="6539760" imgH="1592640" progId="ChemDraw.Document.6.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11182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15</a:t>
            </a:fld>
            <a:endParaRPr lang="en-US" dirty="0">
              <a:latin typeface="Gabriola" panose="04040605051002020D02" pitchFamily="82" charset="0"/>
            </a:endParaRPr>
          </a:p>
        </p:txBody>
      </p:sp>
      <p:pic>
        <p:nvPicPr>
          <p:cNvPr id="5" name="Picture 5" descr="17T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641350"/>
            <a:ext cx="5429250" cy="553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4"/>
          <p:cNvSpPr>
            <a:spLocks noGrp="1" noChangeArrowheads="1"/>
          </p:cNvSpPr>
          <p:nvPr>
            <p:ph type="title" idx="4294967295"/>
          </p:nvPr>
        </p:nvSpPr>
        <p:spPr>
          <a:xfrm>
            <a:off x="1369325" y="-533400"/>
            <a:ext cx="6629400" cy="1295400"/>
          </a:xfrm>
          <a:noFill/>
        </p:spPr>
        <p:txBody>
          <a:bodyPr>
            <a:normAutofit/>
          </a:bodyPr>
          <a:lstStyle/>
          <a:p>
            <a:r>
              <a:rPr lang="en-US" altLang="en-US" sz="32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ＭＳ Ｐゴシック" pitchFamily="28" charset="-128"/>
              </a:rPr>
              <a:t>p</a:t>
            </a:r>
            <a:r>
              <a:rPr lang="en-US" altLang="en-US" sz="3200" b="1" i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ＭＳ Ｐゴシック" pitchFamily="28" charset="-128"/>
              </a:rPr>
              <a:t>K</a:t>
            </a:r>
            <a:r>
              <a:rPr lang="en-US" altLang="en-US" sz="3200" b="1" baseline="-250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ＭＳ Ｐゴシック" pitchFamily="28" charset="-128"/>
              </a:rPr>
              <a:t>a</a:t>
            </a:r>
            <a:r>
              <a:rPr lang="en-US" altLang="en-US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ＭＳ Ｐゴシック" pitchFamily="28" charset="-128"/>
              </a:rPr>
              <a:t> Values for Typical OH Compounds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6035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16</a:t>
            </a:fld>
            <a:endParaRPr lang="en-US" dirty="0">
              <a:latin typeface="Gabriola" panose="04040605051002020D02" pitchFamily="82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88306823"/>
              </p:ext>
            </p:extLst>
          </p:nvPr>
        </p:nvGraphicFramePr>
        <p:xfrm>
          <a:off x="1258888" y="730974"/>
          <a:ext cx="7046912" cy="5093564"/>
        </p:xfrm>
        <a:graphic>
          <a:graphicData uri="http://schemas.openxmlformats.org/presentationml/2006/ole">
            <p:oleObj spid="_x0000_s9259" name="CS ChemDraw Drawing" r:id="rId4" imgW="6626160" imgH="4789800" progId="ChemDraw.Document.6.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265635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17</a:t>
            </a:fld>
            <a:endParaRPr lang="en-US">
              <a:latin typeface="Gabriola" panose="04040605051002020D02" pitchFamily="82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43200" y="381000"/>
            <a:ext cx="48478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  <a:ea typeface="ＭＳ Ｐゴシック" pitchFamily="28" charset="-128"/>
              </a:rPr>
              <a:t>Preparation of Alcohols: A Review</a:t>
            </a:r>
            <a:endParaRPr lang="en-US" sz="36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47712" y="914400"/>
            <a:ext cx="8396288" cy="1576388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Alcohols are derived from many types of compounds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The alcohol hydroxyl can be converted to many other functional groups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This makes alcohols useful in synthesis</a:t>
            </a:r>
          </a:p>
        </p:txBody>
      </p:sp>
      <p:pic>
        <p:nvPicPr>
          <p:cNvPr id="7" name="Picture 6" descr="17_0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2" y="2514600"/>
            <a:ext cx="5703888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520021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18</a:t>
            </a:fld>
            <a:endParaRPr lang="en-US" dirty="0">
              <a:latin typeface="Gabriola" panose="04040605051002020D02" pitchFamily="82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84432198"/>
              </p:ext>
            </p:extLst>
          </p:nvPr>
        </p:nvGraphicFramePr>
        <p:xfrm>
          <a:off x="2359715" y="2743200"/>
          <a:ext cx="5657850" cy="3352800"/>
        </p:xfrm>
        <a:graphic>
          <a:graphicData uri="http://schemas.openxmlformats.org/presentationml/2006/ole">
            <p:oleObj spid="_x0000_s11305" name="CS ChemDraw Drawing" r:id="rId4" imgW="5470560" imgH="2994840" progId="ChemDraw.Document.6.0">
              <p:embed/>
            </p:oleObj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81001" y="2978711"/>
            <a:ext cx="19447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2- </a:t>
            </a:r>
            <a:r>
              <a:rPr lang="en-US" altLang="en-US" sz="28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From Alkenes</a:t>
            </a:r>
            <a:endParaRPr lang="en-GB" altLang="en-US" sz="2800" b="1" u="sng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briola" panose="04040605051002020D02" pitchFamily="82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8423" y="914400"/>
            <a:ext cx="32944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 eaLnBrk="1" hangingPunct="1"/>
            <a:r>
              <a:rPr lang="en-US" altLang="en-US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1- </a:t>
            </a:r>
            <a:r>
              <a:rPr lang="en-US" sz="2800" b="1" u="sng" dirty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Hydrolysis</a:t>
            </a:r>
            <a:r>
              <a:rPr lang="en-US" sz="2800" u="sng" dirty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 </a:t>
            </a:r>
            <a:r>
              <a:rPr lang="en-US" altLang="en-US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of alkyl </a:t>
            </a:r>
            <a:r>
              <a:rPr lang="en-US" altLang="en-US" sz="28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halide  </a:t>
            </a:r>
            <a:endParaRPr lang="en-GB" altLang="en-US" sz="2800" b="1" u="sng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briola" panose="04040605051002020D02" pitchFamily="82" charset="0"/>
            </a:endParaRP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6452293" y="1509355"/>
            <a:ext cx="24801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nucleophilic substitution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09800" y="278377"/>
            <a:ext cx="45239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  <a:cs typeface="Majalla UI"/>
              </a:rPr>
              <a:t>Preparation of alcohols</a:t>
            </a:r>
            <a:endParaRPr lang="en-US" sz="4800" dirty="0">
              <a:solidFill>
                <a:schemeClr val="accent1">
                  <a:lumMod val="60000"/>
                  <a:lumOff val="40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1601688"/>
            <a:ext cx="5246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R-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  +  OH</a:t>
            </a:r>
            <a:r>
              <a:rPr lang="en-US" baseline="30000" dirty="0" smtClean="0"/>
              <a:t>-</a:t>
            </a:r>
            <a:r>
              <a:rPr lang="en-US" dirty="0" smtClean="0"/>
              <a:t> or H</a:t>
            </a:r>
            <a:r>
              <a:rPr lang="en-US" baseline="-25000" dirty="0" smtClean="0"/>
              <a:t>2</a:t>
            </a:r>
            <a:r>
              <a:rPr lang="en-US" dirty="0" smtClean="0"/>
              <a:t>O                       R-</a:t>
            </a:r>
            <a:r>
              <a:rPr lang="en-US" dirty="0" smtClean="0">
                <a:solidFill>
                  <a:srgbClr val="FF0000"/>
                </a:solidFill>
              </a:rPr>
              <a:t>OH</a:t>
            </a:r>
            <a:r>
              <a:rPr lang="en-US" dirty="0" smtClean="0"/>
              <a:t>  +  X</a:t>
            </a:r>
            <a:r>
              <a:rPr lang="en-US" baseline="30000" dirty="0" smtClean="0"/>
              <a:t>-</a:t>
            </a:r>
            <a:r>
              <a:rPr lang="en-US" dirty="0" smtClean="0"/>
              <a:t> or HX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276600" y="1818620"/>
            <a:ext cx="9345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76154" y="2135088"/>
            <a:ext cx="5059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(CH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3</a:t>
            </a:r>
            <a:r>
              <a:rPr lang="en-US" dirty="0" smtClean="0"/>
              <a:t>C-</a:t>
            </a:r>
            <a:r>
              <a:rPr lang="en-US" dirty="0" smtClean="0">
                <a:solidFill>
                  <a:srgbClr val="FF0000"/>
                </a:solidFill>
              </a:rPr>
              <a:t>Cl</a:t>
            </a:r>
            <a:r>
              <a:rPr lang="en-US" dirty="0" smtClean="0"/>
              <a:t>  +  </a:t>
            </a:r>
            <a:r>
              <a:rPr lang="en-US" dirty="0" err="1" smtClean="0"/>
              <a:t>dil</a:t>
            </a:r>
            <a:r>
              <a:rPr lang="en-US" dirty="0" smtClean="0"/>
              <a:t> KOH                         (CH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3</a:t>
            </a:r>
            <a:r>
              <a:rPr lang="en-US" dirty="0" smtClean="0"/>
              <a:t>C-</a:t>
            </a:r>
            <a:r>
              <a:rPr lang="en-US" dirty="0" smtClean="0">
                <a:solidFill>
                  <a:srgbClr val="FF0000"/>
                </a:solidFill>
              </a:rPr>
              <a:t>OH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905853" y="2352020"/>
            <a:ext cx="9345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587304" y="2839770"/>
            <a:ext cx="23358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A-</a:t>
            </a:r>
            <a:r>
              <a:rPr lang="en-US" sz="24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Markonikov’s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 Rule</a:t>
            </a:r>
          </a:p>
          <a:p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(Electrophilic addition)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6561" y="4050268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Oxidation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6310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&lt;ul&gt;&lt;li&gt;Hydroboration-Oxidation of Alkenes &lt;/li&gt;&lt;/ul&g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0880" t="38095" r="19781" b="26740"/>
          <a:stretch/>
        </p:blipFill>
        <p:spPr bwMode="auto">
          <a:xfrm>
            <a:off x="1590480" y="873693"/>
            <a:ext cx="5596126" cy="24871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8224" y="350473"/>
            <a:ext cx="3631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ea typeface="ＭＳ Ｐゴシック" pitchFamily="28" charset="-128"/>
              </a:rPr>
              <a:t>B- anti-Markovnikov </a:t>
            </a:r>
            <a:r>
              <a:rPr lang="en-US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ea typeface="ＭＳ Ｐゴシック" pitchFamily="28" charset="-128"/>
              </a:rPr>
              <a:t>hydration</a:t>
            </a:r>
            <a:endParaRPr lang="en-US" sz="2800" b="1" dirty="0">
              <a:solidFill>
                <a:schemeClr val="accent1">
                  <a:lumMod val="60000"/>
                  <a:lumOff val="40000"/>
                </a:schemeClr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546030"/>
            <a:ext cx="8305800" cy="23241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19</a:t>
            </a:fld>
            <a:endParaRPr lang="en-US" dirty="0">
              <a:latin typeface="Gabriola" panose="04040605051002020D02" pitchFamily="82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9167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6781800" cy="990600"/>
          </a:xfrm>
        </p:spPr>
        <p:txBody>
          <a:bodyPr>
            <a:normAutofit/>
          </a:bodyPr>
          <a:lstStyle/>
          <a:p>
            <a:pPr algn="ctr"/>
            <a:r>
              <a:rPr lang="en-US" altLang="en-US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Learning Objectives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343085"/>
            <a:ext cx="7924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2400" b="1" dirty="0" smtClean="0">
                <a:solidFill>
                  <a:schemeClr val="accent2"/>
                </a:solidFill>
                <a:latin typeface="Gabriola" panose="04040605051002020D02" pitchFamily="82" charset="0"/>
              </a:rPr>
              <a:t>Chapter six concerns alcohols and phenols and by the end of this chapter the student will:</a:t>
            </a:r>
          </a:p>
          <a:p>
            <a:pPr algn="just"/>
            <a:r>
              <a:rPr lang="en-US" altLang="en-US" sz="2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en-US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know the difference in structure between  alcohols and phenols</a:t>
            </a:r>
          </a:p>
          <a:p>
            <a:pPr marL="285750" indent="-285750" algn="just">
              <a:buClr>
                <a:schemeClr val="accent2"/>
              </a:buClr>
              <a:buBlip>
                <a:blip r:embed="rId2"/>
              </a:buBlip>
            </a:pP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Know the different classes of alcohols</a:t>
            </a:r>
          </a:p>
          <a:p>
            <a:pPr marL="285750" indent="-285750" algn="just">
              <a:buClr>
                <a:schemeClr val="accent2"/>
              </a:buClr>
              <a:buBlip>
                <a:blip r:embed="rId2"/>
              </a:buBlip>
            </a:pP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 Know how to name alcohols and phenols</a:t>
            </a:r>
          </a:p>
          <a:p>
            <a:pPr marL="285750" indent="-285750" algn="just">
              <a:buClr>
                <a:schemeClr val="accent2"/>
              </a:buClr>
              <a:buBlip>
                <a:blip r:embed="rId2"/>
              </a:buBlip>
            </a:pP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 Know the physical properties (solubility, boiling and melting points) </a:t>
            </a:r>
          </a:p>
          <a:p>
            <a:pPr marL="285750" indent="-285750" algn="just">
              <a:buClr>
                <a:schemeClr val="accent2"/>
              </a:buClr>
              <a:buBlip>
                <a:blip r:embed="rId2"/>
              </a:buBlip>
            </a:pP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 Know how hydrogen bonds are formed and its effect on boiling points of alcohols</a:t>
            </a:r>
          </a:p>
          <a:p>
            <a:pPr marL="285750" indent="-285750" algn="just">
              <a:buClr>
                <a:schemeClr val="accent2"/>
              </a:buClr>
              <a:buBlip>
                <a:blip r:embed="rId2"/>
              </a:buBlip>
            </a:pP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Know the acidic properties of alcohols and phenols</a:t>
            </a:r>
          </a:p>
          <a:p>
            <a:pPr marL="285750" indent="-285750" algn="just">
              <a:buClr>
                <a:schemeClr val="accent2"/>
              </a:buClr>
              <a:buBlip>
                <a:blip r:embed="rId2"/>
              </a:buBlip>
            </a:pP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know the different methods that can  be used to prepare  alcohols and phenols.</a:t>
            </a:r>
          </a:p>
          <a:p>
            <a:pPr marL="285750" indent="-285750" algn="just">
              <a:buClr>
                <a:schemeClr val="accent2"/>
              </a:buClr>
              <a:buBlip>
                <a:blip r:embed="rId2"/>
              </a:buBlip>
            </a:pP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 Know the chemical reactions of these compounds ( some reactions are review, others are extensions of the chemistry that will be discussed on other chapters.</a:t>
            </a:r>
            <a:endParaRPr lang="en-US" sz="2400" dirty="0">
              <a:latin typeface="Gabriola" panose="04040605051002020D02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2</a:t>
            </a:fld>
            <a:endParaRPr lang="en-US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31363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762001" y="3048000"/>
            <a:ext cx="7384229" cy="3124200"/>
            <a:chOff x="857224" y="0"/>
            <a:chExt cx="7384229" cy="3124200"/>
          </a:xfrm>
        </p:grpSpPr>
        <p:pic>
          <p:nvPicPr>
            <p:cNvPr id="14" name="Picture 5" descr="C:\Users\VIP\Pictures\صورة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30536" t="12286" r="48778" b="2139"/>
            <a:stretch/>
          </p:blipFill>
          <p:spPr bwMode="auto">
            <a:xfrm>
              <a:off x="857224" y="76200"/>
              <a:ext cx="1500198" cy="3048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5" descr="C:\Users\VIP\Pictures\صورة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66509" t="9037" b="3251"/>
            <a:stretch/>
          </p:blipFill>
          <p:spPr bwMode="auto">
            <a:xfrm>
              <a:off x="5812593" y="0"/>
              <a:ext cx="2428860" cy="31242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" name="Group 20"/>
            <p:cNvGrpSpPr/>
            <p:nvPr/>
          </p:nvGrpSpPr>
          <p:grpSpPr>
            <a:xfrm>
              <a:off x="2538771" y="357166"/>
              <a:ext cx="3319113" cy="726522"/>
              <a:chOff x="5324853" y="1000108"/>
              <a:chExt cx="3319113" cy="726522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5324853" y="1000108"/>
                <a:ext cx="31918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>
              <a:xfrm>
                <a:off x="5429256" y="135729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5357818" y="135729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" name="Group 21"/>
            <p:cNvGrpSpPr/>
            <p:nvPr/>
          </p:nvGrpSpPr>
          <p:grpSpPr>
            <a:xfrm>
              <a:off x="2500298" y="1357298"/>
              <a:ext cx="3357586" cy="726522"/>
              <a:chOff x="5286380" y="1000108"/>
              <a:chExt cx="3357586" cy="726522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5286380" y="1000108"/>
                <a:ext cx="32303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>
                <a:off x="5429256" y="135729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5357818" y="135729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8" name="Group 25"/>
            <p:cNvGrpSpPr/>
            <p:nvPr/>
          </p:nvGrpSpPr>
          <p:grpSpPr>
            <a:xfrm>
              <a:off x="2500298" y="2357430"/>
              <a:ext cx="3357586" cy="726522"/>
              <a:chOff x="5286380" y="1000108"/>
              <a:chExt cx="3357586" cy="726522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5286380" y="1000108"/>
                <a:ext cx="32303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1) LiAlH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/ dry ether  </a:t>
                </a:r>
                <a:r>
                  <a:rPr lang="en-US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or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NaBH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endParaRPr lang="en-US" baseline="-25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>
                <a:off x="5429256" y="1357298"/>
                <a:ext cx="321471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5357818" y="1357298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2) H</a:t>
                </a:r>
                <a:r>
                  <a:rPr lang="en-US" baseline="-25000" dirty="0" smtClean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aseline="30000" dirty="0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en-US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20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755375" y="423446"/>
            <a:ext cx="9144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28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3-  Reduction of aldehydes, </a:t>
            </a:r>
            <a:r>
              <a:rPr lang="en-US" altLang="en-US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ketones: </a:t>
            </a:r>
            <a:r>
              <a:rPr lang="en-US" sz="2800" dirty="0">
                <a:latin typeface="Gabriola" panose="04040605051002020D02" pitchFamily="82" charset="0"/>
                <a:cs typeface="Times New Roman" pitchFamily="18" charset="0"/>
              </a:rPr>
              <a:t>Reduction by hydride reagents, Lithium </a:t>
            </a:r>
            <a:r>
              <a:rPr lang="en-US" sz="2800" dirty="0" err="1">
                <a:latin typeface="Gabriola" panose="04040605051002020D02" pitchFamily="82" charset="0"/>
                <a:cs typeface="Times New Roman" pitchFamily="18" charset="0"/>
              </a:rPr>
              <a:t>aluminium</a:t>
            </a:r>
            <a:r>
              <a:rPr lang="en-US" sz="2800" dirty="0">
                <a:latin typeface="Gabriola" panose="04040605051002020D02" pitchFamily="82" charset="0"/>
                <a:cs typeface="Times New Roman" pitchFamily="18" charset="0"/>
              </a:rPr>
              <a:t> hydride </a:t>
            </a:r>
            <a:r>
              <a:rPr lang="en-US" sz="2800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LiAlH</a:t>
            </a:r>
            <a:r>
              <a:rPr lang="en-US" sz="2800" baseline="-25000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4</a:t>
            </a:r>
            <a:r>
              <a:rPr lang="en-US" sz="2800" dirty="0">
                <a:latin typeface="Gabriola" panose="04040605051002020D02" pitchFamily="82" charset="0"/>
                <a:cs typeface="Times New Roman" pitchFamily="18" charset="0"/>
              </a:rPr>
              <a:t>or Sodium </a:t>
            </a:r>
            <a:r>
              <a:rPr lang="en-US" sz="2800" dirty="0" err="1">
                <a:latin typeface="Gabriola" panose="04040605051002020D02" pitchFamily="82" charset="0"/>
                <a:cs typeface="Times New Roman" pitchFamily="18" charset="0"/>
              </a:rPr>
              <a:t>boro</a:t>
            </a:r>
            <a:r>
              <a:rPr lang="en-US" sz="2800" dirty="0">
                <a:latin typeface="Gabriola" panose="04040605051002020D02" pitchFamily="82" charset="0"/>
                <a:cs typeface="Times New Roman" pitchFamily="18" charset="0"/>
              </a:rPr>
              <a:t> hydride </a:t>
            </a:r>
            <a:r>
              <a:rPr lang="en-US" sz="28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NaBH</a:t>
            </a:r>
            <a:r>
              <a:rPr lang="en-US" sz="2800" baseline="-250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4</a:t>
            </a:r>
            <a:endParaRPr lang="ar-SA" sz="2800" baseline="-25000" dirty="0">
              <a:solidFill>
                <a:srgbClr val="C00000"/>
              </a:solidFill>
              <a:latin typeface="Gabriola" panose="04040605051002020D02" pitchFamily="82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pic>
        <p:nvPicPr>
          <p:cNvPr id="8" name="Picture 6" descr="17_u02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987" y="1298561"/>
            <a:ext cx="5562600" cy="192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02344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21</a:t>
            </a:fld>
            <a:endParaRPr lang="en-US" dirty="0">
              <a:latin typeface="Gabriola" panose="04040605051002020D02" pitchFamily="82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577334"/>
            <a:ext cx="47820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4-Reduction </a:t>
            </a:r>
            <a:r>
              <a:rPr lang="en-US" altLang="en-US" sz="28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of </a:t>
            </a:r>
            <a:r>
              <a:rPr lang="en-US" altLang="en-US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carboxylic acids and esters:</a:t>
            </a:r>
            <a:endParaRPr lang="en-US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3400" y="1143000"/>
            <a:ext cx="8382000" cy="1303338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Carboxylic acids and esters are reduced to give primary alcohols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LiAlH</a:t>
            </a:r>
            <a:r>
              <a:rPr lang="en-US" altLang="en-US" sz="2800" baseline="-25000" dirty="0" smtClean="0">
                <a:latin typeface="Gabriola" panose="04040605051002020D02" pitchFamily="82" charset="0"/>
                <a:ea typeface="ＭＳ Ｐゴシック" pitchFamily="28" charset="-128"/>
              </a:rPr>
              <a:t>4</a:t>
            </a:r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 is used because NaBH</a:t>
            </a:r>
            <a:r>
              <a:rPr lang="en-US" altLang="en-US" sz="2800" baseline="-25000" dirty="0" smtClean="0">
                <a:latin typeface="Gabriola" panose="04040605051002020D02" pitchFamily="82" charset="0"/>
                <a:ea typeface="ＭＳ Ｐゴシック" pitchFamily="28" charset="-128"/>
              </a:rPr>
              <a:t>4</a:t>
            </a:r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 is not effective</a:t>
            </a:r>
          </a:p>
        </p:txBody>
      </p:sp>
      <p:pic>
        <p:nvPicPr>
          <p:cNvPr id="7" name="Picture 6" descr="17_u02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53706"/>
            <a:ext cx="8001000" cy="3499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530457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22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533400"/>
            <a:ext cx="7086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5-  </a:t>
            </a:r>
            <a:r>
              <a:rPr lang="en-US" altLang="en-US" sz="28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Addition  of  Grignard compounds to aldehydes &amp; ketones</a:t>
            </a:r>
            <a:endParaRPr lang="en-GB" altLang="en-US" sz="2800" b="1" u="sng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briola" panose="04040605051002020D02" pitchFamily="82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pic>
        <p:nvPicPr>
          <p:cNvPr id="9" name="Picture 6" descr="17_u03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54" y="1492595"/>
            <a:ext cx="85740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16593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23</a:t>
            </a:fld>
            <a:endParaRPr lang="en-US" dirty="0">
              <a:latin typeface="Gabriola" panose="04040605051002020D02" pitchFamily="82" charset="0"/>
            </a:endParaRPr>
          </a:p>
        </p:txBody>
      </p:sp>
      <p:pic>
        <p:nvPicPr>
          <p:cNvPr id="3" name="Picture 5" descr="17_u03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525017"/>
            <a:ext cx="6143625" cy="534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92730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24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5" name="مستطيل 3"/>
          <p:cNvSpPr/>
          <p:nvPr/>
        </p:nvSpPr>
        <p:spPr>
          <a:xfrm>
            <a:off x="57783" y="1120069"/>
            <a:ext cx="8856984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SzPct val="90000"/>
            </a:pPr>
            <a:r>
              <a:rPr lang="en-US" altLang="en-US" sz="2800" kern="0" dirty="0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A- Industrial </a:t>
            </a:r>
            <a:r>
              <a:rPr lang="en-US" altLang="en-US" sz="2800" kern="0" dirty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process from readily available </a:t>
            </a:r>
            <a:r>
              <a:rPr lang="en-US" altLang="en-US" sz="2800" kern="0" dirty="0" err="1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cumene</a:t>
            </a:r>
            <a:r>
              <a:rPr lang="en-US" altLang="en-US" sz="2800" kern="0" dirty="0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 (</a:t>
            </a:r>
            <a:r>
              <a:rPr lang="en-US" altLang="en-US" sz="2800" kern="0" dirty="0" err="1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isopropylbenzen</a:t>
            </a:r>
            <a:r>
              <a:rPr lang="en-US" altLang="en-US" sz="2800" kern="0" dirty="0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)</a:t>
            </a:r>
            <a:endParaRPr lang="en-US" altLang="en-US" sz="2800" kern="0" dirty="0">
              <a:solidFill>
                <a:srgbClr val="0070C0"/>
              </a:solidFill>
              <a:latin typeface="Gabriola" panose="04040605051002020D02" pitchFamily="82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/>
          </p:cNvSpPr>
          <p:nvPr/>
        </p:nvSpPr>
        <p:spPr bwMode="auto">
          <a:xfrm>
            <a:off x="762000" y="228600"/>
            <a:ext cx="7499350" cy="777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altLang="en-US" b="1" dirty="0" smtClean="0">
                <a:solidFill>
                  <a:srgbClr val="FF3300"/>
                </a:solidFill>
                <a:latin typeface="Gabriola" panose="04040605051002020D02" pitchFamily="82" charset="0"/>
                <a:cs typeface="Majalla UI"/>
              </a:rPr>
              <a:t>Preparation of Phenols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33400" y="1447800"/>
            <a:ext cx="8382000" cy="1985963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Industrial process from readily available </a:t>
            </a:r>
            <a:r>
              <a:rPr lang="en-US" altLang="en-US" sz="2800" dirty="0" err="1" smtClean="0">
                <a:latin typeface="Gabriola" panose="04040605051002020D02" pitchFamily="82" charset="0"/>
                <a:ea typeface="ＭＳ Ｐゴシック" pitchFamily="28" charset="-128"/>
              </a:rPr>
              <a:t>cumene</a:t>
            </a:r>
            <a:endParaRPr lang="en-US" altLang="en-US" sz="2800" dirty="0" smtClean="0">
              <a:latin typeface="Gabriola" panose="04040605051002020D02" pitchFamily="82" charset="0"/>
              <a:ea typeface="ＭＳ Ｐゴシック" pitchFamily="28" charset="-128"/>
            </a:endParaRPr>
          </a:p>
          <a:p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Forms </a:t>
            </a:r>
            <a:r>
              <a:rPr lang="en-US" altLang="en-US" sz="2800" dirty="0" err="1" smtClean="0">
                <a:latin typeface="Gabriola" panose="04040605051002020D02" pitchFamily="82" charset="0"/>
                <a:ea typeface="ＭＳ Ｐゴシック" pitchFamily="28" charset="-128"/>
              </a:rPr>
              <a:t>cumene</a:t>
            </a:r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 </a:t>
            </a:r>
            <a:r>
              <a:rPr lang="en-US" altLang="en-US" sz="2800" dirty="0" err="1" smtClean="0">
                <a:latin typeface="Gabriola" panose="04040605051002020D02" pitchFamily="82" charset="0"/>
                <a:ea typeface="ＭＳ Ｐゴシック" pitchFamily="28" charset="-128"/>
              </a:rPr>
              <a:t>hydroperoxide</a:t>
            </a:r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 with oxygen at high temperature</a:t>
            </a:r>
          </a:p>
          <a:p>
            <a:r>
              <a:rPr lang="en-US" altLang="en-US" sz="2800" dirty="0" smtClean="0">
                <a:latin typeface="Gabriola" panose="04040605051002020D02" pitchFamily="82" charset="0"/>
                <a:ea typeface="ＭＳ Ｐゴシック" pitchFamily="28" charset="-128"/>
              </a:rPr>
              <a:t>Converted into phenol and acetone by acid</a:t>
            </a:r>
            <a:endParaRPr lang="en-CA" altLang="en-US" sz="2800" dirty="0" smtClean="0">
              <a:latin typeface="Gabriola" panose="04040605051002020D02" pitchFamily="82" charset="0"/>
              <a:ea typeface="ＭＳ Ｐゴシック" pitchFamily="28" charset="-128"/>
            </a:endParaRPr>
          </a:p>
        </p:txBody>
      </p:sp>
      <p:pic>
        <p:nvPicPr>
          <p:cNvPr id="8" name="Picture 6" descr="17_u06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58551"/>
            <a:ext cx="8140257" cy="1785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36378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25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>
          <a:xfrm>
            <a:off x="714375" y="428801"/>
            <a:ext cx="7667625" cy="5600701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pitchFamily="18" charset="2"/>
              <a:buNone/>
            </a:pPr>
            <a:r>
              <a:rPr lang="en-US" altLang="en-US" sz="2800" b="1" dirty="0" smtClean="0">
                <a:solidFill>
                  <a:srgbClr val="0070C0"/>
                </a:solidFill>
                <a:latin typeface="Gabriola" panose="04040605051002020D02" pitchFamily="82" charset="0"/>
                <a:cs typeface="Majalla UI"/>
              </a:rPr>
              <a:t>B- Hydrolysis of </a:t>
            </a:r>
            <a:r>
              <a:rPr lang="en-US" altLang="en-US" sz="2800" b="1" dirty="0" err="1" smtClean="0">
                <a:solidFill>
                  <a:srgbClr val="0070C0"/>
                </a:solidFill>
                <a:latin typeface="Gabriola" panose="04040605051002020D02" pitchFamily="82" charset="0"/>
                <a:cs typeface="Majalla UI"/>
              </a:rPr>
              <a:t>Diazonium</a:t>
            </a:r>
            <a:r>
              <a:rPr lang="en-US" altLang="en-US" sz="2800" b="1" dirty="0" smtClean="0">
                <a:solidFill>
                  <a:srgbClr val="0070C0"/>
                </a:solidFill>
                <a:latin typeface="Gabriola" panose="04040605051002020D02" pitchFamily="82" charset="0"/>
                <a:cs typeface="Majalla UI"/>
              </a:rPr>
              <a:t> salts</a:t>
            </a:r>
          </a:p>
          <a:p>
            <a:pPr>
              <a:buFont typeface="Wingdings 2" pitchFamily="18" charset="2"/>
              <a:buNone/>
            </a:pPr>
            <a:endParaRPr lang="en-US" altLang="en-US" sz="2800" b="1" dirty="0" smtClean="0">
              <a:solidFill>
                <a:srgbClr val="0070C0"/>
              </a:solidFill>
              <a:latin typeface="Gabriola" panose="04040605051002020D02" pitchFamily="82" charset="0"/>
              <a:cs typeface="Majalla UI"/>
            </a:endParaRPr>
          </a:p>
          <a:p>
            <a:pPr>
              <a:buFont typeface="Wingdings 2" pitchFamily="18" charset="2"/>
              <a:buNone/>
            </a:pPr>
            <a:endParaRPr lang="en-US" altLang="en-US" sz="2800" b="1" dirty="0" smtClean="0">
              <a:solidFill>
                <a:srgbClr val="0070C0"/>
              </a:solidFill>
              <a:latin typeface="Gabriola" panose="04040605051002020D02" pitchFamily="82" charset="0"/>
              <a:cs typeface="Majalla UI"/>
            </a:endParaRPr>
          </a:p>
          <a:p>
            <a:pPr>
              <a:buFont typeface="Wingdings 2" pitchFamily="18" charset="2"/>
              <a:buNone/>
            </a:pPr>
            <a:endParaRPr lang="en-US" altLang="en-US" sz="2800" b="1" dirty="0">
              <a:solidFill>
                <a:srgbClr val="0070C0"/>
              </a:solidFill>
              <a:latin typeface="Gabriola" panose="04040605051002020D02" pitchFamily="82" charset="0"/>
              <a:cs typeface="Majalla UI"/>
            </a:endParaRPr>
          </a:p>
          <a:p>
            <a:pPr>
              <a:buFont typeface="Wingdings 2" pitchFamily="18" charset="2"/>
              <a:buNone/>
            </a:pPr>
            <a:endParaRPr lang="en-US" altLang="en-US" sz="2800" b="1" dirty="0" smtClean="0">
              <a:solidFill>
                <a:srgbClr val="0070C0"/>
              </a:solidFill>
              <a:latin typeface="Gabriola" panose="04040605051002020D02" pitchFamily="82" charset="0"/>
              <a:cs typeface="Majalla UI"/>
            </a:endParaRPr>
          </a:p>
          <a:p>
            <a:pPr>
              <a:buFont typeface="Wingdings 2" pitchFamily="18" charset="2"/>
              <a:buNone/>
            </a:pPr>
            <a:endParaRPr lang="en-US" altLang="en-US" sz="2800" b="1" dirty="0" smtClean="0">
              <a:solidFill>
                <a:srgbClr val="0070C0"/>
              </a:solidFill>
              <a:latin typeface="Gabriola" panose="04040605051002020D02" pitchFamily="82" charset="0"/>
              <a:cs typeface="Majalla UI"/>
            </a:endParaRPr>
          </a:p>
          <a:p>
            <a:pPr>
              <a:buFont typeface="Wingdings 2" pitchFamily="18" charset="2"/>
              <a:buNone/>
            </a:pPr>
            <a:r>
              <a:rPr lang="en-US" altLang="en-US" sz="2800" b="1" dirty="0" smtClean="0">
                <a:solidFill>
                  <a:srgbClr val="0070C0"/>
                </a:solidFill>
                <a:latin typeface="Gabriola" panose="04040605051002020D02" pitchFamily="82" charset="0"/>
                <a:ea typeface="Arial Unicode MS" pitchFamily="34" charset="-128"/>
                <a:cs typeface="Arial Unicode MS" pitchFamily="34" charset="-128"/>
              </a:rPr>
              <a:t>C- Fusion of sodium with benzene-sulfonates:</a:t>
            </a:r>
          </a:p>
          <a:p>
            <a:pPr>
              <a:buFont typeface="Wingdings 2" pitchFamily="18" charset="2"/>
              <a:buNone/>
            </a:pPr>
            <a:endParaRPr lang="en-US" altLang="en-US" sz="2800" b="1" dirty="0" smtClean="0">
              <a:solidFill>
                <a:srgbClr val="0070C0"/>
              </a:solidFill>
              <a:latin typeface="Gabriola" panose="04040605051002020D02" pitchFamily="82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50000"/>
              </a:spcBef>
              <a:buClrTx/>
              <a:buFontTx/>
              <a:buNone/>
            </a:pPr>
            <a:endParaRPr lang="en-US" altLang="en-US" sz="2800" b="1" dirty="0" smtClean="0">
              <a:solidFill>
                <a:srgbClr val="0070C0"/>
              </a:solidFill>
              <a:latin typeface="Gabriola" panose="04040605051002020D02" pitchFamily="82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 2" pitchFamily="18" charset="2"/>
              <a:buNone/>
            </a:pPr>
            <a:endParaRPr lang="en-US" altLang="en-US" sz="2800" b="1" dirty="0" smtClean="0">
              <a:solidFill>
                <a:srgbClr val="0070C0"/>
              </a:solidFill>
              <a:latin typeface="Gabriola" panose="04040605051002020D02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04730" y="1161812"/>
            <a:ext cx="6629400" cy="2057400"/>
            <a:chOff x="1931493" y="1628800"/>
            <a:chExt cx="5188160" cy="22320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1931493" y="1628800"/>
              <a:ext cx="5188160" cy="22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072066" y="2447504"/>
              <a:ext cx="7143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16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1600" baseline="30000" dirty="0" smtClean="0"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 sz="16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64593" y="3973872"/>
            <a:ext cx="6558720" cy="21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0919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26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714375" y="428801"/>
            <a:ext cx="7667625" cy="5600701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pitchFamily="18" charset="2"/>
              <a:buNone/>
            </a:pPr>
            <a:r>
              <a:rPr lang="en-US" altLang="en-US" sz="2800" b="1" dirty="0" smtClean="0">
                <a:solidFill>
                  <a:srgbClr val="0070C0"/>
                </a:solidFill>
                <a:latin typeface="Gabriola" panose="04040605051002020D02" pitchFamily="82" charset="0"/>
                <a:ea typeface="Arial Unicode MS" pitchFamily="34" charset="-128"/>
                <a:cs typeface="Arial Unicode MS" pitchFamily="34" charset="-128"/>
              </a:rPr>
              <a:t>D- From Chlorobenzene:</a:t>
            </a:r>
          </a:p>
          <a:p>
            <a:pPr>
              <a:spcBef>
                <a:spcPct val="50000"/>
              </a:spcBef>
              <a:buClrTx/>
              <a:buFontTx/>
              <a:buNone/>
            </a:pPr>
            <a:endParaRPr lang="en-US" altLang="en-US" sz="2800" b="1" dirty="0" smtClean="0">
              <a:solidFill>
                <a:srgbClr val="0070C0"/>
              </a:solidFill>
              <a:latin typeface="Gabriola" panose="04040605051002020D02" pitchFamily="82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 2" pitchFamily="18" charset="2"/>
              <a:buNone/>
            </a:pPr>
            <a:endParaRPr lang="en-US" altLang="en-US" sz="2800" b="1" dirty="0" smtClean="0">
              <a:solidFill>
                <a:srgbClr val="0070C0"/>
              </a:solidFill>
              <a:latin typeface="Gabriola" panose="04040605051002020D02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pic>
        <p:nvPicPr>
          <p:cNvPr id="10" name="Picture 7" descr="C:\Users\VIP\Pictures\صورة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48" y="1190801"/>
            <a:ext cx="7404651" cy="24329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7472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27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52024" y="471055"/>
            <a:ext cx="54938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  <a:cs typeface="Majalla UI"/>
              </a:rPr>
              <a:t> Reaction of Alcohols and Phenols</a:t>
            </a:r>
            <a:endParaRPr lang="en-US" sz="4000" dirty="0">
              <a:latin typeface="Gabriola" panose="04040605051002020D02" pitchFamily="8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1123" y="1463575"/>
            <a:ext cx="20521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dirty="0">
                <a:solidFill>
                  <a:srgbClr val="0070C0"/>
                </a:solidFill>
                <a:latin typeface="Gabriola" panose="04040605051002020D02" pitchFamily="82" charset="0"/>
                <a:cs typeface="Majalla UI"/>
              </a:rPr>
              <a:t>1- Salt Formation</a:t>
            </a:r>
            <a:endParaRPr lang="ar-SA" altLang="en-US" sz="2800" dirty="0">
              <a:solidFill>
                <a:srgbClr val="0070C0"/>
              </a:solidFill>
              <a:latin typeface="Gabriola" panose="04040605051002020D02" pitchFamily="82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35914620"/>
              </p:ext>
            </p:extLst>
          </p:nvPr>
        </p:nvGraphicFramePr>
        <p:xfrm>
          <a:off x="2362200" y="1428750"/>
          <a:ext cx="4548187" cy="2914650"/>
        </p:xfrm>
        <a:graphic>
          <a:graphicData uri="http://schemas.openxmlformats.org/presentationml/2006/ole">
            <p:oleObj spid="_x0000_s15429" name="CS ChemDraw Drawing" r:id="rId3" imgW="4548600" imgH="2915280" progId="ChemDraw.Document.6.0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-226890" y="978886"/>
            <a:ext cx="3390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2800" b="1" dirty="0" smtClean="0">
                <a:solidFill>
                  <a:srgbClr val="00B050"/>
                </a:solidFill>
                <a:latin typeface="Gabriola" panose="04040605051002020D02" pitchFamily="82" charset="0"/>
                <a:cs typeface="Times New Roman" pitchFamily="18" charset="0"/>
              </a:rPr>
              <a:t> A-Dissociation </a:t>
            </a:r>
            <a:r>
              <a:rPr lang="en-US" altLang="en-US" sz="2800" b="1" dirty="0">
                <a:solidFill>
                  <a:srgbClr val="00B050"/>
                </a:solidFill>
                <a:latin typeface="Gabriola" panose="04040605051002020D02" pitchFamily="82" charset="0"/>
                <a:cs typeface="Times New Roman" pitchFamily="18" charset="0"/>
              </a:rPr>
              <a:t>of O-H Bond</a:t>
            </a:r>
            <a:endParaRPr lang="en-US" altLang="en-US" sz="2800" i="1" dirty="0">
              <a:solidFill>
                <a:srgbClr val="00B050"/>
              </a:solidFill>
              <a:latin typeface="Gabriola" panose="04040605051002020D02" pitchFamily="82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pic>
        <p:nvPicPr>
          <p:cNvPr id="15" name="Picture 6" descr="17_u01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288" y="4469310"/>
            <a:ext cx="6129630" cy="164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424666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28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609600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 smtClean="0">
                <a:solidFill>
                  <a:srgbClr val="0070C0"/>
                </a:solidFill>
                <a:latin typeface="Gabriola" panose="04040605051002020D02" pitchFamily="82" charset="0"/>
                <a:cs typeface="Majalla UI"/>
              </a:rPr>
              <a:t>2- </a:t>
            </a:r>
            <a:r>
              <a:rPr lang="en-US" altLang="en-US" sz="2400" b="1" dirty="0">
                <a:solidFill>
                  <a:srgbClr val="0070C0"/>
                </a:solidFill>
                <a:latin typeface="Gabriola" panose="04040605051002020D02" pitchFamily="82" charset="0"/>
                <a:cs typeface="Majalla UI"/>
              </a:rPr>
              <a:t>Ester formation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33811916"/>
              </p:ext>
            </p:extLst>
          </p:nvPr>
        </p:nvGraphicFramePr>
        <p:xfrm>
          <a:off x="1863538" y="2415210"/>
          <a:ext cx="4870450" cy="2409825"/>
        </p:xfrm>
        <a:graphic>
          <a:graphicData uri="http://schemas.openxmlformats.org/presentationml/2006/ole">
            <p:oleObj spid="_x0000_s16459" name="CS ChemDraw Drawing" r:id="rId3" imgW="4870440" imgH="2409840" progId="ChemDraw.Document.6.0">
              <p:embed/>
            </p:oleObj>
          </a:graphicData>
        </a:graphic>
      </p:graphicFrame>
      <p:sp>
        <p:nvSpPr>
          <p:cNvPr id="6" name="مستطيل 4"/>
          <p:cNvSpPr/>
          <p:nvPr/>
        </p:nvSpPr>
        <p:spPr>
          <a:xfrm>
            <a:off x="907051" y="5033195"/>
            <a:ext cx="28680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latin typeface="Gabriola" panose="04040605051002020D02" pitchFamily="82" charset="0"/>
              </a:rPr>
              <a:t>4- Reaction with alkyl halide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74223032"/>
              </p:ext>
            </p:extLst>
          </p:nvPr>
        </p:nvGraphicFramePr>
        <p:xfrm>
          <a:off x="3828124" y="5138293"/>
          <a:ext cx="2771775" cy="1098550"/>
        </p:xfrm>
        <a:graphic>
          <a:graphicData uri="http://schemas.openxmlformats.org/presentationml/2006/ole">
            <p:oleObj spid="_x0000_s16460" name="CS ChemDraw Drawing" r:id="rId4" imgW="1644396" imgH="643128" progId="ChemDraw.Document.6.0">
              <p:embed/>
            </p:oleObj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382"/>
          <a:stretch/>
        </p:blipFill>
        <p:spPr bwMode="auto">
          <a:xfrm>
            <a:off x="1344373" y="1155613"/>
            <a:ext cx="6656627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908108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29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0417" y="1219200"/>
            <a:ext cx="561243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en-US" sz="2800" dirty="0" smtClean="0">
                <a:solidFill>
                  <a:srgbClr val="0070C0"/>
                </a:solidFill>
                <a:latin typeface="Gabriola" panose="04040605051002020D02" pitchFamily="82" charset="0"/>
                <a:cs typeface="Majalla UI"/>
              </a:rPr>
              <a:t>3- Dehydration </a:t>
            </a:r>
            <a:r>
              <a:rPr lang="en-US" sz="2800" dirty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of Alcohols: Formation of Alkenes</a:t>
            </a:r>
            <a:endParaRPr lang="ar-SA" sz="2800" dirty="0">
              <a:solidFill>
                <a:srgbClr val="0070C0"/>
              </a:solidFill>
              <a:latin typeface="Gabriola" panose="04040605051002020D02" pitchFamily="82" charset="0"/>
            </a:endParaRPr>
          </a:p>
          <a:p>
            <a:endParaRPr lang="en-US" altLang="en-US" sz="2800" dirty="0">
              <a:solidFill>
                <a:srgbClr val="0070C0"/>
              </a:solidFill>
              <a:latin typeface="Gabriola" panose="04040605051002020D02" pitchFamily="82" charset="0"/>
              <a:cs typeface="Majalla U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455051"/>
            <a:ext cx="6629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solidFill>
                  <a:srgbClr val="00B050"/>
                </a:solidFill>
                <a:latin typeface="Gabriola" panose="04040605051002020D02" pitchFamily="82" charset="0"/>
                <a:cs typeface="Times New Roman" pitchFamily="18" charset="0"/>
              </a:rPr>
              <a:t>B- Reactions </a:t>
            </a:r>
            <a:r>
              <a:rPr lang="en-US" sz="2800" b="1" dirty="0">
                <a:solidFill>
                  <a:srgbClr val="00B050"/>
                </a:solidFill>
                <a:latin typeface="Gabriola" panose="04040605051002020D02" pitchFamily="82" charset="0"/>
                <a:cs typeface="Times New Roman" pitchFamily="18" charset="0"/>
              </a:rPr>
              <a:t>involving carbon-</a:t>
            </a:r>
            <a:r>
              <a:rPr lang="en-US" sz="2800" b="1" dirty="0" err="1">
                <a:solidFill>
                  <a:srgbClr val="00B050"/>
                </a:solidFill>
                <a:latin typeface="Gabriola" panose="04040605051002020D02" pitchFamily="82" charset="0"/>
                <a:cs typeface="Times New Roman" pitchFamily="18" charset="0"/>
              </a:rPr>
              <a:t>oxgen</a:t>
            </a:r>
            <a:r>
              <a:rPr lang="en-US" sz="2800" b="1" dirty="0">
                <a:solidFill>
                  <a:srgbClr val="00B050"/>
                </a:solidFill>
                <a:latin typeface="Gabriola" panose="04040605051002020D02" pitchFamily="82" charset="0"/>
                <a:cs typeface="Times New Roman" pitchFamily="18" charset="0"/>
              </a:rPr>
              <a:t> bond breaking</a:t>
            </a:r>
            <a:endParaRPr lang="ar-SA" sz="2800" b="1" dirty="0">
              <a:solidFill>
                <a:srgbClr val="00B050"/>
              </a:solidFill>
              <a:latin typeface="Gabriola" panose="04040605051002020D02" pitchFamily="82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014"/>
          <a:stretch>
            <a:fillRect/>
          </a:stretch>
        </p:blipFill>
        <p:spPr bwMode="auto">
          <a:xfrm>
            <a:off x="969486" y="1937793"/>
            <a:ext cx="7407965" cy="952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17_u04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2" y="3296807"/>
            <a:ext cx="7655332" cy="238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6799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36842" y="609600"/>
            <a:ext cx="73597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5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Structure Of Alcohols and Phenols</a:t>
            </a:r>
            <a:endParaRPr lang="en-GB" altLang="en-US" sz="54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briola" panose="04040605051002020D02" pitchFamily="8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8200" y="1447800"/>
            <a:ext cx="746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>
                <a:latin typeface="Gabriola" panose="04040605051002020D02" pitchFamily="82" charset="0"/>
                <a:cs typeface="Times New Roman" pitchFamily="18" charset="0"/>
              </a:rPr>
              <a:t>Alcohols and phenols may be viewed as organic derivatives of water</a:t>
            </a:r>
            <a:endParaRPr lang="en-US" sz="2800" dirty="0">
              <a:latin typeface="Gabriola" panose="04040605051002020D02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66800" y="2182505"/>
            <a:ext cx="6705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800" b="1" dirty="0">
                <a:solidFill>
                  <a:srgbClr val="FF0000"/>
                </a:solidFill>
                <a:latin typeface="Gabriola" panose="04040605051002020D02" pitchFamily="82" charset="0"/>
              </a:rPr>
              <a:t>H-O-H </a:t>
            </a:r>
            <a:r>
              <a:rPr lang="en-US" altLang="en-US" sz="2800" b="1" dirty="0" smtClean="0">
                <a:solidFill>
                  <a:srgbClr val="FF0000"/>
                </a:solidFill>
                <a:latin typeface="Gabriola" panose="04040605051002020D02" pitchFamily="82" charset="0"/>
              </a:rPr>
              <a:t>   </a:t>
            </a:r>
            <a:r>
              <a:rPr lang="en-US" altLang="en-US" sz="2800" b="1" dirty="0">
                <a:solidFill>
                  <a:srgbClr val="FF0000"/>
                </a:solidFill>
                <a:latin typeface="Gabriola" panose="04040605051002020D02" pitchFamily="82" charset="0"/>
              </a:rPr>
              <a:t>	R-O-H or PhCH</a:t>
            </a:r>
            <a:r>
              <a:rPr lang="en-US" altLang="en-US" sz="2800" b="1" baseline="-25000" dirty="0">
                <a:solidFill>
                  <a:srgbClr val="FF0000"/>
                </a:solidFill>
                <a:latin typeface="Gabriola" panose="04040605051002020D02" pitchFamily="82" charset="0"/>
              </a:rPr>
              <a:t>2</a:t>
            </a:r>
            <a:r>
              <a:rPr lang="en-US" altLang="en-US" sz="2800" b="1" dirty="0">
                <a:solidFill>
                  <a:srgbClr val="FF0000"/>
                </a:solidFill>
                <a:latin typeface="Gabriola" panose="04040605051002020D02" pitchFamily="82" charset="0"/>
              </a:rPr>
              <a:t>OH                  </a:t>
            </a:r>
            <a:r>
              <a:rPr lang="en-US" altLang="en-US" sz="2800" b="1" dirty="0" err="1">
                <a:solidFill>
                  <a:srgbClr val="FF0000"/>
                </a:solidFill>
                <a:latin typeface="Gabriola" panose="04040605051002020D02" pitchFamily="82" charset="0"/>
              </a:rPr>
              <a:t>Ph</a:t>
            </a:r>
            <a:r>
              <a:rPr lang="en-US" altLang="en-US" sz="2800" b="1" dirty="0">
                <a:solidFill>
                  <a:srgbClr val="FF0000"/>
                </a:solidFill>
                <a:latin typeface="Gabriola" panose="04040605051002020D02" pitchFamily="82" charset="0"/>
              </a:rPr>
              <a:t>-O-H</a:t>
            </a:r>
          </a:p>
          <a:p>
            <a:pPr algn="just"/>
            <a:r>
              <a:rPr lang="en-US" altLang="en-US" sz="2800" b="1" dirty="0">
                <a:latin typeface="Gabriola" panose="04040605051002020D02" pitchFamily="82" charset="0"/>
              </a:rPr>
              <a:t>  </a:t>
            </a:r>
            <a:r>
              <a:rPr lang="en-US" altLang="en-US" sz="2800" b="1" dirty="0" smtClean="0">
                <a:latin typeface="Gabriola" panose="04040605051002020D02" pitchFamily="82" charset="0"/>
              </a:rPr>
              <a:t>      </a:t>
            </a:r>
            <a:r>
              <a:rPr lang="en-US" altLang="en-US" sz="2800" b="1" dirty="0" smtClean="0">
                <a:solidFill>
                  <a:srgbClr val="009900"/>
                </a:solidFill>
                <a:latin typeface="Gabriola" panose="04040605051002020D02" pitchFamily="82" charset="0"/>
              </a:rPr>
              <a:t>Water                            </a:t>
            </a:r>
            <a:r>
              <a:rPr lang="en-US" altLang="en-US" sz="2800" b="1" dirty="0">
                <a:solidFill>
                  <a:srgbClr val="009900"/>
                </a:solidFill>
                <a:latin typeface="Gabriola" panose="04040605051002020D02" pitchFamily="82" charset="0"/>
              </a:rPr>
              <a:t>Alcohol                                   Phenol</a:t>
            </a:r>
            <a:endParaRPr lang="en-US" altLang="en-US" sz="2800" b="1" dirty="0">
              <a:solidFill>
                <a:srgbClr val="009900"/>
              </a:solidFill>
              <a:latin typeface="Gabriola" panose="04040605051002020D02" pitchFamily="82" charset="0"/>
              <a:ea typeface="Majalla UI"/>
              <a:cs typeface="Majalla U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3062038"/>
            <a:ext cx="8001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>
                <a:latin typeface="Gabriola" panose="04040605051002020D02" pitchFamily="82" charset="0"/>
                <a:cs typeface="Times New Roman" pitchFamily="18" charset="0"/>
              </a:rPr>
              <a:t>Alcohols and phenols </a:t>
            </a:r>
            <a:r>
              <a:rPr lang="en-US" altLang="en-US" sz="2800" b="1" dirty="0" smtClean="0">
                <a:latin typeface="Gabriola" panose="04040605051002020D02" pitchFamily="82" charset="0"/>
                <a:cs typeface="Times New Roman" pitchFamily="18" charset="0"/>
              </a:rPr>
              <a:t> have a common functional group, </a:t>
            </a:r>
            <a:r>
              <a:rPr lang="en-US" altLang="en-US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cs typeface="Times New Roman" pitchFamily="18" charset="0"/>
              </a:rPr>
              <a:t>the hydroxyl group, -OH.</a:t>
            </a:r>
            <a:endParaRPr lang="en-US" sz="2800" dirty="0">
              <a:solidFill>
                <a:schemeClr val="accent1">
                  <a:lumMod val="60000"/>
                  <a:lumOff val="40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8982" y="4048780"/>
            <a:ext cx="72182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b="1" dirty="0">
                <a:latin typeface="Gabriola" panose="04040605051002020D02" pitchFamily="82" charset="0"/>
                <a:cs typeface="Times New Roman" pitchFamily="18" charset="0"/>
              </a:rPr>
              <a:t>In </a:t>
            </a:r>
            <a:r>
              <a:rPr lang="en-US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cs typeface="Times New Roman" pitchFamily="18" charset="0"/>
              </a:rPr>
              <a:t>alcohols </a:t>
            </a:r>
            <a:r>
              <a:rPr lang="en-US" altLang="en-US" sz="2800" b="1" dirty="0">
                <a:latin typeface="Gabriola" panose="04040605051002020D02" pitchFamily="82" charset="0"/>
                <a:cs typeface="Times New Roman" pitchFamily="18" charset="0"/>
              </a:rPr>
              <a:t>the hydroxyl group is attached to</a:t>
            </a:r>
            <a:r>
              <a:rPr lang="en-US" altLang="en-US" sz="2800" b="1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 </a:t>
            </a:r>
            <a:r>
              <a:rPr lang="en-US" altLang="en-US" sz="2800" b="1" dirty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an alkyl group, </a:t>
            </a:r>
            <a:r>
              <a:rPr lang="en-US" altLang="en-US" sz="2800" b="1" dirty="0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-R</a:t>
            </a:r>
            <a:r>
              <a:rPr lang="en-US" altLang="en-US" sz="2800" b="1" dirty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.</a:t>
            </a:r>
            <a:endParaRPr lang="en-US" sz="2800" dirty="0">
              <a:solidFill>
                <a:srgbClr val="0070C0"/>
              </a:solidFill>
              <a:latin typeface="Gabriola" panose="04040605051002020D02" pitchFamily="8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8982" y="4724400"/>
            <a:ext cx="7218218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en-US" sz="2800" b="1" dirty="0" smtClean="0">
                <a:latin typeface="Gabriola" panose="04040605051002020D02" pitchFamily="82" charset="0"/>
                <a:cs typeface="Times New Roman" pitchFamily="18" charset="0"/>
              </a:rPr>
              <a:t>In </a:t>
            </a:r>
            <a:r>
              <a:rPr lang="en-US" altLang="en-US" sz="28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cs typeface="Times New Roman" pitchFamily="18" charset="0"/>
              </a:rPr>
              <a:t>phenols</a:t>
            </a:r>
            <a:r>
              <a:rPr lang="en-US" altLang="en-US" sz="2800" b="1" dirty="0">
                <a:latin typeface="Gabriola" panose="04040605051002020D02" pitchFamily="82" charset="0"/>
                <a:cs typeface="Times New Roman" pitchFamily="18" charset="0"/>
              </a:rPr>
              <a:t> the hydroxyl function is directly attached to </a:t>
            </a:r>
            <a:r>
              <a:rPr lang="en-US" altLang="en-US" sz="2800" b="1" dirty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benzene ring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3</a:t>
            </a:fld>
            <a:endParaRPr lang="en-US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6771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30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85800" y="605879"/>
            <a:ext cx="6462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rtl="0"/>
            <a:r>
              <a:rPr lang="en-US" sz="2800" dirty="0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4- </a:t>
            </a:r>
            <a:r>
              <a:rPr lang="en-US" sz="2800" dirty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Dehydrations of Alcohols: </a:t>
            </a:r>
            <a:r>
              <a:rPr lang="en-US" sz="2800" dirty="0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Ethers Formation</a:t>
            </a:r>
            <a:endParaRPr lang="ar-SA" sz="2800" dirty="0">
              <a:solidFill>
                <a:srgbClr val="0070C0"/>
              </a:solidFill>
              <a:latin typeface="Gabriola" panose="04040605051002020D02" pitchFamily="82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81887" y="1196752"/>
            <a:ext cx="6706163" cy="93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مجموعة 3"/>
          <p:cNvGrpSpPr/>
          <p:nvPr/>
        </p:nvGrpSpPr>
        <p:grpSpPr>
          <a:xfrm>
            <a:off x="1447800" y="2313122"/>
            <a:ext cx="6705600" cy="972000"/>
            <a:chOff x="1447800" y="2313122"/>
            <a:chExt cx="6705600" cy="972000"/>
          </a:xfrm>
        </p:grpSpPr>
        <p:pic>
          <p:nvPicPr>
            <p:cNvPr id="6" name="Picture 2" descr="C:\Users\hp\Pictures\صورة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424" r="2288"/>
            <a:stretch/>
          </p:blipFill>
          <p:spPr bwMode="auto">
            <a:xfrm>
              <a:off x="1447800" y="2313122"/>
              <a:ext cx="6705600" cy="972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مربع نص 1"/>
            <p:cNvSpPr txBox="1"/>
            <p:nvPr/>
          </p:nvSpPr>
          <p:spPr>
            <a:xfrm>
              <a:off x="4253047" y="2845568"/>
              <a:ext cx="837089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rgbClr val="DE00A4"/>
                  </a:solidFill>
                  <a:latin typeface="Times New Roman" pitchFamily="18" charset="0"/>
                  <a:cs typeface="Times New Roman" pitchFamily="18" charset="0"/>
                </a:rPr>
                <a:t>140 ⁰C</a:t>
              </a:r>
              <a:endParaRPr lang="ar-SA" dirty="0">
                <a:solidFill>
                  <a:srgbClr val="DE00A4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مجموعة 5"/>
          <p:cNvGrpSpPr/>
          <p:nvPr/>
        </p:nvGrpSpPr>
        <p:grpSpPr>
          <a:xfrm>
            <a:off x="1690344" y="3861048"/>
            <a:ext cx="6463056" cy="1008000"/>
            <a:chOff x="1348666" y="3861048"/>
            <a:chExt cx="6463056" cy="10080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48666" y="3861048"/>
              <a:ext cx="6463056" cy="10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مربع نص 8"/>
            <p:cNvSpPr txBox="1"/>
            <p:nvPr/>
          </p:nvSpPr>
          <p:spPr>
            <a:xfrm>
              <a:off x="3158847" y="4180382"/>
              <a:ext cx="837089" cy="369332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r>
                <a:rPr lang="en-US" dirty="0" smtClean="0">
                  <a:solidFill>
                    <a:srgbClr val="DE00A4"/>
                  </a:solidFill>
                  <a:latin typeface="Times New Roman" pitchFamily="18" charset="0"/>
                  <a:cs typeface="Times New Roman" pitchFamily="18" charset="0"/>
                </a:rPr>
                <a:t>140 ⁰C</a:t>
              </a:r>
              <a:endParaRPr lang="ar-SA" dirty="0">
                <a:solidFill>
                  <a:srgbClr val="DE00A4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مستطيل 7"/>
          <p:cNvSpPr/>
          <p:nvPr/>
        </p:nvSpPr>
        <p:spPr>
          <a:xfrm>
            <a:off x="547923" y="3214900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 smtClean="0">
                <a:solidFill>
                  <a:srgbClr val="00B050"/>
                </a:solidFill>
                <a:latin typeface="Gabriola" panose="04040605051002020D02" pitchFamily="82" charset="0"/>
                <a:cs typeface="Times New Roman" pitchFamily="18" charset="0"/>
              </a:rPr>
              <a:t>Examples:</a:t>
            </a:r>
            <a:endParaRPr lang="ar-SA" sz="2800" dirty="0">
              <a:solidFill>
                <a:srgbClr val="00B050"/>
              </a:solidFill>
              <a:latin typeface="Gabriola" panose="04040605051002020D02" pitchFamily="82" charset="0"/>
              <a:cs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06817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31</a:t>
            </a:fld>
            <a:endParaRPr lang="en-US" dirty="0">
              <a:latin typeface="Gabriola" panose="04040605051002020D02" pitchFamily="82" charset="0"/>
            </a:endParaRPr>
          </a:p>
        </p:txBody>
      </p:sp>
      <p:pic>
        <p:nvPicPr>
          <p:cNvPr id="3" name="Picture 6" descr="17_u04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31739"/>
            <a:ext cx="8001000" cy="2192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59142" y="450574"/>
            <a:ext cx="76990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5- </a:t>
            </a:r>
            <a:r>
              <a:rPr lang="en-US" sz="2800" b="1" dirty="0">
                <a:solidFill>
                  <a:srgbClr val="0070C0"/>
                </a:solidFill>
                <a:latin typeface="Gabriola" panose="04040605051002020D02" pitchFamily="82" charset="0"/>
              </a:rPr>
              <a:t>Reaction with alkyl </a:t>
            </a:r>
            <a:r>
              <a:rPr lang="en-US" sz="2800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halide   </a:t>
            </a:r>
            <a:r>
              <a:rPr lang="en-US" altLang="en-US" sz="2000" dirty="0" smtClean="0">
                <a:latin typeface="Gabriola" panose="04040605051002020D02" pitchFamily="82" charset="0"/>
                <a:ea typeface="ＭＳ Ｐゴシック" pitchFamily="28" charset="-128"/>
              </a:rPr>
              <a:t>Conversion </a:t>
            </a:r>
            <a:r>
              <a:rPr lang="en-US" altLang="en-US" sz="2000" dirty="0">
                <a:latin typeface="Gabriola" panose="04040605051002020D02" pitchFamily="82" charset="0"/>
                <a:ea typeface="ＭＳ Ｐゴシック" pitchFamily="28" charset="-128"/>
              </a:rPr>
              <a:t>of alcohols into alkyl </a:t>
            </a:r>
            <a:r>
              <a:rPr lang="en-US" altLang="en-US" sz="2000" dirty="0" smtClean="0">
                <a:latin typeface="Gabriola" panose="04040605051002020D02" pitchFamily="82" charset="0"/>
                <a:ea typeface="ＭＳ Ｐゴシック" pitchFamily="28" charset="-128"/>
              </a:rPr>
              <a:t>halides by  </a:t>
            </a:r>
            <a:r>
              <a:rPr lang="en-US" altLang="en-US" sz="2000" dirty="0" err="1" smtClean="0">
                <a:latin typeface="Gabriola" panose="04040605051002020D02" pitchFamily="82" charset="0"/>
                <a:ea typeface="ＭＳ Ｐゴシック" pitchFamily="28" charset="-128"/>
              </a:rPr>
              <a:t>HCl</a:t>
            </a:r>
            <a:r>
              <a:rPr lang="en-US" altLang="en-US" sz="2000" dirty="0" smtClean="0">
                <a:latin typeface="Gabriola" panose="04040605051002020D02" pitchFamily="82" charset="0"/>
                <a:ea typeface="ＭＳ Ｐゴシック" pitchFamily="28" charset="-128"/>
              </a:rPr>
              <a:t>/ZnCl2, heat; PX3; PCl5 or  SOCl2.</a:t>
            </a:r>
            <a:endParaRPr lang="en-US" sz="2000" dirty="0">
              <a:latin typeface="Gabriola" panose="04040605051002020D02" pitchFamily="82" charset="0"/>
            </a:endParaRPr>
          </a:p>
        </p:txBody>
      </p:sp>
      <p:pic>
        <p:nvPicPr>
          <p:cNvPr id="5" name="Picture 5" descr="17_u04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7" y="2772245"/>
            <a:ext cx="8126413" cy="370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00906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32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10091" y="300335"/>
            <a:ext cx="2549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rgbClr val="0070C0"/>
                </a:solidFill>
                <a:latin typeface="Gabriola" panose="04040605051002020D02" pitchFamily="82" charset="0"/>
                <a:cs typeface="Arial" pitchFamily="34" charset="0"/>
              </a:rPr>
              <a:t>6)  </a:t>
            </a:r>
            <a:r>
              <a:rPr lang="en-US" sz="2400" b="1" u="sng" dirty="0">
                <a:solidFill>
                  <a:srgbClr val="0070C0"/>
                </a:solidFill>
                <a:latin typeface="Gabriola" panose="04040605051002020D02" pitchFamily="82" charset="0"/>
                <a:cs typeface="Arial" pitchFamily="34" charset="0"/>
              </a:rPr>
              <a:t>Oxidation Of Alcohols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1" y="762000"/>
            <a:ext cx="8085241" cy="2370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Aft>
                <a:spcPts val="200"/>
              </a:spcAft>
              <a:defRPr/>
            </a:pPr>
            <a:r>
              <a:rPr lang="en-GB" sz="2400" dirty="0" smtClean="0">
                <a:latin typeface="Gabriola" panose="04040605051002020D02" pitchFamily="82" charset="0"/>
                <a:cs typeface="Arial" pitchFamily="34" charset="0"/>
              </a:rPr>
              <a:t>For oxidation </a:t>
            </a:r>
            <a:r>
              <a:rPr lang="en-GB" sz="2400" dirty="0">
                <a:latin typeface="Gabriola" panose="04040605051002020D02" pitchFamily="82" charset="0"/>
                <a:cs typeface="Arial" pitchFamily="34" charset="0"/>
              </a:rPr>
              <a:t>to take place easily you must have two hydrogen atoms on adjacent C and O </a:t>
            </a:r>
            <a:r>
              <a:rPr lang="en-GB" sz="2400" dirty="0" smtClean="0">
                <a:latin typeface="Gabriola" panose="04040605051002020D02" pitchFamily="82" charset="0"/>
                <a:cs typeface="Arial" pitchFamily="34" charset="0"/>
              </a:rPr>
              <a:t>atoms </a:t>
            </a:r>
            <a:r>
              <a:rPr lang="en-GB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cs typeface="Arial" pitchFamily="34" charset="0"/>
              </a:rPr>
              <a:t>depending </a:t>
            </a:r>
            <a:r>
              <a:rPr lang="en-GB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cs typeface="Arial" pitchFamily="34" charset="0"/>
              </a:rPr>
              <a:t>on their </a:t>
            </a:r>
            <a:r>
              <a:rPr lang="en-GB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cs typeface="Arial" pitchFamily="34" charset="0"/>
              </a:rPr>
              <a:t>class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400" dirty="0">
                <a:latin typeface="Gabriola" panose="04040605051002020D02" pitchFamily="82" charset="0"/>
                <a:ea typeface="ＭＳ Ｐゴシック" pitchFamily="28" charset="-128"/>
              </a:rPr>
              <a:t>Can be accomplished by inorganic reagents, such as </a:t>
            </a:r>
            <a:r>
              <a:rPr lang="en-US" altLang="en-US" sz="2400" kern="0" dirty="0">
                <a:latin typeface="Gabriola" panose="04040605051002020D02" pitchFamily="82" charset="0"/>
                <a:cs typeface="Times New Roman" pitchFamily="18" charset="0"/>
              </a:rPr>
              <a:t>Very strong:  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KMnO</a:t>
            </a:r>
            <a:r>
              <a:rPr lang="en-US" altLang="en-US" sz="2400" kern="0" baseline="-250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4 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/ H</a:t>
            </a:r>
            <a:r>
              <a:rPr lang="en-US" altLang="en-US" sz="2400" kern="0" baseline="300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+ 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/ </a:t>
            </a:r>
            <a:r>
              <a:rPr lang="el-GR" altLang="en-US" sz="2400" kern="0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Δ</a:t>
            </a:r>
            <a:r>
              <a:rPr lang="en-US" altLang="en-US" sz="2400" kern="0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; </a:t>
            </a:r>
            <a:endParaRPr lang="en-US" altLang="en-US" sz="2400" kern="0" dirty="0">
              <a:solidFill>
                <a:srgbClr val="C00000"/>
              </a:solidFill>
              <a:latin typeface="Gabriola" panose="04040605051002020D02" pitchFamily="82" charset="0"/>
              <a:cs typeface="Times New Roman" pitchFamily="18" charset="0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</a:pPr>
            <a:r>
              <a:rPr lang="en-US" altLang="en-US" sz="2400" kern="0" dirty="0" smtClean="0">
                <a:latin typeface="Gabriola" panose="04040605051002020D02" pitchFamily="82" charset="0"/>
                <a:cs typeface="Times New Roman" pitchFamily="18" charset="0"/>
              </a:rPr>
              <a:t>Strong: 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KMnO</a:t>
            </a:r>
            <a:r>
              <a:rPr lang="en-US" altLang="en-US" sz="2400" kern="0" baseline="-250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4 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/ OH</a:t>
            </a:r>
            <a:r>
              <a:rPr lang="en-US" altLang="en-US" sz="2400" kern="0" baseline="300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-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   </a:t>
            </a:r>
            <a:r>
              <a:rPr lang="en-US" altLang="en-US" sz="2400" kern="0" dirty="0">
                <a:latin typeface="Gabriola" panose="04040605051002020D02" pitchFamily="82" charset="0"/>
                <a:cs typeface="Times New Roman" pitchFamily="18" charset="0"/>
              </a:rPr>
              <a:t>or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    H</a:t>
            </a:r>
            <a:r>
              <a:rPr lang="en-US" altLang="en-US" sz="2400" kern="0" baseline="-250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2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CrO</a:t>
            </a:r>
            <a:r>
              <a:rPr lang="en-US" altLang="en-US" sz="2400" kern="0" baseline="-250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4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   </a:t>
            </a:r>
            <a:r>
              <a:rPr lang="en-US" altLang="en-US" sz="2400" kern="0" dirty="0">
                <a:latin typeface="Gabriola" panose="04040605051002020D02" pitchFamily="82" charset="0"/>
                <a:cs typeface="Times New Roman" pitchFamily="18" charset="0"/>
              </a:rPr>
              <a:t>or  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 K</a:t>
            </a:r>
            <a:r>
              <a:rPr lang="en-US" altLang="en-US" sz="2400" kern="0" baseline="-250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2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Cr</a:t>
            </a:r>
            <a:r>
              <a:rPr lang="en-US" altLang="en-US" sz="2400" kern="0" baseline="-250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2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O</a:t>
            </a:r>
            <a:r>
              <a:rPr lang="en-US" altLang="en-US" sz="2400" kern="0" baseline="-250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4 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/ H</a:t>
            </a:r>
            <a:r>
              <a:rPr lang="en-US" altLang="en-US" sz="2400" kern="0" baseline="30000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+ </a:t>
            </a:r>
            <a:r>
              <a:rPr lang="en-US" altLang="en-US" sz="2400" kern="0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 </a:t>
            </a:r>
            <a:r>
              <a:rPr lang="en-US" altLang="en-US" sz="2400" kern="0" dirty="0" smtClean="0">
                <a:latin typeface="Gabriola" panose="04040605051002020D02" pitchFamily="82" charset="0"/>
                <a:cs typeface="Times New Roman" pitchFamily="18" charset="0"/>
              </a:rPr>
              <a:t> or  </a:t>
            </a:r>
            <a:r>
              <a:rPr lang="en-US" altLang="en-US" sz="2400" kern="0" dirty="0">
                <a:latin typeface="Gabriola" panose="04040605051002020D02" pitchFamily="82" charset="0"/>
                <a:cs typeface="Times New Roman" pitchFamily="18" charset="0"/>
              </a:rPr>
              <a:t>Mild: </a:t>
            </a:r>
            <a:r>
              <a:rPr lang="en-US" altLang="en-US" sz="2400" kern="0" dirty="0" smtClean="0">
                <a:latin typeface="Gabriola" panose="04040605051002020D02" pitchFamily="82" charset="0"/>
                <a:cs typeface="Times New Roman" pitchFamily="18" charset="0"/>
              </a:rPr>
              <a:t> 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CrO</a:t>
            </a:r>
            <a:r>
              <a:rPr lang="en-US" altLang="en-US" sz="2400" kern="0" baseline="-2500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3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 / pyridine   </a:t>
            </a:r>
            <a:r>
              <a:rPr lang="en-US" altLang="en-US" sz="2400" kern="0" dirty="0">
                <a:latin typeface="Gabriola" panose="04040605051002020D02" pitchFamily="82" charset="0"/>
                <a:cs typeface="Times New Roman" pitchFamily="18" charset="0"/>
              </a:rPr>
              <a:t>or</a:t>
            </a:r>
            <a:r>
              <a:rPr lang="en-US" altLang="en-US" sz="2400" kern="0" dirty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    Cu / 300 °C</a:t>
            </a:r>
            <a:endParaRPr lang="en-US" altLang="en-US" sz="2400" kern="0" dirty="0">
              <a:solidFill>
                <a:srgbClr val="000000"/>
              </a:solidFill>
              <a:latin typeface="Gabriola" panose="04040605051002020D02" pitchFamily="82" charset="0"/>
              <a:cs typeface="Times New Roman" pitchFamily="18" charset="0"/>
            </a:endParaRPr>
          </a:p>
          <a:p>
            <a:pPr algn="just" eaLnBrk="0" hangingPunct="0">
              <a:spcAft>
                <a:spcPts val="200"/>
              </a:spcAft>
              <a:defRPr/>
            </a:pPr>
            <a:endParaRPr lang="en-GB" sz="2400" b="1" dirty="0">
              <a:solidFill>
                <a:schemeClr val="accent1">
                  <a:lumMod val="60000"/>
                  <a:lumOff val="40000"/>
                </a:schemeClr>
              </a:solidFill>
              <a:latin typeface="Gabriola" panose="04040605051002020D02" pitchFamily="82" charset="0"/>
              <a:cs typeface="Arial" pitchFamily="34" charset="0"/>
            </a:endParaRPr>
          </a:p>
        </p:txBody>
      </p:sp>
      <p:pic>
        <p:nvPicPr>
          <p:cNvPr id="46" name="Picture 4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pic>
        <p:nvPicPr>
          <p:cNvPr id="48" name="Picture 8" descr="17_u05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291" y="2895600"/>
            <a:ext cx="5774018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358404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33</a:t>
            </a:fld>
            <a:endParaRPr lang="en-US" dirty="0">
              <a:latin typeface="Gabriola" panose="04040605051002020D02" pitchFamily="82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55815838"/>
              </p:ext>
            </p:extLst>
          </p:nvPr>
        </p:nvGraphicFramePr>
        <p:xfrm>
          <a:off x="1223963" y="604838"/>
          <a:ext cx="5859462" cy="2601912"/>
        </p:xfrm>
        <a:graphic>
          <a:graphicData uri="http://schemas.openxmlformats.org/presentationml/2006/ole">
            <p:oleObj spid="_x0000_s17515" name="CS ChemDraw Drawing" r:id="rId3" imgW="3907080" imgH="1574280" progId="ChemDraw.Document.6.0">
              <p:embed/>
            </p:oleObj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08027489"/>
              </p:ext>
            </p:extLst>
          </p:nvPr>
        </p:nvGraphicFramePr>
        <p:xfrm>
          <a:off x="1828800" y="4267200"/>
          <a:ext cx="5073650" cy="1881188"/>
        </p:xfrm>
        <a:graphic>
          <a:graphicData uri="http://schemas.openxmlformats.org/presentationml/2006/ole">
            <p:oleObj spid="_x0000_s17516" name="CS ChemDraw Drawing" r:id="rId5" imgW="4947120" imgH="1665000" progId="ChemDraw.Document.6.0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06034061"/>
              </p:ext>
            </p:extLst>
          </p:nvPr>
        </p:nvGraphicFramePr>
        <p:xfrm>
          <a:off x="1600200" y="3276600"/>
          <a:ext cx="3564914" cy="939800"/>
        </p:xfrm>
        <a:graphic>
          <a:graphicData uri="http://schemas.openxmlformats.org/presentationml/2006/ole">
            <p:oleObj spid="_x0000_s17517" name="CS ChemDraw Drawing" r:id="rId6" imgW="2504520" imgH="660960" progId="ChemDraw.Document.6.0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0" y="6145559"/>
            <a:ext cx="1531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Benzoquinone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78304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34</a:t>
            </a:fld>
            <a:endParaRPr lang="en-US" dirty="0">
              <a:latin typeface="Gabriola" panose="04040605051002020D02" pitchFamily="82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14414" y="428604"/>
            <a:ext cx="5440417" cy="3848100"/>
            <a:chOff x="1361231" y="642918"/>
            <a:chExt cx="5440417" cy="38481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1361231" y="642918"/>
              <a:ext cx="5440417" cy="3848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3643306" y="3286124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baseline="-25000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CrO</a:t>
              </a:r>
              <a:r>
                <a:rPr lang="en-US" baseline="-25000" dirty="0" smtClean="0">
                  <a:solidFill>
                    <a:srgbClr val="007635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en-US" baseline="-25000" dirty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214414" y="4430130"/>
            <a:ext cx="4306850" cy="1440000"/>
            <a:chOff x="2118231" y="4714884"/>
            <a:chExt cx="4306850" cy="14400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2118231" y="4714884"/>
              <a:ext cx="430685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6371" r="50768" b="33854"/>
            <a:stretch/>
          </p:blipFill>
          <p:spPr bwMode="auto">
            <a:xfrm>
              <a:off x="2571736" y="4857760"/>
              <a:ext cx="1296716" cy="97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73957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35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838200" y="609600"/>
            <a:ext cx="7708900" cy="765175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pitchFamily="18" charset="2"/>
              <a:buNone/>
            </a:pPr>
            <a:r>
              <a:rPr lang="en-US" altLang="en-US" sz="2800" b="1" dirty="0" smtClean="0">
                <a:solidFill>
                  <a:srgbClr val="0070C0"/>
                </a:solidFill>
                <a:latin typeface="Gabriola" panose="04040605051002020D02" pitchFamily="82" charset="0"/>
                <a:ea typeface="Arial Unicode MS" pitchFamily="34" charset="-128"/>
                <a:cs typeface="Arial Unicode MS" pitchFamily="34" charset="-128"/>
              </a:rPr>
              <a:t>7) Reaction of aromatic ring of phenols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95983352"/>
              </p:ext>
            </p:extLst>
          </p:nvPr>
        </p:nvGraphicFramePr>
        <p:xfrm>
          <a:off x="1162050" y="1143000"/>
          <a:ext cx="6762750" cy="5029200"/>
        </p:xfrm>
        <a:graphic>
          <a:graphicData uri="http://schemas.openxmlformats.org/presentationml/2006/ole">
            <p:oleObj spid="_x0000_s18469" name="CS ChemDraw Drawing" r:id="rId3" imgW="5858640" imgH="4067280" progId="ChemDraw.Document.6.0">
              <p:embed/>
            </p:oleObj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4140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81000"/>
            <a:ext cx="6781800" cy="9906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Type of Alcohols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4</a:t>
            </a:fld>
            <a:endParaRPr lang="en-US" dirty="0">
              <a:latin typeface="Gabriola" panose="04040605051002020D02" pitchFamily="82" charset="0"/>
            </a:endParaRPr>
          </a:p>
        </p:txBody>
      </p:sp>
      <p:sp>
        <p:nvSpPr>
          <p:cNvPr id="5" name="مستطيل 7"/>
          <p:cNvSpPr/>
          <p:nvPr/>
        </p:nvSpPr>
        <p:spPr>
          <a:xfrm>
            <a:off x="250363" y="1334552"/>
            <a:ext cx="6474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1- </a:t>
            </a:r>
            <a:r>
              <a:rPr lang="en-US" sz="3200" b="1" dirty="0" err="1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Monohydroxyls</a:t>
            </a:r>
            <a:r>
              <a:rPr lang="en-US" sz="3200" b="1" dirty="0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: </a:t>
            </a:r>
            <a:r>
              <a:rPr lang="en-US" sz="3200" b="1" dirty="0" smtClean="0">
                <a:latin typeface="Gabriola" panose="04040605051002020D02" pitchFamily="82" charset="0"/>
                <a:cs typeface="Times New Roman" pitchFamily="18" charset="0"/>
              </a:rPr>
              <a:t>containing </a:t>
            </a:r>
            <a:r>
              <a:rPr lang="en-US" sz="3200" b="1" dirty="0" smtClean="0">
                <a:solidFill>
                  <a:srgbClr val="00B050"/>
                </a:solidFill>
                <a:latin typeface="Gabriola" panose="04040605051002020D02" pitchFamily="82" charset="0"/>
                <a:cs typeface="Times New Roman" pitchFamily="18" charset="0"/>
              </a:rPr>
              <a:t>one</a:t>
            </a:r>
            <a:r>
              <a:rPr lang="en-US" sz="3200" b="1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Gabriola" panose="04040605051002020D02" pitchFamily="82" charset="0"/>
                <a:cs typeface="Times New Roman" pitchFamily="18" charset="0"/>
              </a:rPr>
              <a:t>hydroxyl group</a:t>
            </a:r>
            <a:endParaRPr lang="ar-SA" sz="3200" b="1" dirty="0">
              <a:latin typeface="Gabriola" panose="04040605051002020D02" pitchFamily="82" charset="0"/>
              <a:cs typeface="Times New Roman" pitchFamily="18" charset="0"/>
            </a:endParaRPr>
          </a:p>
        </p:txBody>
      </p:sp>
      <p:sp>
        <p:nvSpPr>
          <p:cNvPr id="6" name="مستطيل 10"/>
          <p:cNvSpPr/>
          <p:nvPr/>
        </p:nvSpPr>
        <p:spPr>
          <a:xfrm>
            <a:off x="76200" y="2082225"/>
            <a:ext cx="77141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2- </a:t>
            </a:r>
            <a:r>
              <a:rPr lang="en-US" sz="3200" b="1" dirty="0" err="1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Dihydroxyls</a:t>
            </a:r>
            <a:r>
              <a:rPr lang="en-US" sz="3200" b="1" dirty="0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 (glycols) :</a:t>
            </a:r>
            <a:r>
              <a:rPr lang="en-US" sz="3200" b="1" dirty="0" smtClean="0">
                <a:solidFill>
                  <a:prstClr val="black"/>
                </a:solidFill>
                <a:latin typeface="Gabriola" panose="04040605051002020D02" pitchFamily="82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prstClr val="black"/>
                </a:solidFill>
                <a:latin typeface="Gabriola" panose="04040605051002020D02" pitchFamily="82" charset="0"/>
                <a:cs typeface="Times New Roman" pitchFamily="18" charset="0"/>
              </a:rPr>
              <a:t>containing </a:t>
            </a:r>
            <a:r>
              <a:rPr lang="en-US" sz="3200" b="1" dirty="0" smtClean="0">
                <a:solidFill>
                  <a:srgbClr val="00B050"/>
                </a:solidFill>
                <a:latin typeface="Gabriola" panose="04040605051002020D02" pitchFamily="82" charset="0"/>
                <a:cs typeface="Times New Roman" pitchFamily="18" charset="0"/>
              </a:rPr>
              <a:t>two</a:t>
            </a:r>
            <a:r>
              <a:rPr lang="en-US" sz="3200" b="1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prstClr val="black"/>
                </a:solidFill>
                <a:latin typeface="Gabriola" panose="04040605051002020D02" pitchFamily="82" charset="0"/>
                <a:cs typeface="Times New Roman" pitchFamily="18" charset="0"/>
              </a:rPr>
              <a:t>hydroxyl </a:t>
            </a:r>
            <a:r>
              <a:rPr lang="en-US" sz="3200" b="1" dirty="0" smtClean="0">
                <a:solidFill>
                  <a:prstClr val="black"/>
                </a:solidFill>
                <a:latin typeface="Gabriola" panose="04040605051002020D02" pitchFamily="82" charset="0"/>
                <a:cs typeface="Times New Roman" pitchFamily="18" charset="0"/>
              </a:rPr>
              <a:t>groups</a:t>
            </a:r>
            <a:endParaRPr lang="ar-SA" sz="3200" b="1" dirty="0">
              <a:solidFill>
                <a:prstClr val="black"/>
              </a:solidFill>
              <a:latin typeface="Gabriola" panose="04040605051002020D02" pitchFamily="82" charset="0"/>
              <a:cs typeface="Times New Roman" pitchFamily="18" charset="0"/>
            </a:endParaRPr>
          </a:p>
        </p:txBody>
      </p:sp>
      <p:sp>
        <p:nvSpPr>
          <p:cNvPr id="7" name="مستطيل 15"/>
          <p:cNvSpPr/>
          <p:nvPr/>
        </p:nvSpPr>
        <p:spPr>
          <a:xfrm>
            <a:off x="64533" y="2844225"/>
            <a:ext cx="83174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3- </a:t>
            </a:r>
            <a:r>
              <a:rPr lang="en-US" sz="3200" b="1" dirty="0" err="1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Polyhydroxyls</a:t>
            </a:r>
            <a:r>
              <a:rPr lang="en-US" sz="3200" b="1" dirty="0" smtClean="0">
                <a:solidFill>
                  <a:srgbClr val="0070C0"/>
                </a:solidFill>
                <a:latin typeface="Gabriola" panose="04040605051002020D02" pitchFamily="82" charset="0"/>
                <a:cs typeface="Times New Roman" pitchFamily="18" charset="0"/>
              </a:rPr>
              <a:t> :</a:t>
            </a:r>
            <a:r>
              <a:rPr lang="en-US" sz="3200" b="1" dirty="0" smtClean="0">
                <a:solidFill>
                  <a:prstClr val="black"/>
                </a:solidFill>
                <a:latin typeface="Gabriola" panose="04040605051002020D02" pitchFamily="82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prstClr val="black"/>
                </a:solidFill>
                <a:latin typeface="Gabriola" panose="04040605051002020D02" pitchFamily="82" charset="0"/>
                <a:cs typeface="Times New Roman" pitchFamily="18" charset="0"/>
              </a:rPr>
              <a:t>containing </a:t>
            </a:r>
            <a:r>
              <a:rPr lang="en-US" sz="3200" b="1" dirty="0" smtClean="0">
                <a:solidFill>
                  <a:srgbClr val="00B050"/>
                </a:solidFill>
                <a:latin typeface="Gabriola" panose="04040605051002020D02" pitchFamily="82" charset="0"/>
                <a:cs typeface="Times New Roman" pitchFamily="18" charset="0"/>
              </a:rPr>
              <a:t>more than two</a:t>
            </a:r>
            <a:r>
              <a:rPr lang="en-US" sz="3200" b="1" dirty="0" smtClean="0">
                <a:solidFill>
                  <a:srgbClr val="C00000"/>
                </a:solidFill>
                <a:latin typeface="Gabriola" panose="04040605051002020D02" pitchFamily="82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prstClr val="black"/>
                </a:solidFill>
                <a:latin typeface="Gabriola" panose="04040605051002020D02" pitchFamily="82" charset="0"/>
                <a:cs typeface="Times New Roman" pitchFamily="18" charset="0"/>
              </a:rPr>
              <a:t>hydroxyl groups</a:t>
            </a:r>
            <a:endParaRPr lang="ar-SA" sz="3200" b="1" dirty="0">
              <a:solidFill>
                <a:prstClr val="black"/>
              </a:solidFill>
              <a:latin typeface="Gabriola" panose="04040605051002020D02" pitchFamily="82" charset="0"/>
              <a:cs typeface="Times New Roman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890990561"/>
              </p:ext>
            </p:extLst>
          </p:nvPr>
        </p:nvGraphicFramePr>
        <p:xfrm>
          <a:off x="533400" y="3717925"/>
          <a:ext cx="7644988" cy="1387475"/>
        </p:xfrm>
        <a:graphic>
          <a:graphicData uri="http://schemas.openxmlformats.org/presentationml/2006/ole">
            <p:oleObj spid="_x0000_s19472" name="CS ChemDraw Drawing" r:id="rId3" imgW="4374000" imgH="794520" progId="ChemDraw.Document.6.0">
              <p:embed/>
            </p:oleObj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9399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74915" cy="1600200"/>
          </a:xfrm>
        </p:spPr>
        <p:txBody>
          <a:bodyPr>
            <a:noAutofit/>
          </a:bodyPr>
          <a:lstStyle/>
          <a:p>
            <a:r>
              <a:rPr lang="en-US" alt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cs typeface="Andalus" panose="02020603050405020304" pitchFamily="18" charset="-78"/>
              </a:rPr>
              <a:t>Classification and Nomenclature of Alcohols 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Gabriola" panose="04040605051002020D02" pitchFamily="82" charset="0"/>
              <a:cs typeface="Andalus" panose="020206030504050203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758077"/>
            <a:ext cx="769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Gabriola" panose="04040605051002020D02" pitchFamily="82" charset="0"/>
              </a:rPr>
              <a:t>The classification depends on the number of alkyl groups bonded to the carbon bearing the –OH, which called </a:t>
            </a:r>
            <a:r>
              <a:rPr lang="en-US" sz="2400" b="1" dirty="0" err="1" smtClean="0">
                <a:solidFill>
                  <a:srgbClr val="0070C0"/>
                </a:solidFill>
                <a:latin typeface="Gabriola" panose="04040605051002020D02" pitchFamily="82" charset="0"/>
              </a:rPr>
              <a:t>carbinol</a:t>
            </a:r>
            <a:r>
              <a:rPr lang="en-US" sz="2400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 carbon.</a:t>
            </a:r>
          </a:p>
          <a:p>
            <a:pPr marL="285750" indent="-285750">
              <a:buBlip>
                <a:blip r:embed="rId3"/>
              </a:buBlip>
            </a:pP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Primary alcohols  </a:t>
            </a:r>
            <a:r>
              <a:rPr lang="en-US" sz="2400" dirty="0" smtClean="0">
                <a:latin typeface="Gabriola" panose="04040605051002020D02" pitchFamily="82" charset="0"/>
              </a:rPr>
              <a:t>have </a:t>
            </a:r>
            <a:r>
              <a:rPr lang="en-US" sz="2400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one</a:t>
            </a:r>
            <a:r>
              <a:rPr lang="en-US" sz="2400" dirty="0" smtClean="0">
                <a:latin typeface="Gabriola" panose="04040605051002020D02" pitchFamily="82" charset="0"/>
              </a:rPr>
              <a:t> alkyl group attached to the </a:t>
            </a:r>
            <a:r>
              <a:rPr lang="en-US" sz="2400" dirty="0" err="1" smtClean="0">
                <a:latin typeface="Gabriola" panose="04040605051002020D02" pitchFamily="82" charset="0"/>
              </a:rPr>
              <a:t>carbinol</a:t>
            </a:r>
            <a:r>
              <a:rPr lang="en-US" sz="2400" dirty="0" smtClean="0">
                <a:latin typeface="Gabriola" panose="04040605051002020D02" pitchFamily="82" charset="0"/>
              </a:rPr>
              <a:t> carbon </a:t>
            </a:r>
          </a:p>
          <a:p>
            <a:pPr marL="285750" indent="-285750">
              <a:buBlip>
                <a:blip r:embed="rId3"/>
              </a:buBlip>
            </a:pPr>
            <a:r>
              <a:rPr lang="en-US" sz="2400" b="1" dirty="0" smtClean="0">
                <a:latin typeface="Gabriola" panose="04040605051002020D02" pitchFamily="82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secondary 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alcohols </a:t>
            </a:r>
            <a:r>
              <a:rPr lang="en-US" sz="2400" dirty="0">
                <a:latin typeface="Gabriola" panose="04040605051002020D02" pitchFamily="82" charset="0"/>
              </a:rPr>
              <a:t>have </a:t>
            </a:r>
            <a:r>
              <a:rPr lang="en-US" sz="2400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two</a:t>
            </a:r>
            <a:r>
              <a:rPr lang="en-US" sz="2400" dirty="0" smtClean="0">
                <a:latin typeface="Gabriola" panose="04040605051002020D02" pitchFamily="82" charset="0"/>
              </a:rPr>
              <a:t> </a:t>
            </a:r>
            <a:r>
              <a:rPr lang="en-US" sz="2400" dirty="0">
                <a:latin typeface="Gabriola" panose="04040605051002020D02" pitchFamily="82" charset="0"/>
              </a:rPr>
              <a:t>alkyl </a:t>
            </a:r>
            <a:r>
              <a:rPr lang="en-US" sz="2400" dirty="0" smtClean="0">
                <a:latin typeface="Gabriola" panose="04040605051002020D02" pitchFamily="82" charset="0"/>
              </a:rPr>
              <a:t>groups </a:t>
            </a:r>
            <a:r>
              <a:rPr lang="en-US" sz="2400" dirty="0">
                <a:latin typeface="Gabriola" panose="04040605051002020D02" pitchFamily="82" charset="0"/>
              </a:rPr>
              <a:t>attached to the </a:t>
            </a:r>
            <a:r>
              <a:rPr lang="en-US" sz="2400" dirty="0" err="1">
                <a:latin typeface="Gabriola" panose="04040605051002020D02" pitchFamily="82" charset="0"/>
              </a:rPr>
              <a:t>carbinol</a:t>
            </a:r>
            <a:r>
              <a:rPr lang="en-US" sz="2400" dirty="0">
                <a:latin typeface="Gabriola" panose="04040605051002020D02" pitchFamily="82" charset="0"/>
              </a:rPr>
              <a:t> carbon</a:t>
            </a:r>
          </a:p>
          <a:p>
            <a:pPr marL="285750" indent="-285750">
              <a:buBlip>
                <a:blip r:embed="rId3"/>
              </a:buBlip>
            </a:pP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Tertiary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</a:rPr>
              <a:t>alcohols </a:t>
            </a:r>
            <a:r>
              <a:rPr lang="en-US" sz="2400" dirty="0">
                <a:latin typeface="Gabriola" panose="04040605051002020D02" pitchFamily="82" charset="0"/>
              </a:rPr>
              <a:t>have </a:t>
            </a:r>
            <a:r>
              <a:rPr lang="en-US" sz="2400" b="1" dirty="0" smtClean="0">
                <a:solidFill>
                  <a:srgbClr val="0070C0"/>
                </a:solidFill>
                <a:latin typeface="Gabriola" panose="04040605051002020D02" pitchFamily="82" charset="0"/>
              </a:rPr>
              <a:t>three</a:t>
            </a:r>
            <a:r>
              <a:rPr lang="en-US" sz="2400" dirty="0" smtClean="0">
                <a:latin typeface="Gabriola" panose="04040605051002020D02" pitchFamily="82" charset="0"/>
              </a:rPr>
              <a:t> </a:t>
            </a:r>
            <a:r>
              <a:rPr lang="en-US" sz="2400" dirty="0">
                <a:latin typeface="Gabriola" panose="04040605051002020D02" pitchFamily="82" charset="0"/>
              </a:rPr>
              <a:t>alkyl </a:t>
            </a:r>
            <a:r>
              <a:rPr lang="en-US" sz="2400" dirty="0" smtClean="0">
                <a:latin typeface="Gabriola" panose="04040605051002020D02" pitchFamily="82" charset="0"/>
              </a:rPr>
              <a:t>groups </a:t>
            </a:r>
            <a:r>
              <a:rPr lang="en-US" sz="2400" dirty="0">
                <a:latin typeface="Gabriola" panose="04040605051002020D02" pitchFamily="82" charset="0"/>
              </a:rPr>
              <a:t>attached to the </a:t>
            </a:r>
            <a:r>
              <a:rPr lang="en-US" sz="2400" dirty="0" err="1">
                <a:latin typeface="Gabriola" panose="04040605051002020D02" pitchFamily="82" charset="0"/>
              </a:rPr>
              <a:t>carbinol</a:t>
            </a:r>
            <a:r>
              <a:rPr lang="en-US" sz="2400" dirty="0">
                <a:latin typeface="Gabriola" panose="04040605051002020D02" pitchFamily="82" charset="0"/>
              </a:rPr>
              <a:t> carbon</a:t>
            </a:r>
          </a:p>
          <a:p>
            <a:endParaRPr lang="en-US" sz="2400" b="1" dirty="0">
              <a:latin typeface="Gabriola" panose="04040605051002020D02" pitchFamily="82" charset="0"/>
            </a:endParaRPr>
          </a:p>
          <a:p>
            <a:pPr marL="285750" indent="-285750">
              <a:buBlip>
                <a:blip r:embed="rId3"/>
              </a:buBlip>
            </a:pPr>
            <a:endParaRPr lang="en-US" b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92310010"/>
              </p:ext>
            </p:extLst>
          </p:nvPr>
        </p:nvGraphicFramePr>
        <p:xfrm>
          <a:off x="1674813" y="3683000"/>
          <a:ext cx="5151437" cy="2498725"/>
        </p:xfrm>
        <a:graphic>
          <a:graphicData uri="http://schemas.openxmlformats.org/presentationml/2006/ole">
            <p:oleObj spid="_x0000_s2105" name="CS ChemDraw Drawing" r:id="rId4" imgW="5261760" imgH="2413800" progId="ChemDraw.Document.6.0">
              <p:embed/>
            </p:oleObj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5</a:t>
            </a:fld>
            <a:endParaRPr lang="en-US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215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543799" cy="976745"/>
          </a:xfrm>
          <a:scene3d>
            <a:camera prst="orthographicFront">
              <a:rot lat="1800000" lon="0" rev="0"/>
            </a:camera>
            <a:lightRig rig="threePt" dir="t"/>
          </a:scene3d>
        </p:spPr>
        <p:txBody>
          <a:bodyPr>
            <a:noAutofit/>
          </a:bodyPr>
          <a:lstStyle/>
          <a:p>
            <a:pPr algn="ctr"/>
            <a:r>
              <a:rPr lang="en-US" alt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  <a:cs typeface="Arial" pitchFamily="34" charset="0"/>
              </a:rPr>
              <a:t>Nomenclature of Alcohols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Gabriola" panose="04040605051002020D02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762000"/>
            <a:ext cx="78486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800" b="1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</a:rPr>
              <a:t>IUPAC Nomenclature Of Alcohols </a:t>
            </a:r>
          </a:p>
          <a:p>
            <a:r>
              <a:rPr lang="en-GB" altLang="en-US" sz="2400" dirty="0">
                <a:latin typeface="Gabriola" panose="04040605051002020D02" pitchFamily="82" charset="0"/>
                <a:cs typeface="Arial" pitchFamily="34" charset="0"/>
              </a:rPr>
              <a:t>Alcohols are named </a:t>
            </a:r>
            <a:r>
              <a:rPr lang="en-US" altLang="en-US" sz="2400" dirty="0">
                <a:latin typeface="Gabriola" panose="04040605051002020D02" pitchFamily="82" charset="0"/>
                <a:cs typeface="Arial" pitchFamily="34" charset="0"/>
              </a:rPr>
              <a:t>according to the following rules</a:t>
            </a: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:</a:t>
            </a:r>
          </a:p>
          <a:p>
            <a:pPr marL="285750" indent="-285750">
              <a:buBlip>
                <a:blip r:embed="rId2"/>
              </a:buBlip>
            </a:pPr>
            <a:r>
              <a:rPr lang="en-US" altLang="en-US" sz="2400" dirty="0">
                <a:solidFill>
                  <a:srgbClr val="000000"/>
                </a:solidFill>
                <a:latin typeface="Gabriola" panose="04040605051002020D02" pitchFamily="82" charset="0"/>
                <a:cs typeface="Arial" pitchFamily="34" charset="0"/>
              </a:rPr>
              <a:t>Select the </a:t>
            </a:r>
            <a:r>
              <a:rPr lang="en-US" altLang="en-US" sz="2400" dirty="0">
                <a:latin typeface="Gabriola" panose="04040605051002020D02" pitchFamily="82" charset="0"/>
                <a:cs typeface="Arial" pitchFamily="34" charset="0"/>
              </a:rPr>
              <a:t>longest continuous c</a:t>
            </a:r>
            <a:r>
              <a:rPr lang="en-US" altLang="en-US" sz="2400" dirty="0">
                <a:solidFill>
                  <a:srgbClr val="000000"/>
                </a:solidFill>
                <a:latin typeface="Gabriola" panose="04040605051002020D02" pitchFamily="82" charset="0"/>
                <a:cs typeface="Arial" pitchFamily="34" charset="0"/>
              </a:rPr>
              <a:t>arbon chain that </a:t>
            </a:r>
            <a:r>
              <a:rPr lang="en-US" altLang="en-US" sz="2400" dirty="0">
                <a:solidFill>
                  <a:srgbClr val="FF0000"/>
                </a:solidFill>
                <a:latin typeface="Gabriola" panose="04040605051002020D02" pitchFamily="82" charset="0"/>
                <a:cs typeface="Arial" pitchFamily="34" charset="0"/>
              </a:rPr>
              <a:t>contains the -OH group</a:t>
            </a:r>
            <a:r>
              <a:rPr lang="en-US" altLang="en-US" sz="2400" dirty="0">
                <a:solidFill>
                  <a:srgbClr val="000000"/>
                </a:solidFill>
                <a:latin typeface="Gabriola" panose="04040605051002020D02" pitchFamily="82" charset="0"/>
                <a:cs typeface="Arial" pitchFamily="34" charset="0"/>
              </a:rPr>
              <a:t>. Replace the </a:t>
            </a:r>
            <a:r>
              <a:rPr lang="en-US" altLang="en-US" sz="2400" dirty="0">
                <a:latin typeface="Gabriola" panose="04040605051002020D02" pitchFamily="82" charset="0"/>
                <a:cs typeface="Arial" pitchFamily="34" charset="0"/>
              </a:rPr>
              <a:t>ending </a:t>
            </a:r>
            <a:r>
              <a:rPr lang="en-US" altLang="en-US" sz="2400" u="sng" dirty="0">
                <a:solidFill>
                  <a:srgbClr val="FF0000"/>
                </a:solidFill>
                <a:latin typeface="Gabriola" panose="04040605051002020D02" pitchFamily="82" charset="0"/>
                <a:cs typeface="Arial" pitchFamily="34" charset="0"/>
              </a:rPr>
              <a:t>e</a:t>
            </a:r>
            <a:r>
              <a:rPr lang="en-US" altLang="en-US" sz="2400" dirty="0">
                <a:latin typeface="Gabriola" panose="04040605051002020D02" pitchFamily="82" charset="0"/>
                <a:cs typeface="Arial" pitchFamily="34" charset="0"/>
              </a:rPr>
              <a:t> of the alkan</a:t>
            </a: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Gabriola" panose="04040605051002020D02" pitchFamily="82" charset="0"/>
                <a:cs typeface="Arial" pitchFamily="34" charset="0"/>
              </a:rPr>
              <a:t>e</a:t>
            </a:r>
            <a:r>
              <a:rPr lang="en-US" altLang="en-US" sz="2400" dirty="0">
                <a:latin typeface="Gabriola" panose="04040605051002020D02" pitchFamily="82" charset="0"/>
                <a:cs typeface="Arial" pitchFamily="34" charset="0"/>
              </a:rPr>
              <a:t> by  the suffix </a:t>
            </a:r>
            <a:r>
              <a:rPr lang="en-US" altLang="en-US" sz="2400" u="sng" dirty="0">
                <a:solidFill>
                  <a:srgbClr val="FF0000"/>
                </a:solidFill>
                <a:latin typeface="Gabriola" panose="04040605051002020D02" pitchFamily="82" charset="0"/>
                <a:cs typeface="Arial" pitchFamily="34" charset="0"/>
              </a:rPr>
              <a:t>–</a:t>
            </a:r>
            <a:r>
              <a:rPr lang="en-US" altLang="en-US" sz="2400" u="sng" dirty="0" err="1">
                <a:solidFill>
                  <a:srgbClr val="FF0000"/>
                </a:solidFill>
                <a:latin typeface="Gabriola" panose="04040605051002020D02" pitchFamily="82" charset="0"/>
                <a:cs typeface="Arial" pitchFamily="34" charset="0"/>
              </a:rPr>
              <a:t>ol</a:t>
            </a:r>
            <a:r>
              <a:rPr lang="en-US" altLang="en-US" sz="2400" u="sng" dirty="0">
                <a:latin typeface="Gabriola" panose="04040605051002020D02" pitchFamily="82" charset="0"/>
                <a:cs typeface="Arial" pitchFamily="34" charset="0"/>
              </a:rPr>
              <a:t> </a:t>
            </a:r>
            <a:r>
              <a:rPr lang="en-US" altLang="en-US" sz="2400" u="sng" dirty="0">
                <a:solidFill>
                  <a:srgbClr val="0070C0"/>
                </a:solidFill>
                <a:latin typeface="Gabriola" panose="04040605051002020D02" pitchFamily="82" charset="0"/>
                <a:cs typeface="Arial" pitchFamily="34" charset="0"/>
              </a:rPr>
              <a:t> </a:t>
            </a:r>
            <a:endParaRPr lang="en-US" altLang="en-US" sz="2400" u="sng" dirty="0" smtClean="0">
              <a:solidFill>
                <a:srgbClr val="0070C0"/>
              </a:solidFill>
              <a:latin typeface="Gabriola" panose="04040605051002020D02" pitchFamily="82" charset="0"/>
              <a:cs typeface="Arial" pitchFamily="34" charset="0"/>
            </a:endParaRPr>
          </a:p>
          <a:p>
            <a:pPr marL="285750" indent="-285750">
              <a:buBlip>
                <a:blip r:embed="rId2"/>
              </a:buBlip>
            </a:pPr>
            <a:r>
              <a:rPr lang="en-US" altLang="en-US" sz="2400" b="1" u="sng" dirty="0">
                <a:solidFill>
                  <a:srgbClr val="00B050"/>
                </a:solidFill>
                <a:latin typeface="Gabriola" panose="04040605051002020D02" pitchFamily="82" charset="0"/>
                <a:cs typeface="Arial" pitchFamily="34" charset="0"/>
              </a:rPr>
              <a:t>If a molecule contains both an -OH group and a C=C or c</a:t>
            </a:r>
            <a:r>
              <a:rPr lang="el-GR" altLang="en-US" sz="2400" b="1" u="sng" dirty="0">
                <a:solidFill>
                  <a:srgbClr val="00B050"/>
                </a:solidFill>
                <a:latin typeface="Gabriola" panose="04040605051002020D02" pitchFamily="82" charset="0"/>
                <a:cs typeface="Arial" pitchFamily="34" charset="0"/>
              </a:rPr>
              <a:t>Ξ</a:t>
            </a:r>
            <a:r>
              <a:rPr lang="en-US" altLang="en-US" sz="2400" b="1" u="sng" dirty="0">
                <a:solidFill>
                  <a:srgbClr val="00B050"/>
                </a:solidFill>
                <a:latin typeface="Gabriola" panose="04040605051002020D02" pitchFamily="82" charset="0"/>
                <a:cs typeface="Arial" pitchFamily="34" charset="0"/>
              </a:rPr>
              <a:t>c bond; </a:t>
            </a:r>
          </a:p>
          <a:p>
            <a:pPr marL="285750" indent="-28575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Choose </a:t>
            </a:r>
            <a:r>
              <a:rPr lang="en-US" altLang="en-US" sz="2400" dirty="0">
                <a:latin typeface="Gabriola" panose="04040605051002020D02" pitchFamily="82" charset="0"/>
                <a:cs typeface="Arial" pitchFamily="34" charset="0"/>
              </a:rPr>
              <a:t>the chain that include both of them even if this is  not the longest chain. </a:t>
            </a:r>
            <a:endParaRPr lang="en-US" altLang="en-US" sz="2400" dirty="0">
              <a:solidFill>
                <a:srgbClr val="0070C0"/>
              </a:solidFill>
              <a:latin typeface="Gabriola" panose="04040605051002020D02" pitchFamily="82" charset="0"/>
              <a:cs typeface="Arial" pitchFamily="34" charset="0"/>
            </a:endParaRPr>
          </a:p>
          <a:p>
            <a:pPr marL="285750" indent="-285750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Gabriola" panose="04040605051002020D02" pitchFamily="82" charset="0"/>
                <a:cs typeface="Arial" pitchFamily="34" charset="0"/>
              </a:rPr>
              <a:t>The name should include suffixes indicate presence of both the OH group and the unsaturated </a:t>
            </a: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groups provided as long </a:t>
            </a: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as </a:t>
            </a:r>
            <a:r>
              <a:rPr lang="en-US" alt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itchFamily="82" charset="0"/>
                <a:cs typeface="Times New Roman" pitchFamily="18" charset="0"/>
              </a:rPr>
              <a:t>OH group takes precedence over the double or triple bonds in getting the lower number.</a:t>
            </a:r>
          </a:p>
          <a:p>
            <a:pPr algn="just">
              <a:buClr>
                <a:schemeClr val="accent1">
                  <a:lumMod val="60000"/>
                  <a:lumOff val="40000"/>
                </a:schemeClr>
              </a:buClr>
              <a:buBlip>
                <a:blip r:embed="rId2"/>
              </a:buBlip>
              <a:defRPr/>
            </a:pPr>
            <a:r>
              <a:rPr lang="en-US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itchFamily="82" charset="0"/>
                <a:cs typeface="Times New Roman" pitchFamily="18" charset="0"/>
              </a:rPr>
              <a:t>Cyclic </a:t>
            </a:r>
            <a:r>
              <a:rPr lang="en-US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itchFamily="82" charset="0"/>
                <a:cs typeface="Times New Roman" pitchFamily="18" charset="0"/>
              </a:rPr>
              <a:t>alcohols 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briola" pitchFamily="82" charset="0"/>
                <a:cs typeface="Times New Roman" pitchFamily="18" charset="0"/>
              </a:rPr>
              <a:t>are named using the prefix</a:t>
            </a:r>
            <a:r>
              <a:rPr lang="en-US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itchFamily="82" charset="0"/>
                <a:cs typeface="Times New Roman" pitchFamily="18" charset="0"/>
              </a:rPr>
              <a:t> </a:t>
            </a:r>
            <a:r>
              <a:rPr lang="en-US" altLang="en-US" sz="2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itchFamily="82" charset="0"/>
                <a:cs typeface="Times New Roman" pitchFamily="18" charset="0"/>
              </a:rPr>
              <a:t>cyclo</a:t>
            </a:r>
            <a:r>
              <a:rPr lang="en-US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itchFamily="82" charset="0"/>
                <a:cs typeface="Times New Roman" pitchFamily="18" charset="0"/>
              </a:rPr>
              <a:t>-, 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Gabriola" pitchFamily="82" charset="0"/>
                <a:cs typeface="Times New Roman" pitchFamily="18" charset="0"/>
              </a:rPr>
              <a:t>the carbon bearing the hydroxyl group is assumed to take </a:t>
            </a:r>
            <a:r>
              <a:rPr lang="en-US" alt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itchFamily="82" charset="0"/>
                <a:cs typeface="Times New Roman" pitchFamily="18" charset="0"/>
              </a:rPr>
              <a:t>number 1.</a:t>
            </a:r>
          </a:p>
          <a:p>
            <a:pPr marL="285750" indent="-285750">
              <a:buClr>
                <a:schemeClr val="accent1">
                  <a:lumMod val="60000"/>
                  <a:lumOff val="40000"/>
                </a:schemeClr>
              </a:buClr>
              <a:buBlip>
                <a:blip r:embed="rId2"/>
              </a:buBlip>
            </a:pP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The </a:t>
            </a:r>
            <a:r>
              <a:rPr lang="en-US" altLang="en-US" sz="2400" dirty="0">
                <a:latin typeface="Gabriola" panose="04040605051002020D02" pitchFamily="82" charset="0"/>
                <a:cs typeface="Arial" pitchFamily="34" charset="0"/>
              </a:rPr>
              <a:t>suffix </a:t>
            </a:r>
            <a:r>
              <a:rPr lang="en-US" altLang="en-US" sz="2400" dirty="0" err="1">
                <a:solidFill>
                  <a:srgbClr val="FF0000"/>
                </a:solidFill>
                <a:latin typeface="Gabriola" panose="04040605051002020D02" pitchFamily="82" charset="0"/>
                <a:cs typeface="Arial" pitchFamily="34" charset="0"/>
              </a:rPr>
              <a:t>diol</a:t>
            </a:r>
            <a:r>
              <a:rPr lang="en-US" altLang="en-US" sz="2400" dirty="0">
                <a:latin typeface="Gabriola" panose="04040605051002020D02" pitchFamily="82" charset="0"/>
                <a:cs typeface="Arial" pitchFamily="34" charset="0"/>
              </a:rPr>
              <a:t> is added to the name of the parent hydrocarbon when there are two OH </a:t>
            </a: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groups, and </a:t>
            </a:r>
            <a:r>
              <a:rPr lang="en-US" altLang="en-US" sz="2400" dirty="0" err="1">
                <a:solidFill>
                  <a:srgbClr val="FF0000"/>
                </a:solidFill>
                <a:latin typeface="Gabriola" panose="04040605051002020D02" pitchFamily="82" charset="0"/>
                <a:cs typeface="Arial" pitchFamily="34" charset="0"/>
              </a:rPr>
              <a:t>triol</a:t>
            </a:r>
            <a:r>
              <a:rPr lang="en-US" altLang="en-US" sz="2400" dirty="0">
                <a:latin typeface="Gabriola" panose="04040605051002020D02" pitchFamily="82" charset="0"/>
                <a:cs typeface="Arial" pitchFamily="34" charset="0"/>
              </a:rPr>
              <a:t> is added when there are </a:t>
            </a:r>
            <a:r>
              <a:rPr lang="en-US" altLang="en-US" sz="2400" dirty="0" smtClean="0">
                <a:latin typeface="Gabriola" panose="04040605051002020D02" pitchFamily="82" charset="0"/>
                <a:cs typeface="Arial" pitchFamily="34" charset="0"/>
              </a:rPr>
              <a:t>three.</a:t>
            </a:r>
            <a:endParaRPr lang="en-US" altLang="en-US" sz="2400" u="sng" dirty="0">
              <a:solidFill>
                <a:srgbClr val="0070C0"/>
              </a:solidFill>
              <a:latin typeface="Gabriola" panose="04040605051002020D02" pitchFamily="82" charset="0"/>
              <a:cs typeface="Arial" pitchFamily="34" charset="0"/>
            </a:endParaRPr>
          </a:p>
          <a:p>
            <a:endParaRPr lang="en-US" altLang="en-US" dirty="0" smtClean="0"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6</a:t>
            </a:fld>
            <a:endParaRPr lang="en-US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9731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4744" y="381000"/>
            <a:ext cx="767491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b="1" u="sng" dirty="0">
                <a:solidFill>
                  <a:srgbClr val="0070C0"/>
                </a:solidFill>
                <a:latin typeface="Gabriola" panose="04040605051002020D02" pitchFamily="82" charset="0"/>
                <a:cs typeface="Majalla UI"/>
              </a:rPr>
              <a:t>Common Nomenclature</a:t>
            </a:r>
          </a:p>
          <a:p>
            <a:pPr algn="just"/>
            <a:r>
              <a:rPr lang="en-US" sz="2400" dirty="0" smtClean="0">
                <a:latin typeface="Gabriola" panose="04040605051002020D02" pitchFamily="82" charset="0"/>
              </a:rPr>
              <a:t>Consist of the name of the alkyl group attached to the hydroxyl function  followed by the word </a:t>
            </a:r>
            <a:r>
              <a:rPr lang="en-US" sz="2400" dirty="0" err="1" smtClean="0">
                <a:solidFill>
                  <a:srgbClr val="FF0000"/>
                </a:solidFill>
                <a:latin typeface="Gabriola" panose="04040605051002020D02" pitchFamily="82" charset="0"/>
              </a:rPr>
              <a:t>alcochol</a:t>
            </a:r>
            <a:r>
              <a:rPr lang="en-US" dirty="0" smtClean="0">
                <a:latin typeface="Gabriola" panose="04040605051002020D02" pitchFamily="82" charset="0"/>
              </a:rPr>
              <a:t>., </a:t>
            </a:r>
            <a:r>
              <a:rPr lang="en-US" altLang="en-US" sz="2400" dirty="0" smtClean="0">
                <a:latin typeface="Gabriola" panose="04040605051002020D02" pitchFamily="82" charset="0"/>
                <a:cs typeface="Majalla UI"/>
              </a:rPr>
              <a:t>if there is two </a:t>
            </a:r>
            <a:r>
              <a:rPr lang="en-US" altLang="en-US" sz="2400" dirty="0">
                <a:latin typeface="Gabriola" panose="04040605051002020D02" pitchFamily="82" charset="0"/>
                <a:cs typeface="Majalla UI"/>
              </a:rPr>
              <a:t>OH groups on adjacent carbons are known as </a:t>
            </a:r>
            <a:r>
              <a:rPr lang="en-US" altLang="en-US" sz="2400" dirty="0">
                <a:solidFill>
                  <a:srgbClr val="FF0000"/>
                </a:solidFill>
                <a:latin typeface="Gabriola" panose="04040605051002020D02" pitchFamily="82" charset="0"/>
                <a:cs typeface="Majalla UI"/>
              </a:rPr>
              <a:t>1,2-glycols.</a:t>
            </a:r>
            <a:endParaRPr lang="ar-SA" altLang="en-US" sz="2400" dirty="0">
              <a:solidFill>
                <a:srgbClr val="FF0000"/>
              </a:solidFill>
              <a:latin typeface="Gabriola" panose="04040605051002020D02" pitchFamily="82" charset="0"/>
            </a:endParaRPr>
          </a:p>
          <a:p>
            <a:endParaRPr lang="en-US" dirty="0">
              <a:latin typeface="Gabriola" panose="04040605051002020D02" pitchFamily="82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13313073"/>
              </p:ext>
            </p:extLst>
          </p:nvPr>
        </p:nvGraphicFramePr>
        <p:xfrm>
          <a:off x="591701" y="2057400"/>
          <a:ext cx="8000999" cy="4038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746"/>
                <a:gridCol w="1925618"/>
                <a:gridCol w="2166321"/>
                <a:gridCol w="2625314"/>
              </a:tblGrid>
              <a:tr h="694944"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3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 </a:t>
                      </a:r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3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 </a:t>
                      </a: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=CHCH</a:t>
                      </a:r>
                      <a:r>
                        <a:rPr kumimoji="0" lang="en-US" alt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</a:t>
                      </a:r>
                    </a:p>
                    <a:p>
                      <a:pPr algn="ctr"/>
                      <a:endParaRPr lang="en-US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77001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70C0"/>
                          </a:solidFill>
                        </a:rPr>
                        <a:t>Common</a:t>
                      </a:r>
                      <a:endParaRPr lang="en-US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Methyl alcohol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Ethyl alcohol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Allyl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 alcohol</a:t>
                      </a:r>
                    </a:p>
                  </a:txBody>
                  <a:tcPr/>
                </a:tc>
              </a:tr>
              <a:tr h="4832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IUPAC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Methanol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Ethanol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2-Propen-1-ol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910045"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7425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rgbClr val="0070C0"/>
                          </a:solidFill>
                        </a:rPr>
                        <a:t>Common</a:t>
                      </a:r>
                    </a:p>
                    <a:p>
                      <a:endParaRPr lang="en-US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Isopropyl alcohol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Cyclopentyl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 alcohol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Methylcyclohexyl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 alcohol  </a:t>
                      </a:r>
                    </a:p>
                  </a:txBody>
                  <a:tcPr/>
                </a:tc>
              </a:tr>
              <a:tr h="7307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IUPAC </a:t>
                      </a:r>
                    </a:p>
                    <a:p>
                      <a:endParaRPr lang="en-US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2-Propanol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Cyclopentanol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Majalla UI"/>
                        <a:cs typeface="Majalla U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1-Methyl-1-cyclohexanol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15692728"/>
              </p:ext>
            </p:extLst>
          </p:nvPr>
        </p:nvGraphicFramePr>
        <p:xfrm>
          <a:off x="2514600" y="3962400"/>
          <a:ext cx="609600" cy="601508"/>
        </p:xfrm>
        <a:graphic>
          <a:graphicData uri="http://schemas.openxmlformats.org/presentationml/2006/ole">
            <p:oleObj spid="_x0000_s3252" r:id="rId4" imgW="340028" imgH="336965" progId="ChemDraw.Document.6.0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39434911"/>
              </p:ext>
            </p:extLst>
          </p:nvPr>
        </p:nvGraphicFramePr>
        <p:xfrm>
          <a:off x="4419600" y="3581400"/>
          <a:ext cx="612775" cy="990600"/>
        </p:xfrm>
        <a:graphic>
          <a:graphicData uri="http://schemas.openxmlformats.org/presentationml/2006/ole">
            <p:oleObj spid="_x0000_s3253" name="CS ChemDraw Drawing" r:id="rId5" imgW="320574" imgH="525131" progId="ChemDraw.Document.6.0">
              <p:embed/>
            </p:oleObj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833681513"/>
              </p:ext>
            </p:extLst>
          </p:nvPr>
        </p:nvGraphicFramePr>
        <p:xfrm>
          <a:off x="6858000" y="3657600"/>
          <a:ext cx="1143000" cy="891567"/>
        </p:xfrm>
        <a:graphic>
          <a:graphicData uri="http://schemas.openxmlformats.org/presentationml/2006/ole">
            <p:oleObj spid="_x0000_s3254" r:id="rId6" imgW="623800" imgH="494476" progId="ChemDraw.Document.6.0">
              <p:embed/>
            </p:oleObj>
          </a:graphicData>
        </a:graphic>
      </p:graphicFrame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7</a:t>
            </a:fld>
            <a:endParaRPr lang="en-US" dirty="0"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5803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15240443"/>
              </p:ext>
            </p:extLst>
          </p:nvPr>
        </p:nvGraphicFramePr>
        <p:xfrm>
          <a:off x="1080294" y="1447800"/>
          <a:ext cx="727075" cy="1662112"/>
        </p:xfrm>
        <a:graphic>
          <a:graphicData uri="http://schemas.openxmlformats.org/presentationml/2006/ole">
            <p:oleObj spid="_x0000_s5359" r:id="rId3" imgW="341376" imgH="789432" progId="ChemDraw.Document.6.0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72243386"/>
              </p:ext>
            </p:extLst>
          </p:nvPr>
        </p:nvGraphicFramePr>
        <p:xfrm>
          <a:off x="7362825" y="1646238"/>
          <a:ext cx="1333500" cy="1401762"/>
        </p:xfrm>
        <a:graphic>
          <a:graphicData uri="http://schemas.openxmlformats.org/presentationml/2006/ole">
            <p:oleObj spid="_x0000_s5360" r:id="rId4" imgW="624840" imgH="665988" progId="ChemDraw.Document.6.0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20349679"/>
              </p:ext>
            </p:extLst>
          </p:nvPr>
        </p:nvGraphicFramePr>
        <p:xfrm>
          <a:off x="4414837" y="1644650"/>
          <a:ext cx="995363" cy="1479550"/>
        </p:xfrm>
        <a:graphic>
          <a:graphicData uri="http://schemas.openxmlformats.org/presentationml/2006/ole">
            <p:oleObj spid="_x0000_s5361" r:id="rId5" imgW="465568" imgH="701395" progId="ChemDraw.Document.6.0">
              <p:embed/>
            </p:oleObj>
          </a:graphicData>
        </a:graphic>
      </p:graphicFrame>
      <p:sp>
        <p:nvSpPr>
          <p:cNvPr id="8" name="مربع نص 12"/>
          <p:cNvSpPr txBox="1">
            <a:spLocks noChangeArrowheads="1"/>
          </p:cNvSpPr>
          <p:nvPr/>
        </p:nvSpPr>
        <p:spPr bwMode="auto">
          <a:xfrm>
            <a:off x="457200" y="3287712"/>
            <a:ext cx="2667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2000" dirty="0">
                <a:latin typeface="Gabriola" panose="04040605051002020D02" pitchFamily="82" charset="0"/>
              </a:rPr>
              <a:t>4-Methyl-2-cyclohexen-1-ol</a:t>
            </a:r>
            <a:endParaRPr lang="en-US" altLang="en-US" sz="2000" dirty="0">
              <a:latin typeface="Gabriola" panose="04040605051002020D02" pitchFamily="82" charset="0"/>
              <a:ea typeface="Majalla UI"/>
              <a:cs typeface="Majalla UI"/>
            </a:endParaRPr>
          </a:p>
        </p:txBody>
      </p:sp>
      <p:sp>
        <p:nvSpPr>
          <p:cNvPr id="9" name="مستطيل 15"/>
          <p:cNvSpPr>
            <a:spLocks noChangeArrowheads="1"/>
          </p:cNvSpPr>
          <p:nvPr/>
        </p:nvSpPr>
        <p:spPr bwMode="auto">
          <a:xfrm>
            <a:off x="6910388" y="3181290"/>
            <a:ext cx="14590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sz="2000" dirty="0">
                <a:latin typeface="Gabriola" panose="04040605051002020D02" pitchFamily="82" charset="0"/>
              </a:rPr>
              <a:t>2-Phenylethanol</a:t>
            </a: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3230229" y="477837"/>
            <a:ext cx="233429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>
              <a:buClr>
                <a:srgbClr val="009DD9"/>
              </a:buClr>
            </a:pPr>
            <a:r>
              <a:rPr lang="en-US" altLang="en-US" sz="5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briola" panose="04040605051002020D02" pitchFamily="82" charset="0"/>
                <a:cs typeface="Arial" pitchFamily="34" charset="0"/>
              </a:rPr>
              <a:t> Examples</a:t>
            </a:r>
          </a:p>
        </p:txBody>
      </p:sp>
      <p:graphicFrame>
        <p:nvGraphicFramePr>
          <p:cNvPr id="13" name="Object 1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87609752"/>
              </p:ext>
            </p:extLst>
          </p:nvPr>
        </p:nvGraphicFramePr>
        <p:xfrm>
          <a:off x="5251105" y="4114800"/>
          <a:ext cx="3021012" cy="1441450"/>
        </p:xfrm>
        <a:graphic>
          <a:graphicData uri="http://schemas.openxmlformats.org/presentationml/2006/ole">
            <p:oleObj spid="_x0000_s5362" name="CS ChemDraw Drawing" r:id="rId6" imgW="2309400" imgH="1392480" progId="ChemDraw.Document.6.0">
              <p:embed/>
            </p:oleObj>
          </a:graphicData>
        </a:graphic>
      </p:graphicFrame>
      <p:sp>
        <p:nvSpPr>
          <p:cNvPr id="14" name="مربع نص 14"/>
          <p:cNvSpPr txBox="1">
            <a:spLocks noChangeArrowheads="1"/>
          </p:cNvSpPr>
          <p:nvPr/>
        </p:nvSpPr>
        <p:spPr bwMode="auto">
          <a:xfrm>
            <a:off x="3124200" y="3181290"/>
            <a:ext cx="35004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altLang="en-US" sz="2000" dirty="0">
                <a:latin typeface="Gabriola" panose="04040605051002020D02" pitchFamily="82" charset="0"/>
              </a:rPr>
              <a:t>1-Phenylmethanol</a:t>
            </a:r>
          </a:p>
          <a:p>
            <a:pPr algn="ctr" eaLnBrk="1" hangingPunct="1"/>
            <a:r>
              <a:rPr lang="en-US" altLang="en-US" sz="2000" dirty="0">
                <a:solidFill>
                  <a:srgbClr val="C00000"/>
                </a:solidFill>
                <a:latin typeface="Gabriola" panose="04040605051002020D02" pitchFamily="82" charset="0"/>
              </a:rPr>
              <a:t>Benzyl alcohol (common name)</a:t>
            </a:r>
            <a:endParaRPr lang="en-US" altLang="en-US" sz="2000" dirty="0">
              <a:solidFill>
                <a:srgbClr val="C00000"/>
              </a:solidFill>
              <a:latin typeface="Gabriola" panose="04040605051002020D02" pitchFamily="82" charset="0"/>
              <a:ea typeface="Majalla UI"/>
              <a:cs typeface="Majalla UI"/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8</a:t>
            </a:fld>
            <a:endParaRPr lang="en-US" dirty="0">
              <a:latin typeface="Gabriola" panose="04040605051002020D02" pitchFamily="82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10874598"/>
              </p:ext>
            </p:extLst>
          </p:nvPr>
        </p:nvGraphicFramePr>
        <p:xfrm>
          <a:off x="1066799" y="4572000"/>
          <a:ext cx="3075001" cy="1143000"/>
        </p:xfrm>
        <a:graphic>
          <a:graphicData uri="http://schemas.openxmlformats.org/presentationml/2006/ole">
            <p:oleObj spid="_x0000_s5363" name="CS ChemDraw Drawing" r:id="rId8" imgW="1627560" imgH="604440" progId="ChemDraw.Document.6.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200102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24234032"/>
              </p:ext>
            </p:extLst>
          </p:nvPr>
        </p:nvGraphicFramePr>
        <p:xfrm>
          <a:off x="1600200" y="3848830"/>
          <a:ext cx="5560589" cy="2790953"/>
        </p:xfrm>
        <a:graphic>
          <a:graphicData uri="http://schemas.openxmlformats.org/presentationml/2006/ole">
            <p:oleObj spid="_x0000_s4243" name="CS ChemDraw Drawing" r:id="rId3" imgW="3429000" imgH="1501920" progId="ChemDraw.Document.6.0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1795000"/>
            <a:ext cx="1600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Gabriola" panose="04040605051002020D02" pitchFamily="82" charset="0"/>
              </a:rPr>
              <a:t>4-Ethyl-2-hexanol</a:t>
            </a:r>
            <a:endParaRPr lang="en-US" sz="2000" dirty="0">
              <a:latin typeface="Gabriola" panose="04040605051002020D02" pitchFamily="8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22964" y="1813411"/>
            <a:ext cx="2510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Gabriola" panose="04040605051002020D02" pitchFamily="82" charset="0"/>
              </a:rPr>
              <a:t>5-Chloro-3-methyl-1-heptanol</a:t>
            </a:r>
            <a:endParaRPr lang="en-US" sz="2000" dirty="0">
              <a:latin typeface="Gabriola" panose="04040605051002020D02" pitchFamily="8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1813411"/>
            <a:ext cx="2071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Gabriola" panose="04040605051002020D02" pitchFamily="82" charset="0"/>
              </a:rPr>
              <a:t>3-Methyl-1-cyclohexanol</a:t>
            </a:r>
            <a:endParaRPr lang="en-US" sz="2000" dirty="0">
              <a:latin typeface="Gabriola" panose="04040605051002020D02" pitchFamily="82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latin typeface="Bookman Old Style" panose="02050604050505020204" pitchFamily="18" charset="0"/>
              </a:rPr>
              <a:t>Chem</a:t>
            </a:r>
            <a:endParaRPr lang="en-US" b="1" dirty="0">
              <a:latin typeface="Bookman Old Style" panose="02050604050505020204" pitchFamily="18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A00AE-2F65-4AB3-B4A1-0EF4B1A93D14}" type="slidenum">
              <a:rPr lang="en-US" smtClean="0">
                <a:latin typeface="Gabriola" panose="04040605051002020D02" pitchFamily="82" charset="0"/>
              </a:rPr>
              <a:pPr/>
              <a:t>9</a:t>
            </a:fld>
            <a:endParaRPr lang="en-US" dirty="0">
              <a:latin typeface="Gabriola" panose="04040605051002020D02" pitchFamily="82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34182901"/>
              </p:ext>
            </p:extLst>
          </p:nvPr>
        </p:nvGraphicFramePr>
        <p:xfrm>
          <a:off x="1524000" y="2362200"/>
          <a:ext cx="6798005" cy="1528763"/>
        </p:xfrm>
        <a:graphic>
          <a:graphicData uri="http://schemas.openxmlformats.org/presentationml/2006/ole">
            <p:oleObj spid="_x0000_s4244" name="CS ChemDraw Drawing" r:id="rId5" imgW="4109040" imgH="923760" progId="ChemDraw.Document.6.0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08847088"/>
              </p:ext>
            </p:extLst>
          </p:nvPr>
        </p:nvGraphicFramePr>
        <p:xfrm>
          <a:off x="1447800" y="609601"/>
          <a:ext cx="5750536" cy="1185400"/>
        </p:xfrm>
        <a:graphic>
          <a:graphicData uri="http://schemas.openxmlformats.org/presentationml/2006/ole">
            <p:oleObj spid="_x0000_s4245" name="CS ChemDraw Drawing" r:id="rId6" imgW="4398120" imgH="906120" progId="ChemDraw.Document.6.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6215483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3633</TotalTime>
  <Words>1295</Words>
  <Application>Microsoft Office PowerPoint</Application>
  <PresentationFormat>On-screen Show (4:3)</PresentationFormat>
  <Paragraphs>234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NewsPrint</vt:lpstr>
      <vt:lpstr>CS ChemDraw Drawing</vt:lpstr>
      <vt:lpstr>Alcohols and Phenols</vt:lpstr>
      <vt:lpstr>Learning Objectives</vt:lpstr>
      <vt:lpstr>Slide 3</vt:lpstr>
      <vt:lpstr>Type of Alcohols</vt:lpstr>
      <vt:lpstr>Classification and Nomenclature of Alcohols </vt:lpstr>
      <vt:lpstr>Nomenclature of Alcohols</vt:lpstr>
      <vt:lpstr>Slide 7</vt:lpstr>
      <vt:lpstr>Slide 8</vt:lpstr>
      <vt:lpstr>Slide 9</vt:lpstr>
      <vt:lpstr>Slide 10</vt:lpstr>
      <vt:lpstr>Slide 11</vt:lpstr>
      <vt:lpstr>Physical Properties of Alcohols</vt:lpstr>
      <vt:lpstr>Slide 13</vt:lpstr>
      <vt:lpstr>Physical Properties of Phenols</vt:lpstr>
      <vt:lpstr>pKa Values for Typical OH Compounds 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Dr. Zainab M Almarhoon</dc:title>
  <dc:creator>HP</dc:creator>
  <cp:lastModifiedBy>shalaqeel</cp:lastModifiedBy>
  <cp:revision>95</cp:revision>
  <dcterms:created xsi:type="dcterms:W3CDTF">2014-11-03T18:53:38Z</dcterms:created>
  <dcterms:modified xsi:type="dcterms:W3CDTF">2016-10-31T08:29:46Z</dcterms:modified>
</cp:coreProperties>
</file>