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notesSlides/notesSlide15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6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6" r:id="rId2"/>
    <p:sldId id="266" r:id="rId3"/>
    <p:sldId id="297" r:id="rId4"/>
    <p:sldId id="265" r:id="rId5"/>
    <p:sldId id="282" r:id="rId6"/>
    <p:sldId id="271" r:id="rId7"/>
    <p:sldId id="293" r:id="rId8"/>
    <p:sldId id="274" r:id="rId9"/>
    <p:sldId id="283" r:id="rId10"/>
    <p:sldId id="284" r:id="rId11"/>
    <p:sldId id="256" r:id="rId12"/>
    <p:sldId id="276" r:id="rId13"/>
    <p:sldId id="292" r:id="rId14"/>
    <p:sldId id="278" r:id="rId15"/>
    <p:sldId id="291" r:id="rId16"/>
    <p:sldId id="281" r:id="rId17"/>
    <p:sldId id="294" r:id="rId18"/>
    <p:sldId id="298" r:id="rId19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FFFF"/>
    <a:srgbClr val="660066"/>
    <a:srgbClr val="663300"/>
    <a:srgbClr val="996600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376FCFB-1114-491A-B1C7-DAD2ED85C6A8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9272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0731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9032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7888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54281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38528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57375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422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6188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5776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5505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439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7603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6FCFB-1114-491A-B1C7-DAD2ED85C6A8}" type="slidenum">
              <a:rPr lang="ar-SA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7628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24547F1-9E02-4AD8-97D2-714DC4209790}" type="slidenum">
              <a:rPr lang="ar-SA" altLang="en-US"/>
              <a:pPr/>
              <a:t>9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7809C61-8928-47B5-8525-E798043BE5AC}" type="slidenum">
              <a:rPr lang="ar-SA" altLang="en-US"/>
              <a:pPr/>
              <a:t>10</a:t>
            </a:fld>
            <a:endParaRPr lang="en-GB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5C47AB-17B5-4838-96A3-4A283AD3EC33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4706825"/>
      </p:ext>
    </p:extLst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8DD4F-7D8C-4310-9DB3-1ED3B735C72C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6950503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8A4D4-C1CD-4C77-A67A-B88FFF48C576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5356846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F9B373-E176-4007-8161-1AF0DA903F0C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86757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F1EAB-DB2B-41C7-BDA1-C057F01FAD04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5411832"/>
      </p:ext>
    </p:extLst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9B691E-0A23-4317-98A1-5EB34625A74A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1086419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1E2EAE-2BC6-48D9-8703-5FBF638A12FA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4472567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B69CB4-ED2A-4449-8582-AD44886D69B6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574249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22B0AC-C5EF-4FAD-948A-627B6C17DE59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442906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D1B3D-6C3D-4FEC-A56F-DF1FD12B67A5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515075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FE7F0-17BC-4D1E-BA2F-A083D110A8E6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5656912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10103AF-4E1C-4950-AE50-C2199DC67AA4}" type="slidenum">
              <a:rPr lang="ar-SA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7.xml"/><Relationship Id="rId7" Type="http://schemas.openxmlformats.org/officeDocument/2006/relationships/image" Target="../media/image13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1.xml"/><Relationship Id="rId7" Type="http://schemas.openxmlformats.org/officeDocument/2006/relationships/image" Target="../media/image13.jpe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34.xml"/><Relationship Id="rId7" Type="http://schemas.openxmlformats.org/officeDocument/2006/relationships/image" Target="../media/image18.jpe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7.jpeg"/><Relationship Id="rId5" Type="http://schemas.openxmlformats.org/officeDocument/2006/relationships/notesSlide" Target="../notesSlides/notesSlide12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7.xml"/><Relationship Id="rId7" Type="http://schemas.openxmlformats.org/officeDocument/2006/relationships/image" Target="../media/image13.jpe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40.xml"/><Relationship Id="rId7" Type="http://schemas.openxmlformats.org/officeDocument/2006/relationships/image" Target="../media/image12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9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44.xml"/><Relationship Id="rId7" Type="http://schemas.openxmlformats.org/officeDocument/2006/relationships/image" Target="../media/image21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45.xml"/><Relationship Id="rId9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48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7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26.png"/><Relationship Id="rId5" Type="http://schemas.openxmlformats.org/officeDocument/2006/relationships/tags" Target="../tags/tag50.xml"/><Relationship Id="rId10" Type="http://schemas.openxmlformats.org/officeDocument/2006/relationships/image" Target="../media/image25.png"/><Relationship Id="rId4" Type="http://schemas.openxmlformats.org/officeDocument/2006/relationships/tags" Target="../tags/tag49.xml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5.xml"/><Relationship Id="rId7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jpeg"/><Relationship Id="rId4" Type="http://schemas.openxmlformats.org/officeDocument/2006/relationships/tags" Target="../tags/tag6.xml"/><Relationship Id="rId9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3.xml"/><Relationship Id="rId7" Type="http://schemas.openxmlformats.org/officeDocument/2006/relationships/image" Target="../media/image13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16.xml"/><Relationship Id="rId7" Type="http://schemas.openxmlformats.org/officeDocument/2006/relationships/image" Target="../media/image1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4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9.xml"/><Relationship Id="rId7" Type="http://schemas.openxmlformats.org/officeDocument/2006/relationships/image" Target="../media/image13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4.xml"/><Relationship Id="rId7" Type="http://schemas.openxmlformats.org/officeDocument/2006/relationships/image" Target="../media/image13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270349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Comparison: 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Plant &amp; Animal Cells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2672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Differences</a:t>
            </a:r>
          </a:p>
          <a:p>
            <a:pPr eaLnBrk="1" hangingPunct="1">
              <a:spcBef>
                <a:spcPct val="10000"/>
              </a:spcBef>
              <a:buFontTx/>
              <a:buNone/>
              <a:defRPr/>
            </a:pP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spcBef>
                <a:spcPct val="100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Plants have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Cell wall – provides strength &amp; rigidity and is not found in animal cells.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Have chloroplasts that is photosynthetic and are not found in animal cells.</a:t>
            </a:r>
          </a:p>
          <a:p>
            <a:pPr lvl="2" eaLnBrk="1" hangingPunct="1">
              <a:spcBef>
                <a:spcPct val="10000"/>
              </a:spcBef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spcBef>
                <a:spcPct val="100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Animals have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Organelle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lysosomes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centriols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flagella are not found in plants.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Centrioles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have important role in cell division.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  <a:effectLst>
            <a:outerShdw blurRad="63500" dist="45791" dir="2021404" algn="ctr" rotWithShape="0">
              <a:srgbClr val="FF0000"/>
            </a:outerShd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5400" dirty="0" smtClean="0">
                <a:ln w="11430"/>
                <a:solidFill>
                  <a:srgbClr val="0000FF"/>
                </a:solidFill>
                <a:latin typeface="Impact" panose="020B0806030902050204" pitchFamily="34" charset="0"/>
              </a:rPr>
              <a:t>The Cell Organelles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54163"/>
            <a:ext cx="9144000" cy="4694237"/>
          </a:xfrm>
        </p:spPr>
        <p:txBody>
          <a:bodyPr>
            <a:spAutoFit/>
          </a:bodyPr>
          <a:lstStyle/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contains most of the genes in an eukaryotic cell as it is the r</a:t>
            </a:r>
            <a:r>
              <a:rPr lang="en-US" sz="2000" b="1" dirty="0" smtClean="0"/>
              <a:t>epository for genetic material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is separated from the cytoplasm by a double membrane </a:t>
            </a:r>
            <a:r>
              <a:rPr lang="en-GB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called </a:t>
            </a:r>
            <a:r>
              <a:rPr lang="en-GB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nuclear envelope</a:t>
            </a:r>
            <a:r>
              <a:rPr 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/>
          </a:p>
          <a:p>
            <a:pPr indent="-227013" eaLnBrk="1" hangingPunct="1">
              <a:lnSpc>
                <a:spcPct val="130000"/>
              </a:lnSpc>
              <a:tabLst>
                <a:tab pos="2743200" algn="l"/>
              </a:tabLst>
              <a:defRPr/>
            </a:pPr>
            <a:r>
              <a:rPr lang="en-US" sz="2000" b="1" dirty="0" smtClean="0"/>
              <a:t>It directs activities of the cell.</a:t>
            </a:r>
          </a:p>
          <a:p>
            <a:pPr indent="-227013" eaLnBrk="1" hangingPunct="1">
              <a:lnSpc>
                <a:spcPct val="130000"/>
              </a:lnSpc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GB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nuclear membrane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contains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pores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that allow large macromolecules and particles to pass through.</a:t>
            </a: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nuclear membrane is maintaining the shape of the nucleus.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56388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1)- The nucleus</a:t>
            </a:r>
            <a:r>
              <a:rPr 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r>
              <a:rPr lang="en-US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Contains the cell</a:t>
            </a: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genetic library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F0D61C-6715-44B1-BB12-5A0BD681EAD4}" type="slidenum">
              <a:rPr lang="ar-SA" altLang="en-US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" b="9000"/>
          <a:stretch>
            <a:fillRect/>
          </a:stretch>
        </p:blipFill>
        <p:spPr bwMode="auto">
          <a:xfrm>
            <a:off x="4085455" y="1219200"/>
            <a:ext cx="5058545" cy="55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 descr="05_10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16667"/>
          <a:stretch>
            <a:fillRect/>
          </a:stretch>
        </p:blipFill>
        <p:spPr bwMode="auto">
          <a:xfrm>
            <a:off x="55256" y="1447800"/>
            <a:ext cx="4030199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56388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nucleus</a:t>
            </a:r>
            <a:r>
              <a:rPr 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r>
              <a:rPr lang="en-US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Contains the cell</a:t>
            </a: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genetic library</a:t>
            </a:r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86422"/>
            <a:ext cx="8382000" cy="5595378"/>
          </a:xfr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contains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chromatin fiber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r>
              <a:rPr lang="en-US" altLang="ja-JP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which is made up of DNA  and proteins.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When the cell prepares to divide, the chromatin fibers coil up </a:t>
            </a:r>
            <a:r>
              <a:rPr 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condensed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be seen as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chromosomes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r>
              <a:rPr lang="en-US" altLang="ja-JP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eukaryotic species has a characteristic number of chromosomes.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- 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typical human cell has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46 chromosomes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sex cells or </a:t>
            </a:r>
            <a:r>
              <a:rPr lang="en-US" sz="1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gametes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(eggs and sperm) have only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23 chromosomes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directs protein synthesis by synthesizing messenger RNA (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lvl="1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mRNA travels to the cytoplasm and combines with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translate its genetic message into the primary structure of a specific protein.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Nucleolus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a dark region involved in production of ribosomes.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56388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nucleus</a:t>
            </a:r>
            <a:r>
              <a:rPr 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r>
              <a:rPr lang="en-US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4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Contains the cell</a:t>
            </a:r>
            <a:r>
              <a:rPr lang="en-US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genetic library</a:t>
            </a:r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RNA-protein complexes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composed of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 subunits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large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small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that join and attach to messenger RNA </a:t>
            </a:r>
            <a:r>
              <a:rPr lang="en-US" sz="2000" b="1" dirty="0" smtClean="0">
                <a:solidFill>
                  <a:srgbClr val="000000"/>
                </a:solidFill>
              </a:rPr>
              <a:t>to carry out protein synthesis.</a:t>
            </a: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So, it is the site of protein synthesis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Ribosome assembly begins in the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nucleolus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and is completed in the cytoplasm</a:t>
            </a:r>
          </a:p>
        </p:txBody>
      </p:sp>
      <p:pic>
        <p:nvPicPr>
          <p:cNvPr id="74756" name="Picture 4" descr="05_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14999"/>
          <a:stretch>
            <a:fillRect/>
          </a:stretch>
        </p:blipFill>
        <p:spPr bwMode="auto">
          <a:xfrm>
            <a:off x="1143000" y="3862388"/>
            <a:ext cx="6629400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Rectangle 6"/>
          <p:cNvSpPr>
            <a:spLocks noGrp="1" noChangeArrowheads="1"/>
          </p:cNvSpPr>
          <p:nvPr>
            <p:ph type="title"/>
          </p:nvPr>
        </p:nvSpPr>
        <p:spPr>
          <a:xfrm>
            <a:off x="1676400" y="76200"/>
            <a:ext cx="5029200" cy="914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2)- Ribosomes:  </a:t>
            </a:r>
            <a:r>
              <a:rPr lang="en-US" sz="36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36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protein-making machine</a:t>
            </a:r>
            <a:endParaRPr lang="en-US" sz="28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 bldLvl="5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31750"/>
            <a:ext cx="8839200" cy="6909584"/>
          </a:xfrm>
        </p:spPr>
        <p:txBody>
          <a:bodyPr>
            <a:spAutoFit/>
          </a:bodyPr>
          <a:lstStyle/>
          <a:p>
            <a:pPr marL="341313" indent="-268288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In the </a:t>
            </a:r>
            <a:r>
              <a:rPr lang="en-US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nucleolus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, ribosomal RNA (</a:t>
            </a:r>
            <a:r>
              <a:rPr 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rRNA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) is synthesized and assembled with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proteins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 from the cytoplasm to form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ribosomal subunits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.</a:t>
            </a:r>
          </a:p>
          <a:p>
            <a:pPr marL="341313" indent="-268288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The subunits 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pass out through 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the nuclear pores to the cytoplasm where they combine to form </a:t>
            </a:r>
            <a:r>
              <a:rPr 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ribosomes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.</a:t>
            </a:r>
          </a:p>
          <a:p>
            <a:pPr marL="341313" indent="-268288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Cells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that synthesize large quantities of proteins (e.g., pancreas) have large numbers of ribosomes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.</a:t>
            </a: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511175" indent="-3413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Types of Ribosomes:-</a:t>
            </a:r>
          </a:p>
          <a:p>
            <a:pPr marL="511175" indent="-341313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Free ribosomes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 are suspended </a:t>
            </a:r>
            <a:r>
              <a:rPr lang="en-US" sz="2000" b="1" dirty="0" smtClean="0">
                <a:solidFill>
                  <a:srgbClr val="000000"/>
                </a:solidFill>
                <a:ea typeface="ＭＳ Ｐゴシック" charset="0"/>
              </a:rPr>
              <a:t>in 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the cytosol and synthesize proteins that function </a:t>
            </a:r>
            <a:r>
              <a:rPr lang="en-US" sz="2000" b="1" u="sng" dirty="0">
                <a:solidFill>
                  <a:srgbClr val="000000"/>
                </a:solidFill>
                <a:ea typeface="ＭＳ Ｐゴシック" charset="0"/>
              </a:rPr>
              <a:t>within the cytosol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.</a:t>
            </a:r>
          </a:p>
          <a:p>
            <a:pPr marL="511175" indent="-341313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a typeface="ＭＳ Ｐゴシック" charset="0"/>
            </a:endParaRPr>
          </a:p>
          <a:p>
            <a:pPr marL="511175" indent="-341313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Bound ribosomes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 are attached to </a:t>
            </a:r>
            <a:r>
              <a:rPr lang="en-US" sz="2000" b="1" dirty="0" smtClean="0">
                <a:solidFill>
                  <a:srgbClr val="000000"/>
                </a:solidFill>
                <a:ea typeface="ＭＳ Ｐゴシック" charset="0"/>
              </a:rPr>
              <a:t>the 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outside of the endoplasmic reticulum.</a:t>
            </a:r>
          </a:p>
          <a:p>
            <a:pPr marL="990600" lvl="1" indent="-5334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000000"/>
                </a:solidFill>
                <a:ea typeface="Arial" charset="0"/>
              </a:rPr>
              <a:t>These synthesize proteins that are either included into membranes or for secretion outside the cell.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4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1" t="40611" r="2542" b="8182"/>
          <a:stretch>
            <a:fillRect/>
          </a:stretch>
        </p:blipFill>
        <p:spPr bwMode="auto">
          <a:xfrm>
            <a:off x="5943600" y="2286000"/>
            <a:ext cx="2819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9CB4-ED2A-4449-8582-AD44886D69B6}" type="slidenum">
              <a:rPr lang="ar-SA" altLang="en-US" smtClean="0"/>
              <a:pPr/>
              <a:t>17</a:t>
            </a:fld>
            <a:endParaRPr lang="en-GB" altLang="en-US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31504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560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0" y="1600200"/>
            <a:ext cx="4837113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8"/>
          <a:stretch>
            <a:fillRect/>
          </a:stretch>
        </p:blipFill>
        <p:spPr bwMode="auto">
          <a:xfrm>
            <a:off x="4724400" y="1600200"/>
            <a:ext cx="4343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2" name="Picture 12" descr="Picture1.bmp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C:\Users\mmoustafa\Desktop\amad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6442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6404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5286" y="1676400"/>
            <a:ext cx="3962400" cy="519113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rgbClr val="0000FF"/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j-cs"/>
              </a:rPr>
              <a:t>B- Eukaryotic Cell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Eukaryotic Cell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9CB4-ED2A-4449-8582-AD44886D69B6}" type="slidenum">
              <a:rPr lang="ar-SA" altLang="en-US" smtClean="0"/>
              <a:pPr/>
              <a:t>3</a:t>
            </a:fld>
            <a:endParaRPr lang="en-GB" altLang="en-US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414104236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3429000" y="1600200"/>
            <a:ext cx="2514600" cy="1066800"/>
            <a:chOff x="2160" y="576"/>
            <a:chExt cx="1584" cy="672"/>
          </a:xfrm>
        </p:grpSpPr>
        <p:sp>
          <p:nvSpPr>
            <p:cNvPr id="12299" name="Oval 11"/>
            <p:cNvSpPr>
              <a:spLocks noChangeArrowheads="1"/>
            </p:cNvSpPr>
            <p:nvPr/>
          </p:nvSpPr>
          <p:spPr bwMode="auto">
            <a:xfrm>
              <a:off x="2160" y="576"/>
              <a:ext cx="1584" cy="67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endParaRPr lang="en-US" b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290" name="Text Box 2"/>
            <p:cNvSpPr txBox="1">
              <a:spLocks noChangeArrowheads="1"/>
            </p:cNvSpPr>
            <p:nvPr/>
          </p:nvSpPr>
          <p:spPr bwMode="auto">
            <a:xfrm>
              <a:off x="2256" y="624"/>
              <a:ext cx="139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b="1" dirty="0" err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anose="020B0604020202020204" pitchFamily="34" charset="0"/>
                  <a:ea typeface="+mn-ea"/>
                </a:rPr>
                <a:t>Eu</a:t>
              </a:r>
              <a:r>
                <a:rPr lang="en-GB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anose="020B0604020202020204" pitchFamily="34" charset="0"/>
                  <a:ea typeface="+mn-ea"/>
                </a:rPr>
                <a:t> = True</a:t>
              </a:r>
            </a:p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b="1" dirty="0" err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anose="020B0604020202020204" pitchFamily="34" charset="0"/>
                  <a:ea typeface="+mn-ea"/>
                </a:rPr>
                <a:t>Karyon</a:t>
              </a:r>
              <a:r>
                <a:rPr lang="en-GB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anose="020B0604020202020204" pitchFamily="34" charset="0"/>
                  <a:ea typeface="+mn-ea"/>
                </a:rPr>
                <a:t> = Nucleus</a:t>
              </a:r>
              <a:endParaRPr lang="en-US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09800" y="228600"/>
            <a:ext cx="518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B- The Eukaryotic Cell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524000" y="4221163"/>
            <a:ext cx="2590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Animal Cell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715000" y="4144963"/>
            <a:ext cx="213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3200" b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Plant Cell</a:t>
            </a:r>
          </a:p>
        </p:txBody>
      </p:sp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2743200" y="2743200"/>
            <a:ext cx="3962400" cy="1401763"/>
            <a:chOff x="1536" y="1344"/>
            <a:chExt cx="2496" cy="672"/>
          </a:xfrm>
        </p:grpSpPr>
        <p:sp>
          <p:nvSpPr>
            <p:cNvPr id="3083" name="Line 7"/>
            <p:cNvSpPr>
              <a:spLocks noChangeShapeType="1"/>
            </p:cNvSpPr>
            <p:nvPr/>
          </p:nvSpPr>
          <p:spPr bwMode="auto">
            <a:xfrm>
              <a:off x="2736" y="1344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Line 8"/>
            <p:cNvSpPr>
              <a:spLocks noChangeShapeType="1"/>
            </p:cNvSpPr>
            <p:nvPr/>
          </p:nvSpPr>
          <p:spPr bwMode="auto">
            <a:xfrm>
              <a:off x="1536" y="1728"/>
              <a:ext cx="24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Line 9"/>
            <p:cNvSpPr>
              <a:spLocks noChangeShapeType="1"/>
            </p:cNvSpPr>
            <p:nvPr/>
          </p:nvSpPr>
          <p:spPr bwMode="auto">
            <a:xfrm flipH="1">
              <a:off x="1536" y="1728"/>
              <a:ext cx="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Line 10"/>
            <p:cNvSpPr>
              <a:spLocks noChangeShapeType="1"/>
            </p:cNvSpPr>
            <p:nvPr/>
          </p:nvSpPr>
          <p:spPr bwMode="auto">
            <a:xfrm flipH="1">
              <a:off x="4024" y="1728"/>
              <a:ext cx="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76200" y="5334000"/>
            <a:ext cx="853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dirty="0" smtClean="0">
                <a:ln w="11430"/>
                <a:solidFill>
                  <a:srgbClr val="FF0000"/>
                </a:solidFill>
                <a:latin typeface="Impact" panose="020B0806030902050204" pitchFamily="34" charset="0"/>
              </a:rPr>
              <a:t>Compare  Animal and Plant cell</a:t>
            </a:r>
            <a:endParaRPr lang="en-GB" sz="3200" dirty="0" smtClean="0">
              <a:ln w="11430"/>
              <a:solidFill>
                <a:srgbClr val="FF0000"/>
              </a:solidFill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28600" y="5715000"/>
            <a:ext cx="853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dirty="0" smtClean="0">
                <a:ln w="11430"/>
                <a:solidFill>
                  <a:srgbClr val="FF0000"/>
                </a:solidFill>
                <a:latin typeface="Impact" panose="020B0806030902050204" pitchFamily="34" charset="0"/>
              </a:rPr>
              <a:t>What are the functions of cell organelles </a:t>
            </a:r>
            <a:r>
              <a:rPr lang="en-GB" sz="3600" dirty="0" smtClean="0">
                <a:ln w="11430"/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" name="Picture 1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n-GB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Eukaryotic </a:t>
            </a: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 Organization</a:t>
            </a:r>
          </a:p>
        </p:txBody>
      </p:sp>
      <p:pic>
        <p:nvPicPr>
          <p:cNvPr id="4099" name="Picture 3" descr="FG02_0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382000" cy="55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04950"/>
            <a:ext cx="9144000" cy="5200650"/>
          </a:xfr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eukaryotic cell has internal membranes, which partition the cell into compartments.</a:t>
            </a:r>
          </a:p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These membranes also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participate in metabolism 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as many enzymes are built into membranes.</a:t>
            </a:r>
          </a:p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general structure of a biological membrane is a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layer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phospholipids and diverse proteins.</a:t>
            </a:r>
          </a:p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type of membrane has a unique combination of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lipids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its specific functions.</a:t>
            </a:r>
          </a:p>
          <a:p>
            <a:pPr lvl="1"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those in the membranes of mitochondria function in cellular respiration.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4676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Introduction</a:t>
            </a:r>
            <a:endParaRPr lang="en-US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19D201-3A94-4C54-8789-FBAFA38C5FE3}" type="slidenum">
              <a:rPr lang="ar-SA" altLang="en-US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ounded Rectangle 1"/>
          <p:cNvSpPr>
            <a:spLocks noChangeArrowheads="1"/>
          </p:cNvSpPr>
          <p:nvPr/>
        </p:nvSpPr>
        <p:spPr bwMode="auto">
          <a:xfrm>
            <a:off x="5791200" y="6126163"/>
            <a:ext cx="2667000" cy="6556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7"/>
          <a:stretch>
            <a:fillRect/>
          </a:stretch>
        </p:blipFill>
        <p:spPr bwMode="auto">
          <a:xfrm>
            <a:off x="152400" y="228600"/>
            <a:ext cx="8915400" cy="603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438400" y="2413000"/>
            <a:ext cx="4686300" cy="3505200"/>
            <a:chOff x="1536" y="1520"/>
            <a:chExt cx="2952" cy="2208"/>
          </a:xfrm>
        </p:grpSpPr>
        <p:sp>
          <p:nvSpPr>
            <p:cNvPr id="7173" name="Rectangle 6"/>
            <p:cNvSpPr>
              <a:spLocks noChangeArrowheads="1"/>
            </p:cNvSpPr>
            <p:nvPr/>
          </p:nvSpPr>
          <p:spPr bwMode="auto">
            <a:xfrm>
              <a:off x="2688" y="3536"/>
              <a:ext cx="912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7174" name="Rectangle 7"/>
            <p:cNvSpPr>
              <a:spLocks noChangeArrowheads="1"/>
            </p:cNvSpPr>
            <p:nvPr/>
          </p:nvSpPr>
          <p:spPr bwMode="auto">
            <a:xfrm>
              <a:off x="3728" y="3152"/>
              <a:ext cx="720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7175" name="Rectangle 8"/>
            <p:cNvSpPr>
              <a:spLocks noChangeArrowheads="1"/>
            </p:cNvSpPr>
            <p:nvPr/>
          </p:nvSpPr>
          <p:spPr bwMode="auto">
            <a:xfrm>
              <a:off x="3576" y="1520"/>
              <a:ext cx="912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7176" name="Rectangle 9"/>
            <p:cNvSpPr>
              <a:spLocks noChangeArrowheads="1"/>
            </p:cNvSpPr>
            <p:nvPr/>
          </p:nvSpPr>
          <p:spPr bwMode="auto">
            <a:xfrm>
              <a:off x="1536" y="3312"/>
              <a:ext cx="576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</p:grpSp>
      <p:sp>
        <p:nvSpPr>
          <p:cNvPr id="7172" name="Rounded Rectangle 7"/>
          <p:cNvSpPr>
            <a:spLocks noChangeArrowheads="1"/>
          </p:cNvSpPr>
          <p:nvPr/>
        </p:nvSpPr>
        <p:spPr bwMode="auto">
          <a:xfrm>
            <a:off x="6289675" y="5410200"/>
            <a:ext cx="2667000" cy="8493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370888" cy="4267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Similarities</a:t>
            </a:r>
          </a:p>
          <a:p>
            <a:pPr eaLnBrk="1" hangingPunct="1">
              <a:buFontTx/>
              <a:buNone/>
              <a:defRPr/>
            </a:pPr>
            <a:endParaRPr lang="en-US" sz="1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" charset="0"/>
              </a:rPr>
              <a:t>Both are eukaryotic cells</a:t>
            </a:r>
          </a:p>
          <a:p>
            <a:pPr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" charset="0"/>
              </a:rPr>
              <a:t>Both contain similar organelles</a:t>
            </a:r>
          </a:p>
          <a:p>
            <a:pPr lvl="1"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Arial" charset="0"/>
            </a:endParaRP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" charset="0"/>
              </a:rPr>
              <a:t>Both are surrounded by cell membrane</a:t>
            </a:r>
          </a:p>
          <a:p>
            <a:pPr lvl="1"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Comparison: </a:t>
            </a:r>
            <a:r>
              <a:rPr 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Plant &amp; Animal Cells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"/>
  <p:tag name="ARTICULATE_PROJECT_OPEN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1114764-c:\users\amahmedkeele\desktop\lectures\lecture-6 cell-organelles\lecture 6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AUDIO_RECORDED" val="1"/>
  <p:tag name="ELAPSEDTIME" val="93.1"/>
  <p:tag name="ANNOTATION_TYPE_1" val="0"/>
  <p:tag name="ANNOTATION_START_1" val="19.0"/>
  <p:tag name="ANNOTATION_END_1" val="22.3"/>
  <p:tag name="ANNOTATION_TOP_1" val="196"/>
  <p:tag name="ANNOTATION_LEFT_1" val="42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2.3"/>
  <p:tag name="ANNOTATION_END_2" val="54.1"/>
  <p:tag name="ANNOTATION_TOP_2" val="247"/>
  <p:tag name="ANNOTATION_LEFT_2" val="39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4.1"/>
  <p:tag name="ANNOTATION_END_3" val="56.4"/>
  <p:tag name="ANNOTATION_TOP_3" val="473"/>
  <p:tag name="ANNOTATION_LEFT_3" val="18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6.4"/>
  <p:tag name="ANNOTATION_END_4" val="67.7"/>
  <p:tag name="ANNOTATION_TOP_4" val="468"/>
  <p:tag name="ANNOTATION_LEFT_4" val="61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7.7"/>
  <p:tag name="ANNOTATION_END_5" val="69.4"/>
  <p:tag name="ANNOTATION_TOP_5" val="616"/>
  <p:tag name="ANNOTATION_LEFT_5" val="16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9.4"/>
  <p:tag name="ANNOTATION_END_6" val="70.2"/>
  <p:tag name="ANNOTATION_TOP_6" val="621"/>
  <p:tag name="ANNOTATION_LEFT_6" val="36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0.2"/>
  <p:tag name="ANNOTATION_END_7" val="73.7"/>
  <p:tag name="ANNOTATION_TOP_7" val="617"/>
  <p:tag name="ANNOTATION_LEFT_7" val="58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3.7"/>
  <p:tag name="ANNOTATION_END_8" val="81.3"/>
  <p:tag name="ANNOTATION_TOP_8" val="671"/>
  <p:tag name="ANNOTATION_LEFT_8" val="10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1.3"/>
  <p:tag name="ANNOTATION_END_9" val="87.1"/>
  <p:tag name="ANNOTATION_TOP_9" val="676"/>
  <p:tag name="ANNOTATION_LEFT_9" val="33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7.1"/>
  <p:tag name="ANNOTATION_TOP_10" val="667"/>
  <p:tag name="ANNOTATION_LEFT_10" val="62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5947464441d4fb18ea232532d9c82f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28d321493754a3c9340bf1e391cc15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2"/>
  <p:tag name="ARTICULATE_AUDIO_RECORDED" val="1"/>
  <p:tag name="ELAPSEDTIME" val="206.5"/>
  <p:tag name="ANNOTATION_TYPE_1" val="0"/>
  <p:tag name="ANNOTATION_START_1" val="26.9"/>
  <p:tag name="ANNOTATION_END_1" val="36.3"/>
  <p:tag name="ANNOTATION_TOP_1" val="218"/>
  <p:tag name="ANNOTATION_LEFT_1" val="26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3"/>
  <p:tag name="ANNOTATION_END_2" val="57.9"/>
  <p:tag name="ANNOTATION_TOP_2" val="425"/>
  <p:tag name="ANNOTATION_LEFT_2" val="27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7.9"/>
  <p:tag name="ANNOTATION_END_3" val="60.7"/>
  <p:tag name="ANNOTATION_TOP_3" val="373"/>
  <p:tag name="ANNOTATION_LEFT_3" val="47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0.7"/>
  <p:tag name="ANNOTATION_END_4" val="63.8"/>
  <p:tag name="ANNOTATION_TOP_4" val="476"/>
  <p:tag name="ANNOTATION_LEFT_4" val="46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3.8"/>
  <p:tag name="ANNOTATION_END_5" val="65.5"/>
  <p:tag name="ANNOTATION_TOP_5" val="379"/>
  <p:tag name="ANNOTATION_LEFT_5" val="46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5.5"/>
  <p:tag name="ANNOTATION_END_6" val="67.8"/>
  <p:tag name="ANNOTATION_TOP_6" val="472"/>
  <p:tag name="ANNOTATION_LEFT_6" val="45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7.8"/>
  <p:tag name="ANNOTATION_END_7" val="75.3"/>
  <p:tag name="ANNOTATION_TOP_7" val="416"/>
  <p:tag name="ANNOTATION_LEFT_7" val="26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5.3"/>
  <p:tag name="ANNOTATION_END_8" val="82.7"/>
  <p:tag name="ANNOTATION_TOP_8" val="466"/>
  <p:tag name="ANNOTATION_LEFT_8" val="46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2.7"/>
  <p:tag name="ANNOTATION_END_9" val="85.4"/>
  <p:tag name="ANNOTATION_TOP_9" val="265"/>
  <p:tag name="ANNOTATION_LEFT_9" val="66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5.4"/>
  <p:tag name="ANNOTATION_END_10" val="88.1"/>
  <p:tag name="ANNOTATION_TOP_10" val="491"/>
  <p:tag name="ANNOTATION_LEFT_10" val="66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8.1"/>
  <p:tag name="ANNOTATION_END_11" val="91.1"/>
  <p:tag name="ANNOTATION_TOP_11" val="265"/>
  <p:tag name="ANNOTATION_LEFT_11" val="67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1.1"/>
  <p:tag name="ANNOTATION_END_12" val="93.0"/>
  <p:tag name="ANNOTATION_TOP_12" val="320"/>
  <p:tag name="ANNOTATION_LEFT_12" val="67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3.0"/>
  <p:tag name="ANNOTATION_END_13" val="95.2"/>
  <p:tag name="ANNOTATION_TOP_13" val="337"/>
  <p:tag name="ANNOTATION_LEFT_13" val="68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5.2"/>
  <p:tag name="ANNOTATION_END_14" val="97.3"/>
  <p:tag name="ANNOTATION_TOP_14" val="352"/>
  <p:tag name="ANNOTATION_LEFT_14" val="69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7.3"/>
  <p:tag name="ANNOTATION_END_15" val="98.8"/>
  <p:tag name="ANNOTATION_TOP_15" val="373"/>
  <p:tag name="ANNOTATION_LEFT_15" val="71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8.8"/>
  <p:tag name="ANNOTATION_END_16" val="100.0"/>
  <p:tag name="ANNOTATION_TOP_16" val="394"/>
  <p:tag name="ANNOTATION_LEFT_16" val="70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0.0"/>
  <p:tag name="ANNOTATION_END_17" val="111.5"/>
  <p:tag name="ANNOTATION_TOP_17" val="417"/>
  <p:tag name="ANNOTATION_LEFT_17" val="68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1.5"/>
  <p:tag name="ANNOTATION_END_18" val="118.0"/>
  <p:tag name="ANNOTATION_TOP_18" val="497"/>
  <p:tag name="ANNOTATION_LEFT_18" val="69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18.0"/>
  <p:tag name="ANNOTATION_END_19" val="119.9"/>
  <p:tag name="ANNOTATION_TOP_19" val="536"/>
  <p:tag name="ANNOTATION_LEFT_19" val="68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9.9"/>
  <p:tag name="ANNOTATION_END_20" val="121.4"/>
  <p:tag name="ANNOTATION_TOP_20" val="551"/>
  <p:tag name="ANNOTATION_LEFT_20" val="69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1.4"/>
  <p:tag name="ANNOTATION_END_21" val="124.0"/>
  <p:tag name="ANNOTATION_TOP_21" val="579"/>
  <p:tag name="ANNOTATION_LEFT_21" val="68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24.0"/>
  <p:tag name="ANNOTATION_END_22" val="126.1"/>
  <p:tag name="ANNOTATION_TOP_22" val="612"/>
  <p:tag name="ANNOTATION_LEFT_22" val="67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6.1"/>
  <p:tag name="ANNOTATION_END_23" val="127.7"/>
  <p:tag name="ANNOTATION_TOP_23" val="634"/>
  <p:tag name="ANNOTATION_LEFT_23" val="67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7.7"/>
  <p:tag name="ANNOTATION_TOP_24" val="654"/>
  <p:tag name="ANNOTATION_LEFT_24" val="678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COUNT" val="24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a4fcc9f3e2c4021935a4e61cbc1110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6b030ea253647688b34d9b88df3146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1"/>
  <p:tag name="ARTICULATE_AUDIO_RECORDED" val="1"/>
  <p:tag name="ELAPSEDTIME" val="157.4"/>
  <p:tag name="ANNOTATION_TYPE_1" val="0"/>
  <p:tag name="ANNOTATION_START_1" val="15.6"/>
  <p:tag name="ANNOTATION_END_1" val="34.7"/>
  <p:tag name="ANNOTATION_TOP_1" val="193"/>
  <p:tag name="ANNOTATION_LEFT_1" val="4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4.7"/>
  <p:tag name="ANNOTATION_END_2" val="60.7"/>
  <p:tag name="ANNOTATION_TOP_2" val="306"/>
  <p:tag name="ANNOTATION_LEFT_2" val="3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0.7"/>
  <p:tag name="ANNOTATION_END_3" val="97.2"/>
  <p:tag name="ANNOTATION_TOP_3" val="425"/>
  <p:tag name="ANNOTATION_LEFT_3" val="5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7.2"/>
  <p:tag name="ANNOTATION_END_4" val="125.5"/>
  <p:tag name="ANNOTATION_TOP_4" val="538"/>
  <p:tag name="ANNOTATION_LEFT_4" val="3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25.5"/>
  <p:tag name="ANNOTATION_TOP_5" val="653"/>
  <p:tag name="ANNOTATION_LEFT_5" val="8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c40d1638ba148458bdb14b5bb3b73e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c29c482fbcf41dd8ce5d9aad056267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6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3"/>
  <p:tag name="ARTICULATE_AUDIO_RECORDED" val="1"/>
  <p:tag name="ELAPSEDTIME" val="205.2"/>
  <p:tag name="ANNOTATION_TYPE_1" val="0"/>
  <p:tag name="ANNOTATION_START_1" val="25.1"/>
  <p:tag name="ANNOTATION_END_1" val="52.8"/>
  <p:tag name="ANNOTATION_TOP_1" val="600"/>
  <p:tag name="ANNOTATION_LEFT_1" val="50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2.8"/>
  <p:tag name="ANNOTATION_END_2" val="54.3"/>
  <p:tag name="ANNOTATION_TOP_2" val="391"/>
  <p:tag name="ANNOTATION_LEFT_2" val="28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4.3"/>
  <p:tag name="ANNOTATION_END_3" val="55.5"/>
  <p:tag name="ANNOTATION_TOP_3" val="480"/>
  <p:tag name="ANNOTATION_LEFT_3" val="28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5.5"/>
  <p:tag name="ANNOTATION_END_4" val="64.2"/>
  <p:tag name="ANNOTATION_TOP_4" val="359"/>
  <p:tag name="ANNOTATION_LEFT_4" val="30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4.2"/>
  <p:tag name="ANNOTATION_END_5" val="69.8"/>
  <p:tag name="ANNOTATION_TOP_5" val="232"/>
  <p:tag name="ANNOTATION_LEFT_5" val="50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9.8"/>
  <p:tag name="ANNOTATION_END_6" val="76.7"/>
  <p:tag name="ANNOTATION_TOP_6" val="355"/>
  <p:tag name="ANNOTATION_LEFT_6" val="37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6.7"/>
  <p:tag name="ANNOTATION_END_7" val="78.5"/>
  <p:tag name="ANNOTATION_TOP_7" val="278"/>
  <p:tag name="ANNOTATION_LEFT_7" val="36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8.5"/>
  <p:tag name="ANNOTATION_END_8" val="79.2"/>
  <p:tag name="ANNOTATION_TOP_8" val="372"/>
  <p:tag name="ANNOTATION_LEFT_8" val="37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9.2"/>
  <p:tag name="ANNOTATION_END_9" val="83.1"/>
  <p:tag name="ANNOTATION_TOP_9" val="285"/>
  <p:tag name="ANNOTATION_LEFT_9" val="37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3.1"/>
  <p:tag name="ANNOTATION_END_10" val="88.5"/>
  <p:tag name="ANNOTATION_TOP_10" val="461"/>
  <p:tag name="ANNOTATION_LEFT_10" val="52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8.5"/>
  <p:tag name="ANNOTATION_END_11" val="89.3"/>
  <p:tag name="ANNOTATION_TOP_11" val="404"/>
  <p:tag name="ANNOTATION_LEFT_11" val="31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9.3"/>
  <p:tag name="ANNOTATION_END_12" val="90.2"/>
  <p:tag name="ANNOTATION_TOP_12" val="518"/>
  <p:tag name="ANNOTATION_LEFT_12" val="40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0.2"/>
  <p:tag name="ANNOTATION_END_13" val="100.1"/>
  <p:tag name="ANNOTATION_TOP_13" val="535"/>
  <p:tag name="ANNOTATION_LEFT_13" val="33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00.1"/>
  <p:tag name="ANNOTATION_END_14" val="106.9"/>
  <p:tag name="ANNOTATION_TOP_14" val="413"/>
  <p:tag name="ANNOTATION_LEFT_14" val="26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6.9"/>
  <p:tag name="ANNOTATION_END_15" val="116.7"/>
  <p:tag name="ANNOTATION_TOP_15" val="503"/>
  <p:tag name="ANNOTATION_LEFT_15" val="29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16.7"/>
  <p:tag name="ANNOTATION_END_16" val="118.2"/>
  <p:tag name="ANNOTATION_TOP_16" val="493"/>
  <p:tag name="ANNOTATION_LEFT_16" val="34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18.2"/>
  <p:tag name="ANNOTATION_END_17" val="121.8"/>
  <p:tag name="ANNOTATION_TOP_17" val="501"/>
  <p:tag name="ANNOTATION_LEFT_17" val="35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21.8"/>
  <p:tag name="ANNOTATION_END_18" val="125.9"/>
  <p:tag name="ANNOTATION_TOP_18" val="417"/>
  <p:tag name="ANNOTATION_LEFT_18" val="25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5.9"/>
  <p:tag name="ANNOTATION_END_19" val="127.2"/>
  <p:tag name="ANNOTATION_TOP_19" val="493"/>
  <p:tag name="ANNOTATION_LEFT_19" val="34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7.2"/>
  <p:tag name="ANNOTATION_END_20" val="136.1"/>
  <p:tag name="ANNOTATION_TOP_20" val="415"/>
  <p:tag name="ANNOTATION_LEFT_20" val="24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36.1"/>
  <p:tag name="ANNOTATION_END_21" val="139.7"/>
  <p:tag name="ANNOTATION_TOP_21" val="458"/>
  <p:tag name="ANNOTATION_LEFT_21" val="33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9.7"/>
  <p:tag name="ANNOTATION_END_22" val="141.1"/>
  <p:tag name="ANNOTATION_TOP_22" val="454"/>
  <p:tag name="ANNOTATION_LEFT_22" val="35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41.1"/>
  <p:tag name="ANNOTATION_END_23" val="142.2"/>
  <p:tag name="ANNOTATION_TOP_23" val="465"/>
  <p:tag name="ANNOTATION_LEFT_23" val="32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42.2"/>
  <p:tag name="ANNOTATION_END_24" val="154.2"/>
  <p:tag name="ANNOTATION_TOP_24" val="449"/>
  <p:tag name="ANNOTATION_LEFT_24" val="35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54.2"/>
  <p:tag name="ANNOTATION_END_25" val="173.4"/>
  <p:tag name="ANNOTATION_TOP_25" val="650"/>
  <p:tag name="ANNOTATION_LEFT_25" val="62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73.4"/>
  <p:tag name="ANNOTATION_END_26" val="178.2"/>
  <p:tag name="ANNOTATION_TOP_26" val="671"/>
  <p:tag name="ANNOTATION_LEFT_26" val="62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78.2"/>
  <p:tag name="ANNOTATION_END_27" val="186.1"/>
  <p:tag name="ANNOTATION_TOP_27" val="685"/>
  <p:tag name="ANNOTATION_LEFT_27" val="625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86.1"/>
  <p:tag name="ANNOTATION_END_28" val="188.4"/>
  <p:tag name="ANNOTATION_TOP_28" val="701"/>
  <p:tag name="ANNOTATION_LEFT_28" val="65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88.4"/>
  <p:tag name="ANNOTATION_END_29" val="189.5"/>
  <p:tag name="ANNOTATION_TOP_29" val="241"/>
  <p:tag name="ANNOTATION_LEFT_29" val="29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16711680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89.5"/>
  <p:tag name="ANNOTATION_END_30" val="190.8"/>
  <p:tag name="ANNOTATION_TOP_30" val="206"/>
  <p:tag name="ANNOTATION_LEFT_30" val="450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16711680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90.8"/>
  <p:tag name="ANNOTATION_TOP_31" val="308"/>
  <p:tag name="ANNOTATION_LEFT_31" val="22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16711680"/>
  <p:tag name="ANNOTATION_FILL_ALPHA_31" val="100"/>
  <p:tag name="ANNOTATION_BORDER_WIDTH_31" val="2"/>
  <p:tag name="ANNOTATION_SLIDE_WIDTH_31" val="960"/>
  <p:tag name="ANNOTATION_SLIDE_HEIGHT_31" val="720"/>
  <p:tag name="ANNOTATION_COUNT" val="31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ARTICULATE_AUDIO_RECORDED" val="1"/>
  <p:tag name="ELAPSEDTIME" val="123.8"/>
  <p:tag name="ANNOTATION_TYPE_1" val="0"/>
  <p:tag name="ANNOTATION_START_1" val="26.4"/>
  <p:tag name="ANNOTATION_END_1" val="27.9"/>
  <p:tag name="ANNOTATION_TOP_1" val="269"/>
  <p:tag name="ANNOTATION_LEFT_1" val="61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7.9"/>
  <p:tag name="ANNOTATION_END_2" val="28.7"/>
  <p:tag name="ANNOTATION_TOP_2" val="302"/>
  <p:tag name="ANNOTATION_LEFT_2" val="44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8.7"/>
  <p:tag name="ANNOTATION_END_3" val="29.3"/>
  <p:tag name="ANNOTATION_TOP_3" val="295"/>
  <p:tag name="ANNOTATION_LEFT_3" val="48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9.3"/>
  <p:tag name="ANNOTATION_END_4" val="50.3"/>
  <p:tag name="ANNOTATION_TOP_4" val="315"/>
  <p:tag name="ANNOTATION_LEFT_4" val="35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0.3"/>
  <p:tag name="ANNOTATION_END_5" val="51.2"/>
  <p:tag name="ANNOTATION_TOP_5" val="421"/>
  <p:tag name="ANNOTATION_LEFT_5" val="46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1.2"/>
  <p:tag name="ANNOTATION_END_6" val="52.2"/>
  <p:tag name="ANNOTATION_TOP_6" val="360"/>
  <p:tag name="ANNOTATION_LEFT_6" val="51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2.2"/>
  <p:tag name="ANNOTATION_END_7" val="55.3"/>
  <p:tag name="ANNOTATION_TOP_7" val="369"/>
  <p:tag name="ANNOTATION_LEFT_7" val="33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5.3"/>
  <p:tag name="ANNOTATION_END_8" val="59.1"/>
  <p:tag name="ANNOTATION_TOP_8" val="557"/>
  <p:tag name="ANNOTATION_LEFT_8" val="28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9.1"/>
  <p:tag name="ANNOTATION_END_9" val="59.9"/>
  <p:tag name="ANNOTATION_TOP_9" val="395"/>
  <p:tag name="ANNOTATION_LEFT_9" val="28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9.9"/>
  <p:tag name="ANNOTATION_END_10" val="60.9"/>
  <p:tag name="ANNOTATION_TOP_10" val="353"/>
  <p:tag name="ANNOTATION_LEFT_10" val="23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0.9"/>
  <p:tag name="ANNOTATION_END_11" val="62.0"/>
  <p:tag name="ANNOTATION_TOP_11" val="205"/>
  <p:tag name="ANNOTATION_LEFT_11" val="20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2.0"/>
  <p:tag name="ANNOTATION_END_12" val="63.3"/>
  <p:tag name="ANNOTATION_TOP_12" val="115"/>
  <p:tag name="ANNOTATION_LEFT_12" val="41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3.3"/>
  <p:tag name="ANNOTATION_END_13" val="64.3"/>
  <p:tag name="ANNOTATION_TOP_13" val="415"/>
  <p:tag name="ANNOTATION_LEFT_13" val="62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4.3"/>
  <p:tag name="ANNOTATION_END_14" val="76.4"/>
  <p:tag name="ANNOTATION_TOP_14" val="438"/>
  <p:tag name="ANNOTATION_LEFT_14" val="53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6.4"/>
  <p:tag name="ANNOTATION_END_15" val="77.5"/>
  <p:tag name="ANNOTATION_TOP_15" val="614"/>
  <p:tag name="ANNOTATION_LEFT_15" val="55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7.5"/>
  <p:tag name="ANNOTATION_END_16" val="81.6"/>
  <p:tag name="ANNOTATION_TOP_16" val="607"/>
  <p:tag name="ANNOTATION_LEFT_16" val="45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81.6"/>
  <p:tag name="ANNOTATION_END_17" val="82.3"/>
  <p:tag name="ANNOTATION_TOP_17" val="506"/>
  <p:tag name="ANNOTATION_LEFT_17" val="451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82.3"/>
  <p:tag name="ANNOTATION_END_18" val="82.9"/>
  <p:tag name="ANNOTATION_TOP_18" val="500"/>
  <p:tag name="ANNOTATION_LEFT_18" val="48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2.9"/>
  <p:tag name="ANNOTATION_END_19" val="84.1"/>
  <p:tag name="ANNOTATION_TOP_19" val="474"/>
  <p:tag name="ANNOTATION_LEFT_19" val="51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4.1"/>
  <p:tag name="ANNOTATION_END_20" val="84.7"/>
  <p:tag name="ANNOTATION_TOP_20" val="392"/>
  <p:tag name="ANNOTATION_LEFT_20" val="27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4.7"/>
  <p:tag name="ANNOTATION_END_21" val="99.8"/>
  <p:tag name="ANNOTATION_TOP_21" val="421"/>
  <p:tag name="ANNOTATION_LEFT_21" val="27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99.8"/>
  <p:tag name="ANNOTATION_END_22" val="100.6"/>
  <p:tag name="ANNOTATION_TOP_22" val="182"/>
  <p:tag name="ANNOTATION_LEFT_22" val="22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0.6"/>
  <p:tag name="ANNOTATION_END_23" val="102.4"/>
  <p:tag name="ANNOTATION_TOP_23" val="73"/>
  <p:tag name="ANNOTATION_LEFT_23" val="36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02.4"/>
  <p:tag name="ANNOTATION_END_24" val="102.7"/>
  <p:tag name="ANNOTATION_TOP_24" val="468"/>
  <p:tag name="ANNOTATION_LEFT_24" val="51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02.7"/>
  <p:tag name="ANNOTATION_END_25" val="103.6"/>
  <p:tag name="ANNOTATION_TOP_25" val="459"/>
  <p:tag name="ANNOTATION_LEFT_25" val="57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03.6"/>
  <p:tag name="ANNOTATION_END_26" val="104.3"/>
  <p:tag name="ANNOTATION_TOP_26" val="498"/>
  <p:tag name="ANNOTATION_LEFT_26" val="53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4.3"/>
  <p:tag name="ANNOTATION_END_27" val="105.1"/>
  <p:tag name="ANNOTATION_TOP_27" val="501"/>
  <p:tag name="ANNOTATION_LEFT_27" val="45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05.1"/>
  <p:tag name="ANNOTATION_END_28" val="105.6"/>
  <p:tag name="ANNOTATION_TOP_28" val="410"/>
  <p:tag name="ANNOTATION_LEFT_28" val="31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05.6"/>
  <p:tag name="ANNOTATION_TOP_29" val="392"/>
  <p:tag name="ANNOTATION_LEFT_29" val="27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16711680"/>
  <p:tag name="ANNOTATION_FILL_ALPHA_29" val="100"/>
  <p:tag name="ANNOTATION_BORDER_WIDTH_29" val="2"/>
  <p:tag name="ANNOTATION_SLIDE_WIDTH_29" val="960"/>
  <p:tag name="ANNOTATION_SLIDE_HEIGHT_29" val="720"/>
  <p:tag name="ANNOTATION_COUNT" val="29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3"/>
  <p:tag name="ARTICULATE_AUDIO_RECORDED" val="1"/>
  <p:tag name="ELAPSEDTIME" val="27.8"/>
  <p:tag name="ANNOTATION_TYPE_1" val="0"/>
  <p:tag name="ANNOTATION_START_1" val="8.9"/>
  <p:tag name="ANNOTATION_END_1" val="13.0"/>
  <p:tag name="ANNOTATION_TOP_1" val="277"/>
  <p:tag name="ANNOTATION_LEFT_1" val="7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0"/>
  <p:tag name="ANNOTATION_END_2" val="19.6"/>
  <p:tag name="ANNOTATION_TOP_2" val="400"/>
  <p:tag name="ANNOTATION_LEFT_2" val="7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6"/>
  <p:tag name="ANNOTATION_TOP_3" val="510"/>
  <p:tag name="ANNOTATION_LEFT_3" val="8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COUNT" val="3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92a39044fad49ceb8afe9a96fe0de6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222c4758dbf4dc49515726acba8bfc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4"/>
  <p:tag name="ARTICULATE_AUDIO_RECORDED" val="1"/>
  <p:tag name="ELAPSEDTIME" val="50.9"/>
  <p:tag name="ANNOTATION_TYPE_1" val="0"/>
  <p:tag name="ANNOTATION_START_1" val="6.0"/>
  <p:tag name="ANNOTATION_END_1" val="9.1"/>
  <p:tag name="ANNOTATION_TOP_1" val="328"/>
  <p:tag name="ANNOTATION_LEFT_1" val="15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1"/>
  <p:tag name="ANNOTATION_END_2" val="17.4"/>
  <p:tag name="ANNOTATION_TOP_2" val="408"/>
  <p:tag name="ANNOTATION_LEFT_2" val="15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7.4"/>
  <p:tag name="ANNOTATION_END_3" val="18.6"/>
  <p:tag name="ANNOTATION_TOP_3" val="410"/>
  <p:tag name="ANNOTATION_LEFT_3" val="28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8.6"/>
  <p:tag name="ANNOTATION_END_4" val="27.7"/>
  <p:tag name="ANNOTATION_TOP_4" val="410"/>
  <p:tag name="ANNOTATION_LEFT_4" val="56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7.7"/>
  <p:tag name="ANNOTATION_END_5" val="31.0"/>
  <p:tag name="ANNOTATION_TOP_5" val="529"/>
  <p:tag name="ANNOTATION_LEFT_5" val="8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1.0"/>
  <p:tag name="ANNOTATION_END_6" val="32.3"/>
  <p:tag name="ANNOTATION_TOP_6" val="575"/>
  <p:tag name="ANNOTATION_LEFT_6" val="34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2.3"/>
  <p:tag name="ANNOTATION_END_7" val="33.4"/>
  <p:tag name="ANNOTATION_TOP_7" val="576"/>
  <p:tag name="ANNOTATION_LEFT_7" val="51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3.4"/>
  <p:tag name="ANNOTATION_END_8" val="37.8"/>
  <p:tag name="ANNOTATION_TOP_8" val="571"/>
  <p:tag name="ANNOTATION_LEFT_8" val="73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7.8"/>
  <p:tag name="ANNOTATION_END_9" val="45.2"/>
  <p:tag name="ANNOTATION_TOP_9" val="653"/>
  <p:tag name="ANNOTATION_LEFT_9" val="26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4939cb8204f4d159632ec8393da361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1e764648cca4ca7a7f3759b76bb5cf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AUDIO_RECORDED" val="1"/>
  <p:tag name="ELAPSEDTIME" val="35.9"/>
  <p:tag name="ANNOTATION_COUNT" val="0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6"/>
  <p:tag name="ARTICULATE_AUDIO_RECORDED" val="1"/>
  <p:tag name="ELAPSEDTIME" val="134.1"/>
  <p:tag name="ANNOTATION_TYPE_1" val="0"/>
  <p:tag name="ANNOTATION_START_1" val="14.9"/>
  <p:tag name="ANNOTATION_END_1" val="36.1"/>
  <p:tag name="ANNOTATION_TOP_1" val="61"/>
  <p:tag name="ANNOTATION_LEFT_1" val="43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1"/>
  <p:tag name="ANNOTATION_END_2" val="54.3"/>
  <p:tag name="ANNOTATION_TOP_2" val="192"/>
  <p:tag name="ANNOTATION_LEFT_2" val="3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4.3"/>
  <p:tag name="ANNOTATION_END_3" val="77.2"/>
  <p:tag name="ANNOTATION_TOP_3" val="307"/>
  <p:tag name="ANNOTATION_LEFT_3" val="4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7.2"/>
  <p:tag name="ANNOTATION_END_4" val="85.2"/>
  <p:tag name="ANNOTATION_TOP_4" val="429"/>
  <p:tag name="ANNOTATION_LEFT_4" val="4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5.2"/>
  <p:tag name="ANNOTATION_END_5" val="89.6"/>
  <p:tag name="ANNOTATION_TOP_5" val="506"/>
  <p:tag name="ANNOTATION_LEFT_5" val="5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9.6"/>
  <p:tag name="ANNOTATION_END_6" val="119.3"/>
  <p:tag name="ANNOTATION_TOP_6" val="510"/>
  <p:tag name="ANNOTATION_LEFT_6" val="45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19.3"/>
  <p:tag name="ANNOTATION_TOP_7" val="624"/>
  <p:tag name="ANNOTATION_LEFT_7" val="4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COUNT" val="7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ORIGINAL_AUDIO_FILEPATH" val="C:\Ashraf\D\Ashraf 2\Lectures\Saudia\145-Zoo\Gamal-Lectures\New-Articulate\Lectures\Lecture-6 Cell-Organelles\s27.wav"/>
  <p:tag name="ELAPSEDTIME" val="0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56626a52559492bac2059ca8c00e49c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15a765cc264e1eb94dd0978eff6fd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2"/>
  <p:tag name="ARTICULATE_AUDIO_RECORDED" val="1"/>
  <p:tag name="ELAPSEDTIME" val="144.9"/>
  <p:tag name="ANNOTATION_TYPE_1" val="0"/>
  <p:tag name="ANNOTATION_START_1" val="5.8"/>
  <p:tag name="ANNOTATION_END_1" val="7.8"/>
  <p:tag name="ANNOTATION_TOP_1" val="311"/>
  <p:tag name="ANNOTATION_LEFT_1" val="2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.8"/>
  <p:tag name="ANNOTATION_END_2" val="11.7"/>
  <p:tag name="ANNOTATION_TOP_2" val="314"/>
  <p:tag name="ANNOTATION_LEFT_2" val="15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1.7"/>
  <p:tag name="ANNOTATION_END_3" val="12.4"/>
  <p:tag name="ANNOTATION_TOP_3" val="381"/>
  <p:tag name="ANNOTATION_LEFT_3" val="16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2.4"/>
  <p:tag name="ANNOTATION_END_4" val="12.8"/>
  <p:tag name="ANNOTATION_TOP_4" val="323"/>
  <p:tag name="ANNOTATION_LEFT_4" val="17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2.8"/>
  <p:tag name="ANNOTATION_END_5" val="16.6"/>
  <p:tag name="ANNOTATION_TOP_5" val="281"/>
  <p:tag name="ANNOTATION_LEFT_5" val="17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.6"/>
  <p:tag name="ANNOTATION_END_6" val="18.2"/>
  <p:tag name="ANNOTATION_TOP_6" val="264"/>
  <p:tag name="ANNOTATION_LEFT_6" val="26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8.2"/>
  <p:tag name="ANNOTATION_END_7" val="19.7"/>
  <p:tag name="ANNOTATION_TOP_7" val="309"/>
  <p:tag name="ANNOTATION_LEFT_7" val="28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9.7"/>
  <p:tag name="ANNOTATION_END_8" val="21.4"/>
  <p:tag name="ANNOTATION_TOP_8" val="253"/>
  <p:tag name="ANNOTATION_LEFT_8" val="26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1.4"/>
  <p:tag name="ANNOTATION_END_9" val="22.6"/>
  <p:tag name="ANNOTATION_TOP_9" val="251"/>
  <p:tag name="ANNOTATION_LEFT_9" val="29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2.6"/>
  <p:tag name="ANNOTATION_END_10" val="23.9"/>
  <p:tag name="ANNOTATION_TOP_10" val="333"/>
  <p:tag name="ANNOTATION_LEFT_10" val="29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3.9"/>
  <p:tag name="ANNOTATION_END_11" val="46.6"/>
  <p:tag name="ANNOTATION_TOP_11" val="340"/>
  <p:tag name="ANNOTATION_LEFT_11" val="31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6.6"/>
  <p:tag name="ANNOTATION_END_12" val="51.8"/>
  <p:tag name="ANNOTATION_TOP_12" val="373"/>
  <p:tag name="ANNOTATION_LEFT_12" val="48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1.8"/>
  <p:tag name="ANNOTATION_END_13" val="56.1"/>
  <p:tag name="ANNOTATION_TOP_13" val="408"/>
  <p:tag name="ANNOTATION_LEFT_13" val="50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6.1"/>
  <p:tag name="ANNOTATION_END_14" val="57.6"/>
  <p:tag name="ANNOTATION_TOP_14" val="352"/>
  <p:tag name="ANNOTATION_LEFT_14" val="49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57.6"/>
  <p:tag name="ANNOTATION_END_15" val="58.3"/>
  <p:tag name="ANNOTATION_TOP_15" val="275"/>
  <p:tag name="ANNOTATION_LEFT_15" val="56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58.3"/>
  <p:tag name="ANNOTATION_END_16" val="58.9"/>
  <p:tag name="ANNOTATION_TOP_16" val="311"/>
  <p:tag name="ANNOTATION_LEFT_16" val="60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58.9"/>
  <p:tag name="ANNOTATION_END_17" val="59.8"/>
  <p:tag name="ANNOTATION_TOP_17" val="366"/>
  <p:tag name="ANNOTATION_LEFT_17" val="58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59.8"/>
  <p:tag name="ANNOTATION_END_18" val="65.3"/>
  <p:tag name="ANNOTATION_TOP_18" val="354"/>
  <p:tag name="ANNOTATION_LEFT_18" val="50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65.3"/>
  <p:tag name="ANNOTATION_END_19" val="68.4"/>
  <p:tag name="ANNOTATION_TOP_19" val="239"/>
  <p:tag name="ANNOTATION_LEFT_19" val="44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68.4"/>
  <p:tag name="ANNOTATION_END_20" val="73.6"/>
  <p:tag name="ANNOTATION_TOP_20" val="318"/>
  <p:tag name="ANNOTATION_LEFT_20" val="53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3.6"/>
  <p:tag name="ANNOTATION_END_21" val="102.7"/>
  <p:tag name="ANNOTATION_TOP_21" val="278"/>
  <p:tag name="ANNOTATION_LEFT_21" val="45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2.7"/>
  <p:tag name="ANNOTATION_END_22" val="110.6"/>
  <p:tag name="ANNOTATION_TOP_22" val="395"/>
  <p:tag name="ANNOTATION_LEFT_22" val="65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0.6"/>
  <p:tag name="ANNOTATION_END_23" val="117.7"/>
  <p:tag name="ANNOTATION_TOP_23" val="272"/>
  <p:tag name="ANNOTATION_LEFT_23" val="797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7.7"/>
  <p:tag name="ANNOTATION_END_24" val="118.3"/>
  <p:tag name="ANNOTATION_TOP_24" val="243"/>
  <p:tag name="ANNOTATION_LEFT_24" val="79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18.3"/>
  <p:tag name="ANNOTATION_END_25" val="118.9"/>
  <p:tag name="ANNOTATION_TOP_25" val="233"/>
  <p:tag name="ANNOTATION_LEFT_25" val="818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18.9"/>
  <p:tag name="ANNOTATION_END_26" val="119.5"/>
  <p:tag name="ANNOTATION_TOP_26" val="221"/>
  <p:tag name="ANNOTATION_LEFT_26" val="847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19.5"/>
  <p:tag name="ANNOTATION_END_27" val="120.2"/>
  <p:tag name="ANNOTATION_TOP_27" val="242"/>
  <p:tag name="ANNOTATION_LEFT_27" val="85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20.2"/>
  <p:tag name="ANNOTATION_END_28" val="121.5"/>
  <p:tag name="ANNOTATION_TOP_28" val="282"/>
  <p:tag name="ANNOTATION_LEFT_28" val="81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21.5"/>
  <p:tag name="ANNOTATION_END_29" val="122.4"/>
  <p:tag name="ANNOTATION_TOP_29" val="303"/>
  <p:tag name="ANNOTATION_LEFT_29" val="63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16711680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22.4"/>
  <p:tag name="ANNOTATION_END_30" val="125.5"/>
  <p:tag name="ANNOTATION_TOP_30" val="275"/>
  <p:tag name="ANNOTATION_LEFT_30" val="62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16711680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25.5"/>
  <p:tag name="ANNOTATION_END_31" val="126.4"/>
  <p:tag name="ANNOTATION_TOP_31" val="462"/>
  <p:tag name="ANNOTATION_LEFT_31" val="78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16711680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26.4"/>
  <p:tag name="ANNOTATION_END_32" val="129.0"/>
  <p:tag name="ANNOTATION_TOP_32" val="461"/>
  <p:tag name="ANNOTATION_LEFT_32" val="78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16711680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29.0"/>
  <p:tag name="ANNOTATION_END_33" val="129.5"/>
  <p:tag name="ANNOTATION_TOP_33" val="451"/>
  <p:tag name="ANNOTATION_LEFT_33" val="796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16711680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29.5"/>
  <p:tag name="ANNOTATION_END_34" val="130.2"/>
  <p:tag name="ANNOTATION_TOP_34" val="455"/>
  <p:tag name="ANNOTATION_LEFT_34" val="82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16711680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30.2"/>
  <p:tag name="ANNOTATION_END_35" val="130.9"/>
  <p:tag name="ANNOTATION_TOP_35" val="458"/>
  <p:tag name="ANNOTATION_LEFT_35" val="847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16711680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30.9"/>
  <p:tag name="ANNOTATION_END_36" val="132.1"/>
  <p:tag name="ANNOTATION_TOP_36" val="485"/>
  <p:tag name="ANNOTATION_LEFT_36" val="853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16711680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32.1"/>
  <p:tag name="ANNOTATION_END_37" val="134.4"/>
  <p:tag name="ANNOTATION_TOP_37" val="552"/>
  <p:tag name="ANNOTATION_LEFT_37" val="535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16711680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34.4"/>
  <p:tag name="ANNOTATION_TOP_38" val="576"/>
  <p:tag name="ANNOTATION_LEFT_38" val="572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16711680"/>
  <p:tag name="ANNOTATION_FILL_ALPHA_38" val="100"/>
  <p:tag name="ANNOTATION_BORDER_WIDTH_38" val="2"/>
  <p:tag name="ANNOTATION_SLIDE_WIDTH_38" val="960"/>
  <p:tag name="ANNOTATION_SLIDE_HEIGHT_38" val="720"/>
  <p:tag name="ANNOTATION_COUNT" val="38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29143363a6549ab8a2f2af9c2e5357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74865ddfc1c4b4e9fceae25c2be8cf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AUDIO_RECORDED" val="1"/>
  <p:tag name="ELAPSEDTIME" val="459.2"/>
  <p:tag name="ANNOTATION_TYPE_1" val="0"/>
  <p:tag name="ANNOTATION_START_1" val="9.1"/>
  <p:tag name="ANNOTATION_END_1" val="10.9"/>
  <p:tag name="ANNOTATION_TOP_1" val="146"/>
  <p:tag name="ANNOTATION_LEFT_1" val="6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0.9"/>
  <p:tag name="ANNOTATION_END_2" val="16.0"/>
  <p:tag name="ANNOTATION_TOP_2" val="149"/>
  <p:tag name="ANNOTATION_LEFT_2" val="36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6.0"/>
  <p:tag name="ANNOTATION_END_3" val="21.9"/>
  <p:tag name="ANNOTATION_TOP_3" val="189"/>
  <p:tag name="ANNOTATION_LEFT_3" val="7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2"/>
  <p:tag name="ANNOTATION_START_4" val="21.9"/>
  <p:tag name="ANNOTATION_END_4" val="21.9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21.9"/>
  <p:tag name="ANNOTATION_END_5" val="28.1"/>
  <p:tag name="ANNOTATION_TOP_5" val="129"/>
  <p:tag name="ANNOTATION_LEFT_5" val="358"/>
  <p:tag name="ANNOTATION_WIDTH_5" val="509"/>
  <p:tag name="ANNOTATION_HEIGHT_5" val="59"/>
  <p:tag name="ANNOTATION_ANIMATION_5" val="4"/>
  <p:tag name="ANNOTATION_ROTATION_5" val="0"/>
  <p:tag name="ANNOTATION_SUB_TYPE_5" val="11"/>
  <p:tag name="ANNOTATION_LOOP_COUNT_5" val="1"/>
  <p:tag name="ANNOTATION_BOX_RADIUS_5" val="5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28.1"/>
  <p:tag name="ANNOTATION_END_6" val="28.1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28.1"/>
  <p:tag name="ANNOTATION_END_7" val="39.0"/>
  <p:tag name="ANNOTATION_TOP_7" val="163"/>
  <p:tag name="ANNOTATION_LEFT_7" val="66"/>
  <p:tag name="ANNOTATION_WIDTH_7" val="259"/>
  <p:tag name="ANNOTATION_HEIGHT_7" val="49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39.0"/>
  <p:tag name="ANNOTATION_END_8" val="40.2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40.2"/>
  <p:tag name="ANNOTATION_END_9" val="43.1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0"/>
  <p:tag name="ANNOTATION_START_10" val="43.1"/>
  <p:tag name="ANNOTATION_END_10" val="46.3"/>
  <p:tag name="ANNOTATION_TOP_10" val="154"/>
  <p:tag name="ANNOTATION_LEFT_10" val="37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6.3"/>
  <p:tag name="ANNOTATION_END_11" val="54.3"/>
  <p:tag name="ANNOTATION_TOP_11" val="235"/>
  <p:tag name="ANNOTATION_LEFT_11" val="8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4.3"/>
  <p:tag name="ANNOTATION_END_12" val="56.9"/>
  <p:tag name="ANNOTATION_TOP_12" val="236"/>
  <p:tag name="ANNOTATION_LEFT_12" val="56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6.9"/>
  <p:tag name="ANNOTATION_END_13" val="59.6"/>
  <p:tag name="ANNOTATION_TOP_13" val="232"/>
  <p:tag name="ANNOTATION_LEFT_13" val="77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9.6"/>
  <p:tag name="ANNOTATION_END_14" val="61.6"/>
  <p:tag name="ANNOTATION_TOP_14" val="275"/>
  <p:tag name="ANNOTATION_LEFT_14" val="8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1.6"/>
  <p:tag name="ANNOTATION_END_15" val="73.9"/>
  <p:tag name="ANNOTATION_TOP_15" val="275"/>
  <p:tag name="ANNOTATION_LEFT_15" val="47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63.1"/>
  <p:tag name="ANNOTATION_END_16" val="178.2"/>
  <p:tag name="ANNOTATION_TOP_16" val="318"/>
  <p:tag name="ANNOTATION_LEFT_16" val="6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78.2"/>
  <p:tag name="ANNOTATION_END_17" val="180.6"/>
  <p:tag name="ANNOTATION_TOP_17" val="400"/>
  <p:tag name="ANNOTATION_LEFT_17" val="9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80.6"/>
  <p:tag name="ANNOTATION_END_18" val="182.8"/>
  <p:tag name="ANNOTATION_TOP_18" val="396"/>
  <p:tag name="ANNOTATION_LEFT_18" val="38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82.8"/>
  <p:tag name="ANNOTATION_END_19" val="189.5"/>
  <p:tag name="ANNOTATION_TOP_19" val="398"/>
  <p:tag name="ANNOTATION_LEFT_19" val="32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89.5"/>
  <p:tag name="ANNOTATION_END_20" val="194.4"/>
  <p:tag name="ANNOTATION_TOP_20" val="401"/>
  <p:tag name="ANNOTATION_LEFT_20" val="57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94.4"/>
  <p:tag name="ANNOTATION_END_21" val="269.6"/>
  <p:tag name="ANNOTATION_TOP_21" val="406"/>
  <p:tag name="ANNOTATION_LEFT_21" val="84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69.6"/>
  <p:tag name="ANNOTATION_END_22" val="283.0"/>
  <p:tag name="ANNOTATION_TOP_22" val="477"/>
  <p:tag name="ANNOTATION_LEFT_22" val="6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83.0"/>
  <p:tag name="ANNOTATION_END_23" val="286.8"/>
  <p:tag name="ANNOTATION_TOP_23" val="485"/>
  <p:tag name="ANNOTATION_LEFT_23" val="60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86.8"/>
  <p:tag name="ANNOTATION_END_24" val="311.8"/>
  <p:tag name="ANNOTATION_TOP_24" val="515"/>
  <p:tag name="ANNOTATION_LEFT_24" val="29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11.8"/>
  <p:tag name="ANNOTATION_END_25" val="315.1"/>
  <p:tag name="ANNOTATION_TOP_25" val="563"/>
  <p:tag name="ANNOTATION_LEFT_25" val="93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15.1"/>
  <p:tag name="ANNOTATION_END_26" val="315.8"/>
  <p:tag name="ANNOTATION_TOP_26" val="565"/>
  <p:tag name="ANNOTATION_LEFT_26" val="62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15.8"/>
  <p:tag name="ANNOTATION_END_27" val="318.1"/>
  <p:tag name="ANNOTATION_TOP_27" val="563"/>
  <p:tag name="ANNOTATION_LEFT_27" val="81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18.1"/>
  <p:tag name="ANNOTATION_END_28" val="321.3"/>
  <p:tag name="ANNOTATION_TOP_28" val="606"/>
  <p:tag name="ANNOTATION_LEFT_28" val="16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321.3"/>
  <p:tag name="ANNOTATION_END_29" val="323.9"/>
  <p:tag name="ANNOTATION_TOP_29" val="602"/>
  <p:tag name="ANNOTATION_LEFT_29" val="593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16711680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323.9"/>
  <p:tag name="ANNOTATION_END_30" val="328.8"/>
  <p:tag name="ANNOTATION_TOP_30" val="640"/>
  <p:tag name="ANNOTATION_LEFT_30" val="12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16711680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328.8"/>
  <p:tag name="ANNOTATION_END_31" val="330.0"/>
  <p:tag name="ANNOTATION_TOP_31" val="677"/>
  <p:tag name="ANNOTATION_LEFT_31" val="3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16711680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330.0"/>
  <p:tag name="ANNOTATION_END_32" val="348.8"/>
  <p:tag name="ANNOTATION_TOP_32" val="688"/>
  <p:tag name="ANNOTATION_LEFT_32" val="56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16711680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48.8"/>
  <p:tag name="ANNOTATION_END_33" val="400.9"/>
  <p:tag name="ANNOTATION_TOP_33" val="682"/>
  <p:tag name="ANNOTATION_LEFT_33" val="746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16711680"/>
  <p:tag name="ANNOTATION_FILL_ALPHA_33" val="100"/>
  <p:tag name="ANNOTATION_BORDER_WIDTH_33" val="2"/>
  <p:tag name="ANNOTATION_SLIDE_WIDTH_33" val="960"/>
  <p:tag name="ANNOTATION_SLIDE_HEIGHT_33" val="720"/>
  <p:tag name="ANNOTATION_COUNT" val="33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73a7735b3dc482284010a498d59358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957174482514eb494fc8d8cbfd76f9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1"/>
  <p:tag name="ARTICULATE_AUDIO_RECORDED" val="1"/>
  <p:tag name="TIMELINE" val="37.9"/>
  <p:tag name="ELAPSEDTIME" val="144.0"/>
  <p:tag name="ANNOTATION_TYPE_1" val="0"/>
  <p:tag name="ANNOTATION_START_1" val="40.8"/>
  <p:tag name="ANNOTATION_END_1" val="44.5"/>
  <p:tag name="ANNOTATION_TOP_1" val="160"/>
  <p:tag name="ANNOTATION_LEFT_1" val="9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4.5"/>
  <p:tag name="ANNOTATION_END_2" val="46.2"/>
  <p:tag name="ANNOTATION_TOP_2" val="161"/>
  <p:tag name="ANNOTATION_LEFT_2" val="32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6.2"/>
  <p:tag name="ANNOTATION_END_3" val="47.6"/>
  <p:tag name="ANNOTATION_TOP_3" val="161"/>
  <p:tag name="ANNOTATION_LEFT_3" val="39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7.6"/>
  <p:tag name="ANNOTATION_END_4" val="49.2"/>
  <p:tag name="ANNOTATION_TOP_4" val="163"/>
  <p:tag name="ANNOTATION_LEFT_4" val="49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9.2"/>
  <p:tag name="ANNOTATION_END_5" val="76.5"/>
  <p:tag name="ANNOTATION_TOP_5" val="158"/>
  <p:tag name="ANNOTATION_LEFT_5" val="7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6.5"/>
  <p:tag name="ANNOTATION_END_6" val="77.4"/>
  <p:tag name="ANNOTATION_TOP_6" val="161"/>
  <p:tag name="ANNOTATION_LEFT_6" val="78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7.4"/>
  <p:tag name="ANNOTATION_END_7" val="82.7"/>
  <p:tag name="ANNOTATION_TOP_7" val="201"/>
  <p:tag name="ANNOTATION_LEFT_7" val="8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2.7"/>
  <p:tag name="ANNOTATION_END_8" val="84.2"/>
  <p:tag name="ANNOTATION_TOP_8" val="210"/>
  <p:tag name="ANNOTATION_LEFT_8" val="22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4.2"/>
  <p:tag name="ANNOTATION_END_9" val="87.5"/>
  <p:tag name="ANNOTATION_TOP_9" val="209"/>
  <p:tag name="ANNOTATION_LEFT_9" val="35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7.5"/>
  <p:tag name="ANNOTATION_END_10" val="90.4"/>
  <p:tag name="ANNOTATION_TOP_10" val="455"/>
  <p:tag name="ANNOTATION_LEFT_10" val="19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0.4"/>
  <p:tag name="ANNOTATION_END_11" val="108.2"/>
  <p:tag name="ANNOTATION_TOP_11" val="650"/>
  <p:tag name="ANNOTATION_LEFT_11" val="16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8.2"/>
  <p:tag name="ANNOTATION_END_12" val="109.6"/>
  <p:tag name="ANNOTATION_TOP_12" val="558"/>
  <p:tag name="ANNOTATION_LEFT_12" val="61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9.6"/>
  <p:tag name="ANNOTATION_END_13" val="132.7"/>
  <p:tag name="ANNOTATION_TOP_13" val="577"/>
  <p:tag name="ANNOTATION_LEFT_13" val="52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32.7"/>
  <p:tag name="ANNOTATION_END_14" val="134.2"/>
  <p:tag name="ANNOTATION_TOP_14" val="207"/>
  <p:tag name="ANNOTATION_LEFT_14" val="59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34.2"/>
  <p:tag name="ANNOTATION_END_15" val="135.9"/>
  <p:tag name="ANNOTATION_TOP_15" val="247"/>
  <p:tag name="ANNOTATION_LEFT_15" val="9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35.9"/>
  <p:tag name="ANNOTATION_TOP_16" val="245"/>
  <p:tag name="ANNOTATION_LEFT_16" val="28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COUNT" val="16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7c0e5f027704ecf985802b1c3cf149b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b490643e2b847f6bccfd1eabb47c50d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AUDIO_RECORDED" val="1"/>
  <p:tag name="ELAPSEDTIME" val="300.6"/>
  <p:tag name="ANNOTATION_TYPE_1" val="0"/>
  <p:tag name="ANNOTATION_START_1" val="7.9"/>
  <p:tag name="ANNOTATION_END_1" val="9.9"/>
  <p:tag name="ANNOTATION_TOP_1" val="31"/>
  <p:tag name="ANNOTATION_LEFT_1" val="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16711680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9"/>
  <p:tag name="ANNOTATION_END_2" val="11.4"/>
  <p:tag name="ANNOTATION_TOP_2" val="31"/>
  <p:tag name="ANNOTATION_LEFT_2" val="28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16711680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1.4"/>
  <p:tag name="ANNOTATION_END_3" val="18.0"/>
  <p:tag name="ANNOTATION_TOP_3" val="27"/>
  <p:tag name="ANNOTATION_LEFT_3" val="48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16711680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8.0"/>
  <p:tag name="ANNOTATION_END_4" val="20.0"/>
  <p:tag name="ANNOTATION_TOP_4" val="69"/>
  <p:tag name="ANNOTATION_LEFT_4" val="26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16711680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0.0"/>
  <p:tag name="ANNOTATION_END_5" val="21.8"/>
  <p:tag name="ANNOTATION_TOP_5" val="66"/>
  <p:tag name="ANNOTATION_LEFT_5" val="50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16711680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1.8"/>
  <p:tag name="ANNOTATION_END_6" val="26.3"/>
  <p:tag name="ANNOTATION_TOP_6" val="61"/>
  <p:tag name="ANNOTATION_LEFT_6" val="73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16711680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6.3"/>
  <p:tag name="ANNOTATION_END_7" val="27.8"/>
  <p:tag name="ANNOTATION_TOP_7" val="311"/>
  <p:tag name="ANNOTATION_LEFT_7" val="63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16711680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7.8"/>
  <p:tag name="ANNOTATION_END_8" val="29.2"/>
  <p:tag name="ANNOTATION_TOP_8" val="299"/>
  <p:tag name="ANNOTATION_LEFT_8" val="65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16711680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9.2"/>
  <p:tag name="ANNOTATION_END_9" val="32.4"/>
  <p:tag name="ANNOTATION_TOP_9" val="374"/>
  <p:tag name="ANNOTATION_LEFT_9" val="64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16711680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2.4"/>
  <p:tag name="ANNOTATION_END_10" val="36.8"/>
  <p:tag name="ANNOTATION_TOP_10" val="138"/>
  <p:tag name="ANNOTATION_LEFT_10" val="5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16711680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36.8"/>
  <p:tag name="ANNOTATION_END_11" val="42.1"/>
  <p:tag name="ANNOTATION_TOP_11" val="146"/>
  <p:tag name="ANNOTATION_LEFT_11" val="61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16711680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2.1"/>
  <p:tag name="ANNOTATION_END_12" val="61.2"/>
  <p:tag name="ANNOTATION_TOP_12" val="176"/>
  <p:tag name="ANNOTATION_LEFT_12" val="42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16711680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1.2"/>
  <p:tag name="ANNOTATION_END_13" val="92.1"/>
  <p:tag name="ANNOTATION_TOP_13" val="214"/>
  <p:tag name="ANNOTATION_LEFT_13" val="3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16711680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2.1"/>
  <p:tag name="ANNOTATION_END_14" val="94.3"/>
  <p:tag name="ANNOTATION_TOP_14" val="213"/>
  <p:tag name="ANNOTATION_LEFT_14" val="7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16711680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4.3"/>
  <p:tag name="ANNOTATION_END_15" val="95.0"/>
  <p:tag name="ANNOTATION_TOP_15" val="216"/>
  <p:tag name="ANNOTATION_LEFT_15" val="27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16711680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5.0"/>
  <p:tag name="ANNOTATION_END_16" val="95.6"/>
  <p:tag name="ANNOTATION_TOP_16" val="220"/>
  <p:tag name="ANNOTATION_LEFT_16" val="41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16711680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5.6"/>
  <p:tag name="ANNOTATION_END_17" val="98.4"/>
  <p:tag name="ANNOTATION_TOP_17" val="217"/>
  <p:tag name="ANNOTATION_LEFT_17" val="57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16711680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8.4"/>
  <p:tag name="ANNOTATION_END_18" val="101.6"/>
  <p:tag name="ANNOTATION_TOP_18" val="213"/>
  <p:tag name="ANNOTATION_LEFT_18" val="75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16711680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1.6"/>
  <p:tag name="ANNOTATION_END_19" val="102.1"/>
  <p:tag name="ANNOTATION_TOP_19" val="258"/>
  <p:tag name="ANNOTATION_LEFT_19" val="9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16711680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2.1"/>
  <p:tag name="ANNOTATION_END_20" val="102.4"/>
  <p:tag name="ANNOTATION_TOP_20" val="256"/>
  <p:tag name="ANNOTATION_LEFT_20" val="21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16711680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2.4"/>
  <p:tag name="ANNOTATION_END_21" val="103.8"/>
  <p:tag name="ANNOTATION_TOP_21" val="252"/>
  <p:tag name="ANNOTATION_LEFT_21" val="32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16711680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3.8"/>
  <p:tag name="ANNOTATION_END_22" val="138.4"/>
  <p:tag name="ANNOTATION_TOP_22" val="213"/>
  <p:tag name="ANNOTATION_LEFT_22" val="3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16711680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38.4"/>
  <p:tag name="ANNOTATION_END_23" val="150.8"/>
  <p:tag name="ANNOTATION_TOP_23" val="438"/>
  <p:tag name="ANNOTATION_LEFT_23" val="6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16711680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0.8"/>
  <p:tag name="ANNOTATION_END_24" val="189.7"/>
  <p:tag name="ANNOTATION_TOP_24" val="485"/>
  <p:tag name="ANNOTATION_LEFT_24" val="4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16711680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9.7"/>
  <p:tag name="ANNOTATION_END_25" val="203.5"/>
  <p:tag name="ANNOTATION_TOP_25" val="598"/>
  <p:tag name="ANNOTATION_LEFT_25" val="4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16711680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03.5"/>
  <p:tag name="ANNOTATION_END_26" val="204.4"/>
  <p:tag name="ANNOTATION_TOP_26" val="607"/>
  <p:tag name="ANNOTATION_LEFT_26" val="772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16711680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04.4"/>
  <p:tag name="ANNOTATION_END_27" val="217.3"/>
  <p:tag name="ANNOTATION_TOP_27" val="629"/>
  <p:tag name="ANNOTATION_LEFT_27" val="8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16711680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17.3"/>
  <p:tag name="ANNOTATION_TOP_28" val="667"/>
  <p:tag name="ANNOTATION_LEFT_28" val="13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16711680"/>
  <p:tag name="ANNOTATION_FILL_ALPHA_28" val="100"/>
  <p:tag name="ANNOTATION_BORDER_WIDTH_28" val="2"/>
  <p:tag name="ANNOTATION_SLIDE_WIDTH_28" val="960"/>
  <p:tag name="ANNOTATION_SLIDE_HEIGHT_28" val="720"/>
  <p:tag name="ANNOTATION_COUNT" val="28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4 Lecture-Cell-Organelles\Quiz1.quiz"/>
  <p:tag name="QUIZMAKER_QUIZ_SLIDE_ID" val="294"/>
  <p:tag name="OVERRIDE" val="QUIZMAKER_QUIZ_SLIDE"/>
  <p:tag name="QUIZMAKER_QUIZ_TITLE" val="Quiz1"/>
  <p:tag name="ARTICULATE_DESCRIPTION" val="Quiz - 4 questions"/>
  <p:tag name="AQP_PASS_SCORE" val="80"/>
  <p:tag name="QUIZMAKER_LAST_MODIFY_DATE" val="41652.3473958333"/>
  <p:tag name="EMBEDDEDCONTENT_LASTWRITETIMEUTC" val="2014-01-13 05:20:15Z"/>
  <p:tag name="ELAPSEDTIME" val="5"/>
  <p:tag name="AQP_PASS_ACTION" val="2"/>
  <p:tag name="AQP_FAIL_ACTION" val="2"/>
  <p:tag name="ARTICULATE_SHOW_IN_MENU" val="multipleitems"/>
  <p:tag name="AUDIO_ID" val="294"/>
  <p:tag name="ARTICULATE_NAV_LEVEL" val="1"/>
  <p:tag name="ARTICULATE_SLIDE_PRESENTER_GUID" val="ff22d02e-cd9a-471f-b07c-896d259b7816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98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6de058ad2354ae395835a1c98fdd2c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46110de2c77490ea5f2e8e54f1c58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6 Cell-Organelles\Main.intr"/>
  <p:tag name="ENGAGE_INTERACTION_SLIDE_ID" val="297"/>
  <p:tag name="ENGAGE_INTERACTION_FINISH" val="2"/>
  <p:tag name="ENGAGE_INTERACTION_FINISH_MESSAGE" val="Next Slide"/>
  <p:tag name="ENGAGE_INTERACTION_TITLE" val="Eukaryotic Cell"/>
  <p:tag name="ARTICULATE_DESCRIPTION" val="Accordion - 1 Panel "/>
  <p:tag name="ENGAGE_LAST_MODIFY_DATE" val="41656.6142708333"/>
  <p:tag name="EMBEDDEDCONTENT_LASTWRITETIMEUTC" val="2014-01-17 11:44:33Z"/>
  <p:tag name="ELAPSEDTIME" val="167"/>
  <p:tag name="ARTICULATE_SHOW_IN_MENU" val="multipleitems"/>
  <p:tag name="AUDIO_ID" val="297"/>
  <p:tag name="ARTICULATE_NAV_LEVEL" val="1"/>
  <p:tag name="ARTICULATE_SLIDE_PRESENTER_GUID" val="ff22d02e-cd9a-471f-b07c-896d259b781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</TotalTime>
  <Words>619</Words>
  <Application>Microsoft Office PowerPoint</Application>
  <PresentationFormat>On-screen Show (4:3)</PresentationFormat>
  <Paragraphs>101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PowerPoint Presentation</vt:lpstr>
      <vt:lpstr>Eukaryotic Cell</vt:lpstr>
      <vt:lpstr>PowerPoint Presentation</vt:lpstr>
      <vt:lpstr>Eukaryotic Cell Organization</vt:lpstr>
      <vt:lpstr>Introduction</vt:lpstr>
      <vt:lpstr>PowerPoint Presentation</vt:lpstr>
      <vt:lpstr>PowerPoint Presentation</vt:lpstr>
      <vt:lpstr>Comparison: Plant &amp; Animal Cells</vt:lpstr>
      <vt:lpstr>Comparison: Plant &amp; Animal Cells</vt:lpstr>
      <vt:lpstr>The Cell Organelles</vt:lpstr>
      <vt:lpstr>1)- The nucleus:  Contains the cell’s genetic library</vt:lpstr>
      <vt:lpstr>The nucleus:  Contains the cell’s genetic library</vt:lpstr>
      <vt:lpstr>The nucleus:  Contains the cell’s genetic library</vt:lpstr>
      <vt:lpstr>2)- Ribosomes:   The protein-making machine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Organelles</dc:title>
  <dc:creator>Ash Ahm</dc:creator>
  <cp:lastModifiedBy>HP</cp:lastModifiedBy>
  <cp:revision>331</cp:revision>
  <dcterms:created xsi:type="dcterms:W3CDTF">2005-10-04T12:07:29Z</dcterms:created>
  <dcterms:modified xsi:type="dcterms:W3CDTF">2014-01-26T17:16:37Z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6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3E19040C-1E87-4483-AAB1-3B67A1AE53CC</vt:lpwstr>
  </property>
  <property fmtid="{D5CDD505-2E9C-101B-9397-08002B2CF9AE}" pid="6" name="ArticulateProjectFull">
    <vt:lpwstr>C:\Users\amahmedkeele\Desktop\Lectures\Lecture-6 Cell-Organelles\Lecture 6.ppta</vt:lpwstr>
  </property>
</Properties>
</file>