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71" r:id="rId6"/>
    <p:sldId id="260" r:id="rId7"/>
    <p:sldId id="261" r:id="rId8"/>
    <p:sldId id="262" r:id="rId9"/>
    <p:sldId id="264" r:id="rId10"/>
    <p:sldId id="265" r:id="rId11"/>
    <p:sldId id="266" r:id="rId12"/>
    <p:sldId id="267" r:id="rId13"/>
    <p:sldId id="268" r:id="rId14"/>
    <p:sldId id="269" r:id="rId15"/>
    <p:sldId id="270" r:id="rId16"/>
    <p:sldId id="272" r:id="rId17"/>
    <p:sldId id="273"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AC9CB60-00C9-41C0-91FF-9B47DD241956}" type="datetimeFigureOut">
              <a:rPr lang="ar-SA" smtClean="0"/>
              <a:pPr/>
              <a:t>02/05/37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AC9CB60-00C9-41C0-91FF-9B47DD241956}" type="datetimeFigureOut">
              <a:rPr lang="ar-SA" smtClean="0"/>
              <a:pPr/>
              <a:t>02/05/37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AC9CB60-00C9-41C0-91FF-9B47DD241956}" type="datetimeFigureOut">
              <a:rPr lang="ar-SA" smtClean="0"/>
              <a:pPr/>
              <a:t>02/05/37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AC9CB60-00C9-41C0-91FF-9B47DD241956}" type="datetimeFigureOut">
              <a:rPr lang="ar-SA" smtClean="0"/>
              <a:pPr/>
              <a:t>02/05/37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C9CB60-00C9-41C0-91FF-9B47DD241956}" type="datetimeFigureOut">
              <a:rPr lang="ar-SA" smtClean="0"/>
              <a:pPr/>
              <a:t>02/05/37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AC9CB60-00C9-41C0-91FF-9B47DD241956}" type="datetimeFigureOut">
              <a:rPr lang="ar-SA" smtClean="0"/>
              <a:pPr/>
              <a:t>02/05/37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AC9CB60-00C9-41C0-91FF-9B47DD241956}" type="datetimeFigureOut">
              <a:rPr lang="ar-SA" smtClean="0"/>
              <a:pPr/>
              <a:t>02/05/37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AC9CB60-00C9-41C0-91FF-9B47DD241956}" type="datetimeFigureOut">
              <a:rPr lang="ar-SA" smtClean="0"/>
              <a:pPr/>
              <a:t>02/05/37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C9CB60-00C9-41C0-91FF-9B47DD241956}" type="datetimeFigureOut">
              <a:rPr lang="ar-SA" smtClean="0"/>
              <a:pPr/>
              <a:t>02/05/37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C9CB60-00C9-41C0-91FF-9B47DD241956}" type="datetimeFigureOut">
              <a:rPr lang="ar-SA" smtClean="0"/>
              <a:pPr/>
              <a:t>02/05/37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C9CB60-00C9-41C0-91FF-9B47DD241956}" type="datetimeFigureOut">
              <a:rPr lang="ar-SA" smtClean="0"/>
              <a:pPr/>
              <a:t>02/05/37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08AE777-752D-4F25-8598-AB9D94CC6211}"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AC9CB60-00C9-41C0-91FF-9B47DD241956}" type="datetimeFigureOut">
              <a:rPr lang="ar-SA" smtClean="0"/>
              <a:pPr/>
              <a:t>02/05/37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08AE777-752D-4F25-8598-AB9D94CC621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Birth Injuries</a:t>
            </a:r>
            <a:endParaRPr lang="ar-SA" dirty="0"/>
          </a:p>
        </p:txBody>
      </p:sp>
      <p:sp>
        <p:nvSpPr>
          <p:cNvPr id="3" name="Subtitle 2"/>
          <p:cNvSpPr>
            <a:spLocks noGrp="1"/>
          </p:cNvSpPr>
          <p:nvPr>
            <p:ph type="subTitle" idx="1"/>
          </p:nvPr>
        </p:nvSpPr>
        <p:spPr/>
        <p:txBody>
          <a:bodyPr/>
          <a:lstStyle/>
          <a:p>
            <a:endParaRPr lang="ar-SA"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Newborn Molding</a:t>
            </a:r>
            <a:endParaRPr lang="ar-SA" dirty="0"/>
          </a:p>
        </p:txBody>
      </p:sp>
      <p:sp>
        <p:nvSpPr>
          <p:cNvPr id="3" name="Content Placeholder 2"/>
          <p:cNvSpPr>
            <a:spLocks noGrp="1"/>
          </p:cNvSpPr>
          <p:nvPr>
            <p:ph idx="1"/>
          </p:nvPr>
        </p:nvSpPr>
        <p:spPr/>
        <p:txBody>
          <a:bodyPr>
            <a:normAutofit/>
          </a:bodyPr>
          <a:lstStyle/>
          <a:p>
            <a:pPr algn="l" rtl="0"/>
            <a:r>
              <a:rPr lang="en-US" sz="1800" dirty="0" smtClean="0"/>
              <a:t>Newborn head molding is an abnormal head shape that results from pressure on the baby's </a:t>
            </a:r>
            <a:r>
              <a:rPr lang="en-US" sz="1800" dirty="0" smtClean="0"/>
              <a:t>head </a:t>
            </a:r>
            <a:r>
              <a:rPr lang="en-US" sz="1800" dirty="0" smtClean="0"/>
              <a:t>during childbirth</a:t>
            </a:r>
            <a:r>
              <a:rPr lang="en-US" sz="1800" dirty="0" smtClean="0"/>
              <a:t>.</a:t>
            </a:r>
          </a:p>
          <a:p>
            <a:pPr algn="l" rtl="0"/>
            <a:r>
              <a:rPr lang="en-US" sz="1800" dirty="0" smtClean="0"/>
              <a:t>Also called Newborn </a:t>
            </a:r>
            <a:r>
              <a:rPr lang="en-US" sz="1800" dirty="0" smtClean="0"/>
              <a:t>cranial deformation; Molding of the newborn's </a:t>
            </a:r>
            <a:endParaRPr lang="en-US" sz="1800" dirty="0" smtClean="0"/>
          </a:p>
          <a:p>
            <a:pPr algn="l" rtl="0"/>
            <a:r>
              <a:rPr lang="en-US" sz="1800" dirty="0" smtClean="0"/>
              <a:t>The bones of a newborn baby's skull are soft and flexible, with gaps between the plates of bone. </a:t>
            </a:r>
          </a:p>
          <a:p>
            <a:pPr algn="l" rtl="0"/>
            <a:r>
              <a:rPr lang="en-US" sz="1800" dirty="0" smtClean="0"/>
              <a:t>The spaces between the bony plates of the skull are called cranial sutures. The front (anterior) and back (posterior) </a:t>
            </a:r>
            <a:r>
              <a:rPr lang="en-US" sz="1800" dirty="0" err="1" smtClean="0"/>
              <a:t>fontanelles</a:t>
            </a:r>
            <a:r>
              <a:rPr lang="en-US" sz="1800" dirty="0" smtClean="0"/>
              <a:t> are two gaps that are particularly large. These are the soft spots you can feel when you touch the top of your baby's head. </a:t>
            </a:r>
          </a:p>
          <a:p>
            <a:pPr algn="l" rtl="0"/>
            <a:endParaRPr lang="en-US" sz="1800" dirty="0" smtClean="0"/>
          </a:p>
          <a:p>
            <a:pPr algn="l" rtl="0"/>
            <a:r>
              <a:rPr lang="en-US" sz="1800" dirty="0" smtClean="0"/>
              <a:t>When a baby is born in a head-first position, pressure on the head in the birth canal may mold the head into an oblong shape. These spaces between the bones allow the baby's head to change shape. Depending on the amount and length of pressure, the skull bones may even overlap.</a:t>
            </a:r>
            <a:endParaRPr lang="ar-SA"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Newborn Molding</a:t>
            </a:r>
            <a:endParaRPr lang="ar-SA" dirty="0"/>
          </a:p>
        </p:txBody>
      </p:sp>
      <p:sp>
        <p:nvSpPr>
          <p:cNvPr id="3" name="Content Placeholder 2"/>
          <p:cNvSpPr>
            <a:spLocks noGrp="1"/>
          </p:cNvSpPr>
          <p:nvPr>
            <p:ph idx="1"/>
          </p:nvPr>
        </p:nvSpPr>
        <p:spPr/>
        <p:txBody>
          <a:bodyPr>
            <a:normAutofit/>
          </a:bodyPr>
          <a:lstStyle/>
          <a:p>
            <a:pPr algn="l" rtl="0"/>
            <a:r>
              <a:rPr lang="en-US" sz="1800" dirty="0" smtClean="0"/>
              <a:t>These spaces also allow the brain to grow inside the skull bones. They will close as the brain reaches its full size. </a:t>
            </a:r>
          </a:p>
          <a:p>
            <a:pPr algn="l" rtl="0"/>
            <a:endParaRPr lang="en-US" sz="1800" dirty="0" smtClean="0"/>
          </a:p>
          <a:p>
            <a:pPr algn="l" rtl="0"/>
            <a:r>
              <a:rPr lang="en-US" sz="1800" dirty="0" smtClean="0"/>
              <a:t>Fluid may also collect in the baby's scalp (caput succedaneum), or blood may collect beneath the scalp (</a:t>
            </a:r>
            <a:r>
              <a:rPr lang="en-US" sz="1800" dirty="0" err="1" smtClean="0"/>
              <a:t>cephalohematoma</a:t>
            </a:r>
            <a:r>
              <a:rPr lang="en-US" sz="1800" dirty="0" smtClean="0"/>
              <a:t>). This may further distort the shape and appearance of the baby's head. </a:t>
            </a:r>
            <a:endParaRPr lang="en-US" sz="1800" dirty="0" smtClean="0"/>
          </a:p>
          <a:p>
            <a:pPr algn="l" rtl="0"/>
            <a:endParaRPr lang="ar-SA"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Newborn Molding</a:t>
            </a:r>
            <a:endParaRPr lang="ar-SA" dirty="0"/>
          </a:p>
        </p:txBody>
      </p:sp>
      <p:sp>
        <p:nvSpPr>
          <p:cNvPr id="3" name="Content Placeholder 2"/>
          <p:cNvSpPr>
            <a:spLocks noGrp="1"/>
          </p:cNvSpPr>
          <p:nvPr>
            <p:ph idx="1"/>
          </p:nvPr>
        </p:nvSpPr>
        <p:spPr/>
        <p:txBody>
          <a:bodyPr>
            <a:normAutofit/>
          </a:bodyPr>
          <a:lstStyle/>
          <a:p>
            <a:pPr algn="l" rtl="0"/>
            <a:r>
              <a:rPr lang="en-US" sz="2400" u="sng" dirty="0" smtClean="0"/>
              <a:t>Treatment</a:t>
            </a:r>
          </a:p>
          <a:p>
            <a:pPr algn="l" rtl="0"/>
            <a:r>
              <a:rPr lang="en-US" sz="1800" dirty="0" smtClean="0"/>
              <a:t>The </a:t>
            </a:r>
            <a:r>
              <a:rPr lang="en-US" sz="1800" dirty="0" smtClean="0"/>
              <a:t>baby's head shape will most likely even out on its own, </a:t>
            </a:r>
            <a:r>
              <a:rPr lang="en-US" sz="1800" dirty="0" smtClean="0"/>
              <a:t>but </a:t>
            </a:r>
            <a:r>
              <a:rPr lang="en-US" sz="1800" dirty="0" smtClean="0"/>
              <a:t>changes in the way </a:t>
            </a:r>
            <a:r>
              <a:rPr lang="en-US" sz="1800" dirty="0" smtClean="0"/>
              <a:t>the mother positions her </a:t>
            </a:r>
            <a:r>
              <a:rPr lang="en-US" sz="1800" dirty="0" smtClean="0"/>
              <a:t>baby can minimize </a:t>
            </a:r>
            <a:r>
              <a:rPr lang="en-US" sz="1800" dirty="0" smtClean="0"/>
              <a:t>the molding </a:t>
            </a:r>
            <a:r>
              <a:rPr lang="en-US" sz="1800" dirty="0" smtClean="0"/>
              <a:t>and hasten its </a:t>
            </a:r>
            <a:r>
              <a:rPr lang="en-US" sz="1800" dirty="0" smtClean="0"/>
              <a:t>resolution.</a:t>
            </a:r>
          </a:p>
          <a:p>
            <a:pPr algn="l" rtl="0"/>
            <a:r>
              <a:rPr lang="en-US" sz="1800" dirty="0" smtClean="0"/>
              <a:t>For example:</a:t>
            </a:r>
          </a:p>
          <a:p>
            <a:pPr algn="l" rtl="0"/>
            <a:r>
              <a:rPr lang="en-US" sz="1800" dirty="0" smtClean="0"/>
              <a:t>Change direction. Continue to place </a:t>
            </a:r>
            <a:r>
              <a:rPr lang="en-US" sz="1800" dirty="0" smtClean="0"/>
              <a:t>the </a:t>
            </a:r>
            <a:r>
              <a:rPr lang="en-US" sz="1800" dirty="0" smtClean="0"/>
              <a:t>baby on his or her back to sleep, but alternate the direction </a:t>
            </a:r>
            <a:r>
              <a:rPr lang="en-US" sz="1800" dirty="0" smtClean="0"/>
              <a:t>the </a:t>
            </a:r>
            <a:r>
              <a:rPr lang="en-US" sz="1800" dirty="0" smtClean="0"/>
              <a:t>baby's head faces when you place him or her in the </a:t>
            </a:r>
            <a:r>
              <a:rPr lang="en-US" sz="1800" dirty="0" smtClean="0"/>
              <a:t>crib.</a:t>
            </a:r>
          </a:p>
          <a:p>
            <a:pPr algn="l" rtl="0"/>
            <a:r>
              <a:rPr lang="en-US" sz="1800" dirty="0" smtClean="0"/>
              <a:t>Hold your baby. Holding </a:t>
            </a:r>
            <a:r>
              <a:rPr lang="en-US" sz="1800" dirty="0" smtClean="0"/>
              <a:t>the </a:t>
            </a:r>
            <a:r>
              <a:rPr lang="en-US" sz="1800" dirty="0" smtClean="0"/>
              <a:t>baby when he or she is awake will help relieve pressure on your baby's head from swings, carriers and infant seats</a:t>
            </a:r>
            <a:r>
              <a:rPr lang="en-US" sz="1800" dirty="0" smtClean="0"/>
              <a:t>.</a:t>
            </a:r>
          </a:p>
          <a:p>
            <a:pPr algn="l" rtl="0"/>
            <a:r>
              <a:rPr lang="en-US" sz="1800" dirty="0" smtClean="0"/>
              <a:t>Try </a:t>
            </a:r>
            <a:r>
              <a:rPr lang="en-US" sz="1800" dirty="0" smtClean="0"/>
              <a:t>prone position. </a:t>
            </a:r>
            <a:r>
              <a:rPr lang="en-US" sz="1800" dirty="0" smtClean="0"/>
              <a:t>With close supervision, place </a:t>
            </a:r>
            <a:r>
              <a:rPr lang="en-US" sz="1800" dirty="0" smtClean="0"/>
              <a:t>the </a:t>
            </a:r>
            <a:r>
              <a:rPr lang="en-US" sz="1800" dirty="0" smtClean="0"/>
              <a:t>baby on his or her </a:t>
            </a:r>
            <a:r>
              <a:rPr lang="en-US" sz="1800" dirty="0" smtClean="0"/>
              <a:t>abdomen </a:t>
            </a:r>
            <a:r>
              <a:rPr lang="en-US" sz="1800" dirty="0" smtClean="0"/>
              <a:t>to play. Make sure the surface is firm</a:t>
            </a:r>
            <a:r>
              <a:rPr lang="en-US" sz="1800" dirty="0" smtClean="0"/>
              <a:t>.</a:t>
            </a:r>
          </a:p>
          <a:p>
            <a:pPr algn="l" rtl="0"/>
            <a:endParaRPr lang="en-US" sz="1800" dirty="0" smtClean="0"/>
          </a:p>
          <a:p>
            <a:pPr algn="l" rtl="0"/>
            <a:r>
              <a:rPr lang="en-US" sz="1800" dirty="0" smtClean="0"/>
              <a:t>Never rest </a:t>
            </a:r>
            <a:r>
              <a:rPr lang="en-US" sz="1800" dirty="0" smtClean="0"/>
              <a:t>the </a:t>
            </a:r>
            <a:r>
              <a:rPr lang="en-US" sz="1800" dirty="0" smtClean="0"/>
              <a:t>baby's head on a pillow or other type of soft bedding.</a:t>
            </a:r>
            <a:endParaRPr lang="ar-SA"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Clavicle Fracture in Newborns</a:t>
            </a:r>
            <a:endParaRPr lang="ar-SA"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2483768" y="2204864"/>
            <a:ext cx="4038600" cy="290512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Clavicle Fracture in Newborns</a:t>
            </a:r>
            <a:endParaRPr lang="ar-SA" dirty="0"/>
          </a:p>
        </p:txBody>
      </p:sp>
      <p:pic>
        <p:nvPicPr>
          <p:cNvPr id="5" name="Picture 3"/>
          <p:cNvPicPr>
            <a:picLocks noGrp="1" noChangeAspect="1" noChangeArrowheads="1"/>
          </p:cNvPicPr>
          <p:nvPr>
            <p:ph idx="1"/>
          </p:nvPr>
        </p:nvPicPr>
        <p:blipFill>
          <a:blip r:embed="rId2" cstate="print"/>
          <a:srcRect/>
          <a:stretch>
            <a:fillRect/>
          </a:stretch>
        </p:blipFill>
        <p:spPr bwMode="auto">
          <a:xfrm>
            <a:off x="2195736" y="2348880"/>
            <a:ext cx="4680520" cy="3456384"/>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Clavicle Fracture in Newborns</a:t>
            </a:r>
            <a:endParaRPr lang="ar-SA" dirty="0"/>
          </a:p>
        </p:txBody>
      </p:sp>
      <p:sp>
        <p:nvSpPr>
          <p:cNvPr id="3" name="Content Placeholder 2"/>
          <p:cNvSpPr>
            <a:spLocks noGrp="1"/>
          </p:cNvSpPr>
          <p:nvPr>
            <p:ph idx="1"/>
          </p:nvPr>
        </p:nvSpPr>
        <p:spPr/>
        <p:txBody>
          <a:bodyPr>
            <a:normAutofit/>
          </a:bodyPr>
          <a:lstStyle/>
          <a:p>
            <a:pPr algn="l" rtl="0">
              <a:buNone/>
            </a:pPr>
            <a:r>
              <a:rPr lang="en-US" sz="1800" b="1" dirty="0" smtClean="0"/>
              <a:t>Definition:</a:t>
            </a:r>
          </a:p>
          <a:p>
            <a:pPr algn="l" rtl="0">
              <a:buNone/>
            </a:pPr>
            <a:r>
              <a:rPr lang="en-US" sz="1800" dirty="0" smtClean="0"/>
              <a:t>A clavicle fracture is a break in the collar bone and occurs as a result of a difficult delivery or trauma at birth. </a:t>
            </a:r>
            <a:endParaRPr lang="en-US" sz="1800" dirty="0" smtClean="0"/>
          </a:p>
          <a:p>
            <a:pPr algn="l" rtl="0">
              <a:buNone/>
            </a:pPr>
            <a:r>
              <a:rPr lang="en-US" sz="1800" dirty="0" smtClean="0"/>
              <a:t>Clavicle</a:t>
            </a:r>
            <a:r>
              <a:rPr lang="en-US" sz="1800" dirty="0" smtClean="0"/>
              <a:t>, also known as collar bone, fractures are the most common injury sustained by newborns during birth</a:t>
            </a:r>
            <a:r>
              <a:rPr lang="en-US" sz="1800" dirty="0" smtClean="0"/>
              <a:t>.</a:t>
            </a:r>
          </a:p>
          <a:p>
            <a:pPr algn="l" rtl="0">
              <a:buNone/>
            </a:pPr>
            <a:r>
              <a:rPr lang="en-US" sz="1800" dirty="0" smtClean="0"/>
              <a:t>Factors that may increase a risk for a clavicle </a:t>
            </a:r>
            <a:r>
              <a:rPr lang="en-US" sz="1800" dirty="0" smtClean="0"/>
              <a:t>fracture:</a:t>
            </a:r>
          </a:p>
          <a:p>
            <a:pPr algn="l" rtl="0">
              <a:buNone/>
            </a:pPr>
            <a:r>
              <a:rPr lang="en-US" sz="1800" dirty="0" smtClean="0"/>
              <a:t>-large </a:t>
            </a:r>
            <a:r>
              <a:rPr lang="en-US" sz="1800" dirty="0" smtClean="0"/>
              <a:t> size newborn</a:t>
            </a:r>
          </a:p>
          <a:p>
            <a:pPr algn="l" rtl="0">
              <a:buFontTx/>
              <a:buChar char="-"/>
            </a:pPr>
            <a:r>
              <a:rPr lang="en-US" sz="1800" dirty="0" smtClean="0"/>
              <a:t>the </a:t>
            </a:r>
            <a:r>
              <a:rPr lang="en-US" sz="1800" dirty="0" smtClean="0"/>
              <a:t>newborn’s shoulder getting stuck during </a:t>
            </a:r>
            <a:r>
              <a:rPr lang="en-US" sz="1800" dirty="0" smtClean="0"/>
              <a:t>delivery</a:t>
            </a:r>
          </a:p>
          <a:p>
            <a:pPr algn="l" rtl="0">
              <a:buFontTx/>
              <a:buChar char="-"/>
            </a:pPr>
            <a:r>
              <a:rPr lang="en-US" sz="1800" dirty="0" smtClean="0"/>
              <a:t>a narrow birth </a:t>
            </a:r>
            <a:r>
              <a:rPr lang="en-US" sz="1800" dirty="0" smtClean="0"/>
              <a:t>canal</a:t>
            </a:r>
          </a:p>
          <a:p>
            <a:pPr algn="l" rtl="0">
              <a:buFontTx/>
              <a:buChar char="-"/>
            </a:pPr>
            <a:r>
              <a:rPr lang="en-US" sz="1800" dirty="0" smtClean="0"/>
              <a:t> the use of tools to assist with the delivery.</a:t>
            </a:r>
            <a:endParaRPr lang="en-US" sz="1800" dirty="0" smtClean="0"/>
          </a:p>
          <a:p>
            <a:pPr algn="l" rtl="0"/>
            <a:endParaRPr lang="ar-SA"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Clavicle Fracture in Newborns</a:t>
            </a:r>
            <a:endParaRPr lang="ar-SA" dirty="0"/>
          </a:p>
        </p:txBody>
      </p:sp>
      <p:sp>
        <p:nvSpPr>
          <p:cNvPr id="3" name="Content Placeholder 2"/>
          <p:cNvSpPr>
            <a:spLocks noGrp="1"/>
          </p:cNvSpPr>
          <p:nvPr>
            <p:ph idx="1"/>
          </p:nvPr>
        </p:nvSpPr>
        <p:spPr/>
        <p:txBody>
          <a:bodyPr>
            <a:normAutofit/>
          </a:bodyPr>
          <a:lstStyle/>
          <a:p>
            <a:pPr algn="l" rtl="0">
              <a:buNone/>
            </a:pPr>
            <a:r>
              <a:rPr lang="en-US" sz="1800" b="1" dirty="0" smtClean="0"/>
              <a:t>The </a:t>
            </a:r>
            <a:r>
              <a:rPr lang="en-US" sz="1800" b="1" dirty="0" smtClean="0"/>
              <a:t>symptoms of a clavicle fracture in a </a:t>
            </a:r>
            <a:r>
              <a:rPr lang="en-US" sz="1800" b="1" dirty="0" smtClean="0"/>
              <a:t>newborn:</a:t>
            </a:r>
          </a:p>
          <a:p>
            <a:pPr algn="l" rtl="0">
              <a:buNone/>
            </a:pPr>
            <a:r>
              <a:rPr lang="en-US" sz="1800" dirty="0" smtClean="0"/>
              <a:t>-Crying </a:t>
            </a:r>
            <a:r>
              <a:rPr lang="en-US" sz="1800" dirty="0" smtClean="0"/>
              <a:t>with movement of the affected arm due to pain in the </a:t>
            </a:r>
            <a:r>
              <a:rPr lang="en-US" sz="1800" dirty="0" smtClean="0"/>
              <a:t>clavicle(the most common)</a:t>
            </a:r>
          </a:p>
          <a:p>
            <a:pPr algn="l" rtl="0">
              <a:buNone/>
            </a:pPr>
            <a:r>
              <a:rPr lang="en-US" sz="1800" dirty="0" smtClean="0"/>
              <a:t>-pain with lifting him or her under the </a:t>
            </a:r>
            <a:r>
              <a:rPr lang="en-US" sz="1800" dirty="0" smtClean="0"/>
              <a:t>arms</a:t>
            </a:r>
          </a:p>
          <a:p>
            <a:pPr algn="l" rtl="0">
              <a:buNone/>
            </a:pPr>
            <a:r>
              <a:rPr lang="en-US" sz="1800" dirty="0" smtClean="0"/>
              <a:t>-The </a:t>
            </a:r>
            <a:r>
              <a:rPr lang="en-US" sz="1800" dirty="0" smtClean="0"/>
              <a:t>newborns </a:t>
            </a:r>
            <a:r>
              <a:rPr lang="en-US" sz="1800" dirty="0" smtClean="0"/>
              <a:t>themselves may not move the affected arm as much as the uninjured </a:t>
            </a:r>
            <a:r>
              <a:rPr lang="en-US" sz="1800" dirty="0" smtClean="0"/>
              <a:t>arm</a:t>
            </a:r>
          </a:p>
          <a:p>
            <a:pPr algn="l" rtl="0">
              <a:buFontTx/>
              <a:buChar char="-"/>
            </a:pPr>
            <a:r>
              <a:rPr lang="en-US" sz="1800" dirty="0" smtClean="0"/>
              <a:t>If </a:t>
            </a:r>
            <a:r>
              <a:rPr lang="en-US" sz="1800" dirty="0" smtClean="0"/>
              <a:t>injury has occurred to the nerves of the arm, the infant may not be able to move the arm at all and it may hang limp at the infant’s side</a:t>
            </a:r>
            <a:r>
              <a:rPr lang="en-US" sz="1800" dirty="0" smtClean="0"/>
              <a:t>.</a:t>
            </a:r>
          </a:p>
          <a:p>
            <a:pPr algn="l" rtl="0">
              <a:buFontTx/>
              <a:buChar char="-"/>
            </a:pPr>
            <a:r>
              <a:rPr lang="en-US" sz="1800" dirty="0" smtClean="0"/>
              <a:t>The affected shoulder may appear slightly lower than the uninjured </a:t>
            </a:r>
            <a:r>
              <a:rPr lang="en-US" sz="1800" dirty="0" smtClean="0"/>
              <a:t>shoulder</a:t>
            </a:r>
          </a:p>
          <a:p>
            <a:pPr algn="l" rtl="0">
              <a:buFontTx/>
              <a:buChar char="-"/>
            </a:pPr>
            <a:r>
              <a:rPr lang="en-US" sz="1800" dirty="0" smtClean="0"/>
              <a:t>After a few </a:t>
            </a:r>
            <a:r>
              <a:rPr lang="en-US" sz="1800" dirty="0" smtClean="0"/>
              <a:t>weeks of birth, </a:t>
            </a:r>
            <a:r>
              <a:rPr lang="en-US" sz="1800" dirty="0" smtClean="0"/>
              <a:t>healing of the bone may cause a lump to develop at the area of the fracture, which may be felt when the area is touched.</a:t>
            </a:r>
            <a:endParaRPr lang="ar-SA"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Clavicle Fracture in Newborns</a:t>
            </a:r>
            <a:endParaRPr lang="ar-SA" dirty="0"/>
          </a:p>
        </p:txBody>
      </p:sp>
      <p:sp>
        <p:nvSpPr>
          <p:cNvPr id="3" name="Content Placeholder 2"/>
          <p:cNvSpPr>
            <a:spLocks noGrp="1"/>
          </p:cNvSpPr>
          <p:nvPr>
            <p:ph idx="1"/>
          </p:nvPr>
        </p:nvSpPr>
        <p:spPr/>
        <p:txBody>
          <a:bodyPr>
            <a:normAutofit/>
          </a:bodyPr>
          <a:lstStyle/>
          <a:p>
            <a:pPr algn="l" rtl="0">
              <a:buNone/>
            </a:pPr>
            <a:r>
              <a:rPr lang="en-US" sz="1800" b="1" dirty="0" smtClean="0"/>
              <a:t>Possible Complications</a:t>
            </a:r>
          </a:p>
          <a:p>
            <a:pPr algn="l" rtl="0"/>
            <a:endParaRPr lang="en-US" sz="1800" dirty="0" smtClean="0"/>
          </a:p>
          <a:p>
            <a:pPr algn="l" rtl="0"/>
            <a:r>
              <a:rPr lang="en-US" sz="1800" dirty="0" smtClean="0"/>
              <a:t>There are usually no </a:t>
            </a:r>
            <a:r>
              <a:rPr lang="en-US" sz="1800" dirty="0" smtClean="0"/>
              <a:t>complications, because </a:t>
            </a:r>
            <a:r>
              <a:rPr lang="en-US" sz="1800" dirty="0" smtClean="0"/>
              <a:t>infants heal </a:t>
            </a:r>
            <a:r>
              <a:rPr lang="en-US" sz="1800" dirty="0" smtClean="0"/>
              <a:t>well.</a:t>
            </a:r>
          </a:p>
          <a:p>
            <a:pPr algn="l" rtl="0"/>
            <a:r>
              <a:rPr lang="en-US" sz="1800" dirty="0" smtClean="0"/>
              <a:t>Rare significant complication, </a:t>
            </a:r>
            <a:r>
              <a:rPr lang="en-US" sz="1800" dirty="0" smtClean="0"/>
              <a:t>the inability to move the arm due to an injury to the brachial plexus, or collection of nerves of the arm</a:t>
            </a:r>
            <a:r>
              <a:rPr lang="en-US" sz="1800" dirty="0" smtClean="0"/>
              <a:t>.</a:t>
            </a:r>
          </a:p>
          <a:p>
            <a:pPr algn="l" rtl="0">
              <a:buNone/>
            </a:pPr>
            <a:r>
              <a:rPr lang="en-US" sz="1800" b="1" dirty="0" smtClean="0"/>
              <a:t>How is a clavicle fracture diagnosed</a:t>
            </a:r>
            <a:r>
              <a:rPr lang="en-US" sz="1800" b="1" dirty="0" smtClean="0"/>
              <a:t>?</a:t>
            </a:r>
            <a:endParaRPr lang="en-US" sz="1800" dirty="0" smtClean="0"/>
          </a:p>
          <a:p>
            <a:pPr algn="l" rtl="0"/>
            <a:r>
              <a:rPr lang="en-US" sz="1800" dirty="0" smtClean="0"/>
              <a:t> When a clavicle fracture is suspected, an x-ray </a:t>
            </a:r>
            <a:r>
              <a:rPr lang="en-US" sz="1800" dirty="0" smtClean="0"/>
              <a:t>the </a:t>
            </a:r>
            <a:r>
              <a:rPr lang="en-US" sz="1800" dirty="0" smtClean="0"/>
              <a:t>bone is ordered to confirm that it is broken</a:t>
            </a:r>
            <a:r>
              <a:rPr lang="en-US" sz="1800" dirty="0" smtClean="0"/>
              <a:t>.</a:t>
            </a:r>
          </a:p>
          <a:p>
            <a:pPr algn="l" rtl="0">
              <a:buNone/>
            </a:pPr>
            <a:r>
              <a:rPr lang="en-US" sz="1800" b="1" dirty="0" smtClean="0"/>
              <a:t>Treatment</a:t>
            </a:r>
          </a:p>
          <a:p>
            <a:pPr algn="l" rtl="0">
              <a:buNone/>
            </a:pPr>
            <a:r>
              <a:rPr lang="en-US" sz="1800" b="1" dirty="0" smtClean="0"/>
              <a:t>-</a:t>
            </a:r>
            <a:r>
              <a:rPr lang="en-US" sz="1800" dirty="0" smtClean="0"/>
              <a:t>In most cases, clavicle fractures in newborns heal very quickly without any problems</a:t>
            </a:r>
            <a:r>
              <a:rPr lang="en-US" sz="1800" dirty="0" smtClean="0"/>
              <a:t>.</a:t>
            </a:r>
          </a:p>
          <a:p>
            <a:pPr algn="l" rtl="0">
              <a:buFontTx/>
              <a:buChar char="-"/>
            </a:pPr>
            <a:r>
              <a:rPr lang="en-US" sz="1800" dirty="0" smtClean="0"/>
              <a:t>Usually </a:t>
            </a:r>
            <a:r>
              <a:rPr lang="en-US" sz="1800" dirty="0" smtClean="0"/>
              <a:t>no treatment is </a:t>
            </a:r>
            <a:r>
              <a:rPr lang="en-US" sz="1800" dirty="0" smtClean="0"/>
              <a:t>required</a:t>
            </a:r>
          </a:p>
          <a:p>
            <a:pPr algn="l" rtl="0">
              <a:buFontTx/>
              <a:buChar char="-"/>
            </a:pPr>
            <a:r>
              <a:rPr lang="en-US" sz="1800" dirty="0" smtClean="0"/>
              <a:t>the arm on the affected side may be immobilized, most often by simply pinning the sleeve to the clothes.</a:t>
            </a:r>
            <a:endParaRPr lang="en-US" sz="18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Caput Succedaneum</a:t>
            </a:r>
            <a:endParaRPr lang="ar-SA"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411848" y="1844675"/>
            <a:ext cx="6247279" cy="42481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CAPUT SUCCEDANEUM</a:t>
            </a:r>
            <a:endParaRPr lang="ar-SA" dirty="0"/>
          </a:p>
        </p:txBody>
      </p:sp>
      <p:sp>
        <p:nvSpPr>
          <p:cNvPr id="3" name="Content Placeholder 2"/>
          <p:cNvSpPr>
            <a:spLocks noGrp="1"/>
          </p:cNvSpPr>
          <p:nvPr>
            <p:ph idx="1"/>
          </p:nvPr>
        </p:nvSpPr>
        <p:spPr/>
        <p:txBody>
          <a:bodyPr>
            <a:noAutofit/>
          </a:bodyPr>
          <a:lstStyle/>
          <a:p>
            <a:pPr algn="l" rtl="0">
              <a:buNone/>
            </a:pPr>
            <a:r>
              <a:rPr lang="en-US" sz="1800" b="1" dirty="0" smtClean="0"/>
              <a:t>Definition</a:t>
            </a:r>
          </a:p>
          <a:p>
            <a:pPr algn="l" rtl="0">
              <a:buNone/>
            </a:pPr>
            <a:r>
              <a:rPr lang="en-US" sz="1800" dirty="0" smtClean="0"/>
              <a:t>A </a:t>
            </a:r>
            <a:r>
              <a:rPr lang="en-US" sz="1800" dirty="0" smtClean="0"/>
              <a:t>caput succedaneum is an edema of the scalp at the neonate's presenting part of the head. It often appears over the vertex of the newborn's head as a result of pressure against the mother's cervix during labor. The edema in caput succedaneum crosses the suture lines. It may involve wide areas of the head or it may just be a size of a large egg</a:t>
            </a:r>
            <a:r>
              <a:rPr lang="en-US" sz="1800" dirty="0" smtClean="0"/>
              <a:t>.</a:t>
            </a:r>
            <a:endParaRPr lang="en-US" sz="1800" dirty="0" smtClean="0"/>
          </a:p>
          <a:p>
            <a:pPr algn="l" rtl="0">
              <a:buNone/>
            </a:pPr>
            <a:r>
              <a:rPr lang="en-US" sz="1800" b="1" dirty="0" smtClean="0"/>
              <a:t>Causes</a:t>
            </a:r>
          </a:p>
          <a:p>
            <a:pPr algn="l" rtl="0"/>
            <a:r>
              <a:rPr lang="en-US" sz="1800" dirty="0" smtClean="0"/>
              <a:t>Mechanical trauma of the initial portion of scalp pushing through a narrowed cervix</a:t>
            </a:r>
          </a:p>
          <a:p>
            <a:pPr algn="l" rtl="0"/>
            <a:r>
              <a:rPr lang="en-US" sz="1800" dirty="0" smtClean="0"/>
              <a:t>Prolonged </a:t>
            </a:r>
            <a:r>
              <a:rPr lang="en-US" sz="1800" dirty="0" smtClean="0"/>
              <a:t>or difficult delivery</a:t>
            </a:r>
          </a:p>
          <a:p>
            <a:pPr algn="l" rtl="0"/>
            <a:r>
              <a:rPr lang="en-US" sz="1800" dirty="0" smtClean="0"/>
              <a:t>Vacuum </a:t>
            </a:r>
            <a:r>
              <a:rPr lang="en-US" sz="1800" dirty="0" smtClean="0"/>
              <a:t>extraction</a:t>
            </a:r>
            <a:endParaRPr lang="en-US" sz="1800" dirty="0" smtClean="0"/>
          </a:p>
          <a:p>
            <a:pPr algn="l" rtl="0"/>
            <a:r>
              <a:rPr lang="en-US" sz="1800" dirty="0" smtClean="0"/>
              <a:t>The pressure (at birth) interferes with blood flow from the area causing a localized edema. The edematous area crosses the suture lines and is soft. Caput Succedaneum also occurs when a vacuum extractor is used. In this case, the caput corresponds to the area where the extractor is used to hasten the second stage of labor.</a:t>
            </a:r>
            <a:endParaRPr lang="ar-SA"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CAPUT SUCCEDANEUM</a:t>
            </a:r>
            <a:endParaRPr lang="ar-SA" dirty="0"/>
          </a:p>
        </p:txBody>
      </p:sp>
      <p:sp>
        <p:nvSpPr>
          <p:cNvPr id="3" name="Content Placeholder 2"/>
          <p:cNvSpPr>
            <a:spLocks noGrp="1"/>
          </p:cNvSpPr>
          <p:nvPr>
            <p:ph idx="1"/>
          </p:nvPr>
        </p:nvSpPr>
        <p:spPr/>
        <p:txBody>
          <a:bodyPr>
            <a:normAutofit/>
          </a:bodyPr>
          <a:lstStyle/>
          <a:p>
            <a:pPr algn="l" rtl="0">
              <a:buNone/>
            </a:pPr>
            <a:r>
              <a:rPr lang="en-US" sz="1800" b="1" dirty="0" smtClean="0"/>
              <a:t>Signs and Symptoms</a:t>
            </a:r>
          </a:p>
          <a:p>
            <a:pPr algn="l" rtl="0"/>
            <a:r>
              <a:rPr lang="en-US" sz="1800" dirty="0" smtClean="0"/>
              <a:t>Scalp swelling that extends across the midline and over suture lines</a:t>
            </a:r>
          </a:p>
          <a:p>
            <a:pPr algn="l" rtl="0"/>
            <a:r>
              <a:rPr lang="en-US" sz="1800" dirty="0" smtClean="0"/>
              <a:t>Soft and puffy swelling of part of a scalp in a newborn's head</a:t>
            </a:r>
          </a:p>
          <a:p>
            <a:pPr algn="l" rtl="0"/>
            <a:r>
              <a:rPr lang="en-US" sz="1800" dirty="0" smtClean="0"/>
              <a:t>May be associated with increased molding of the head</a:t>
            </a:r>
          </a:p>
          <a:p>
            <a:pPr algn="l" rtl="0"/>
            <a:r>
              <a:rPr lang="en-US" sz="1800" dirty="0" smtClean="0"/>
              <a:t>The swelling may or may not have some degree of discoloration or bruising</a:t>
            </a:r>
          </a:p>
          <a:p>
            <a:pPr algn="l" rtl="0"/>
            <a:endParaRPr lang="en-US" sz="1800" dirty="0" smtClean="0"/>
          </a:p>
          <a:p>
            <a:pPr algn="l" rtl="0">
              <a:buNone/>
            </a:pPr>
            <a:r>
              <a:rPr lang="en-US" sz="1800" b="1" dirty="0" smtClean="0"/>
              <a:t>Management</a:t>
            </a:r>
          </a:p>
          <a:p>
            <a:pPr algn="l" rtl="0"/>
            <a:r>
              <a:rPr lang="en-US" sz="1800" dirty="0" smtClean="0"/>
              <a:t>Needs no treatment. The edema is gradually absorbed and disappears about the third day of life.</a:t>
            </a:r>
          </a:p>
          <a:p>
            <a:pPr algn="l" rtl="0"/>
            <a:endParaRPr lang="en-US" sz="1800" dirty="0" smtClean="0"/>
          </a:p>
          <a:p>
            <a:pPr algn="l" rtl="0">
              <a:buNone/>
            </a:pPr>
            <a:r>
              <a:rPr lang="en-US" sz="1800" b="1" dirty="0" smtClean="0"/>
              <a:t>Complication</a:t>
            </a:r>
          </a:p>
          <a:p>
            <a:pPr algn="l" rtl="0"/>
            <a:r>
              <a:rPr lang="en-US" sz="1800" dirty="0" smtClean="0"/>
              <a:t>Jaundice – results as the bruise breaks down into </a:t>
            </a:r>
            <a:r>
              <a:rPr lang="en-US" sz="1800" dirty="0" err="1" smtClean="0"/>
              <a:t>bilirubin</a:t>
            </a:r>
            <a:r>
              <a:rPr lang="en-US" sz="1600" dirty="0" smtClean="0"/>
              <a:t>.</a:t>
            </a:r>
            <a:endParaRPr lang="ar-SA"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CEPHALHEMATOMA</a:t>
            </a:r>
            <a:br>
              <a:rPr lang="en-US" dirty="0" smtClean="0"/>
            </a:br>
            <a:endParaRPr lang="ar-SA" dirty="0"/>
          </a:p>
        </p:txBody>
      </p:sp>
      <p:pic>
        <p:nvPicPr>
          <p:cNvPr id="2051" name="Picture 3"/>
          <p:cNvPicPr>
            <a:picLocks noGrp="1" noChangeAspect="1" noChangeArrowheads="1"/>
          </p:cNvPicPr>
          <p:nvPr>
            <p:ph idx="1"/>
          </p:nvPr>
        </p:nvPicPr>
        <p:blipFill>
          <a:blip r:embed="rId2" cstate="print"/>
          <a:srcRect/>
          <a:stretch>
            <a:fillRect/>
          </a:stretch>
        </p:blipFill>
        <p:spPr bwMode="auto">
          <a:xfrm>
            <a:off x="1244086" y="1600200"/>
            <a:ext cx="6655828" cy="452596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CEPHALHEMATOMA</a:t>
            </a:r>
            <a:br>
              <a:rPr lang="en-US" dirty="0" smtClean="0"/>
            </a:br>
            <a:endParaRPr lang="ar-SA" dirty="0"/>
          </a:p>
        </p:txBody>
      </p:sp>
      <p:sp>
        <p:nvSpPr>
          <p:cNvPr id="3" name="Content Placeholder 2"/>
          <p:cNvSpPr>
            <a:spLocks noGrp="1"/>
          </p:cNvSpPr>
          <p:nvPr>
            <p:ph idx="1"/>
          </p:nvPr>
        </p:nvSpPr>
        <p:spPr/>
        <p:txBody>
          <a:bodyPr>
            <a:normAutofit/>
          </a:bodyPr>
          <a:lstStyle/>
          <a:p>
            <a:pPr algn="l"/>
            <a:endParaRPr lang="en-US" dirty="0" smtClean="0"/>
          </a:p>
          <a:p>
            <a:pPr algn="l" rtl="0">
              <a:buNone/>
            </a:pPr>
            <a:r>
              <a:rPr lang="en-US" sz="1800" b="1" dirty="0" smtClean="0"/>
              <a:t>Definition</a:t>
            </a:r>
          </a:p>
          <a:p>
            <a:pPr algn="l" rtl="0"/>
            <a:endParaRPr lang="en-US" sz="1800" dirty="0" smtClean="0"/>
          </a:p>
          <a:p>
            <a:pPr algn="l" rtl="0"/>
            <a:r>
              <a:rPr lang="en-US" sz="1800" dirty="0" err="1" smtClean="0"/>
              <a:t>Cephalhematoma</a:t>
            </a:r>
            <a:r>
              <a:rPr lang="en-US" sz="1800" dirty="0" smtClean="0"/>
              <a:t> is a collection of blood between the </a:t>
            </a:r>
            <a:r>
              <a:rPr lang="en-US" sz="1800" dirty="0" err="1" smtClean="0"/>
              <a:t>periosteum</a:t>
            </a:r>
            <a:r>
              <a:rPr lang="en-US" sz="1800" dirty="0" smtClean="0"/>
              <a:t> of a skull bone and the bone itself. It occurs in one or both sides of the head. It occasionally forms over the occipital bone. The swelling with </a:t>
            </a:r>
            <a:r>
              <a:rPr lang="en-US" sz="1800" dirty="0" err="1" smtClean="0"/>
              <a:t>cephalhematoma</a:t>
            </a:r>
            <a:r>
              <a:rPr lang="en-US" sz="1800" dirty="0" smtClean="0"/>
              <a:t> is not present at birth rather it develops within the first 24 to 48 hours after birth.</a:t>
            </a:r>
          </a:p>
          <a:p>
            <a:pPr algn="l" rtl="0"/>
            <a:endParaRPr lang="en-US" sz="1800" dirty="0" smtClean="0"/>
          </a:p>
          <a:p>
            <a:pPr algn="l" rtl="0">
              <a:buNone/>
            </a:pPr>
            <a:r>
              <a:rPr lang="en-US" sz="1800" b="1" dirty="0" smtClean="0"/>
              <a:t>Causes</a:t>
            </a:r>
          </a:p>
          <a:p>
            <a:pPr algn="l" rtl="0"/>
            <a:r>
              <a:rPr lang="en-US" sz="1800" dirty="0" smtClean="0"/>
              <a:t>Rupture of a </a:t>
            </a:r>
            <a:r>
              <a:rPr lang="en-US" sz="1800" dirty="0" err="1" smtClean="0"/>
              <a:t>periostal</a:t>
            </a:r>
            <a:r>
              <a:rPr lang="en-US" sz="1800" dirty="0" smtClean="0"/>
              <a:t> capillary due to the pressure of birth</a:t>
            </a:r>
          </a:p>
          <a:p>
            <a:pPr algn="l" rtl="0"/>
            <a:r>
              <a:rPr lang="en-US" sz="1800" dirty="0" smtClean="0"/>
              <a:t>Instrumental delivery</a:t>
            </a:r>
            <a:endParaRPr lang="ar-SA"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CEPHALHEMATOMA</a:t>
            </a:r>
            <a:br>
              <a:rPr lang="en-US" dirty="0" smtClean="0"/>
            </a:br>
            <a:endParaRPr lang="ar-SA" dirty="0"/>
          </a:p>
        </p:txBody>
      </p:sp>
      <p:sp>
        <p:nvSpPr>
          <p:cNvPr id="3" name="Content Placeholder 2"/>
          <p:cNvSpPr>
            <a:spLocks noGrp="1"/>
          </p:cNvSpPr>
          <p:nvPr>
            <p:ph idx="1"/>
          </p:nvPr>
        </p:nvSpPr>
        <p:spPr/>
        <p:txBody>
          <a:bodyPr>
            <a:normAutofit/>
          </a:bodyPr>
          <a:lstStyle/>
          <a:p>
            <a:pPr algn="l" rtl="0">
              <a:buNone/>
            </a:pPr>
            <a:r>
              <a:rPr lang="en-US" sz="1800" b="1" dirty="0" smtClean="0"/>
              <a:t>Signs and Symptoms</a:t>
            </a:r>
          </a:p>
          <a:p>
            <a:pPr algn="l" rtl="0"/>
            <a:r>
              <a:rPr lang="en-US" sz="1800" dirty="0" smtClean="0"/>
              <a:t>Swelling of the infant's head 24-48 hours after birth</a:t>
            </a:r>
          </a:p>
          <a:p>
            <a:pPr algn="l" rtl="0"/>
            <a:r>
              <a:rPr lang="en-US" sz="1800" dirty="0" smtClean="0"/>
              <a:t>Discoloration of the swollen site due to presence of coagulated blood</a:t>
            </a:r>
          </a:p>
          <a:p>
            <a:pPr algn="l" rtl="0"/>
            <a:r>
              <a:rPr lang="en-US" sz="1800" dirty="0" smtClean="0"/>
              <a:t>Has clear edges that end at the suture lines</a:t>
            </a:r>
          </a:p>
          <a:p>
            <a:pPr algn="l" rtl="0"/>
            <a:endParaRPr lang="en-US" sz="1800" dirty="0" smtClean="0"/>
          </a:p>
          <a:p>
            <a:pPr algn="l" rtl="0">
              <a:buNone/>
            </a:pPr>
            <a:r>
              <a:rPr lang="en-US" sz="1800" b="1" dirty="0" smtClean="0"/>
              <a:t>Management</a:t>
            </a:r>
          </a:p>
          <a:p>
            <a:pPr algn="l" rtl="0"/>
            <a:r>
              <a:rPr lang="en-US" sz="1800" dirty="0" smtClean="0"/>
              <a:t>Observation and support of the affected part.</a:t>
            </a:r>
          </a:p>
          <a:p>
            <a:pPr algn="l" rtl="0"/>
            <a:r>
              <a:rPr lang="en-US" sz="1800" dirty="0" smtClean="0"/>
              <a:t>Transfusion and phototherapy may be necessary if blood accumulation is significant</a:t>
            </a:r>
          </a:p>
          <a:p>
            <a:pPr algn="l" rtl="0"/>
            <a:endParaRPr lang="en-US" sz="1800" dirty="0" smtClean="0"/>
          </a:p>
          <a:p>
            <a:pPr algn="l" rtl="0">
              <a:buNone/>
            </a:pPr>
            <a:r>
              <a:rPr lang="en-US" sz="1800" b="1" dirty="0" smtClean="0"/>
              <a:t>Complication</a:t>
            </a:r>
          </a:p>
          <a:p>
            <a:pPr algn="l" rtl="0"/>
            <a:r>
              <a:rPr lang="en-US" sz="1800" dirty="0" smtClean="0"/>
              <a:t>Jaundice</a:t>
            </a:r>
            <a:endParaRPr lang="ar-SA"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Difference Between Caput Succedaneum and </a:t>
            </a:r>
            <a:r>
              <a:rPr lang="en-US" dirty="0" err="1" smtClean="0"/>
              <a:t>Cephalhematoma</a:t>
            </a:r>
            <a:endParaRPr lang="ar-SA" dirty="0"/>
          </a:p>
        </p:txBody>
      </p:sp>
      <p:graphicFrame>
        <p:nvGraphicFramePr>
          <p:cNvPr id="7" name="Content Placeholder 6"/>
          <p:cNvGraphicFramePr>
            <a:graphicFrameLocks noGrp="1"/>
          </p:cNvGraphicFramePr>
          <p:nvPr>
            <p:ph idx="1"/>
          </p:nvPr>
        </p:nvGraphicFramePr>
        <p:xfrm>
          <a:off x="457200" y="1600200"/>
          <a:ext cx="8229600" cy="2661920"/>
        </p:xfrm>
        <a:graphic>
          <a:graphicData uri="http://schemas.openxmlformats.org/drawingml/2006/table">
            <a:tbl>
              <a:tblPr rtl="1" firstRow="1" bandRow="1">
                <a:tableStyleId>{5C22544A-7EE6-4342-B048-85BDC9FD1C3A}</a:tableStyleId>
              </a:tblPr>
              <a:tblGrid>
                <a:gridCol w="2743200"/>
                <a:gridCol w="2743200"/>
                <a:gridCol w="2743200"/>
              </a:tblGrid>
              <a:tr h="370840">
                <a:tc>
                  <a:txBody>
                    <a:bodyPr/>
                    <a:lstStyle/>
                    <a:p>
                      <a:pPr algn="l" rtl="1"/>
                      <a:r>
                        <a:rPr lang="en-US" dirty="0" smtClean="0"/>
                        <a:t>CEPHALHEMATOMA</a:t>
                      </a:r>
                      <a:endParaRPr lang="ar-SA"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CAPUT SUCCEDANEUM</a:t>
                      </a:r>
                      <a:endParaRPr lang="ar-SA" dirty="0" smtClean="0"/>
                    </a:p>
                    <a:p>
                      <a:pPr algn="l" rtl="1"/>
                      <a:endParaRPr lang="ar-SA" dirty="0"/>
                    </a:p>
                  </a:txBody>
                  <a:tcPr/>
                </a:tc>
                <a:tc>
                  <a:txBody>
                    <a:bodyPr/>
                    <a:lstStyle/>
                    <a:p>
                      <a:pPr algn="l" rtl="1"/>
                      <a:r>
                        <a:rPr lang="en-US" dirty="0" smtClean="0"/>
                        <a:t>INDICATORS</a:t>
                      </a:r>
                      <a:endParaRPr lang="ar-SA" dirty="0"/>
                    </a:p>
                  </a:txBody>
                  <a:tcPr/>
                </a:tc>
              </a:tr>
              <a:tr h="370840">
                <a:tc>
                  <a:txBody>
                    <a:bodyPr/>
                    <a:lstStyle/>
                    <a:p>
                      <a:pPr algn="l" rtl="1"/>
                      <a:r>
                        <a:rPr lang="en-US" dirty="0" err="1" smtClean="0"/>
                        <a:t>Periosteum</a:t>
                      </a:r>
                      <a:r>
                        <a:rPr lang="en-US" dirty="0" smtClean="0"/>
                        <a:t> of skull bone and bone</a:t>
                      </a:r>
                      <a:endParaRPr lang="ar-SA" dirty="0"/>
                    </a:p>
                  </a:txBody>
                  <a:tcPr/>
                </a:tc>
                <a:tc>
                  <a:txBody>
                    <a:bodyPr/>
                    <a:lstStyle/>
                    <a:p>
                      <a:pPr algn="l" rtl="1"/>
                      <a:r>
                        <a:rPr lang="en-US" dirty="0" smtClean="0"/>
                        <a:t>Presenting part of the head</a:t>
                      </a:r>
                      <a:endParaRPr lang="ar-SA" dirty="0"/>
                    </a:p>
                  </a:txBody>
                  <a:tcPr/>
                </a:tc>
                <a:tc>
                  <a:txBody>
                    <a:bodyPr/>
                    <a:lstStyle/>
                    <a:p>
                      <a:pPr algn="l" rtl="1"/>
                      <a:r>
                        <a:rPr lang="en-US" dirty="0" smtClean="0"/>
                        <a:t>Location</a:t>
                      </a:r>
                      <a:endParaRPr lang="ar-SA" dirty="0"/>
                    </a:p>
                  </a:txBody>
                  <a:tcPr/>
                </a:tc>
              </a:tr>
              <a:tr h="370840">
                <a:tc>
                  <a:txBody>
                    <a:bodyPr/>
                    <a:lstStyle/>
                    <a:p>
                      <a:pPr algn="l" rtl="1"/>
                      <a:r>
                        <a:rPr lang="en-US" dirty="0" smtClean="0"/>
                        <a:t>Individual bone; DOES NOT CROSS the suture lines</a:t>
                      </a:r>
                      <a:endParaRPr lang="ar-SA" dirty="0"/>
                    </a:p>
                  </a:txBody>
                  <a:tcPr/>
                </a:tc>
                <a:tc>
                  <a:txBody>
                    <a:bodyPr/>
                    <a:lstStyle/>
                    <a:p>
                      <a:pPr algn="l" rtl="1"/>
                      <a:r>
                        <a:rPr lang="en-US" dirty="0" smtClean="0"/>
                        <a:t>Both hemispheres; CROSSES the suture lines</a:t>
                      </a:r>
                      <a:endParaRPr lang="ar-SA" dirty="0"/>
                    </a:p>
                  </a:txBody>
                  <a:tcPr/>
                </a:tc>
                <a:tc>
                  <a:txBody>
                    <a:bodyPr/>
                    <a:lstStyle/>
                    <a:p>
                      <a:pPr algn="l" rtl="1"/>
                      <a:r>
                        <a:rPr lang="en-US" dirty="0" smtClean="0"/>
                        <a:t>Extent of Involvement</a:t>
                      </a:r>
                      <a:endParaRPr lang="ar-SA" dirty="0"/>
                    </a:p>
                  </a:txBody>
                  <a:tcPr/>
                </a:tc>
              </a:tr>
              <a:tr h="370840">
                <a:tc>
                  <a:txBody>
                    <a:bodyPr/>
                    <a:lstStyle/>
                    <a:p>
                      <a:pPr algn="l" rtl="1"/>
                      <a:r>
                        <a:rPr lang="en-US" dirty="0" smtClean="0"/>
                        <a:t>Few weeks to months</a:t>
                      </a:r>
                      <a:endParaRPr lang="ar-SA" dirty="0"/>
                    </a:p>
                  </a:txBody>
                  <a:tcPr/>
                </a:tc>
                <a:tc>
                  <a:txBody>
                    <a:bodyPr/>
                    <a:lstStyle/>
                    <a:p>
                      <a:pPr algn="l" rtl="1"/>
                      <a:r>
                        <a:rPr lang="en-US" dirty="0" smtClean="0"/>
                        <a:t>3 to 4 days</a:t>
                      </a:r>
                      <a:endParaRPr lang="ar-SA" dirty="0"/>
                    </a:p>
                  </a:txBody>
                  <a:tcPr/>
                </a:tc>
                <a:tc>
                  <a:txBody>
                    <a:bodyPr/>
                    <a:lstStyle/>
                    <a:p>
                      <a:pPr algn="l" rtl="1"/>
                      <a:r>
                        <a:rPr lang="en-US" dirty="0" smtClean="0"/>
                        <a:t>Period of Absorption</a:t>
                      </a:r>
                      <a:endParaRPr lang="ar-SA" dirty="0"/>
                    </a:p>
                  </a:txBody>
                  <a:tcPr/>
                </a:tc>
              </a:tr>
              <a:tr h="370840">
                <a:tc>
                  <a:txBody>
                    <a:bodyPr/>
                    <a:lstStyle/>
                    <a:p>
                      <a:pPr algn="l" rtl="1"/>
                      <a:r>
                        <a:rPr lang="en-US" dirty="0" smtClean="0"/>
                        <a:t>Support</a:t>
                      </a:r>
                      <a:endParaRPr lang="ar-SA" dirty="0"/>
                    </a:p>
                  </a:txBody>
                  <a:tcPr/>
                </a:tc>
                <a:tc>
                  <a:txBody>
                    <a:bodyPr/>
                    <a:lstStyle/>
                    <a:p>
                      <a:pPr algn="l" rtl="1"/>
                      <a:r>
                        <a:rPr lang="en-US" dirty="0" smtClean="0"/>
                        <a:t>None</a:t>
                      </a:r>
                      <a:endParaRPr lang="ar-SA" dirty="0"/>
                    </a:p>
                  </a:txBody>
                  <a:tcPr/>
                </a:tc>
                <a:tc>
                  <a:txBody>
                    <a:bodyPr/>
                    <a:lstStyle/>
                    <a:p>
                      <a:pPr algn="l" rtl="1"/>
                      <a:r>
                        <a:rPr lang="en-US" dirty="0" smtClean="0"/>
                        <a:t>Treatment</a:t>
                      </a:r>
                      <a:endParaRPr lang="ar-SA"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Newborn Molding</a:t>
            </a:r>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860032" y="2204864"/>
            <a:ext cx="3810000" cy="30480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1115616" y="1916832"/>
            <a:ext cx="3810000" cy="3048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1532</TotalTime>
  <Words>1136</Words>
  <Application>Microsoft Office PowerPoint</Application>
  <PresentationFormat>On-screen Show (4:3)</PresentationFormat>
  <Paragraphs>111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Birth Injuries</vt:lpstr>
      <vt:lpstr>Caput Succedaneum</vt:lpstr>
      <vt:lpstr>CAPUT SUCCEDANEUM</vt:lpstr>
      <vt:lpstr>CAPUT SUCCEDANEUM</vt:lpstr>
      <vt:lpstr>CEPHALHEMATOMA </vt:lpstr>
      <vt:lpstr>CEPHALHEMATOMA </vt:lpstr>
      <vt:lpstr>CEPHALHEMATOMA </vt:lpstr>
      <vt:lpstr>Difference Between Caput Succedaneum and Cephalhematoma</vt:lpstr>
      <vt:lpstr>Newborn Molding</vt:lpstr>
      <vt:lpstr>Newborn Molding</vt:lpstr>
      <vt:lpstr>Newborn Molding</vt:lpstr>
      <vt:lpstr>Newborn Molding</vt:lpstr>
      <vt:lpstr>Clavicle Fracture in Newborns</vt:lpstr>
      <vt:lpstr>Clavicle Fracture in Newborns</vt:lpstr>
      <vt:lpstr>Clavicle Fracture in Newborns</vt:lpstr>
      <vt:lpstr>Clavicle Fracture in Newborns</vt:lpstr>
      <vt:lpstr>Clavicle Fracture in Newborns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Difference Between Caput Succedaneum and Cephalhematoma</dc:title>
  <dc:creator>user</dc:creator>
  <cp:lastModifiedBy>user</cp:lastModifiedBy>
  <cp:revision>13</cp:revision>
  <dcterms:created xsi:type="dcterms:W3CDTF">2016-02-02T09:39:42Z</dcterms:created>
  <dcterms:modified xsi:type="dcterms:W3CDTF">2016-02-10T09:25:29Z</dcterms:modified>
</cp:coreProperties>
</file>