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68" r:id="rId2"/>
    <p:sldId id="257" r:id="rId3"/>
    <p:sldId id="258" r:id="rId4"/>
    <p:sldId id="269" r:id="rId5"/>
    <p:sldId id="259" r:id="rId6"/>
    <p:sldId id="27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311" r:id="rId17"/>
    <p:sldId id="272" r:id="rId18"/>
    <p:sldId id="276" r:id="rId19"/>
    <p:sldId id="277" r:id="rId20"/>
    <p:sldId id="278" r:id="rId21"/>
    <p:sldId id="279" r:id="rId22"/>
    <p:sldId id="280" r:id="rId23"/>
    <p:sldId id="283" r:id="rId24"/>
    <p:sldId id="284" r:id="rId25"/>
    <p:sldId id="287" r:id="rId26"/>
    <p:sldId id="288" r:id="rId27"/>
    <p:sldId id="289" r:id="rId28"/>
    <p:sldId id="290" r:id="rId29"/>
    <p:sldId id="291" r:id="rId30"/>
    <p:sldId id="273" r:id="rId31"/>
    <p:sldId id="298" r:id="rId32"/>
    <p:sldId id="274" r:id="rId33"/>
    <p:sldId id="299" r:id="rId34"/>
    <p:sldId id="300" r:id="rId35"/>
    <p:sldId id="304" r:id="rId36"/>
    <p:sldId id="307" r:id="rId37"/>
    <p:sldId id="305" r:id="rId38"/>
    <p:sldId id="306" r:id="rId39"/>
    <p:sldId id="310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8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BFB23-71D7-4D1E-81F1-4222A061C23E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7D357-1E5D-47E9-AAFA-53AEBE3A3E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01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E602-ADF7-407A-A36C-604918F9A8C0}" type="datetimeFigureOut">
              <a:rPr lang="en-US" smtClean="0"/>
              <a:pPr/>
              <a:t>1/30/2016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9272E-111D-4E20-918F-6C002E82235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398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DC4D-425A-4618-B288-4ACD37F0F95E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2618-266E-479F-9DEE-EF299893CDD3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066-CC0C-4EF1-BF62-A5D28B5F9C9F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CE84-2EF6-4C88-9C21-8ADADAE9BBAC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A0BC-8998-4FDE-87C7-0B5DBBF9251C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7B03B-7874-400D-ABAE-98412C16E14C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12242-30DE-4223-B775-078B88ECF1D3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1659-6457-46AF-BF52-B3E564EA1E9C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1FC38-132A-4553-BC31-9AF274465477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CA6A-732E-4E56-BC59-5D5CC4D9BDCB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E3E0-DD88-4E29-96D3-EBA61CD29594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7E10-378D-4D93-BD0B-A4F1D4C5C647}" type="datetime1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sa/url?sa=i&amp;rct=j&amp;q=&amp;esrc=s&amp;source=images&amp;cd=&amp;cad=rja&amp;uact=8&amp;ved=0ahUKEwix7a_9_8_KAhUHnRoKHY9DCV4QjRwIBw&amp;url=http%3A%2F%2Fwww.pediatricsconsultant360.com%2Fcontent%2Fcongenital-complete-inguinal-scrotal-hernia&amp;psig=AFQjCNFwLkFyoltp0rYy8nu6o51Hwl-gsw&amp;ust=1454190423874373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.sa/url?sa=i&amp;rct=j&amp;q=&amp;esrc=s&amp;source=images&amp;cd=&amp;cad=rja&amp;uact=8&amp;ved=0ahUKEwjc6MWigNDKAhVBSBoKHclaA0wQjRwIBw&amp;url=http%3A%2F%2Fwww.chw.org%2Fmedical-care%2Fgastroenterology-and-hepatology-program%2Fconditions%2Fhernia-umbilical-hernia-inguinal-hernia%2F&amp;psig=AFQjCNFwLkFyoltp0rYy8nu6o51Hwl-gsw&amp;ust=1454190423874373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sa/url?sa=i&amp;rct=j&amp;q=&amp;esrc=s&amp;frm=1&amp;source=images&amp;cd=&amp;cad=rja&amp;uact=8&amp;ved=0CAcQjRw&amp;url=http://gastronorth.com.au/lactose-intolerance/&amp;ei=0Lo8VfKLNMG7aZD-gegM&amp;psig=AFQjCNHXXnmD5GAUB6KIdMX39hMWU0DMDg&amp;ust=143012962298002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om.sa/url?sa=i&amp;rct=j&amp;q=&amp;esrc=s&amp;frm=1&amp;source=images&amp;cd=&amp;cad=rja&amp;uact=8&amp;ved=0CAcQjRw&amp;url=http://www.wikihow.com/Differentiate-Between-a-Gluten-Allergy-and-Lactose-Intolerance&amp;ei=Lbs8VfXwD5LhasXhgeAB&amp;psig=AFQjCNHXXnmD5GAUB6KIdMX39hMWU0DMDg&amp;ust=143012962298002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Alteration in Gastrointestinal Function 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10000"/>
            <a:ext cx="2667000" cy="60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b="1" dirty="0" smtClean="0">
                <a:solidFill>
                  <a:srgbClr val="FF0000"/>
                </a:solidFill>
              </a:rPr>
              <a:t>Lecture </a:t>
            </a:r>
            <a:r>
              <a:rPr lang="en-GB" b="1" dirty="0" smtClean="0">
                <a:solidFill>
                  <a:srgbClr val="FF0000"/>
                </a:solidFill>
              </a:rPr>
              <a:t>6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4953000"/>
            <a:ext cx="26670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Part  Two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Nursing Management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Following the physician protocol:</a:t>
            </a:r>
          </a:p>
          <a:p>
            <a:r>
              <a:rPr lang="en-GB" dirty="0" smtClean="0"/>
              <a:t>Sterile </a:t>
            </a:r>
            <a:r>
              <a:rPr lang="en-GB" dirty="0" err="1" smtClean="0"/>
              <a:t>guaze</a:t>
            </a:r>
            <a:r>
              <a:rPr lang="en-GB" dirty="0" smtClean="0"/>
              <a:t> soaked in warm normal saline.</a:t>
            </a:r>
          </a:p>
          <a:p>
            <a:r>
              <a:rPr lang="en-GB" dirty="0" smtClean="0"/>
              <a:t>Monitor vital sign especially </a:t>
            </a:r>
            <a:r>
              <a:rPr lang="en-GB" dirty="0" err="1" smtClean="0"/>
              <a:t>temprature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child </a:t>
            </a:r>
            <a:r>
              <a:rPr lang="en-GB" dirty="0" err="1" smtClean="0"/>
              <a:t>sould</a:t>
            </a:r>
            <a:r>
              <a:rPr lang="en-GB" dirty="0" smtClean="0"/>
              <a:t> be in warmer.</a:t>
            </a:r>
          </a:p>
          <a:p>
            <a:r>
              <a:rPr lang="en-GB" dirty="0" smtClean="0"/>
              <a:t>Inspect of infection</a:t>
            </a:r>
          </a:p>
          <a:p>
            <a:r>
              <a:rPr lang="en-GB" dirty="0" smtClean="0"/>
              <a:t>NPO.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Post operative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Control pain.</a:t>
            </a:r>
          </a:p>
          <a:p>
            <a:r>
              <a:rPr lang="en-GB" dirty="0" smtClean="0"/>
              <a:t>Prevent infection</a:t>
            </a:r>
          </a:p>
          <a:p>
            <a:r>
              <a:rPr lang="en-GB" dirty="0" smtClean="0"/>
              <a:t>Fluid and electrolyte balance.</a:t>
            </a:r>
          </a:p>
          <a:p>
            <a:r>
              <a:rPr lang="en-GB" dirty="0" smtClean="0"/>
              <a:t>first feedings are provided through an intravenous (IV) line. Once intestinal function returns, oral feedings or feedings via an NG tube are slowly started while IV feeds continue.</a:t>
            </a:r>
          </a:p>
          <a:p>
            <a:r>
              <a:rPr lang="en-GB" dirty="0" err="1" smtClean="0"/>
              <a:t>Parants</a:t>
            </a:r>
            <a:r>
              <a:rPr lang="en-GB" dirty="0" smtClean="0"/>
              <a:t> care.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Intussusception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Intussusception</a:t>
            </a:r>
            <a:r>
              <a:rPr lang="en-GB" dirty="0" smtClean="0"/>
              <a:t> is a serious disorder in which part of the intestine slides into an adjacent part of the intestine. </a:t>
            </a:r>
          </a:p>
          <a:p>
            <a:r>
              <a:rPr lang="en-GB" dirty="0" smtClean="0"/>
              <a:t>This "telescoping" often blocks food or fluid from passing through. </a:t>
            </a:r>
          </a:p>
          <a:p>
            <a:r>
              <a:rPr lang="en-GB" dirty="0" smtClean="0"/>
              <a:t>Intussusceptions also cuts off the blood supply to the part of the intestine that's affected. </a:t>
            </a:r>
            <a:r>
              <a:rPr lang="en-GB" dirty="0" err="1" smtClean="0"/>
              <a:t>Intussusception</a:t>
            </a:r>
            <a:r>
              <a:rPr lang="en-GB" dirty="0" smtClean="0"/>
              <a:t> can lead to a tear in the bowel (</a:t>
            </a:r>
            <a:r>
              <a:rPr lang="en-GB" b="1" dirty="0" smtClean="0"/>
              <a:t>perforatio</a:t>
            </a:r>
            <a:r>
              <a:rPr lang="en-GB" dirty="0" smtClean="0"/>
              <a:t>n), </a:t>
            </a:r>
            <a:r>
              <a:rPr lang="en-GB" b="1" dirty="0" smtClean="0"/>
              <a:t>infection </a:t>
            </a:r>
            <a:r>
              <a:rPr lang="en-GB" dirty="0" smtClean="0"/>
              <a:t>and </a:t>
            </a:r>
            <a:r>
              <a:rPr lang="en-GB" b="1" dirty="0" smtClean="0"/>
              <a:t>death of bowel tissue</a:t>
            </a:r>
            <a:r>
              <a:rPr lang="en-GB" dirty="0" smtClean="0"/>
              <a:t>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Symptoms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healthy infant may be sudden, loud crying caused by abdominal pain. Infants who have abdominal pain may pull their knees to their chests when they cry.</a:t>
            </a:r>
            <a:r>
              <a:rPr lang="en-GB" dirty="0" smtClean="0"/>
              <a:t> </a:t>
            </a:r>
          </a:p>
          <a:p>
            <a:r>
              <a:rPr lang="en-GB" dirty="0" smtClean="0"/>
              <a:t>Stool </a:t>
            </a:r>
            <a:r>
              <a:rPr lang="en-GB" dirty="0" smtClean="0"/>
              <a:t>mixed with blood and mucus</a:t>
            </a:r>
          </a:p>
          <a:p>
            <a:r>
              <a:rPr lang="en-GB" dirty="0" smtClean="0"/>
              <a:t>Vomiting </a:t>
            </a:r>
          </a:p>
          <a:p>
            <a:r>
              <a:rPr lang="en-GB" dirty="0" smtClean="0"/>
              <a:t>A lump in the abdomen </a:t>
            </a:r>
          </a:p>
          <a:p>
            <a:r>
              <a:rPr lang="en-GB" dirty="0" smtClean="0"/>
              <a:t>Lethargy </a:t>
            </a:r>
          </a:p>
          <a:p>
            <a:r>
              <a:rPr lang="en-GB" dirty="0" smtClean="0"/>
              <a:t>Diarrhea </a:t>
            </a:r>
          </a:p>
          <a:p>
            <a:r>
              <a:rPr lang="en-GB" dirty="0" smtClean="0"/>
              <a:t>Fever </a:t>
            </a:r>
          </a:p>
          <a:p>
            <a:r>
              <a:rPr lang="en-GB" dirty="0" smtClean="0"/>
              <a:t>Constipation </a:t>
            </a:r>
          </a:p>
          <a:p>
            <a:endParaRPr lang="en-GB" dirty="0"/>
          </a:p>
        </p:txBody>
      </p:sp>
      <p:pic>
        <p:nvPicPr>
          <p:cNvPr id="3074" name="Picture 2" descr="Illustration showing intussusception 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2700" y="3505200"/>
            <a:ext cx="4051300" cy="33528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err="1" smtClean="0"/>
              <a:t>Etiology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Idiopathic cause </a:t>
            </a:r>
          </a:p>
          <a:p>
            <a:r>
              <a:rPr lang="en-GB" dirty="0" smtClean="0"/>
              <a:t>Viral infection</a:t>
            </a:r>
          </a:p>
          <a:p>
            <a:r>
              <a:rPr lang="en-GB" dirty="0" smtClean="0"/>
              <a:t>Use of medication.</a:t>
            </a:r>
          </a:p>
          <a:p>
            <a:r>
              <a:rPr lang="en-GB" dirty="0" smtClean="0"/>
              <a:t>The body inflammatory mediators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 smtClean="0"/>
              <a:t>most common site of intussusception is </a:t>
            </a:r>
            <a:r>
              <a:rPr lang="en-GB" dirty="0" err="1" smtClean="0"/>
              <a:t>iliosecal</a:t>
            </a:r>
            <a:r>
              <a:rPr lang="en-GB" dirty="0" smtClean="0"/>
              <a:t> </a:t>
            </a:r>
            <a:r>
              <a:rPr lang="en-GB" dirty="0" smtClean="0"/>
              <a:t>valve , </a:t>
            </a:r>
            <a:r>
              <a:rPr lang="en-US" dirty="0" smtClean="0"/>
              <a:t>the </a:t>
            </a:r>
            <a:r>
              <a:rPr lang="en-US" dirty="0"/>
              <a:t>ages </a:t>
            </a:r>
            <a:r>
              <a:rPr lang="en-US" dirty="0" smtClean="0"/>
              <a:t>between </a:t>
            </a:r>
            <a:r>
              <a:rPr lang="en-US" dirty="0"/>
              <a:t>6 months and 3 years.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b="1" dirty="0" smtClean="0"/>
              <a:t>Diagnosis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Radiograph </a:t>
            </a:r>
          </a:p>
          <a:p>
            <a:r>
              <a:rPr lang="en-GB" dirty="0" smtClean="0"/>
              <a:t>Ultrasound</a:t>
            </a:r>
          </a:p>
          <a:p>
            <a:r>
              <a:rPr lang="en-GB" dirty="0" smtClean="0"/>
              <a:t>Contrast enema can be diagnostic and therapeutic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 barium or air enema.</a:t>
            </a:r>
            <a:r>
              <a:rPr lang="en-US" dirty="0"/>
              <a:t> </a:t>
            </a:r>
            <a:r>
              <a:rPr lang="en-US" dirty="0" smtClean="0"/>
              <a:t>If </a:t>
            </a:r>
            <a:r>
              <a:rPr lang="en-US" dirty="0"/>
              <a:t>an enema works, further treatment is usually not necessary. This treatment is highly effective in children, but rarely used in adults.</a:t>
            </a:r>
          </a:p>
          <a:p>
            <a:r>
              <a:rPr lang="en-US" dirty="0"/>
              <a:t>Intussusception recurs as often as 10 percent of the time and the treatment will have to be repeated.</a:t>
            </a:r>
          </a:p>
          <a:p>
            <a:r>
              <a:rPr lang="en-US" b="1" dirty="0"/>
              <a:t>Surgery.</a:t>
            </a:r>
            <a:r>
              <a:rPr lang="en-US" dirty="0"/>
              <a:t> </a:t>
            </a:r>
            <a:r>
              <a:rPr lang="en-US" dirty="0" smtClean="0"/>
              <a:t>if </a:t>
            </a:r>
            <a:r>
              <a:rPr lang="en-US" dirty="0"/>
              <a:t>an enema is unsuccessful in correcting the </a:t>
            </a:r>
            <a:r>
              <a:rPr lang="en-US" dirty="0" smtClean="0"/>
              <a:t>problem, </a:t>
            </a:r>
            <a:r>
              <a:rPr lang="en-US" dirty="0"/>
              <a:t>surgery is necessary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28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Nursing management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Fluid &amp; electrolytes, monitoring, NG to suction , pain meds, antibiotics, barium/air enema</a:t>
            </a:r>
          </a:p>
          <a:p>
            <a:r>
              <a:rPr lang="en-US" dirty="0" smtClean="0"/>
              <a:t>Vital sign </a:t>
            </a:r>
          </a:p>
          <a:p>
            <a:r>
              <a:rPr lang="en-US" dirty="0" smtClean="0"/>
              <a:t>Check abdominal distention.</a:t>
            </a:r>
          </a:p>
          <a:p>
            <a:r>
              <a:rPr lang="en-US" dirty="0" smtClean="0"/>
              <a:t>Listen bowel movement </a:t>
            </a:r>
            <a:r>
              <a:rPr lang="en-GB" dirty="0" smtClean="0"/>
              <a:t> q 4 hrs.</a:t>
            </a:r>
          </a:p>
          <a:p>
            <a:r>
              <a:rPr lang="en-GB" dirty="0" smtClean="0"/>
              <a:t>Feeding are advanced to milk  if tolerated.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5400" dirty="0"/>
              <a:t>Hyperbilirubinemia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The term refers to an excessive level of accumulated bilirubin in the blood.</a:t>
            </a:r>
          </a:p>
          <a:p>
            <a:r>
              <a:rPr lang="en-US" sz="2800" dirty="0"/>
              <a:t>Characterized by jaundice, or </a:t>
            </a:r>
            <a:r>
              <a:rPr lang="en-US" sz="2800" dirty="0" err="1"/>
              <a:t>icterus</a:t>
            </a:r>
            <a:r>
              <a:rPr lang="en-US" sz="2800" dirty="0"/>
              <a:t>, </a:t>
            </a:r>
            <a:r>
              <a:rPr lang="en-US" sz="2800" dirty="0" smtClean="0"/>
              <a:t>a </a:t>
            </a:r>
            <a:r>
              <a:rPr lang="en-US" sz="2800" dirty="0"/>
              <a:t>yellowish discoloration of the skin, sclera, and nails.</a:t>
            </a:r>
          </a:p>
          <a:p>
            <a:r>
              <a:rPr lang="en-US" sz="2800" dirty="0"/>
              <a:t>It is a common finding in the </a:t>
            </a:r>
            <a:r>
              <a:rPr lang="en-US" sz="2800" dirty="0" smtClean="0"/>
              <a:t>newborn.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 err="1"/>
              <a:t>Pathophysiology</a:t>
            </a:r>
            <a:endParaRPr lang="en-US" sz="40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534400" cy="5638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  Normally the body is able to maintain a balance between the destruction of RBC and the use or excretion of products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Destruction of RBC= </a:t>
            </a:r>
            <a:r>
              <a:rPr lang="en-US" sz="2400" dirty="0" err="1"/>
              <a:t>heme</a:t>
            </a:r>
            <a:r>
              <a:rPr lang="en-US" sz="2400" dirty="0"/>
              <a:t>+ </a:t>
            </a:r>
            <a:r>
              <a:rPr lang="en-US" sz="2400" dirty="0" err="1"/>
              <a:t>globin</a:t>
            </a:r>
            <a:r>
              <a:rPr lang="en-US" sz="2400" dirty="0"/>
              <a:t>.</a:t>
            </a:r>
          </a:p>
          <a:p>
            <a:pPr>
              <a:lnSpc>
                <a:spcPct val="80000"/>
              </a:lnSpc>
            </a:pPr>
            <a:r>
              <a:rPr lang="en-US" sz="2400" dirty="0" err="1"/>
              <a:t>Globin</a:t>
            </a:r>
            <a:r>
              <a:rPr lang="en-US" sz="2400" dirty="0"/>
              <a:t> (protein) portion is used by the body.</a:t>
            </a:r>
          </a:p>
          <a:p>
            <a:pPr>
              <a:lnSpc>
                <a:spcPct val="80000"/>
              </a:lnSpc>
            </a:pPr>
            <a:r>
              <a:rPr lang="en-US" sz="2400" dirty="0" err="1"/>
              <a:t>Heme</a:t>
            </a:r>
            <a:r>
              <a:rPr lang="en-US" sz="2400" dirty="0"/>
              <a:t> portion is converted to </a:t>
            </a:r>
            <a:r>
              <a:rPr lang="en-US" sz="2400" dirty="0" err="1"/>
              <a:t>unconjugated</a:t>
            </a:r>
            <a:r>
              <a:rPr lang="en-US" sz="2400" dirty="0"/>
              <a:t> bilirubin: an insoluble substance bound to albumin.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 the liver: the </a:t>
            </a:r>
            <a:r>
              <a:rPr lang="en-US" sz="2400" dirty="0" err="1"/>
              <a:t>unconjugated</a:t>
            </a:r>
            <a:r>
              <a:rPr lang="en-US" sz="2400" dirty="0"/>
              <a:t> bilirubin with the presence of the </a:t>
            </a:r>
            <a:r>
              <a:rPr lang="en-US" sz="2400" b="1" dirty="0">
                <a:solidFill>
                  <a:srgbClr val="FF0000"/>
                </a:solidFill>
              </a:rPr>
              <a:t>enzyme </a:t>
            </a:r>
            <a:r>
              <a:rPr lang="en-US" sz="2400" b="1" dirty="0" err="1">
                <a:solidFill>
                  <a:srgbClr val="FF0000"/>
                </a:solidFill>
              </a:rPr>
              <a:t>glucuronyl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transferase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conjugated </a:t>
            </a:r>
            <a:r>
              <a:rPr lang="en-US" sz="2400" dirty="0" smtClean="0"/>
              <a:t>produce </a:t>
            </a:r>
            <a:r>
              <a:rPr lang="en-US" sz="2400" dirty="0"/>
              <a:t>a highly soluble substance, </a:t>
            </a:r>
            <a:r>
              <a:rPr lang="en-US" sz="2400" b="1" dirty="0">
                <a:solidFill>
                  <a:srgbClr val="FF0000"/>
                </a:solidFill>
              </a:rPr>
              <a:t>conjugated bilirubin</a:t>
            </a:r>
            <a:r>
              <a:rPr lang="en-US" sz="2400" dirty="0"/>
              <a:t>. Which is then excreted into the bile.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 the intestine , bacterial action reduces the conjugated bilirubin to </a:t>
            </a:r>
            <a:r>
              <a:rPr lang="en-US" sz="2800" b="1" dirty="0" err="1"/>
              <a:t>urobilinogen</a:t>
            </a:r>
            <a:r>
              <a:rPr lang="en-US" sz="2400" dirty="0"/>
              <a:t>, the pigment that gives stool its characteristic color.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Most of reduced bilirubin is excreted through the feces; a small amount is eliminated in the urine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b="1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bowel protrudes outside of the body through a defect in the umbilical cord. </a:t>
            </a:r>
          </a:p>
          <a:p>
            <a:r>
              <a:rPr lang="en-GB" dirty="0" smtClean="0"/>
              <a:t>A membrane covers the bowel and  protects it from damage and germs. </a:t>
            </a:r>
          </a:p>
          <a:p>
            <a:r>
              <a:rPr lang="en-GB" dirty="0" smtClean="0"/>
              <a:t>Omphalocele occurs early in the baby’s development. </a:t>
            </a:r>
          </a:p>
          <a:p>
            <a:r>
              <a:rPr lang="en-GB" dirty="0" smtClean="0"/>
              <a:t>It may be detected on an ultrasound before the baby is born.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Causes of Hyperbilirubinemia in the newborns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4864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Physiologic factors (prematurity).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Excess production of bilirubin (hemolytic disease, bruises).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Disturbed capacity of the liver to secrete conjugated bilirubin (enzyme deficiency, bile duct obstruction).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Combined overproduction and under secretion (sepsis).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Some disease states (hypothyroidism)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5400" dirty="0" err="1"/>
              <a:t>Hyperbilirubinemia</a:t>
            </a:r>
            <a:endParaRPr lang="en-US" sz="54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en-US" dirty="0"/>
              <a:t>Types of </a:t>
            </a:r>
            <a:r>
              <a:rPr lang="en-US" dirty="0" err="1"/>
              <a:t>Unconjugated</a:t>
            </a:r>
            <a:r>
              <a:rPr lang="en-US" dirty="0"/>
              <a:t> Hyperbilirubinemia</a:t>
            </a:r>
            <a:r>
              <a:rPr lang="en-US" dirty="0" smtClean="0"/>
              <a:t>: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Physiological jaundice.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Breast-feeding associated jaundice (early onset).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Breast milk jaundice( late onset).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Hemolytic disease.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Diagnostic evaluation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degree of jaundice is determined by serum bilirubin measurements. (invasive method)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Normal values of </a:t>
            </a:r>
            <a:r>
              <a:rPr lang="en-US" sz="2800" dirty="0" err="1"/>
              <a:t>unconjugated</a:t>
            </a:r>
            <a:r>
              <a:rPr lang="en-US" sz="2800" dirty="0"/>
              <a:t> bilirubin are 0.2 to 1.4 mg/dl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Complication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Bilirubin encephalopathy: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</a:rPr>
              <a:t>Kernicterus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      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syndrome of sever brain damage resulting from the deposition of </a:t>
            </a:r>
            <a:r>
              <a:rPr lang="en-US" sz="2000" dirty="0" err="1">
                <a:latin typeface="+mj-lt"/>
              </a:rPr>
              <a:t>unconjugated</a:t>
            </a:r>
            <a:r>
              <a:rPr lang="en-US" sz="2000" dirty="0">
                <a:latin typeface="+mj-lt"/>
              </a:rPr>
              <a:t> bilirubin in brain cells called: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latin typeface="+mj-lt"/>
              </a:rPr>
              <a:t>  </a:t>
            </a:r>
            <a:endParaRPr lang="en-US" sz="2000" dirty="0">
              <a:latin typeface="+mj-lt"/>
            </a:endParaRP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latin typeface="+mj-lt"/>
              </a:rPr>
              <a:t>Factors </a:t>
            </a:r>
            <a:r>
              <a:rPr lang="en-US" sz="2000" b="1" dirty="0">
                <a:latin typeface="+mj-lt"/>
              </a:rPr>
              <a:t>that enhance the development of bilirubin encephalopathy include: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Metabolic acidosis.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Lowered serum albumin levels.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Intracranial infection as meningitis.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Increase in blood pressure</a:t>
            </a:r>
            <a:r>
              <a:rPr lang="en-US" sz="2000" dirty="0" smtClean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000" dirty="0">
              <a:latin typeface="+mj-lt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Signs: </a:t>
            </a:r>
            <a:r>
              <a:rPr lang="en-US" sz="2000" dirty="0">
                <a:latin typeface="+mj-lt"/>
              </a:rPr>
              <a:t>CNS depression. or excitation .decrease activity, lethargy; irritability, </a:t>
            </a:r>
            <a:r>
              <a:rPr lang="en-US" sz="2000" dirty="0" err="1">
                <a:latin typeface="+mj-lt"/>
              </a:rPr>
              <a:t>hypotonia</a:t>
            </a:r>
            <a:r>
              <a:rPr lang="en-US" sz="2000" dirty="0">
                <a:latin typeface="+mj-lt"/>
              </a:rPr>
              <a:t>, and seizures.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b="1" dirty="0">
                <a:latin typeface="+mj-lt"/>
              </a:rPr>
              <a:t>Later signs</a:t>
            </a:r>
            <a:r>
              <a:rPr lang="en-US" sz="2000" dirty="0">
                <a:latin typeface="+mj-lt"/>
              </a:rPr>
              <a:t>: cerebral palsy, mental retardation, deafness.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Therapeutic management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8763000" cy="34290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None/>
            </a:pPr>
            <a:endParaRPr lang="en-US" sz="2400" dirty="0"/>
          </a:p>
          <a:p>
            <a:pPr marL="533400" indent="-533400">
              <a:lnSpc>
                <a:spcPct val="80000"/>
              </a:lnSpc>
              <a:buNone/>
            </a:pPr>
            <a:r>
              <a:rPr lang="en-US" sz="2800" dirty="0"/>
              <a:t>The main form of treatment involves: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1</a:t>
            </a:r>
            <a:r>
              <a:rPr lang="en-US" sz="2800" dirty="0"/>
              <a:t>.   the use of </a:t>
            </a:r>
            <a:r>
              <a:rPr lang="en-US" sz="2800" b="1" dirty="0"/>
              <a:t>phototherapy</a:t>
            </a:r>
            <a:r>
              <a:rPr lang="en-US" sz="2800" dirty="0"/>
              <a:t>.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en-US" sz="2800" dirty="0"/>
              <a:t>2.  Pharmacologic management with Phenobarbital has centered primarily on the infant with hemolytic disease. </a:t>
            </a:r>
          </a:p>
          <a:p>
            <a:pPr marL="533400" indent="-533400">
              <a:lnSpc>
                <a:spcPct val="80000"/>
              </a:lnSpc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Nursing consideration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Nursing diagnoses</a:t>
            </a:r>
            <a:r>
              <a:rPr lang="en-US" sz="2800" dirty="0"/>
              <a:t>: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Body temperature, risk for imbalanced related to use of phototherapy.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Fluid volume, risk for deficient related to phototherapy.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processes, interrupted, related to situational crisis, prolonged hospitalization of infant, or </a:t>
            </a:r>
            <a:r>
              <a:rPr lang="en-US" sz="2800" dirty="0" err="1"/>
              <a:t>rehospitalization</a:t>
            </a:r>
            <a:r>
              <a:rPr lang="en-US" sz="2800" dirty="0"/>
              <a:t> for therapy injury, risk for, related for phototherapy.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Nursing consideration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Planning</a:t>
            </a:r>
            <a:r>
              <a:rPr lang="en-US" sz="2800" dirty="0"/>
              <a:t>: the goals: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Infant will receive appropriate therapy  needed to reduce serum </a:t>
            </a:r>
            <a:r>
              <a:rPr lang="en-US" sz="2800" dirty="0" err="1"/>
              <a:t>bilirubin</a:t>
            </a:r>
            <a:r>
              <a:rPr lang="en-US" sz="2800" dirty="0"/>
              <a:t> levels.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Infant will experience no complications from 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will receive emotional support.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will be prepared for home phototherapy (if prescribed).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Nursing consideration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r>
              <a:rPr lang="en-US" sz="2400" b="1" dirty="0"/>
              <a:t>Implementation</a:t>
            </a:r>
            <a:r>
              <a:rPr lang="en-US" sz="2400" dirty="0" smtClean="0"/>
              <a:t>:</a:t>
            </a:r>
            <a:endParaRPr lang="en-US" sz="2400" dirty="0"/>
          </a:p>
          <a:p>
            <a:pPr marL="381000" indent="-381000">
              <a:lnSpc>
                <a:spcPct val="80000"/>
              </a:lnSpc>
            </a:pPr>
            <a:r>
              <a:rPr lang="en-US" sz="2400" dirty="0"/>
              <a:t>Nursing care for infant under Phototherapy: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Repositioned frequently to expose all body surface areas to the light.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Frequent serum bilirubin levels every 4-12 hours are necessary.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The infant's eyes are </a:t>
            </a:r>
            <a:r>
              <a:rPr lang="en-US" sz="2400" dirty="0" smtClean="0"/>
              <a:t>shielded</a:t>
            </a:r>
            <a:endParaRPr lang="en-US" sz="2400" dirty="0"/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The infant's eyelids are </a:t>
            </a:r>
            <a:r>
              <a:rPr lang="en-US" sz="2400" dirty="0" smtClean="0"/>
              <a:t>closed</a:t>
            </a:r>
            <a:endParaRPr lang="en-US" sz="2400" dirty="0"/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On each nursing shift the eyes are checked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Eye shield are removed during feeding.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Temperature is closely monitored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endParaRPr lang="en-US" sz="2400" dirty="0"/>
          </a:p>
          <a:p>
            <a:pPr marL="381000" indent="-381000">
              <a:lnSpc>
                <a:spcPct val="8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Nursing consideration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/>
              <a:t>Accurate </a:t>
            </a:r>
            <a:r>
              <a:rPr lang="en-US" sz="2200" b="1" dirty="0"/>
              <a:t>charting</a:t>
            </a:r>
            <a:r>
              <a:rPr lang="en-US" sz="2200" dirty="0"/>
              <a:t> is important nursing responsibility and includes: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Times that phototherapy is started and stopped.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Proper shielding of the eyes.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 smtClean="0"/>
              <a:t>Distance </a:t>
            </a:r>
            <a:r>
              <a:rPr lang="en-US" sz="2200" dirty="0"/>
              <a:t>between surface of lamps and infant (should be no less than 18 inches.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Use of phototherapy in combination with an incubator or open bassinet.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 smtClean="0"/>
              <a:t>Oily </a:t>
            </a:r>
            <a:r>
              <a:rPr lang="en-US" sz="2200" dirty="0"/>
              <a:t>lubricant or lotions are not used on the skin in order to prevent increased heat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/>
              <a:t>Additional fluid volume needed.</a:t>
            </a:r>
          </a:p>
          <a:p>
            <a:pPr>
              <a:lnSpc>
                <a:spcPct val="80000"/>
              </a:lnSpc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340600" cy="762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b="1" dirty="0" err="1" smtClean="0"/>
              <a:t>Hirschsprung</a:t>
            </a:r>
            <a:r>
              <a:rPr lang="en-US" b="1" dirty="0" smtClean="0"/>
              <a:t>  Disease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458200" cy="54102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“</a:t>
            </a:r>
            <a:r>
              <a:rPr lang="en-US" sz="2800" dirty="0" err="1" smtClean="0"/>
              <a:t>Megacolon</a:t>
            </a:r>
            <a:r>
              <a:rPr lang="en-US" sz="2800" dirty="0" smtClean="0"/>
              <a:t>”, </a:t>
            </a:r>
            <a:r>
              <a:rPr lang="en-US" sz="2800" dirty="0" err="1" smtClean="0"/>
              <a:t>aganglionic</a:t>
            </a:r>
            <a:r>
              <a:rPr lang="en-US" sz="2800" dirty="0" smtClean="0"/>
              <a:t> cells in parts of the bowel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M&gt;F,  associated with congenital heart defects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At birth, fail to pass </a:t>
            </a:r>
            <a:r>
              <a:rPr lang="en-US" sz="2400" dirty="0" err="1" smtClean="0"/>
              <a:t>meconium</a:t>
            </a:r>
            <a:r>
              <a:rPr lang="en-US" sz="2400" dirty="0" smtClean="0"/>
              <a:t>, anorexia, abdominal distension and emesis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Diagnosed: clinical </a:t>
            </a:r>
            <a:r>
              <a:rPr lang="en-US" sz="2400" dirty="0" err="1" smtClean="0"/>
              <a:t>hx</a:t>
            </a:r>
            <a:r>
              <a:rPr lang="en-US" sz="2400" dirty="0" smtClean="0"/>
              <a:t>, bowel patterns, lower GI series, rectal </a:t>
            </a:r>
            <a:r>
              <a:rPr lang="en-US" sz="2400" dirty="0" smtClean="0"/>
              <a:t>biopsy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400" b="1" dirty="0" smtClean="0"/>
              <a:t>Sign and symptom </a:t>
            </a:r>
            <a:endParaRPr lang="en-US" sz="2400" b="1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(&lt;</a:t>
            </a:r>
            <a:r>
              <a:rPr lang="en-US" sz="2400" dirty="0" smtClean="0"/>
              <a:t>5cm affected), ribbon-like, foul-smelling </a:t>
            </a:r>
            <a:r>
              <a:rPr lang="en-US" sz="2400" dirty="0" smtClean="0"/>
              <a:t>stools,  </a:t>
            </a:r>
            <a:r>
              <a:rPr lang="en-US" sz="2400" dirty="0" smtClean="0"/>
              <a:t>intestinal obstruction, </a:t>
            </a:r>
            <a:r>
              <a:rPr lang="en-US" sz="2400" dirty="0" err="1" smtClean="0"/>
              <a:t>abd</a:t>
            </a:r>
            <a:r>
              <a:rPr lang="en-US" sz="2400" dirty="0" smtClean="0"/>
              <a:t> discomfort/distension, bloating, distention, </a:t>
            </a:r>
            <a:r>
              <a:rPr lang="en-US" sz="2400" dirty="0" err="1" smtClean="0"/>
              <a:t>constipation,fever</a:t>
            </a:r>
            <a:r>
              <a:rPr lang="en-US" sz="2400" dirty="0" smtClean="0"/>
              <a:t>, GI bleeding &amp; diarrhea = enterocolitis, </a:t>
            </a:r>
            <a:r>
              <a:rPr lang="en-US" sz="2400" dirty="0" smtClean="0"/>
              <a:t>life-threatening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400" b="1" dirty="0" smtClean="0"/>
              <a:t>Nursing management </a:t>
            </a:r>
            <a:endParaRPr lang="en-US" sz="2400" b="1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Fluids &amp; electrolytes, monitoring, NG to </a:t>
            </a:r>
            <a:r>
              <a:rPr lang="en-US" sz="2400" dirty="0" err="1" smtClean="0"/>
              <a:t>sux</a:t>
            </a:r>
            <a:r>
              <a:rPr lang="en-US" sz="2400" dirty="0" smtClean="0"/>
              <a:t>, pain meds, antibiotics, barium/air enema, rectal irrigation (bowel prep), surgery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b="1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266" name="Picture 2" descr="image of bowel protrouding outside of baby's body, in umbilical cord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4000"/>
            <a:ext cx="4114800" cy="4095751"/>
          </a:xfrm>
          <a:prstGeom prst="rect">
            <a:avLst/>
          </a:prstGeom>
          <a:noFill/>
        </p:spPr>
      </p:pic>
      <p:pic>
        <p:nvPicPr>
          <p:cNvPr id="6" name="Picture 3" descr="omphaloce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4191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6600" dirty="0" smtClean="0"/>
              <a:t>Hernias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hernia</a:t>
            </a:r>
            <a:r>
              <a:rPr lang="en-US" dirty="0" smtClean="0"/>
              <a:t> is an opening or weakness in the wall of a muscle, tissue, or membrane that normally holds an organ in place.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Hernias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026" name="Picture 2" descr="http://imaging.cmpmedica.com/shared/zone5/0812CFPRICF2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2"/>
          <a:stretch/>
        </p:blipFill>
        <p:spPr bwMode="auto">
          <a:xfrm>
            <a:off x="4391025" y="2438400"/>
            <a:ext cx="4752975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hw.org/~/media/Images/MedicalCare/HealthInformation/UmbiliHerniaff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41910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Umbilical Hernias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Umbilical hernias are common in newborns and infants younger than 6 months. They occur when part of the intestines bulge through the abdominal wall next to the belly button. </a:t>
            </a:r>
          </a:p>
          <a:p>
            <a:r>
              <a:rPr lang="en-US" dirty="0" smtClean="0"/>
              <a:t>In babies with umbilical hernias, parents may see bulging around area when the baby cries.</a:t>
            </a:r>
          </a:p>
          <a:p>
            <a:r>
              <a:rPr lang="en-US" dirty="0" smtClean="0"/>
              <a:t>Unlike other types of hernias, umbilical hernias may heal on their own, usually by the time a baby is 1 year old. If not, surgery can repair the hernia.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55000" cy="762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Appendicitis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5105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Infected, inflamed appendix (teens – young adults)</a:t>
            </a:r>
          </a:p>
          <a:p>
            <a:pPr lvl="1" eaLnBrk="1" hangingPunct="1"/>
            <a:r>
              <a:rPr lang="en-US" sz="2400" dirty="0" smtClean="0"/>
              <a:t>Abdominal pain, but this may be vague and poorly localized in the </a:t>
            </a:r>
            <a:r>
              <a:rPr lang="en-US" sz="2400" dirty="0" err="1" smtClean="0"/>
              <a:t>periumbilical</a:t>
            </a:r>
            <a:r>
              <a:rPr lang="en-US" sz="2400" dirty="0" smtClean="0"/>
              <a:t> area. The pain gradually migrates to the RLQ. </a:t>
            </a:r>
          </a:p>
          <a:p>
            <a:pPr lvl="1" eaLnBrk="1" hangingPunct="1"/>
            <a:r>
              <a:rPr lang="en-US" sz="2400" dirty="0" smtClean="0"/>
              <a:t>Anorexia and nausea with or without vomiting may occur but usually begin after the abdominal pain. </a:t>
            </a:r>
          </a:p>
          <a:p>
            <a:pPr lvl="1" eaLnBrk="1" hangingPunct="1"/>
            <a:r>
              <a:rPr lang="en-US" sz="2400" dirty="0" smtClean="0"/>
              <a:t>Constipation or diarrhea may be present, and the child’s temperature may be normal or slightly elevated.</a:t>
            </a:r>
            <a:endParaRPr lang="ru-RU" sz="2400" dirty="0" smtClean="0"/>
          </a:p>
          <a:p>
            <a:pPr lvl="1" eaLnBrk="1" hangingPunct="1"/>
            <a:r>
              <a:rPr lang="en-US" sz="2400" dirty="0" smtClean="0"/>
              <a:t>Emesis, low-grade fever, inc WBC, rebound tenderness LR quad (</a:t>
            </a:r>
            <a:r>
              <a:rPr lang="en-US" sz="2400" dirty="0" err="1" smtClean="0"/>
              <a:t>McBurney’s</a:t>
            </a:r>
            <a:r>
              <a:rPr lang="en-US" sz="2400" dirty="0" smtClean="0"/>
              <a:t> point), rigid </a:t>
            </a:r>
            <a:r>
              <a:rPr lang="en-US" sz="2400" dirty="0" err="1" smtClean="0"/>
              <a:t>abd</a:t>
            </a:r>
            <a:r>
              <a:rPr lang="en-US" sz="2400" dirty="0" smtClean="0"/>
              <a:t>, </a:t>
            </a:r>
            <a:r>
              <a:rPr lang="en-US" sz="2400" dirty="0" err="1" smtClean="0"/>
              <a:t>dec</a:t>
            </a:r>
            <a:r>
              <a:rPr lang="en-US" sz="2400" dirty="0" smtClean="0"/>
              <a:t>/absent bowel sounds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Appendicitis</a:t>
            </a:r>
            <a:endParaRPr lang="ru-RU" dirty="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mtClean="0"/>
              <a:t>Immediate bowel rest, then appendectomy (24-48 hrs of first symptoms)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Rupture – fever rises sharply, peritonitis, sudden pain relief (diffuse pain), inc abd distention, tachycardia, shallow tachypnea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IV antibiotics, fluids, electrolytes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Appendicitis is difficult in children because the clinical manifestations are atypical. This increases the incidence of perforation.</a:t>
            </a:r>
            <a:r>
              <a:rPr lang="ru-RU" smtClean="0"/>
              <a:t> 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Celiac Disease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dirty="0" smtClean="0"/>
              <a:t>Genetic disorder – inability to digest gluten</a:t>
            </a:r>
          </a:p>
          <a:p>
            <a:pPr lvl="1" eaLnBrk="1" hangingPunct="1"/>
            <a:r>
              <a:rPr lang="en-US" sz="2400" dirty="0" smtClean="0"/>
              <a:t>9-12 mo, diarrhea, </a:t>
            </a:r>
            <a:r>
              <a:rPr lang="en-US" sz="2400" dirty="0" err="1" smtClean="0"/>
              <a:t>abd</a:t>
            </a:r>
            <a:r>
              <a:rPr lang="en-US" sz="2400" dirty="0" smtClean="0"/>
              <a:t> distention, emesis, anemia, malnutrition, </a:t>
            </a:r>
            <a:r>
              <a:rPr lang="en-US" sz="2400" dirty="0" err="1" smtClean="0"/>
              <a:t>steatorrhea</a:t>
            </a:r>
            <a:r>
              <a:rPr lang="en-US" sz="2400" dirty="0" smtClean="0"/>
              <a:t>, pale, watery and foul smelling stools; muscle wasting, edema, low serum albumin, wt loss, anorexia</a:t>
            </a:r>
          </a:p>
          <a:p>
            <a:pPr lvl="1" eaLnBrk="1" hangingPunct="1"/>
            <a:r>
              <a:rPr lang="en-US" sz="2400" dirty="0" smtClean="0"/>
              <a:t>Fluids &amp; electrolytes, monitoring, pain &amp; antiemetic meds, dietary instructions</a:t>
            </a:r>
          </a:p>
          <a:p>
            <a:pPr lvl="1"/>
            <a:r>
              <a:rPr lang="en-GB" sz="2400" dirty="0" smtClean="0"/>
              <a:t>which is primarily found in bread, pasta, cookies, pizza crust and many other foods containing wheat, or rye. 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Illustration showing celiac disease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66800"/>
            <a:ext cx="6324600" cy="49339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Teaching plan for child with celiac disease and the child’s family.</a:t>
            </a:r>
            <a:r>
              <a:rPr lang="ru-RU" sz="4000" dirty="0" smtClean="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335963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Important to a teaching plan for the child with celiac disease and the child’s family is to provide dietary education and adequate supervision of the dietary treatment.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 It is important for the nurse to explain the disease process, the signs and symptoms, and the rationale for the gluten-free diet</a:t>
            </a:r>
            <a:r>
              <a:rPr lang="en-US" sz="2400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Lactose Intolerance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Inability to digest lactose (insufficiency of lactase)</a:t>
            </a:r>
          </a:p>
          <a:p>
            <a:pPr lvl="1" eaLnBrk="1" hangingPunct="1"/>
            <a:r>
              <a:rPr lang="en-US" dirty="0" smtClean="0"/>
              <a:t>&gt;3 </a:t>
            </a:r>
            <a:r>
              <a:rPr lang="en-US" dirty="0" err="1" smtClean="0"/>
              <a:t>yo</a:t>
            </a:r>
            <a:r>
              <a:rPr lang="en-US" dirty="0" smtClean="0"/>
              <a:t>, watery diarrhea, bloating, flatulence, </a:t>
            </a:r>
            <a:r>
              <a:rPr lang="en-US" dirty="0" err="1" smtClean="0"/>
              <a:t>crampy</a:t>
            </a:r>
            <a:r>
              <a:rPr lang="en-US" dirty="0" smtClean="0"/>
              <a:t> abdominal pain after ingestion of lactose</a:t>
            </a:r>
          </a:p>
          <a:p>
            <a:pPr lvl="1" eaLnBrk="1" hangingPunct="1"/>
            <a:r>
              <a:rPr lang="en-US" dirty="0" smtClean="0"/>
              <a:t>Fluid/</a:t>
            </a:r>
            <a:r>
              <a:rPr lang="en-US" dirty="0" err="1" smtClean="0"/>
              <a:t>elec</a:t>
            </a:r>
            <a:r>
              <a:rPr lang="en-US" dirty="0" smtClean="0"/>
              <a:t> replacement, monitoring, pain meds, dietary instructions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8370" name="Picture 2" descr="http://gastronorth.com.au/wp-content/uploads/2014/06/lacto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001000" cy="3276600"/>
          </a:xfrm>
          <a:prstGeom prst="rect">
            <a:avLst/>
          </a:prstGeom>
          <a:noFill/>
        </p:spPr>
      </p:pic>
      <p:pic>
        <p:nvPicPr>
          <p:cNvPr id="58372" name="Picture 4" descr="http://pad3.whstatic.com/images/thumb/6/6c/Understand-the-Difference-Between-a-Gluten-Allergy-and-Lactose-Intolerance-Step-4.jpg/670px-Understand-the-Difference-Between-a-Gluten-Allergy-and-Lactose-Intolerance-Step-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655870"/>
            <a:ext cx="4267200" cy="3202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r>
              <a:rPr lang="en-GB" dirty="0" smtClean="0"/>
              <a:t>Prevalence of omphalocele is 2.5 in 10000 births.</a:t>
            </a:r>
          </a:p>
          <a:p>
            <a:r>
              <a:rPr lang="en-GB" dirty="0" smtClean="0"/>
              <a:t>May associated with other congenital anomalies</a:t>
            </a:r>
          </a:p>
          <a:p>
            <a:r>
              <a:rPr lang="en-GB" dirty="0" smtClean="0"/>
              <a:t>Treatment involves:</a:t>
            </a:r>
          </a:p>
          <a:p>
            <a:pPr lvl="1"/>
            <a:r>
              <a:rPr lang="en-GB" dirty="0" smtClean="0"/>
              <a:t>Protecting the site from injury.</a:t>
            </a:r>
          </a:p>
          <a:p>
            <a:pPr lvl="1"/>
            <a:r>
              <a:rPr lang="en-GB" dirty="0" smtClean="0"/>
              <a:t>Providing fluids and warmth.</a:t>
            </a:r>
          </a:p>
          <a:p>
            <a:pPr lvl="1"/>
            <a:r>
              <a:rPr lang="en-GB" dirty="0" smtClean="0"/>
              <a:t>Surgical repair to replace the abdominal 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Gastroschisis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bowel comes out of the abdomen through a defect (abnormal opening) in the abdominal wall. </a:t>
            </a:r>
          </a:p>
          <a:p>
            <a:r>
              <a:rPr lang="en-GB" dirty="0" smtClean="0"/>
              <a:t>There is no membrane covering to protect these organs. So, they’re more likely to become damaged or infected. </a:t>
            </a:r>
          </a:p>
          <a:p>
            <a:r>
              <a:rPr lang="en-GB" dirty="0" smtClean="0"/>
              <a:t>If doctor sees </a:t>
            </a:r>
            <a:r>
              <a:rPr lang="en-GB" dirty="0" err="1" smtClean="0"/>
              <a:t>gastroschisis</a:t>
            </a:r>
            <a:r>
              <a:rPr lang="en-GB" dirty="0" smtClean="0"/>
              <a:t> on an </a:t>
            </a:r>
            <a:r>
              <a:rPr lang="en-GB" dirty="0" err="1" smtClean="0"/>
              <a:t>ulstrasound</a:t>
            </a:r>
            <a:r>
              <a:rPr lang="en-GB" dirty="0" smtClean="0"/>
              <a:t>, he or she will probably deliver your baby by </a:t>
            </a:r>
            <a:r>
              <a:rPr lang="en-GB" dirty="0" err="1" smtClean="0"/>
              <a:t>cesarean</a:t>
            </a:r>
            <a:r>
              <a:rPr lang="en-GB" dirty="0" smtClean="0"/>
              <a:t> section. This helps lessen damage to the bowel.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Abdominal organs may include small intestine and ascending colon.</a:t>
            </a:r>
          </a:p>
          <a:p>
            <a:r>
              <a:rPr lang="en-GB" dirty="0" smtClean="0"/>
              <a:t>1: 10000 births </a:t>
            </a:r>
          </a:p>
          <a:p>
            <a:r>
              <a:rPr lang="en-GB" dirty="0" smtClean="0"/>
              <a:t>Survival rate: 92% 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94456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Gastroschisis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Gastroschisis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 descr="Image of bowel sticking out of abdomen through an opening in the abdominal wall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57400"/>
            <a:ext cx="3771900" cy="30289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Collaborative care: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Elevated Maternal serum alpha </a:t>
            </a:r>
            <a:r>
              <a:rPr lang="en-GB" dirty="0" err="1" smtClean="0"/>
              <a:t>fetoprotien</a:t>
            </a:r>
            <a:r>
              <a:rPr lang="en-GB" dirty="0" smtClean="0"/>
              <a:t> MSAFP and </a:t>
            </a:r>
            <a:r>
              <a:rPr lang="en-GB" dirty="0" err="1" smtClean="0"/>
              <a:t>ultrasonography</a:t>
            </a:r>
            <a:r>
              <a:rPr lang="en-GB" dirty="0" smtClean="0"/>
              <a:t> lead to early diagnosis .</a:t>
            </a:r>
          </a:p>
          <a:p>
            <a:r>
              <a:rPr lang="en-GB" dirty="0" smtClean="0"/>
              <a:t>Intensive care is needed to manage fluid status and Temperature regulation and infection control.</a:t>
            </a:r>
          </a:p>
          <a:p>
            <a:r>
              <a:rPr lang="en-GB" dirty="0" smtClean="0"/>
              <a:t>Surgical  care.</a:t>
            </a:r>
          </a:p>
          <a:p>
            <a:r>
              <a:rPr lang="en-GB" dirty="0" smtClean="0"/>
              <a:t>Prosthetic silo around a </a:t>
            </a:r>
            <a:r>
              <a:rPr lang="en-GB" dirty="0" err="1" smtClean="0"/>
              <a:t>gastroschisis</a:t>
            </a:r>
            <a:r>
              <a:rPr lang="en-GB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Vital sign</a:t>
            </a:r>
          </a:p>
          <a:p>
            <a:r>
              <a:rPr lang="en-GB" dirty="0" smtClean="0"/>
              <a:t>IV is placed and a </a:t>
            </a:r>
            <a:r>
              <a:rPr lang="en-GB" dirty="0" err="1" smtClean="0"/>
              <a:t>naso</a:t>
            </a:r>
            <a:r>
              <a:rPr lang="en-GB" dirty="0" smtClean="0"/>
              <a:t>-gastric (NG) tube (a tube is placed to decompress the intestine.</a:t>
            </a:r>
          </a:p>
          <a:p>
            <a:r>
              <a:rPr lang="en-GB" dirty="0" smtClean="0"/>
              <a:t> Repair of </a:t>
            </a:r>
            <a:r>
              <a:rPr lang="en-GB" dirty="0" err="1" smtClean="0"/>
              <a:t>gastroschisis</a:t>
            </a:r>
            <a:r>
              <a:rPr lang="en-GB" dirty="0" smtClean="0"/>
              <a:t> involves returning the extra-abdominal contents back into the abdominal cavity, followed by abdominal wall closure</a:t>
            </a:r>
          </a:p>
          <a:p>
            <a:r>
              <a:rPr lang="en-GB" dirty="0" smtClean="0"/>
              <a:t>This can either be performed with an immediate primary </a:t>
            </a:r>
            <a:r>
              <a:rPr lang="en-GB" dirty="0" err="1" smtClean="0"/>
              <a:t>gastroschisis</a:t>
            </a:r>
            <a:r>
              <a:rPr lang="en-GB" dirty="0" smtClean="0"/>
              <a:t> repair or, more commonly, a repair done in a series of steps (staged), depending upon postnatal assessment</a:t>
            </a:r>
            <a:endParaRPr lang="en-GB" dirty="0"/>
          </a:p>
        </p:txBody>
      </p:sp>
      <p:pic>
        <p:nvPicPr>
          <p:cNvPr id="7170" name="Picture 2" descr="IMAGE: gastroschisis redu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3124200" cy="18288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1840</Words>
  <Application>Microsoft Office PowerPoint</Application>
  <PresentationFormat>On-screen Show (4:3)</PresentationFormat>
  <Paragraphs>234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Alteration in Gastrointestinal Function </vt:lpstr>
      <vt:lpstr>Omphalocele</vt:lpstr>
      <vt:lpstr>Omphalocele</vt:lpstr>
      <vt:lpstr>omphalocele</vt:lpstr>
      <vt:lpstr>Gastroschisis</vt:lpstr>
      <vt:lpstr>PowerPoint Presentation</vt:lpstr>
      <vt:lpstr>Gastroschisis</vt:lpstr>
      <vt:lpstr>Collaborative care:</vt:lpstr>
      <vt:lpstr>Treatment</vt:lpstr>
      <vt:lpstr>Nursing Management </vt:lpstr>
      <vt:lpstr>Post operative </vt:lpstr>
      <vt:lpstr>Intussusception </vt:lpstr>
      <vt:lpstr>Symptoms </vt:lpstr>
      <vt:lpstr>Etiology </vt:lpstr>
      <vt:lpstr>Diagnosis </vt:lpstr>
      <vt:lpstr>Treatment </vt:lpstr>
      <vt:lpstr>Nursing management </vt:lpstr>
      <vt:lpstr>Hyperbilirubinemia</vt:lpstr>
      <vt:lpstr>Pathophysiology</vt:lpstr>
      <vt:lpstr>Causes of Hyperbilirubinemia in the newborns</vt:lpstr>
      <vt:lpstr>Hyperbilirubinemia</vt:lpstr>
      <vt:lpstr>Diagnostic evaluation</vt:lpstr>
      <vt:lpstr>Complication</vt:lpstr>
      <vt:lpstr>Therapeutic management</vt:lpstr>
      <vt:lpstr>Nursing consideration</vt:lpstr>
      <vt:lpstr>Nursing consideration</vt:lpstr>
      <vt:lpstr>Nursing consideration</vt:lpstr>
      <vt:lpstr>Nursing consideration</vt:lpstr>
      <vt:lpstr>Hirschsprung  Disease</vt:lpstr>
      <vt:lpstr>Hernias</vt:lpstr>
      <vt:lpstr>Hernias</vt:lpstr>
      <vt:lpstr>Umbilical Hernias</vt:lpstr>
      <vt:lpstr>Appendicitis</vt:lpstr>
      <vt:lpstr>Appendicitis</vt:lpstr>
      <vt:lpstr>Celiac Disease</vt:lpstr>
      <vt:lpstr>PowerPoint Presentation</vt:lpstr>
      <vt:lpstr>Teaching plan for child with celiac disease and the child’s family. </vt:lpstr>
      <vt:lpstr>Lactose Intolerance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AHMAD RAWHI</dc:creator>
  <cp:lastModifiedBy>Ahmad Rawhi</cp:lastModifiedBy>
  <cp:revision>52</cp:revision>
  <dcterms:created xsi:type="dcterms:W3CDTF">2006-08-16T00:00:00Z</dcterms:created>
  <dcterms:modified xsi:type="dcterms:W3CDTF">2016-01-29T21:57:44Z</dcterms:modified>
</cp:coreProperties>
</file>