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68" r:id="rId2"/>
    <p:sldId id="257" r:id="rId3"/>
    <p:sldId id="258" r:id="rId4"/>
    <p:sldId id="269" r:id="rId5"/>
    <p:sldId id="259" r:id="rId6"/>
    <p:sldId id="270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72" r:id="rId17"/>
    <p:sldId id="276" r:id="rId18"/>
    <p:sldId id="277" r:id="rId19"/>
    <p:sldId id="278" r:id="rId20"/>
    <p:sldId id="279" r:id="rId21"/>
    <p:sldId id="280" r:id="rId22"/>
    <p:sldId id="283" r:id="rId23"/>
    <p:sldId id="284" r:id="rId24"/>
    <p:sldId id="287" r:id="rId25"/>
    <p:sldId id="288" r:id="rId26"/>
    <p:sldId id="289" r:id="rId27"/>
    <p:sldId id="290" r:id="rId28"/>
    <p:sldId id="291" r:id="rId29"/>
    <p:sldId id="273" r:id="rId30"/>
    <p:sldId id="298" r:id="rId31"/>
    <p:sldId id="274" r:id="rId32"/>
    <p:sldId id="299" r:id="rId33"/>
    <p:sldId id="300" r:id="rId34"/>
    <p:sldId id="301" r:id="rId35"/>
    <p:sldId id="302" r:id="rId36"/>
    <p:sldId id="309" r:id="rId37"/>
    <p:sldId id="303" r:id="rId38"/>
    <p:sldId id="308" r:id="rId39"/>
    <p:sldId id="304" r:id="rId40"/>
    <p:sldId id="307" r:id="rId41"/>
    <p:sldId id="305" r:id="rId42"/>
    <p:sldId id="306" r:id="rId43"/>
    <p:sldId id="310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BFB23-71D7-4D1E-81F1-4222A061C23E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7D357-1E5D-47E9-AAFA-53AEBE3A3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E602-ADF7-407A-A36C-604918F9A8C0}" type="datetimeFigureOut">
              <a:rPr lang="en-US" smtClean="0"/>
              <a:pPr/>
              <a:t>11/15/2017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9272E-111D-4E20-918F-6C002E82235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DC4D-425A-4618-B288-4ACD37F0F95E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2618-266E-479F-9DEE-EF299893CDD3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066-CC0C-4EF1-BF62-A5D28B5F9C9F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CE84-2EF6-4C88-9C21-8ADADAE9BBAC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A0BC-8998-4FDE-87C7-0B5DBBF9251C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7B03B-7874-400D-ABAE-98412C16E14C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12242-30DE-4223-B775-078B88ECF1D3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1659-6457-46AF-BF52-B3E564EA1E9C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1FC38-132A-4553-BC31-9AF274465477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CA6A-732E-4E56-BC59-5D5CC4D9BDCB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E3E0-DD88-4E29-96D3-EBA61CD29594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7E10-378D-4D93-BD0B-A4F1D4C5C647}" type="datetime1">
              <a:rPr lang="en-US" smtClean="0"/>
              <a:pPr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sa/url?sa=i&amp;rct=j&amp;q=&amp;esrc=s&amp;frm=1&amp;source=images&amp;cd=&amp;cad=rja&amp;uact=8&amp;ved=0CAcQjRw&amp;url=http://pages.suddenlink.net/wvann/crohns/&amp;ei=yLk8VdusJ8PfavG1gKgE&amp;psig=AFQjCNHWMvNqTEq-FR77gYFl7k4vjz7e6w&amp;ust=143012927619523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om.sa/url?sa=i&amp;rct=j&amp;q=&amp;esrc=s&amp;frm=1&amp;source=images&amp;cd=&amp;cad=rja&amp;uact=8&amp;ved=0CAcQjRw&amp;url=http://www.dhcla.com/blog/what-is-crohn%E2%80%99s-disease&amp;ei=6rk8VcquGJfdatHDgSg&amp;psig=AFQjCNHWMvNqTEq-FR77gYFl7k4vjz7e6w&amp;ust=1430129276195233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com.sa/url?sa=i&amp;rct=j&amp;q=&amp;esrc=s&amp;frm=1&amp;source=images&amp;cd=&amp;cad=rja&amp;uact=8&amp;ved=0CAcQjRw&amp;url=https://www.serovera.com/ulcerative-colitis/&amp;ei=Ybg8VZzzNMvjaIK0gJgN&amp;psig=AFQjCNFlK9RtasP0GljAyovsE8JpXYMvRw&amp;ust=143012911184240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google.com.sa/url?sa=i&amp;rct=j&amp;q=&amp;esrc=s&amp;frm=1&amp;source=images&amp;cd=&amp;cad=rja&amp;uact=8&amp;ved=0CAcQjRw&amp;url=http://www.celebritydiagnosis.com/2014/11/sunny-anderson-talks-living-ulcerative-colitis/&amp;ei=yLg8Vfe6AYPcas6MgbAG&amp;psig=AFQjCNFlK9RtasP0GljAyovsE8JpXYMvRw&amp;ust=1430129111842405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sa/url?sa=i&amp;rct=j&amp;q=&amp;esrc=s&amp;frm=1&amp;source=images&amp;cd=&amp;cad=rja&amp;uact=8&amp;ved=0CAcQjRw&amp;url=http://gastronorth.com.au/lactose-intolerance/&amp;ei=0Lo8VfKLNMG7aZD-gegM&amp;psig=AFQjCNHXXnmD5GAUB6KIdMX39hMWU0DMDg&amp;ust=143012962298002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www.google.com.sa/url?sa=i&amp;rct=j&amp;q=&amp;esrc=s&amp;frm=1&amp;source=images&amp;cd=&amp;cad=rja&amp;uact=8&amp;ved=0CAcQjRw&amp;url=http://www.wikihow.com/Differentiate-Between-a-Gluten-Allergy-and-Lactose-Intolerance&amp;ei=Lbs8VfXwD5LhasXhgeAB&amp;psig=AFQjCNHXXnmD5GAUB6KIdMX39hMWU0DMDg&amp;ust=143012962298002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9144000" cy="147002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Alteration in Gastrointestinal Function 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10000"/>
            <a:ext cx="2667000" cy="609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b="1" smtClean="0">
                <a:solidFill>
                  <a:srgbClr val="FF0000"/>
                </a:solidFill>
              </a:rPr>
              <a:t>Lecture 6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4953000"/>
            <a:ext cx="2667000" cy="6096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b="1" dirty="0" smtClean="0">
                <a:solidFill>
                  <a:schemeClr val="bg1"/>
                </a:solidFill>
              </a:rPr>
              <a:t>Part  Two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Nursing Management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Following the physician protocol:</a:t>
            </a:r>
          </a:p>
          <a:p>
            <a:r>
              <a:rPr lang="en-GB" dirty="0" smtClean="0"/>
              <a:t>Sterile </a:t>
            </a:r>
            <a:r>
              <a:rPr lang="en-GB" dirty="0" err="1" smtClean="0"/>
              <a:t>guaze</a:t>
            </a:r>
            <a:r>
              <a:rPr lang="en-GB" dirty="0" smtClean="0"/>
              <a:t> soaked in warm normal saline.</a:t>
            </a:r>
          </a:p>
          <a:p>
            <a:r>
              <a:rPr lang="en-GB" dirty="0" smtClean="0"/>
              <a:t>Monitor vital sign especially </a:t>
            </a:r>
            <a:r>
              <a:rPr lang="en-GB" dirty="0" err="1" smtClean="0"/>
              <a:t>temprature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child </a:t>
            </a:r>
            <a:r>
              <a:rPr lang="en-GB" dirty="0" err="1" smtClean="0"/>
              <a:t>sould</a:t>
            </a:r>
            <a:r>
              <a:rPr lang="en-GB" dirty="0" smtClean="0"/>
              <a:t> be in warmer.</a:t>
            </a:r>
          </a:p>
          <a:p>
            <a:r>
              <a:rPr lang="en-GB" dirty="0" smtClean="0"/>
              <a:t>Inspect of infection</a:t>
            </a:r>
          </a:p>
          <a:p>
            <a:r>
              <a:rPr lang="en-GB" dirty="0" smtClean="0"/>
              <a:t>NPO.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Post operative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Control pain.</a:t>
            </a:r>
          </a:p>
          <a:p>
            <a:r>
              <a:rPr lang="en-GB" dirty="0" smtClean="0"/>
              <a:t>Prevent infection</a:t>
            </a:r>
          </a:p>
          <a:p>
            <a:r>
              <a:rPr lang="en-GB" dirty="0" smtClean="0"/>
              <a:t>Fluid and electrolyte balance.</a:t>
            </a:r>
          </a:p>
          <a:p>
            <a:r>
              <a:rPr lang="en-GB" dirty="0" smtClean="0"/>
              <a:t>first feedings are provided through an intravenous (IV) line. Once intestinal function returns, oral feedings or feedings via an NG tube are slowly started while IV feeds continue.</a:t>
            </a:r>
          </a:p>
          <a:p>
            <a:r>
              <a:rPr lang="en-GB" dirty="0" err="1" smtClean="0"/>
              <a:t>Parants</a:t>
            </a:r>
            <a:r>
              <a:rPr lang="en-GB" dirty="0" smtClean="0"/>
              <a:t> care.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err="1" smtClean="0"/>
              <a:t>Intussusception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Intussusception</a:t>
            </a:r>
            <a:r>
              <a:rPr lang="en-GB" dirty="0" smtClean="0"/>
              <a:t> is a serious disorder in which part of the intestine slides into an adjacent part of the intestine. </a:t>
            </a:r>
          </a:p>
          <a:p>
            <a:r>
              <a:rPr lang="en-GB" dirty="0" smtClean="0"/>
              <a:t>This "telescoping" often blocks food or fluid from passing through. </a:t>
            </a:r>
          </a:p>
          <a:p>
            <a:r>
              <a:rPr lang="en-GB" dirty="0" smtClean="0"/>
              <a:t>Intussusceptions also cuts off the blood supply to the part of the intestine that's affected. </a:t>
            </a:r>
            <a:r>
              <a:rPr lang="en-GB" dirty="0" err="1" smtClean="0"/>
              <a:t>Intussusception</a:t>
            </a:r>
            <a:r>
              <a:rPr lang="en-GB" dirty="0" smtClean="0"/>
              <a:t> can lead to a tear in the bowel (</a:t>
            </a:r>
            <a:r>
              <a:rPr lang="en-GB" b="1" dirty="0" smtClean="0"/>
              <a:t>perforatio</a:t>
            </a:r>
            <a:r>
              <a:rPr lang="en-GB" dirty="0" smtClean="0"/>
              <a:t>n), </a:t>
            </a:r>
            <a:r>
              <a:rPr lang="en-GB" b="1" dirty="0" smtClean="0"/>
              <a:t>infection </a:t>
            </a:r>
            <a:r>
              <a:rPr lang="en-GB" dirty="0" smtClean="0"/>
              <a:t>and </a:t>
            </a:r>
            <a:r>
              <a:rPr lang="en-GB" b="1" dirty="0" smtClean="0"/>
              <a:t>death of bowel tissue</a:t>
            </a:r>
            <a:r>
              <a:rPr lang="en-GB" dirty="0" smtClean="0"/>
              <a:t>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Symptoms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Stool mixed with blood and mucus</a:t>
            </a:r>
          </a:p>
          <a:p>
            <a:r>
              <a:rPr lang="en-GB" dirty="0" smtClean="0"/>
              <a:t>Vomiting </a:t>
            </a:r>
          </a:p>
          <a:p>
            <a:r>
              <a:rPr lang="en-GB" dirty="0" smtClean="0"/>
              <a:t>A lump in the abdomen </a:t>
            </a:r>
          </a:p>
          <a:p>
            <a:r>
              <a:rPr lang="en-GB" dirty="0" smtClean="0"/>
              <a:t>Lethargy </a:t>
            </a:r>
          </a:p>
          <a:p>
            <a:r>
              <a:rPr lang="en-GB" dirty="0" smtClean="0"/>
              <a:t>Diarrhea </a:t>
            </a:r>
          </a:p>
          <a:p>
            <a:r>
              <a:rPr lang="en-GB" dirty="0" smtClean="0"/>
              <a:t>Fever </a:t>
            </a:r>
          </a:p>
          <a:p>
            <a:r>
              <a:rPr lang="en-GB" dirty="0" smtClean="0"/>
              <a:t>Constipation </a:t>
            </a:r>
          </a:p>
          <a:p>
            <a:endParaRPr lang="en-GB" dirty="0"/>
          </a:p>
        </p:txBody>
      </p:sp>
      <p:pic>
        <p:nvPicPr>
          <p:cNvPr id="3074" name="Picture 2" descr="Illustration showing intussusception &#10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667000"/>
            <a:ext cx="4419600" cy="41910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err="1" smtClean="0"/>
              <a:t>Etiology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Idiopathic cause </a:t>
            </a:r>
          </a:p>
          <a:p>
            <a:r>
              <a:rPr lang="en-GB" dirty="0" smtClean="0"/>
              <a:t>Viral infection</a:t>
            </a:r>
          </a:p>
          <a:p>
            <a:r>
              <a:rPr lang="en-GB" dirty="0" smtClean="0"/>
              <a:t>Use of medication.</a:t>
            </a:r>
          </a:p>
          <a:p>
            <a:r>
              <a:rPr lang="en-GB" dirty="0" smtClean="0"/>
              <a:t>The body inflammatory mediators </a:t>
            </a:r>
          </a:p>
          <a:p>
            <a:r>
              <a:rPr lang="en-GB" dirty="0" smtClean="0"/>
              <a:t>The most common site of </a:t>
            </a:r>
            <a:r>
              <a:rPr lang="en-GB" dirty="0" err="1" smtClean="0"/>
              <a:t>intussusception</a:t>
            </a:r>
            <a:r>
              <a:rPr lang="en-GB" dirty="0" smtClean="0"/>
              <a:t> is </a:t>
            </a:r>
            <a:r>
              <a:rPr lang="en-GB" dirty="0" err="1" smtClean="0"/>
              <a:t>iliosecal</a:t>
            </a:r>
            <a:r>
              <a:rPr lang="en-GB" dirty="0" smtClean="0"/>
              <a:t> valve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Diagnosis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Radiograph </a:t>
            </a:r>
          </a:p>
          <a:p>
            <a:r>
              <a:rPr lang="en-GB" dirty="0" smtClean="0"/>
              <a:t>Ultrasound</a:t>
            </a:r>
          </a:p>
          <a:p>
            <a:r>
              <a:rPr lang="en-GB" dirty="0" smtClean="0"/>
              <a:t>Contrast enema can be diagnostic and therapeutic  </a:t>
            </a:r>
          </a:p>
          <a:p>
            <a:r>
              <a:rPr lang="en-GB" dirty="0" smtClean="0"/>
              <a:t>Surgical intervention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Nursing management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Fluid &amp; electrolytes, monitoring, NG to suction , pain meds, antibiotics, barium/air enema</a:t>
            </a:r>
          </a:p>
          <a:p>
            <a:r>
              <a:rPr lang="en-US" dirty="0" smtClean="0"/>
              <a:t>Vital sign </a:t>
            </a:r>
          </a:p>
          <a:p>
            <a:r>
              <a:rPr lang="en-US" dirty="0" smtClean="0"/>
              <a:t>Check abdominal distention.</a:t>
            </a:r>
          </a:p>
          <a:p>
            <a:r>
              <a:rPr lang="en-US" dirty="0" smtClean="0"/>
              <a:t>Listen bowel movement </a:t>
            </a:r>
            <a:r>
              <a:rPr lang="en-GB" dirty="0" smtClean="0"/>
              <a:t> q 4 hrs.</a:t>
            </a:r>
          </a:p>
          <a:p>
            <a:r>
              <a:rPr lang="en-GB" dirty="0" smtClean="0"/>
              <a:t>Feeding are advanced to milk  if tolerated.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sz="5400" dirty="0"/>
              <a:t>Hyperbilirubinemia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The term refers to an excessive level of accumulated bilirubin in the blood.</a:t>
            </a:r>
          </a:p>
          <a:p>
            <a:r>
              <a:rPr lang="en-US" sz="2800" dirty="0"/>
              <a:t>Characterized by jaundice, or </a:t>
            </a:r>
            <a:r>
              <a:rPr lang="en-US" sz="2800" dirty="0" err="1"/>
              <a:t>icterus</a:t>
            </a:r>
            <a:r>
              <a:rPr lang="en-US" sz="2800" dirty="0"/>
              <a:t>, </a:t>
            </a:r>
            <a:r>
              <a:rPr lang="en-US" sz="2800" dirty="0" smtClean="0"/>
              <a:t>a </a:t>
            </a:r>
            <a:r>
              <a:rPr lang="en-US" sz="2800" dirty="0"/>
              <a:t>yellowish discoloration of the skin, sclera, and nails.</a:t>
            </a:r>
          </a:p>
          <a:p>
            <a:r>
              <a:rPr lang="en-US" sz="2800" dirty="0"/>
              <a:t>It is a common finding in the </a:t>
            </a:r>
            <a:r>
              <a:rPr lang="en-US" sz="2800" dirty="0" smtClean="0"/>
              <a:t>newborn.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 err="1"/>
              <a:t>Pathophysiology</a:t>
            </a:r>
            <a:endParaRPr lang="en-US" sz="40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534400" cy="5638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  Normally the body is able to maintain a balance between the destruction of RBC and the use or excretion of products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Destruction of RBC= </a:t>
            </a:r>
            <a:r>
              <a:rPr lang="en-US" sz="2400" dirty="0" err="1"/>
              <a:t>heme</a:t>
            </a:r>
            <a:r>
              <a:rPr lang="en-US" sz="2400" dirty="0"/>
              <a:t>+ </a:t>
            </a:r>
            <a:r>
              <a:rPr lang="en-US" sz="2400" dirty="0" err="1"/>
              <a:t>globin</a:t>
            </a:r>
            <a:r>
              <a:rPr lang="en-US" sz="2400" dirty="0"/>
              <a:t>.</a:t>
            </a:r>
          </a:p>
          <a:p>
            <a:pPr>
              <a:lnSpc>
                <a:spcPct val="80000"/>
              </a:lnSpc>
            </a:pPr>
            <a:r>
              <a:rPr lang="en-US" sz="2400" dirty="0" err="1"/>
              <a:t>Globin</a:t>
            </a:r>
            <a:r>
              <a:rPr lang="en-US" sz="2400" dirty="0"/>
              <a:t> (protein) portion is used by the body.</a:t>
            </a:r>
          </a:p>
          <a:p>
            <a:pPr>
              <a:lnSpc>
                <a:spcPct val="80000"/>
              </a:lnSpc>
            </a:pPr>
            <a:r>
              <a:rPr lang="en-US" sz="2400" dirty="0" err="1"/>
              <a:t>Heme</a:t>
            </a:r>
            <a:r>
              <a:rPr lang="en-US" sz="2400" dirty="0"/>
              <a:t> portion is converted to </a:t>
            </a:r>
            <a:r>
              <a:rPr lang="en-US" sz="2400" dirty="0" err="1"/>
              <a:t>unconjugated</a:t>
            </a:r>
            <a:r>
              <a:rPr lang="en-US" sz="2400" dirty="0"/>
              <a:t> bilirubin: an insoluble substance bound to albumin.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 the liver: the </a:t>
            </a:r>
            <a:r>
              <a:rPr lang="en-US" sz="2400" dirty="0" err="1"/>
              <a:t>unconjugated</a:t>
            </a:r>
            <a:r>
              <a:rPr lang="en-US" sz="2400" dirty="0"/>
              <a:t> bilirubin with the presence of the </a:t>
            </a:r>
            <a:r>
              <a:rPr lang="en-US" sz="2400" b="1" dirty="0">
                <a:solidFill>
                  <a:srgbClr val="FF0000"/>
                </a:solidFill>
              </a:rPr>
              <a:t>enzyme </a:t>
            </a:r>
            <a:r>
              <a:rPr lang="en-US" sz="2400" b="1" dirty="0" err="1">
                <a:solidFill>
                  <a:srgbClr val="FF0000"/>
                </a:solidFill>
              </a:rPr>
              <a:t>glucuronyl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transferase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is conjugated </a:t>
            </a:r>
            <a:r>
              <a:rPr lang="en-US" sz="2400" dirty="0" smtClean="0"/>
              <a:t>produce </a:t>
            </a:r>
            <a:r>
              <a:rPr lang="en-US" sz="2400" dirty="0"/>
              <a:t>a highly soluble substance, </a:t>
            </a:r>
            <a:r>
              <a:rPr lang="en-US" sz="2400" b="1" dirty="0">
                <a:solidFill>
                  <a:srgbClr val="FF0000"/>
                </a:solidFill>
              </a:rPr>
              <a:t>conjugated bilirubin</a:t>
            </a:r>
            <a:r>
              <a:rPr lang="en-US" sz="2400" dirty="0"/>
              <a:t>. Which is then excreted into the bile.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 the intestine , bacterial action reduces the conjugated bilirubin to </a:t>
            </a:r>
            <a:r>
              <a:rPr lang="en-US" sz="2800" b="1" dirty="0" err="1"/>
              <a:t>urobilinogen</a:t>
            </a:r>
            <a:r>
              <a:rPr lang="en-US" sz="2400" dirty="0"/>
              <a:t>, the pigment that gives stool its characteristic color.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Most of reduced bilirubin is excreted through the feces; a small amount is eliminated in the urine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Causes of Hyperbilirubinemia in the newborns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4864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Physiologic factors (prematurity).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Excess production of bilirubin (hemolytic disease, bruises).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Disturbed capacity of the liver to secrete conjugated bilirubin (enzyme deficiency, bile duct obstruction).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Combined overproduction and under secretion (sepsis).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Some disease states (hypothyroidism)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b="1" dirty="0" smtClean="0"/>
              <a:t>Omphalocele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 smtClean="0"/>
              <a:t>bowel protrudes outside of the body through a defect in the umbilical cord. </a:t>
            </a:r>
          </a:p>
          <a:p>
            <a:r>
              <a:rPr lang="en-GB" dirty="0" smtClean="0"/>
              <a:t>A membrane covers the bowel and  protects it from damage and germs. </a:t>
            </a:r>
          </a:p>
          <a:p>
            <a:r>
              <a:rPr lang="en-GB" dirty="0" smtClean="0"/>
              <a:t>Omphalocele occurs early in the baby’s development. </a:t>
            </a:r>
          </a:p>
          <a:p>
            <a:r>
              <a:rPr lang="en-GB" dirty="0" smtClean="0"/>
              <a:t>It may be detected on an ultrasound before the baby is born.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5400" dirty="0" err="1"/>
              <a:t>Hyperbilirubinemia</a:t>
            </a:r>
            <a:endParaRPr lang="en-US" sz="54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None/>
            </a:pPr>
            <a:r>
              <a:rPr lang="en-US" dirty="0"/>
              <a:t>Types of </a:t>
            </a:r>
            <a:r>
              <a:rPr lang="en-US" dirty="0" err="1"/>
              <a:t>Unconjugated</a:t>
            </a:r>
            <a:r>
              <a:rPr lang="en-US" dirty="0"/>
              <a:t> Hyperbilirubinemia</a:t>
            </a:r>
            <a:r>
              <a:rPr lang="en-US" dirty="0" smtClean="0"/>
              <a:t>: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Physiological jaundice.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Breast-feeding associated jaundice (early onset).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Breast milk jaundice( late onset).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Hemolytic disease.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Diagnostic evaluation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degree of jaundice is determined by serum bilirubin measurements. (invasive method)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Normal values of </a:t>
            </a:r>
            <a:r>
              <a:rPr lang="en-US" sz="2800" dirty="0" err="1"/>
              <a:t>unconjugated</a:t>
            </a:r>
            <a:r>
              <a:rPr lang="en-US" sz="2800" dirty="0"/>
              <a:t> bilirubin are 0.2 to 1.4 mg/dl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Complication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Bilirubin encephalopathy: 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</a:rPr>
              <a:t>Kernicterus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       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syndrome of sever brain damage resulting from the deposition of </a:t>
            </a:r>
            <a:r>
              <a:rPr lang="en-US" sz="2000" dirty="0" err="1">
                <a:latin typeface="+mj-lt"/>
              </a:rPr>
              <a:t>unconjugated</a:t>
            </a:r>
            <a:r>
              <a:rPr lang="en-US" sz="2000" dirty="0">
                <a:latin typeface="+mj-lt"/>
              </a:rPr>
              <a:t> bilirubin in brain cells called: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latin typeface="+mj-lt"/>
              </a:rPr>
              <a:t>  </a:t>
            </a:r>
            <a:endParaRPr lang="en-US" sz="2000" dirty="0">
              <a:latin typeface="+mj-lt"/>
            </a:endParaRP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latin typeface="+mj-lt"/>
              </a:rPr>
              <a:t>Factors </a:t>
            </a:r>
            <a:r>
              <a:rPr lang="en-US" sz="2000" b="1" dirty="0">
                <a:latin typeface="+mj-lt"/>
              </a:rPr>
              <a:t>that enhance the development of bilirubin encephalopathy include: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Metabolic acidosis.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Lowered serum albumin levels.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Intracranial infection as meningitis.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Increase in blood pressure</a:t>
            </a:r>
            <a:r>
              <a:rPr lang="en-US" sz="2000" dirty="0" smtClean="0">
                <a:latin typeface="+mj-lt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000" dirty="0">
              <a:latin typeface="+mj-lt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Signs: </a:t>
            </a:r>
            <a:r>
              <a:rPr lang="en-US" sz="2000" dirty="0">
                <a:latin typeface="+mj-lt"/>
              </a:rPr>
              <a:t>CNS depression. or excitation .decrease activity, lethargy; irritability, </a:t>
            </a:r>
            <a:r>
              <a:rPr lang="en-US" sz="2000" dirty="0" err="1">
                <a:latin typeface="+mj-lt"/>
              </a:rPr>
              <a:t>hypotonia</a:t>
            </a:r>
            <a:r>
              <a:rPr lang="en-US" sz="2000" dirty="0">
                <a:latin typeface="+mj-lt"/>
              </a:rPr>
              <a:t>, and seizures.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b="1" dirty="0">
                <a:latin typeface="+mj-lt"/>
              </a:rPr>
              <a:t>Later signs</a:t>
            </a:r>
            <a:r>
              <a:rPr lang="en-US" sz="2000" dirty="0">
                <a:latin typeface="+mj-lt"/>
              </a:rPr>
              <a:t>: cerebral palsy, mental retardation, deafness.</a:t>
            </a:r>
          </a:p>
          <a:p>
            <a:pPr>
              <a:lnSpc>
                <a:spcPct val="80000"/>
              </a:lnSpc>
            </a:pPr>
            <a:endParaRPr lang="en-US" sz="20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Therapeutic management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8763000" cy="34290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None/>
            </a:pPr>
            <a:endParaRPr lang="en-US" sz="2400" dirty="0"/>
          </a:p>
          <a:p>
            <a:pPr marL="533400" indent="-533400">
              <a:lnSpc>
                <a:spcPct val="80000"/>
              </a:lnSpc>
              <a:buNone/>
            </a:pPr>
            <a:r>
              <a:rPr lang="en-US" sz="2800" dirty="0"/>
              <a:t>The main form of treatment involves: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1</a:t>
            </a:r>
            <a:r>
              <a:rPr lang="en-US" sz="2800" dirty="0"/>
              <a:t>.   the use of </a:t>
            </a:r>
            <a:r>
              <a:rPr lang="en-US" sz="2800" b="1" dirty="0"/>
              <a:t>phototherapy</a:t>
            </a:r>
            <a:r>
              <a:rPr lang="en-US" sz="2800" dirty="0"/>
              <a:t>.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en-US" sz="2800" dirty="0"/>
              <a:t>2.  Pharmacologic management with Phenobarbital has centered primarily on the infant with hemolytic disease. </a:t>
            </a:r>
          </a:p>
          <a:p>
            <a:pPr marL="533400" indent="-533400">
              <a:lnSpc>
                <a:spcPct val="80000"/>
              </a:lnSpc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Nursing consideration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Nursing diagnoses</a:t>
            </a:r>
            <a:r>
              <a:rPr lang="en-US" sz="2800" dirty="0"/>
              <a:t>: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Body temperature, risk for imbalanced related to use of phototherapy.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Fluid volume, risk for deficient related to phototherapy.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Family processes, interrupted, related to situational crisis, prolonged hospitalization of infant, or </a:t>
            </a:r>
            <a:r>
              <a:rPr lang="en-US" sz="2800" dirty="0" err="1"/>
              <a:t>rehospitalization</a:t>
            </a:r>
            <a:r>
              <a:rPr lang="en-US" sz="2800" dirty="0"/>
              <a:t> for therapy injury, risk for, related for phototherapy.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Nursing consideration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Planning</a:t>
            </a:r>
            <a:r>
              <a:rPr lang="en-US" sz="2800" dirty="0"/>
              <a:t>: the goals: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Infant will receive appropriate therapy  needed to reduce serum </a:t>
            </a:r>
            <a:r>
              <a:rPr lang="en-US" sz="2800" dirty="0" err="1"/>
              <a:t>bilirubin</a:t>
            </a:r>
            <a:r>
              <a:rPr lang="en-US" sz="2800" dirty="0"/>
              <a:t> levels.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Infant will experience no complications from therapy.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Family will receive emotional support.</a:t>
            </a:r>
          </a:p>
          <a:p>
            <a:pPr>
              <a:buBlip>
                <a:blip r:embed="rId2"/>
              </a:buBlip>
            </a:pPr>
            <a:r>
              <a:rPr lang="en-US" sz="2800" dirty="0"/>
              <a:t>Family will be prepared for home phototherapy (if prescribed).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Nursing consideration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381000" indent="-381000">
              <a:lnSpc>
                <a:spcPct val="80000"/>
              </a:lnSpc>
            </a:pPr>
            <a:r>
              <a:rPr lang="en-US" sz="2400" b="1" dirty="0"/>
              <a:t>Implementation</a:t>
            </a:r>
            <a:r>
              <a:rPr lang="en-US" sz="2400" dirty="0" smtClean="0"/>
              <a:t>:</a:t>
            </a:r>
            <a:endParaRPr lang="en-US" sz="2400" dirty="0"/>
          </a:p>
          <a:p>
            <a:pPr marL="381000" indent="-381000">
              <a:lnSpc>
                <a:spcPct val="80000"/>
              </a:lnSpc>
            </a:pPr>
            <a:r>
              <a:rPr lang="en-US" sz="2400" dirty="0"/>
              <a:t>Nursing care for infant under Phototherapy: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Repositioned frequently to expose all body surface areas to the light.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Frequent serum bilirubin levels every 4-12 hours are necessary.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The infant's eyes are </a:t>
            </a:r>
            <a:r>
              <a:rPr lang="en-US" sz="2400" dirty="0" smtClean="0"/>
              <a:t>shielded</a:t>
            </a:r>
            <a:endParaRPr lang="en-US" sz="2400" dirty="0"/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The infant's eyelids are </a:t>
            </a:r>
            <a:r>
              <a:rPr lang="en-US" sz="2400" dirty="0" smtClean="0"/>
              <a:t>closed</a:t>
            </a:r>
            <a:endParaRPr lang="en-US" sz="2400" dirty="0"/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On each nursing shift the eyes are checked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Eye shield are removed during feeding.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/>
              <a:t>Temperature is closely monitored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Char char="Ø"/>
            </a:pPr>
            <a:endParaRPr lang="en-US" sz="2400" dirty="0"/>
          </a:p>
          <a:p>
            <a:pPr marL="381000" indent="-381000">
              <a:lnSpc>
                <a:spcPct val="80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Nursing consideration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10600" cy="5791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200" dirty="0"/>
              <a:t>Accurate </a:t>
            </a:r>
            <a:r>
              <a:rPr lang="en-US" sz="2200" b="1" dirty="0"/>
              <a:t>charting</a:t>
            </a:r>
            <a:r>
              <a:rPr lang="en-US" sz="2200" dirty="0"/>
              <a:t> is important nursing responsibility and includes: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/>
              <a:t>Times that phototherapy is started and stopped.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/>
              <a:t>Proper shielding of the eyes.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 smtClean="0"/>
              <a:t>Distance </a:t>
            </a:r>
            <a:r>
              <a:rPr lang="en-US" sz="2200" dirty="0"/>
              <a:t>between surface of lamps and infant (should be no less than 18 inches.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200" dirty="0"/>
              <a:t>Use of phototherapy in combination with an incubator or open bassinet.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200" dirty="0" smtClean="0"/>
              <a:t>Oily </a:t>
            </a:r>
            <a:r>
              <a:rPr lang="en-US" sz="2200" dirty="0"/>
              <a:t>lubricant or lotions are not used on the skin in order to prevent increased heat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200" dirty="0"/>
              <a:t>Additional fluid volume needed.</a:t>
            </a:r>
          </a:p>
          <a:p>
            <a:pPr>
              <a:lnSpc>
                <a:spcPct val="80000"/>
              </a:lnSpc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340600" cy="7620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err="1" smtClean="0"/>
              <a:t>Hirschsprung</a:t>
            </a:r>
            <a:r>
              <a:rPr lang="en-US" dirty="0" smtClean="0"/>
              <a:t>  Disease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458200" cy="54102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“</a:t>
            </a:r>
            <a:r>
              <a:rPr lang="en-US" sz="2800" dirty="0" err="1" smtClean="0"/>
              <a:t>Megacolon</a:t>
            </a:r>
            <a:r>
              <a:rPr lang="en-US" sz="2800" dirty="0" smtClean="0"/>
              <a:t>”, </a:t>
            </a:r>
            <a:r>
              <a:rPr lang="en-US" sz="2800" dirty="0" err="1" smtClean="0"/>
              <a:t>aganglionic</a:t>
            </a:r>
            <a:r>
              <a:rPr lang="en-US" sz="2800" dirty="0" smtClean="0"/>
              <a:t> cells in parts of the bowel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M&gt;F,  associated with congenital heart defects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At birth, fail to pass </a:t>
            </a:r>
            <a:r>
              <a:rPr lang="en-US" sz="2400" dirty="0" err="1" smtClean="0"/>
              <a:t>meconium</a:t>
            </a:r>
            <a:r>
              <a:rPr lang="en-US" sz="2400" dirty="0" smtClean="0"/>
              <a:t>, anorexia, abdominal distension and emesis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Diagnosed: clinical </a:t>
            </a:r>
            <a:r>
              <a:rPr lang="en-US" sz="2400" dirty="0" err="1" smtClean="0"/>
              <a:t>hx</a:t>
            </a:r>
            <a:r>
              <a:rPr lang="en-US" sz="2400" dirty="0" smtClean="0"/>
              <a:t>, bowel patterns, lower GI series, rectal biopsy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&gt; birth (&lt;5cm affected), ribbon-like, foul-smelling stools; intestinal obstruction, </a:t>
            </a:r>
            <a:r>
              <a:rPr lang="en-US" sz="2400" dirty="0" err="1" smtClean="0"/>
              <a:t>abd</a:t>
            </a:r>
            <a:r>
              <a:rPr lang="en-US" sz="2400" dirty="0" smtClean="0"/>
              <a:t> discomfort/distension, bloating, distention, constipation, (fever, GI bleeding &amp; diarrhea = </a:t>
            </a:r>
            <a:r>
              <a:rPr lang="en-US" sz="2400" dirty="0" err="1" smtClean="0"/>
              <a:t>enterocolitis</a:t>
            </a:r>
            <a:r>
              <a:rPr lang="en-US" sz="2400" dirty="0" smtClean="0"/>
              <a:t>, life-threatening)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Fluids &amp; electrolytes, monitoring, NG to </a:t>
            </a:r>
            <a:r>
              <a:rPr lang="en-US" sz="2400" dirty="0" err="1" smtClean="0"/>
              <a:t>sux</a:t>
            </a:r>
            <a:r>
              <a:rPr lang="en-US" sz="2400" dirty="0" smtClean="0"/>
              <a:t>, pain meds, antibiotics, barium/air enema, rectal irrigation (bowel prep), surgery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6600" dirty="0" smtClean="0"/>
              <a:t>Hernias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hernia</a:t>
            </a:r>
            <a:r>
              <a:rPr lang="en-US" dirty="0" smtClean="0"/>
              <a:t> is an opening or weakness in the wall of a muscle, tissue, or membrane that normally holds an organ in place.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b="1" dirty="0" smtClean="0"/>
              <a:t>Omphalocele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266" name="Picture 2" descr="image of bowel protrouding outside of baby's body, in umbilical cord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24000"/>
            <a:ext cx="4114800" cy="4095751"/>
          </a:xfrm>
          <a:prstGeom prst="rect">
            <a:avLst/>
          </a:prstGeom>
          <a:noFill/>
        </p:spPr>
      </p:pic>
      <p:pic>
        <p:nvPicPr>
          <p:cNvPr id="6" name="Picture 3" descr="omphaloce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05000"/>
            <a:ext cx="4191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Hernias</a:t>
            </a:r>
          </a:p>
        </p:txBody>
      </p:sp>
      <p:pic>
        <p:nvPicPr>
          <p:cNvPr id="43011" name="Picture 3" descr="herni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371600"/>
            <a:ext cx="49434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50615"/>
            <a:ext cx="2819400" cy="2470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Umbilical Hernias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Umbilical hernias are common in newborns and infants younger than 6 months. They occur when part of the intestines bulge through the abdominal wall next to the belly button. </a:t>
            </a:r>
          </a:p>
          <a:p>
            <a:r>
              <a:rPr lang="en-US" dirty="0" smtClean="0"/>
              <a:t>In babies with umbilical hernias, parents may see bulging around area when the baby cries.</a:t>
            </a:r>
          </a:p>
          <a:p>
            <a:r>
              <a:rPr lang="en-US" dirty="0" smtClean="0"/>
              <a:t>Unlike other types of hernias, umbilical hernias may heal on their own, usually by the time a baby is 1 year old. If not, surgery can repair the hernia.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55000" cy="762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dirty="0" smtClean="0"/>
              <a:t>Appendicitis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686800" cy="5105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Infected, inflamed appendix (teens – young adults)</a:t>
            </a:r>
          </a:p>
          <a:p>
            <a:pPr lvl="1" eaLnBrk="1" hangingPunct="1"/>
            <a:r>
              <a:rPr lang="en-US" sz="2400" dirty="0" smtClean="0"/>
              <a:t>Abdominal pain, but this may be vague and poorly localized in the </a:t>
            </a:r>
            <a:r>
              <a:rPr lang="en-US" sz="2400" dirty="0" err="1" smtClean="0"/>
              <a:t>periumbilical</a:t>
            </a:r>
            <a:r>
              <a:rPr lang="en-US" sz="2400" dirty="0" smtClean="0"/>
              <a:t> area. The pain gradually migrates to the RLQ. </a:t>
            </a:r>
          </a:p>
          <a:p>
            <a:pPr lvl="1" eaLnBrk="1" hangingPunct="1"/>
            <a:r>
              <a:rPr lang="en-US" sz="2400" dirty="0" smtClean="0"/>
              <a:t>Anorexia and nausea with or without vomiting may occur but usually begin after the abdominal pain. </a:t>
            </a:r>
          </a:p>
          <a:p>
            <a:pPr lvl="1" eaLnBrk="1" hangingPunct="1"/>
            <a:r>
              <a:rPr lang="en-US" sz="2400" dirty="0" smtClean="0"/>
              <a:t>Constipation or diarrhea may be present, and the child’s temperature may be normal or slightly elevated.</a:t>
            </a:r>
            <a:endParaRPr lang="ru-RU" sz="2400" dirty="0" smtClean="0"/>
          </a:p>
          <a:p>
            <a:pPr lvl="1" eaLnBrk="1" hangingPunct="1"/>
            <a:r>
              <a:rPr lang="en-US" sz="2400" dirty="0" smtClean="0"/>
              <a:t>Emesis, low-grade fever, inc WBC, rebound tenderness LR quad (</a:t>
            </a:r>
            <a:r>
              <a:rPr lang="en-US" sz="2400" dirty="0" err="1" smtClean="0"/>
              <a:t>McBurney’s</a:t>
            </a:r>
            <a:r>
              <a:rPr lang="en-US" sz="2400" dirty="0" smtClean="0"/>
              <a:t> point), rigid </a:t>
            </a:r>
            <a:r>
              <a:rPr lang="en-US" sz="2400" dirty="0" err="1" smtClean="0"/>
              <a:t>abd</a:t>
            </a:r>
            <a:r>
              <a:rPr lang="en-US" sz="2400" dirty="0" smtClean="0"/>
              <a:t>, </a:t>
            </a:r>
            <a:r>
              <a:rPr lang="en-US" sz="2400" dirty="0" err="1" smtClean="0"/>
              <a:t>dec</a:t>
            </a:r>
            <a:r>
              <a:rPr lang="en-US" sz="2400" dirty="0" smtClean="0"/>
              <a:t>/absent bowel sounds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Appendicitis</a:t>
            </a:r>
            <a:endParaRPr lang="ru-RU" dirty="0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mtClean="0"/>
              <a:t>Immediate bowel rest, then appendectomy (24-48 hrs of first symptoms)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Rupture – fever rises sharply, peritonitis, sudden pain relief (diffuse pain), inc abd distention, tachycardia, shallow tachypnea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IV antibiotics, fluids, electrolytes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Appendicitis is difficult in children because the clinical manifestations are atypical. This increases the incidence of perforation.</a:t>
            </a:r>
            <a:r>
              <a:rPr lang="ru-RU" smtClean="0"/>
              <a:t> </a:t>
            </a: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dirty="0" err="1" smtClean="0"/>
              <a:t>Diverticulum</a:t>
            </a:r>
            <a:endParaRPr lang="en-US" dirty="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81200"/>
            <a:ext cx="7954963" cy="4114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Out-pouching of ileum that secretes acid – irritation and ulceration</a:t>
            </a:r>
          </a:p>
          <a:p>
            <a:pPr eaLnBrk="1" hangingPunct="1"/>
            <a:r>
              <a:rPr lang="en-US" dirty="0" smtClean="0"/>
              <a:t>1-3% of general population </a:t>
            </a:r>
          </a:p>
          <a:p>
            <a:pPr eaLnBrk="1" hangingPunct="1"/>
            <a:r>
              <a:rPr lang="en-US" dirty="0" smtClean="0"/>
              <a:t>Symptoms appear by 2 </a:t>
            </a:r>
            <a:r>
              <a:rPr lang="en-US" dirty="0" err="1" smtClean="0"/>
              <a:t>yo</a:t>
            </a:r>
            <a:r>
              <a:rPr lang="en-US" dirty="0" smtClean="0"/>
              <a:t>, M&gt;F</a:t>
            </a:r>
          </a:p>
          <a:p>
            <a:pPr eaLnBrk="1" hangingPunct="1"/>
            <a:r>
              <a:rPr lang="en-US" dirty="0" smtClean="0"/>
              <a:t>Painless rectal bleeding, abdominal pain rare, severe case will perforate &amp;/or cause peritonitis </a:t>
            </a:r>
            <a:r>
              <a:rPr lang="en-US" sz="2800" dirty="0" smtClean="0"/>
              <a:t>(many may be asymptomatic)</a:t>
            </a:r>
          </a:p>
          <a:p>
            <a:pPr eaLnBrk="1" hangingPunct="1"/>
            <a:r>
              <a:rPr lang="en-US" dirty="0" smtClean="0"/>
              <a:t>Surgery – very good prognosis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89063" y="563563"/>
            <a:ext cx="7340600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dirty="0" smtClean="0"/>
              <a:t>Inflammatory Bowel Disease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05800" cy="5105400"/>
          </a:xfrm>
        </p:spPr>
        <p:txBody>
          <a:bodyPr/>
          <a:lstStyle/>
          <a:p>
            <a:pPr eaLnBrk="1" hangingPunct="1"/>
            <a:r>
              <a:rPr lang="en-US" dirty="0" err="1" smtClean="0"/>
              <a:t>Crohn’s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sz="2400" dirty="0" smtClean="0"/>
              <a:t>Chronic, inflammation of random segments of GI tract, and move around – through the wall involvement</a:t>
            </a:r>
          </a:p>
          <a:p>
            <a:pPr lvl="1" eaLnBrk="1" hangingPunct="1"/>
            <a:r>
              <a:rPr lang="en-US" sz="2400" dirty="0" smtClean="0"/>
              <a:t>Often develop enteric fistulas between loops of bowel &amp;/or nearby organs</a:t>
            </a:r>
          </a:p>
          <a:p>
            <a:pPr lvl="1" eaLnBrk="1" hangingPunct="1"/>
            <a:r>
              <a:rPr lang="en-US" sz="2400" dirty="0" smtClean="0"/>
              <a:t>Often develops between 15-25 years of age</a:t>
            </a:r>
          </a:p>
          <a:p>
            <a:pPr lvl="1" eaLnBrk="1" hangingPunct="1"/>
            <a:r>
              <a:rPr lang="en-US" sz="2400" dirty="0" smtClean="0"/>
              <a:t>Subtle onset, </a:t>
            </a:r>
            <a:r>
              <a:rPr lang="en-US" sz="2400" dirty="0" err="1" smtClean="0"/>
              <a:t>crampy</a:t>
            </a:r>
            <a:r>
              <a:rPr lang="en-US" sz="2400" dirty="0" smtClean="0"/>
              <a:t> </a:t>
            </a:r>
            <a:r>
              <a:rPr lang="en-US" sz="2400" dirty="0" err="1" smtClean="0"/>
              <a:t>abd</a:t>
            </a:r>
            <a:r>
              <a:rPr lang="en-US" sz="2400" dirty="0" smtClean="0"/>
              <a:t> pain, diarrhea, fever, anorexia, wt loss, malaise, joint pain, greatly inc rate of cancer</a:t>
            </a:r>
          </a:p>
          <a:p>
            <a:pPr lvl="1" eaLnBrk="1" hangingPunct="1"/>
            <a:r>
              <a:rPr lang="en-US" sz="2400" dirty="0" smtClean="0"/>
              <a:t>Anemia common, inc ESR, </a:t>
            </a:r>
            <a:r>
              <a:rPr lang="en-US" sz="2400" dirty="0" err="1" smtClean="0"/>
              <a:t>hypoalbuminemia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7348" name="Picture 4" descr="http://pages.suddenlink.net/wvann/crohns/d9g_crohnscom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0"/>
            <a:ext cx="3581400" cy="3733799"/>
          </a:xfrm>
          <a:prstGeom prst="rect">
            <a:avLst/>
          </a:prstGeom>
          <a:noFill/>
        </p:spPr>
      </p:pic>
      <p:pic>
        <p:nvPicPr>
          <p:cNvPr id="57350" name="Picture 6" descr="http://cdn2.hubspot.net/hub/219289/file-319078598-jpg/images/Inflammatory_Bowel_Disease-_Crohns_and_Ulcerative_Coliti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2716250"/>
            <a:ext cx="5638800" cy="3979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340600" cy="762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Inflammatory Bowel Disease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71600"/>
            <a:ext cx="8077200" cy="5486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Ulcerative colitis</a:t>
            </a:r>
          </a:p>
          <a:p>
            <a:pPr lvl="1" eaLnBrk="1" hangingPunct="1"/>
            <a:r>
              <a:rPr lang="en-US" sz="2400" dirty="0" smtClean="0"/>
              <a:t>Chronic, recurrent disease of colon &amp; rectal mucosa</a:t>
            </a:r>
          </a:p>
          <a:p>
            <a:pPr lvl="1" eaLnBrk="1" hangingPunct="1"/>
            <a:r>
              <a:rPr lang="en-US" sz="2400" dirty="0" smtClean="0"/>
              <a:t>Inflammation, ulceration, hemorrhage, edema – localized in a portion of the GI tract (may be removed)</a:t>
            </a:r>
          </a:p>
          <a:p>
            <a:pPr lvl="1" eaLnBrk="1" hangingPunct="1"/>
            <a:r>
              <a:rPr lang="en-US" sz="2400" dirty="0" smtClean="0"/>
              <a:t>Peak onset at 12 years of age</a:t>
            </a:r>
          </a:p>
          <a:p>
            <a:pPr lvl="1" eaLnBrk="1" hangingPunct="1"/>
            <a:r>
              <a:rPr lang="en-US" sz="2400" dirty="0" smtClean="0"/>
              <a:t>Diarrhea, lower </a:t>
            </a:r>
            <a:r>
              <a:rPr lang="en-US" sz="2400" dirty="0" err="1" smtClean="0"/>
              <a:t>abd</a:t>
            </a:r>
            <a:r>
              <a:rPr lang="en-US" sz="2400" dirty="0" smtClean="0"/>
              <a:t> pain with passage of stool and gas, blood &amp; mucous in stool, anorexia, weight loss</a:t>
            </a:r>
          </a:p>
          <a:p>
            <a:pPr eaLnBrk="1" hangingPunct="1"/>
            <a:r>
              <a:rPr lang="en-US" sz="2800" dirty="0" smtClean="0"/>
              <a:t>Treatment same for both </a:t>
            </a:r>
            <a:r>
              <a:rPr lang="en-US" sz="2800" dirty="0" err="1" smtClean="0"/>
              <a:t>Crohn’s</a:t>
            </a:r>
            <a:r>
              <a:rPr lang="en-US" sz="2800" dirty="0" smtClean="0"/>
              <a:t> and UC</a:t>
            </a:r>
          </a:p>
          <a:p>
            <a:pPr lvl="1" eaLnBrk="1" hangingPunct="1"/>
            <a:r>
              <a:rPr lang="en-US" sz="2400" dirty="0" smtClean="0"/>
              <a:t>Antibiotics, anti-inflammatory, immunosuppressive, </a:t>
            </a:r>
            <a:r>
              <a:rPr lang="en-US" sz="2400" dirty="0" err="1" smtClean="0"/>
              <a:t>antidiarrheal</a:t>
            </a:r>
            <a:r>
              <a:rPr lang="en-US" sz="2400" dirty="0" smtClean="0"/>
              <a:t>, nutrition counseling (high protein/</a:t>
            </a:r>
            <a:r>
              <a:rPr lang="en-US" sz="2400" dirty="0" err="1" smtClean="0"/>
              <a:t>carb</a:t>
            </a:r>
            <a:r>
              <a:rPr lang="en-US" sz="2400" dirty="0" smtClean="0"/>
              <a:t> with low fiber diet), surgery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Ulcerative colitis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6322" name="Picture 2" descr="https://www.serovera.com/skin/frontend/default/serovera/images/uploadi/colorectal-cancer-s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57400"/>
            <a:ext cx="5181600" cy="4800600"/>
          </a:xfrm>
          <a:prstGeom prst="rect">
            <a:avLst/>
          </a:prstGeom>
          <a:noFill/>
        </p:spPr>
      </p:pic>
      <p:sp>
        <p:nvSpPr>
          <p:cNvPr id="56324" name="AutoShape 4" descr="نتيجة بحث الصور عن ‪ulcerative colitis‬‏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6" name="AutoShape 6" descr="نتيجة بحث الصور عن ‪ulcerative colitis‬‏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6328" name="Picture 8" descr="http://www.celebritydiagnosis.com/wp-content/uploads/2014/11/ulcerative-coliti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2590801"/>
            <a:ext cx="333375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Celiac Disease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dirty="0" smtClean="0"/>
              <a:t>Genetic disorder – inability to digest gluten</a:t>
            </a:r>
          </a:p>
          <a:p>
            <a:pPr lvl="1" eaLnBrk="1" hangingPunct="1"/>
            <a:r>
              <a:rPr lang="en-US" sz="2400" dirty="0" smtClean="0"/>
              <a:t>9-12 mo, diarrhea, </a:t>
            </a:r>
            <a:r>
              <a:rPr lang="en-US" sz="2400" dirty="0" err="1" smtClean="0"/>
              <a:t>abd</a:t>
            </a:r>
            <a:r>
              <a:rPr lang="en-US" sz="2400" dirty="0" smtClean="0"/>
              <a:t> distention, emesis, anemia, malnutrition, </a:t>
            </a:r>
            <a:r>
              <a:rPr lang="en-US" sz="2400" dirty="0" err="1" smtClean="0"/>
              <a:t>steatorrhea</a:t>
            </a:r>
            <a:r>
              <a:rPr lang="en-US" sz="2400" dirty="0" smtClean="0"/>
              <a:t>, pale, watery and foul smelling stools; muscle wasting, edema, low serum albumin, wt loss, anorexia</a:t>
            </a:r>
          </a:p>
          <a:p>
            <a:pPr lvl="1" eaLnBrk="1" hangingPunct="1"/>
            <a:r>
              <a:rPr lang="en-US" sz="2400" dirty="0" smtClean="0"/>
              <a:t>Fluids &amp; electrolytes, monitoring, pain &amp; antiemetic meds, dietary instructions</a:t>
            </a:r>
          </a:p>
          <a:p>
            <a:pPr lvl="1"/>
            <a:r>
              <a:rPr lang="en-GB" sz="2400" dirty="0" smtClean="0"/>
              <a:t>which is primarily found in bread, pasta, cookies, pizza crust and many other foods containing wheat, or rye. 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omphalocele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r>
              <a:rPr lang="en-GB" dirty="0" smtClean="0"/>
              <a:t>Prevalence of omphalocele is 2.5 in 10000 births.</a:t>
            </a:r>
          </a:p>
          <a:p>
            <a:r>
              <a:rPr lang="en-GB" dirty="0" smtClean="0"/>
              <a:t>May associated with other congenital anomalies</a:t>
            </a:r>
          </a:p>
          <a:p>
            <a:r>
              <a:rPr lang="en-GB" dirty="0" smtClean="0"/>
              <a:t>Treatment involves:</a:t>
            </a:r>
          </a:p>
          <a:p>
            <a:pPr lvl="1"/>
            <a:r>
              <a:rPr lang="en-GB" dirty="0" smtClean="0"/>
              <a:t>Protecting the site from injury.</a:t>
            </a:r>
          </a:p>
          <a:p>
            <a:pPr lvl="1"/>
            <a:r>
              <a:rPr lang="en-GB" dirty="0" smtClean="0"/>
              <a:t>Providing fluids and warmth.</a:t>
            </a:r>
          </a:p>
          <a:p>
            <a:pPr lvl="1"/>
            <a:r>
              <a:rPr lang="en-GB" dirty="0" smtClean="0"/>
              <a:t>Surgical repair to replace the abdominal content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Illustration showing celiac disease&#10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066800"/>
            <a:ext cx="6324600" cy="49339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Teaching plan for child with celiac disease and the child’s family.</a:t>
            </a:r>
            <a:r>
              <a:rPr lang="ru-RU" sz="4000" dirty="0" smtClean="0"/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335963" cy="2743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Important to a teaching plan for the child with celiac disease and the child’s family is to provide dietary education and adequate supervision of the dietary treatment.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 It is important for the nurse to explain the disease process, the signs and symptoms, and the rationale for the gluten-free diet</a:t>
            </a:r>
            <a:r>
              <a:rPr lang="en-US" sz="2400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US" dirty="0" smtClean="0"/>
              <a:t>Lactose Intolerance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Inability to digest lactose (insufficiency of lactase)</a:t>
            </a:r>
          </a:p>
          <a:p>
            <a:pPr lvl="1" eaLnBrk="1" hangingPunct="1"/>
            <a:r>
              <a:rPr lang="en-US" dirty="0" smtClean="0"/>
              <a:t>&gt;3 </a:t>
            </a:r>
            <a:r>
              <a:rPr lang="en-US" dirty="0" err="1" smtClean="0"/>
              <a:t>yo</a:t>
            </a:r>
            <a:r>
              <a:rPr lang="en-US" dirty="0" smtClean="0"/>
              <a:t>, watery diarrhea, bloating, flatulence, </a:t>
            </a:r>
            <a:r>
              <a:rPr lang="en-US" dirty="0" err="1" smtClean="0"/>
              <a:t>crampy</a:t>
            </a:r>
            <a:r>
              <a:rPr lang="en-US" dirty="0" smtClean="0"/>
              <a:t> abdominal pain after ingestion of lactose</a:t>
            </a:r>
          </a:p>
          <a:p>
            <a:pPr lvl="1" eaLnBrk="1" hangingPunct="1"/>
            <a:r>
              <a:rPr lang="en-US" dirty="0" smtClean="0"/>
              <a:t>Fluid/</a:t>
            </a:r>
            <a:r>
              <a:rPr lang="en-US" dirty="0" err="1" smtClean="0"/>
              <a:t>elec</a:t>
            </a:r>
            <a:r>
              <a:rPr lang="en-US" dirty="0" smtClean="0"/>
              <a:t> replacement, monitoring, pain meds, dietary instructions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58370" name="Picture 2" descr="http://gastronorth.com.au/wp-content/uploads/2014/06/lactos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8001000" cy="3276600"/>
          </a:xfrm>
          <a:prstGeom prst="rect">
            <a:avLst/>
          </a:prstGeom>
          <a:noFill/>
        </p:spPr>
      </p:pic>
      <p:pic>
        <p:nvPicPr>
          <p:cNvPr id="58372" name="Picture 4" descr="http://pad3.whstatic.com/images/thumb/6/6c/Understand-the-Difference-Between-a-Gluten-Allergy-and-Lactose-Intolerance-Step-4.jpg/670px-Understand-the-Difference-Between-a-Gluten-Allergy-and-Lactose-Intolerance-Step-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655870"/>
            <a:ext cx="4267200" cy="3202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Gastroschisis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bowel comes out of the abdomen through a defect (abnormal opening) in the abdominal wall. </a:t>
            </a:r>
          </a:p>
          <a:p>
            <a:r>
              <a:rPr lang="en-GB" dirty="0" smtClean="0"/>
              <a:t>There is no membrane covering to protect these organs. So, they’re more likely to become damaged or infected. </a:t>
            </a:r>
          </a:p>
          <a:p>
            <a:r>
              <a:rPr lang="en-GB" dirty="0" smtClean="0"/>
              <a:t>If doctor sees </a:t>
            </a:r>
            <a:r>
              <a:rPr lang="en-GB" dirty="0" err="1" smtClean="0"/>
              <a:t>gastroschisis</a:t>
            </a:r>
            <a:r>
              <a:rPr lang="en-GB" dirty="0" smtClean="0"/>
              <a:t> on an </a:t>
            </a:r>
            <a:r>
              <a:rPr lang="en-GB" dirty="0" err="1" smtClean="0"/>
              <a:t>ulstrasound</a:t>
            </a:r>
            <a:r>
              <a:rPr lang="en-GB" dirty="0" smtClean="0"/>
              <a:t>, he or she will probably deliver your baby by </a:t>
            </a:r>
            <a:r>
              <a:rPr lang="en-GB" dirty="0" err="1" smtClean="0"/>
              <a:t>cesarean</a:t>
            </a:r>
            <a:r>
              <a:rPr lang="en-GB" dirty="0" smtClean="0"/>
              <a:t> section. This helps lessen damage to the bowel.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Abdominal organs may include small intestine and ascending colon.</a:t>
            </a:r>
          </a:p>
          <a:p>
            <a:r>
              <a:rPr lang="en-GB" dirty="0" smtClean="0"/>
              <a:t>1: 10000 births </a:t>
            </a:r>
          </a:p>
          <a:p>
            <a:r>
              <a:rPr lang="en-GB" dirty="0" smtClean="0"/>
              <a:t>Survival rate: 92% 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94456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Gastroschisis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Gastroschisis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 descr="Image of bowel sticking out of abdomen through an opening in the abdominal wall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057400"/>
            <a:ext cx="3771900" cy="30289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Collaborative care: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Elevated Maternal serum alpha </a:t>
            </a:r>
            <a:r>
              <a:rPr lang="en-GB" dirty="0" err="1" smtClean="0"/>
              <a:t>fetoprotien</a:t>
            </a:r>
            <a:r>
              <a:rPr lang="en-GB" dirty="0" smtClean="0"/>
              <a:t> MSAFP and </a:t>
            </a:r>
            <a:r>
              <a:rPr lang="en-GB" dirty="0" err="1" smtClean="0"/>
              <a:t>ultrasonography</a:t>
            </a:r>
            <a:r>
              <a:rPr lang="en-GB" dirty="0" smtClean="0"/>
              <a:t> lead to early diagnosis .</a:t>
            </a:r>
          </a:p>
          <a:p>
            <a:r>
              <a:rPr lang="en-GB" dirty="0" smtClean="0"/>
              <a:t>Intensive care is needed to manage fluid status and Temperature regulation and infection control.</a:t>
            </a:r>
          </a:p>
          <a:p>
            <a:r>
              <a:rPr lang="en-GB" dirty="0" smtClean="0"/>
              <a:t>Surgical  care.</a:t>
            </a:r>
          </a:p>
          <a:p>
            <a:r>
              <a:rPr lang="en-GB" dirty="0" smtClean="0"/>
              <a:t>Prosthetic silo around a </a:t>
            </a:r>
            <a:r>
              <a:rPr lang="en-GB" dirty="0" err="1" smtClean="0"/>
              <a:t>gastroschisis</a:t>
            </a:r>
            <a:r>
              <a:rPr lang="en-GB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Vital sign</a:t>
            </a:r>
          </a:p>
          <a:p>
            <a:r>
              <a:rPr lang="en-GB" dirty="0" smtClean="0"/>
              <a:t>IV is placed and a </a:t>
            </a:r>
            <a:r>
              <a:rPr lang="en-GB" dirty="0" err="1" smtClean="0"/>
              <a:t>naso</a:t>
            </a:r>
            <a:r>
              <a:rPr lang="en-GB" dirty="0" smtClean="0"/>
              <a:t>-gastric (NG) tube (a tube is placed to decompress the intestine.</a:t>
            </a:r>
          </a:p>
          <a:p>
            <a:r>
              <a:rPr lang="en-GB" dirty="0" smtClean="0"/>
              <a:t> Repair of </a:t>
            </a:r>
            <a:r>
              <a:rPr lang="en-GB" dirty="0" err="1" smtClean="0"/>
              <a:t>gastroschisis</a:t>
            </a:r>
            <a:r>
              <a:rPr lang="en-GB" dirty="0" smtClean="0"/>
              <a:t> involves returning the extra-abdominal contents back into the abdominal cavity, followed by abdominal wall closure</a:t>
            </a:r>
          </a:p>
          <a:p>
            <a:r>
              <a:rPr lang="en-GB" dirty="0" smtClean="0"/>
              <a:t>This can either be performed with an immediate primary </a:t>
            </a:r>
            <a:r>
              <a:rPr lang="en-GB" dirty="0" err="1" smtClean="0"/>
              <a:t>gastroschisis</a:t>
            </a:r>
            <a:r>
              <a:rPr lang="en-GB" dirty="0" smtClean="0"/>
              <a:t> repair or, more commonly, a repair done in a series of steps (staged), depending upon postnatal assessment</a:t>
            </a:r>
            <a:endParaRPr lang="en-GB" dirty="0"/>
          </a:p>
        </p:txBody>
      </p:sp>
      <p:pic>
        <p:nvPicPr>
          <p:cNvPr id="7170" name="Picture 2" descr="IMAGE: gastroschisis redu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3124200" cy="18288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1957</Words>
  <Application>Microsoft Office PowerPoint</Application>
  <PresentationFormat>On-screen Show (4:3)</PresentationFormat>
  <Paragraphs>253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Calibri</vt:lpstr>
      <vt:lpstr>Wingdings</vt:lpstr>
      <vt:lpstr>Office Theme</vt:lpstr>
      <vt:lpstr>Alteration in Gastrointestinal Function </vt:lpstr>
      <vt:lpstr>Omphalocele</vt:lpstr>
      <vt:lpstr>Omphalocele</vt:lpstr>
      <vt:lpstr>omphalocele</vt:lpstr>
      <vt:lpstr>Gastroschisis</vt:lpstr>
      <vt:lpstr>PowerPoint Presentation</vt:lpstr>
      <vt:lpstr>Gastroschisis</vt:lpstr>
      <vt:lpstr>Collaborative care:</vt:lpstr>
      <vt:lpstr>Treatment</vt:lpstr>
      <vt:lpstr>Nursing Management </vt:lpstr>
      <vt:lpstr>Post operative </vt:lpstr>
      <vt:lpstr>Intussusception </vt:lpstr>
      <vt:lpstr>Symptoms </vt:lpstr>
      <vt:lpstr>Etiology </vt:lpstr>
      <vt:lpstr>Diagnosis </vt:lpstr>
      <vt:lpstr>Nursing management </vt:lpstr>
      <vt:lpstr>Hyperbilirubinemia</vt:lpstr>
      <vt:lpstr>Pathophysiology</vt:lpstr>
      <vt:lpstr>Causes of Hyperbilirubinemia in the newborns</vt:lpstr>
      <vt:lpstr>Hyperbilirubinemia</vt:lpstr>
      <vt:lpstr>Diagnostic evaluation</vt:lpstr>
      <vt:lpstr>Complication</vt:lpstr>
      <vt:lpstr>Therapeutic management</vt:lpstr>
      <vt:lpstr>Nursing consideration</vt:lpstr>
      <vt:lpstr>Nursing consideration</vt:lpstr>
      <vt:lpstr>Nursing consideration</vt:lpstr>
      <vt:lpstr>Nursing consideration</vt:lpstr>
      <vt:lpstr>Hirschsprung  Disease</vt:lpstr>
      <vt:lpstr>Hernias</vt:lpstr>
      <vt:lpstr>Hernias</vt:lpstr>
      <vt:lpstr>Umbilical Hernias</vt:lpstr>
      <vt:lpstr>Appendicitis</vt:lpstr>
      <vt:lpstr>Appendicitis</vt:lpstr>
      <vt:lpstr>Diverticulum</vt:lpstr>
      <vt:lpstr>Inflammatory Bowel Disease</vt:lpstr>
      <vt:lpstr>PowerPoint Presentation</vt:lpstr>
      <vt:lpstr>Inflammatory Bowel Disease</vt:lpstr>
      <vt:lpstr>Ulcerative colitis</vt:lpstr>
      <vt:lpstr>Celiac Disease</vt:lpstr>
      <vt:lpstr>PowerPoint Presentation</vt:lpstr>
      <vt:lpstr>Teaching plan for child with celiac disease and the child’s family. </vt:lpstr>
      <vt:lpstr>Lactose Intolerance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AHMAD RAWHI</dc:creator>
  <cp:lastModifiedBy>Ahmad Rawhi Ata</cp:lastModifiedBy>
  <cp:revision>51</cp:revision>
  <dcterms:created xsi:type="dcterms:W3CDTF">2006-08-16T00:00:00Z</dcterms:created>
  <dcterms:modified xsi:type="dcterms:W3CDTF">2017-11-15T06:48:21Z</dcterms:modified>
</cp:coreProperties>
</file>