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6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7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7" r:id="rId3"/>
    <p:sldMasterId id="2147483694" r:id="rId4"/>
    <p:sldMasterId id="2147483711" r:id="rId5"/>
    <p:sldMasterId id="2147483728" r:id="rId6"/>
    <p:sldMasterId id="2147483745" r:id="rId7"/>
    <p:sldMasterId id="2147483762" r:id="rId8"/>
  </p:sldMasterIdLst>
  <p:notesMasterIdLst>
    <p:notesMasterId r:id="rId80"/>
  </p:notesMasterIdLst>
  <p:handoutMasterIdLst>
    <p:handoutMasterId r:id="rId81"/>
  </p:handoutMasterIdLst>
  <p:sldIdLst>
    <p:sldId id="256" r:id="rId9"/>
    <p:sldId id="296" r:id="rId10"/>
    <p:sldId id="272" r:id="rId11"/>
    <p:sldId id="273" r:id="rId12"/>
    <p:sldId id="275" r:id="rId13"/>
    <p:sldId id="297" r:id="rId14"/>
    <p:sldId id="299" r:id="rId15"/>
    <p:sldId id="336" r:id="rId16"/>
    <p:sldId id="335" r:id="rId17"/>
    <p:sldId id="301" r:id="rId18"/>
    <p:sldId id="302" r:id="rId19"/>
    <p:sldId id="303" r:id="rId20"/>
    <p:sldId id="304" r:id="rId21"/>
    <p:sldId id="305" r:id="rId22"/>
    <p:sldId id="306" r:id="rId23"/>
    <p:sldId id="344" r:id="rId24"/>
    <p:sldId id="342" r:id="rId25"/>
    <p:sldId id="343" r:id="rId26"/>
    <p:sldId id="340" r:id="rId27"/>
    <p:sldId id="308" r:id="rId28"/>
    <p:sldId id="268" r:id="rId29"/>
    <p:sldId id="269" r:id="rId30"/>
    <p:sldId id="341" r:id="rId31"/>
    <p:sldId id="270" r:id="rId32"/>
    <p:sldId id="276" r:id="rId33"/>
    <p:sldId id="277" r:id="rId34"/>
    <p:sldId id="309" r:id="rId35"/>
    <p:sldId id="311" r:id="rId36"/>
    <p:sldId id="312" r:id="rId37"/>
    <p:sldId id="314" r:id="rId38"/>
    <p:sldId id="345" r:id="rId39"/>
    <p:sldId id="315" r:id="rId40"/>
    <p:sldId id="316" r:id="rId41"/>
    <p:sldId id="317" r:id="rId42"/>
    <p:sldId id="319" r:id="rId43"/>
    <p:sldId id="350" r:id="rId44"/>
    <p:sldId id="320" r:id="rId45"/>
    <p:sldId id="321" r:id="rId46"/>
    <p:sldId id="346" r:id="rId47"/>
    <p:sldId id="347" r:id="rId48"/>
    <p:sldId id="348" r:id="rId49"/>
    <p:sldId id="349" r:id="rId50"/>
    <p:sldId id="331" r:id="rId51"/>
    <p:sldId id="332" r:id="rId52"/>
    <p:sldId id="333" r:id="rId53"/>
    <p:sldId id="284" r:id="rId54"/>
    <p:sldId id="383" r:id="rId55"/>
    <p:sldId id="384" r:id="rId56"/>
    <p:sldId id="351" r:id="rId57"/>
    <p:sldId id="352" r:id="rId58"/>
    <p:sldId id="353" r:id="rId59"/>
    <p:sldId id="354" r:id="rId60"/>
    <p:sldId id="355" r:id="rId61"/>
    <p:sldId id="356" r:id="rId62"/>
    <p:sldId id="357" r:id="rId63"/>
    <p:sldId id="358" r:id="rId64"/>
    <p:sldId id="359" r:id="rId65"/>
    <p:sldId id="360" r:id="rId66"/>
    <p:sldId id="361" r:id="rId67"/>
    <p:sldId id="363" r:id="rId68"/>
    <p:sldId id="364" r:id="rId69"/>
    <p:sldId id="365" r:id="rId70"/>
    <p:sldId id="366" r:id="rId71"/>
    <p:sldId id="367" r:id="rId72"/>
    <p:sldId id="368" r:id="rId73"/>
    <p:sldId id="369" r:id="rId74"/>
    <p:sldId id="292" r:id="rId75"/>
    <p:sldId id="293" r:id="rId76"/>
    <p:sldId id="294" r:id="rId77"/>
    <p:sldId id="295" r:id="rId78"/>
    <p:sldId id="285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76" Type="http://schemas.openxmlformats.org/officeDocument/2006/relationships/slide" Target="slides/slide68.xml"/><Relationship Id="rId8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slide" Target="slides/slide58.xml"/><Relationship Id="rId74" Type="http://schemas.openxmlformats.org/officeDocument/2006/relationships/slide" Target="slides/slide66.xml"/><Relationship Id="rId79" Type="http://schemas.openxmlformats.org/officeDocument/2006/relationships/slide" Target="slides/slide7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82" Type="http://schemas.openxmlformats.org/officeDocument/2006/relationships/presProps" Target="presProps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slide" Target="slides/slide6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8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6A507-833C-4FDD-84F3-8CA0BD68C50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AFDF8-08C3-4FC8-94AF-83F374C93E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5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295BB-5F04-44DC-B4CD-3492B53FB49B}" type="datetimeFigureOut">
              <a:rPr lang="en-US" smtClean="0"/>
              <a:pPr/>
              <a:t>11/19/2017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5FDF8-3B24-4D82-A754-E18E8F076F9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94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46A459-989C-4DAB-9B5C-29A246F0E82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9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B75A51-4F79-438E-9FD6-64CA1D7BED4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204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A2D13D-1E2D-4265-9A28-6113AC36A2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1405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35247B-2359-4E61-A98C-E1940F55E53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822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397FA3-A72E-49B2-8A2D-B5143E4909E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562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887378-4B27-460E-A79A-6B06F73A02C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78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755D54-2B48-44EC-A46F-4172BC31485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707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1BF16B-AE8E-4AF5-B42C-35B243FC718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991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E9E48B-3891-4941-BD18-175DEF6005C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88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386991-A898-4A6A-A390-CAEBFA3450E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429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D16EC2-473C-449E-B0FA-F4600177B2C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6618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50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6318F3-1C25-4888-8607-3ACA0902AE0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50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790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1378-7788-482E-ABB4-F80AC6BDB0F2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53BF-9756-453A-8659-FE95962DA20E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5E60-CE54-4139-B5BE-DD056E46C35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4027326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7E79-7735-4ABE-B5B7-9D06FFA410B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02617658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31967-058D-4342-B2E5-B1677BA86B5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04572027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53998-D148-45C7-8C79-125C9073CF7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6214868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DC75C-1563-4595-88B3-F73FEDA94ED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51693609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3583-5096-40BF-802D-A28A3EEDBCF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05615374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0A558-8F2A-4302-ABF6-18E75FFA930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7999105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5932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E25702-EAEE-4AA0-A99B-018EAE484B1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9364117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9FE039-ACC6-48EB-AFCE-7B918DAECBC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6618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E763-8C54-4842-8D9B-46058C249CDA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94DAC2-957F-4C67-82CE-F26A2CCF31D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79369381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661C26-EC11-45C0-9951-995D1A187B8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35558965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D2E79F-56D7-44A7-A643-EAD1268336C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33492490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4CF5E5-04A4-4B8A-A354-86D566AA498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85880622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3858D8-B584-48C5-9695-9404EA19E9E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3009978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9FDA89-A66B-4A1C-94C5-EC55E625D3A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79246595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F4E084-B219-4D22-BE90-8E55CB44A9B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4599736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8B90BF-1455-4AA1-BC13-383502BC5C0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5803616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31A079-C6D7-4691-BD66-3286317BD6A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86293991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A4A5D7-2D66-42A2-AC62-F281E713782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30980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D89D5-FD47-404A-8866-9828EAF9673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03041591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3683C0-55E2-4F15-8EF2-5E4F92694CE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41556247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5D65EB-F12B-4E8C-BAEB-7C12CFB4805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1195249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9DCBA8-C581-49F3-A188-0423DF04BC0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8638326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53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CEBB2-698A-4E7D-92C1-9FCD592C779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09417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3F4F-1DA1-4324-AA6C-612FD2085A3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188010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576F5-0B66-443B-B2F8-EC8123C9E68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415920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FC026-7BA9-43A0-ACF8-41985CF5727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264804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2379D-7822-4C77-9F8F-18747AA43C2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766158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A83A7-B4F4-49ED-A41B-2F060604706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804753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B5493-2158-4CB3-9E89-ED852FFDAA1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951955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B4F0-64E9-4FCC-B71D-3DF49AE0AA16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5E60-CE54-4139-B5BE-DD056E46C35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400018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7E79-7735-4ABE-B5B7-9D06FFA410B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2848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31967-058D-4342-B2E5-B1677BA86B5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231173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53998-D148-45C7-8C79-125C9073CF7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4350542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DC75C-1563-4595-88B3-F73FEDA94ED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4132526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3583-5096-40BF-802D-A28A3EEDBCF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887488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0A558-8F2A-4302-ABF6-18E75FFA930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8628674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921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D89D5-FD47-404A-8866-9828EAF9673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348187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CEBB2-698A-4E7D-92C1-9FCD592C779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00262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F091F-C24D-411D-A1EB-242EF2D76994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3F4F-1DA1-4324-AA6C-612FD2085A3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0674221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576F5-0B66-443B-B2F8-EC8123C9E68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7518447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FC026-7BA9-43A0-ACF8-41985CF5727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161357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2379D-7822-4C77-9F8F-18747AA43C2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2452782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A83A7-B4F4-49ED-A41B-2F060604706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515457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B5493-2158-4CB3-9E89-ED852FFDAA1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111923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5E60-CE54-4139-B5BE-DD056E46C35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282471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7E79-7735-4ABE-B5B7-9D06FFA410B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5461513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31967-058D-4342-B2E5-B1677BA86B5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5489797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53998-D148-45C7-8C79-125C9073CF7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1064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01A-681C-47D7-BEC1-3142F02B6163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DC75C-1563-4595-88B3-F73FEDA94ED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1406251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3583-5096-40BF-802D-A28A3EEDBCF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6639945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0A558-8F2A-4302-ABF6-18E75FFA930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4815341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344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D89D5-FD47-404A-8866-9828EAF9673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00470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CEBB2-698A-4E7D-92C1-9FCD592C779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636296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3F4F-1DA1-4324-AA6C-612FD2085A3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1168864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576F5-0B66-443B-B2F8-EC8123C9E68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7861311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FC026-7BA9-43A0-ACF8-41985CF5727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216458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2379D-7822-4C77-9F8F-18747AA43C2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10122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5D97-ABDC-4428-BA74-CD2E3149ADBA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A83A7-B4F4-49ED-A41B-2F060604706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3074532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B5493-2158-4CB3-9E89-ED852FFDAA1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5321332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5E60-CE54-4139-B5BE-DD056E46C35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553861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7E79-7735-4ABE-B5B7-9D06FFA410B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3873974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31967-058D-4342-B2E5-B1677BA86B5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8112331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53998-D148-45C7-8C79-125C9073CF7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2455206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DC75C-1563-4595-88B3-F73FEDA94ED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8213826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3583-5096-40BF-802D-A28A3EEDBCF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37050782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0A558-8F2A-4302-ABF6-18E75FFA930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9809486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59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2F61F-F283-49F8-95E3-15D52B915D91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D89D5-FD47-404A-8866-9828EAF9673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409783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CEBB2-698A-4E7D-92C1-9FCD592C779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7988340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3F4F-1DA1-4324-AA6C-612FD2085A3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4765522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576F5-0B66-443B-B2F8-EC8123C9E68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80078666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FC026-7BA9-43A0-ACF8-41985CF5727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0502891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2379D-7822-4C77-9F8F-18747AA43C2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589066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A83A7-B4F4-49ED-A41B-2F060604706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4345564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B5493-2158-4CB3-9E89-ED852FFDAA1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0075252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5E60-CE54-4139-B5BE-DD056E46C35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485039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7E79-7735-4ABE-B5B7-9D06FFA410B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226305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AA1A6-4682-4125-B752-FC1726C6D72C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31967-058D-4342-B2E5-B1677BA86B5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94920354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53998-D148-45C7-8C79-125C9073CF7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22415015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DC75C-1563-4595-88B3-F73FEDA94ED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241787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3583-5096-40BF-802D-A28A3EEDBCF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5179501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0A558-8F2A-4302-ABF6-18E75FFA930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2631760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19942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D89D5-FD47-404A-8866-9828EAF9673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9660523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CEBB2-698A-4E7D-92C1-9FCD592C779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0631771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3F4F-1DA1-4324-AA6C-612FD2085A3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8685573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576F5-0B66-443B-B2F8-EC8123C9E68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86332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9159-4926-4539-97AE-65CE911DDBC4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FC026-7BA9-43A0-ACF8-41985CF5727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79413539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2379D-7822-4C77-9F8F-18747AA43C2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86285022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A83A7-B4F4-49ED-A41B-2F060604706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2625526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B5493-2158-4CB3-9E89-ED852FFDAA1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95925810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5E60-CE54-4139-B5BE-DD056E46C35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435106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7E79-7735-4ABE-B5B7-9D06FFA410B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61515167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31967-058D-4342-B2E5-B1677BA86B5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16841848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53998-D148-45C7-8C79-125C9073CF7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699501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DC75C-1563-4595-88B3-F73FEDA94ED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39457436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3583-5096-40BF-802D-A28A3EEDBCF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120664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ECB4-B18B-4A47-847A-3ED256A8AB7E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0A558-8F2A-4302-ABF6-18E75FFA930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32160901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876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D89D5-FD47-404A-8866-9828EAF9673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79195162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CEBB2-698A-4E7D-92C1-9FCD592C779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004008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3F4F-1DA1-4324-AA6C-612FD2085A3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65251559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576F5-0B66-443B-B2F8-EC8123C9E68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94856984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FC026-7BA9-43A0-ACF8-41985CF5727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39958279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2379D-7822-4C77-9F8F-18747AA43C2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28077500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A83A7-B4F4-49ED-A41B-2F060604706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77421191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B5493-2158-4CB3-9E89-ED852FFDAA1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73040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93.xml"/><Relationship Id="rId16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109.xml"/><Relationship Id="rId16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slideLayout" Target="../slideLayouts/slideLayout1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2F2A1-6A1D-4AFB-94AB-727125F7A844}" type="datetime1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91B7D1-6EE9-4C14-AEF1-F50091020CBA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>
                <a:solidFill>
                  <a:prstClr val="black"/>
                </a:solidFill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92973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91B7D1-6EE9-4C14-AEF1-F50091020CBA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>
                <a:solidFill>
                  <a:prstClr val="black"/>
                </a:solidFill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41645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91B7D1-6EE9-4C14-AEF1-F50091020CBA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>
                <a:solidFill>
                  <a:prstClr val="black"/>
                </a:solidFill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883811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91B7D1-6EE9-4C14-AEF1-F50091020CBA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>
                <a:solidFill>
                  <a:prstClr val="black"/>
                </a:solidFill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8370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91B7D1-6EE9-4C14-AEF1-F50091020CBA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>
                <a:solidFill>
                  <a:prstClr val="black"/>
                </a:solidFill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35023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91B7D1-6EE9-4C14-AEF1-F50091020CBA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>
                <a:solidFill>
                  <a:prstClr val="black"/>
                </a:solidFill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3662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CAB2296-111C-4255-B959-29D529918A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t>Copyright © 2014, 2010, 2006, 2002, 1998, 1994, by Saunders, an imprint of Elsevier Inc.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7762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anose="05040102010807070707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Squircle_belly_(19004951).jp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File:Linea_nigra.jpg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9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b="1" dirty="0">
                <a:cs typeface="Aharoni" pitchFamily="2" charset="-79"/>
              </a:rPr>
              <a:t>P</a:t>
            </a:r>
            <a:r>
              <a:rPr lang="en-US" sz="4000" b="1" dirty="0" smtClean="0">
                <a:cs typeface="Aharoni" pitchFamily="2" charset="-79"/>
              </a:rPr>
              <a:t>hysiological </a:t>
            </a:r>
            <a:r>
              <a:rPr lang="en-US" sz="4000" b="1" dirty="0">
                <a:cs typeface="Aharoni" pitchFamily="2" charset="-79"/>
              </a:rPr>
              <a:t>c</a:t>
            </a:r>
            <a:r>
              <a:rPr lang="en-US" sz="4000" b="1" dirty="0" smtClean="0">
                <a:cs typeface="Aharoni" pitchFamily="2" charset="-79"/>
              </a:rPr>
              <a:t>hanges occurring during the </a:t>
            </a:r>
            <a:r>
              <a:rPr lang="en-US" sz="4000" b="1" dirty="0" smtClean="0">
                <a:solidFill>
                  <a:srgbClr val="FFFF00"/>
                </a:solidFill>
                <a:cs typeface="Aharoni" pitchFamily="2" charset="-79"/>
              </a:rPr>
              <a:t>Post </a:t>
            </a:r>
            <a:r>
              <a:rPr lang="en-US" sz="4000" b="1" dirty="0" smtClean="0">
                <a:solidFill>
                  <a:srgbClr val="FFFF00"/>
                </a:solidFill>
                <a:cs typeface="Aharoni" pitchFamily="2" charset="-79"/>
              </a:rPr>
              <a:t>P</a:t>
            </a:r>
            <a:r>
              <a:rPr lang="en-US" sz="4000" b="1" dirty="0" smtClean="0">
                <a:solidFill>
                  <a:srgbClr val="FFFF00"/>
                </a:solidFill>
                <a:cs typeface="Aharoni" pitchFamily="2" charset="-79"/>
              </a:rPr>
              <a:t>artum </a:t>
            </a:r>
            <a:r>
              <a:rPr lang="en-US" sz="4000" b="1" dirty="0">
                <a:solidFill>
                  <a:srgbClr val="FFFF00"/>
                </a:solidFill>
                <a:cs typeface="Aharoni" pitchFamily="2" charset="-79"/>
              </a:rPr>
              <a:t>P</a:t>
            </a:r>
            <a:r>
              <a:rPr lang="en-US" sz="4000" b="1" dirty="0" smtClean="0">
                <a:solidFill>
                  <a:srgbClr val="FFFF00"/>
                </a:solidFill>
                <a:cs typeface="Aharoni" pitchFamily="2" charset="-79"/>
              </a:rPr>
              <a:t>eriod</a:t>
            </a:r>
            <a:endParaRPr lang="en-GB" sz="40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19600"/>
            <a:ext cx="2895600" cy="609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b="1" dirty="0" smtClean="0">
                <a:solidFill>
                  <a:schemeClr val="tx1"/>
                </a:solidFill>
              </a:rPr>
              <a:t>Lecture 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381000"/>
            <a:ext cx="8243887" cy="838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dirty="0" smtClean="0"/>
              <a:t>Cont</a:t>
            </a:r>
            <a:r>
              <a:rPr lang="en-US" sz="5400" dirty="0" smtClean="0">
                <a:latin typeface="Arial"/>
              </a:rPr>
              <a:t>…</a:t>
            </a:r>
            <a:endParaRPr lang="en-US" sz="54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Tx/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pPr algn="l" eaLnBrk="1" hangingPunct="1"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-</a:t>
            </a:r>
            <a:r>
              <a:rPr lang="en-US" sz="2800" b="1" dirty="0" err="1" smtClean="0">
                <a:solidFill>
                  <a:srgbClr val="FF0000"/>
                </a:solidFill>
              </a:rPr>
              <a:t>Subinvolution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>
                <a:solidFill>
                  <a:srgbClr val="000000"/>
                </a:solidFill>
              </a:rPr>
              <a:t>-is the failure of the uterus to return to a </a:t>
            </a:r>
            <a:r>
              <a:rPr lang="en-US" sz="2800" dirty="0" err="1" smtClean="0">
                <a:solidFill>
                  <a:srgbClr val="000000"/>
                </a:solidFill>
              </a:rPr>
              <a:t>nonpregnant</a:t>
            </a:r>
            <a:r>
              <a:rPr lang="en-US" sz="2800" dirty="0" smtClean="0">
                <a:solidFill>
                  <a:srgbClr val="000000"/>
                </a:solidFill>
              </a:rPr>
              <a:t> state.</a:t>
            </a:r>
          </a:p>
          <a:p>
            <a:pPr algn="l" eaLnBrk="1" hangingPunct="1">
              <a:buFontTx/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pPr algn="l" eaLnBrk="1" hangingPunct="1"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-The most common causes of </a:t>
            </a:r>
            <a:r>
              <a:rPr lang="en-US" sz="2800" dirty="0" err="1" smtClean="0">
                <a:solidFill>
                  <a:srgbClr val="000000"/>
                </a:solidFill>
              </a:rPr>
              <a:t>subinvolution</a:t>
            </a:r>
            <a:r>
              <a:rPr lang="en-US" sz="2800" dirty="0" smtClean="0">
                <a:solidFill>
                  <a:srgbClr val="000000"/>
                </a:solidFill>
              </a:rPr>
              <a:t> are </a:t>
            </a:r>
            <a:r>
              <a:rPr lang="en-US" sz="2800" dirty="0" smtClean="0">
                <a:solidFill>
                  <a:srgbClr val="00B0F0"/>
                </a:solidFill>
              </a:rPr>
              <a:t>retained placenta fragments </a:t>
            </a:r>
            <a:r>
              <a:rPr lang="en-US" sz="2800" dirty="0" smtClean="0">
                <a:solidFill>
                  <a:srgbClr val="000000"/>
                </a:solidFill>
              </a:rPr>
              <a:t>and </a:t>
            </a:r>
            <a:r>
              <a:rPr lang="en-US" sz="2800" dirty="0" smtClean="0">
                <a:solidFill>
                  <a:srgbClr val="00B0F0"/>
                </a:solidFill>
              </a:rPr>
              <a:t>infection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dirty="0" smtClean="0"/>
              <a:t>Cont</a:t>
            </a:r>
            <a:r>
              <a:rPr lang="en-US" sz="5400" dirty="0" smtClean="0">
                <a:latin typeface="Arial"/>
              </a:rPr>
              <a:t>…</a:t>
            </a:r>
            <a:endParaRPr lang="en-US" sz="54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>
              <a:buFontTx/>
              <a:buNone/>
            </a:pPr>
            <a:r>
              <a:rPr lang="en-US" b="1" dirty="0" smtClean="0">
                <a:solidFill>
                  <a:srgbClr val="FF0000"/>
                </a:solidFill>
              </a:rPr>
              <a:t>Contraction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    The </a:t>
            </a:r>
            <a:r>
              <a:rPr lang="en-US" dirty="0" smtClean="0">
                <a:solidFill>
                  <a:srgbClr val="000000"/>
                </a:solidFill>
              </a:rPr>
              <a:t>hormone </a:t>
            </a:r>
            <a:r>
              <a:rPr lang="en-US" dirty="0" smtClean="0">
                <a:solidFill>
                  <a:srgbClr val="00B0F0"/>
                </a:solidFill>
              </a:rPr>
              <a:t>oxytocin strengths </a:t>
            </a:r>
            <a:r>
              <a:rPr lang="en-US" dirty="0" smtClean="0">
                <a:solidFill>
                  <a:srgbClr val="000000"/>
                </a:solidFill>
              </a:rPr>
              <a:t>and coordinates uterine contraction, which compress blood vessels and promotes homeostasis </a:t>
            </a:r>
          </a:p>
          <a:p>
            <a:pPr algn="l" eaLnBrk="1" hangingPunct="1">
              <a:buFontTx/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algn="l" eaLnBrk="1" hangingPunct="1">
              <a:buFontTx/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i="1" dirty="0" smtClean="0"/>
              <a:t>Cont</a:t>
            </a:r>
            <a:r>
              <a:rPr lang="en-US" sz="5400" i="1" dirty="0" smtClean="0">
                <a:latin typeface="Arial"/>
              </a:rPr>
              <a:t>…</a:t>
            </a:r>
            <a:endParaRPr lang="en-US" sz="5400" i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090987"/>
          </a:xfrm>
        </p:spPr>
        <p:txBody>
          <a:bodyPr/>
          <a:lstStyle/>
          <a:p>
            <a:pPr marL="609600" indent="-609600"/>
            <a:r>
              <a:rPr lang="en-US" sz="2800" dirty="0" smtClean="0">
                <a:solidFill>
                  <a:srgbClr val="000000"/>
                </a:solidFill>
              </a:rPr>
              <a:t>Exogenous </a:t>
            </a:r>
            <a:r>
              <a:rPr lang="en-US" sz="2800" dirty="0" err="1" smtClean="0">
                <a:solidFill>
                  <a:srgbClr val="000000"/>
                </a:solidFill>
              </a:rPr>
              <a:t>oxytocin</a:t>
            </a:r>
            <a:r>
              <a:rPr lang="en-US" sz="2800" dirty="0" smtClean="0">
                <a:solidFill>
                  <a:srgbClr val="000000"/>
                </a:solidFill>
              </a:rPr>
              <a:t> is usually administered immediately after expulsion of the placenta to maintain the uterus firm and contracted.</a:t>
            </a:r>
          </a:p>
          <a:p>
            <a:pPr marL="609600" indent="-609600"/>
            <a:endParaRPr lang="en-US" sz="2800" dirty="0" smtClean="0">
              <a:solidFill>
                <a:srgbClr val="000000"/>
              </a:solidFill>
            </a:endParaRPr>
          </a:p>
          <a:p>
            <a:pPr marL="609600" indent="-609600"/>
            <a:r>
              <a:rPr lang="en-US" sz="2800" dirty="0" smtClean="0">
                <a:solidFill>
                  <a:srgbClr val="000000"/>
                </a:solidFill>
              </a:rPr>
              <a:t>Mothers are encouraged to put the baby to breast immediately after birth to stimulate the release of </a:t>
            </a:r>
            <a:r>
              <a:rPr lang="en-US" sz="2800" dirty="0" err="1" smtClean="0">
                <a:solidFill>
                  <a:srgbClr val="000000"/>
                </a:solidFill>
              </a:rPr>
              <a:t>oxytocin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  <a:r>
              <a:rPr lang="en-US" dirty="0" smtClean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i="1" dirty="0" smtClean="0"/>
              <a:t>Cont</a:t>
            </a:r>
            <a:r>
              <a:rPr lang="en-US" sz="5400" i="1" dirty="0" smtClean="0">
                <a:latin typeface="Arial"/>
              </a:rPr>
              <a:t>…</a:t>
            </a:r>
            <a:endParaRPr lang="en-US" sz="5400" i="1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456113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sz="4000" b="1" dirty="0" err="1" smtClean="0">
                <a:solidFill>
                  <a:srgbClr val="00B0F0"/>
                </a:solidFill>
              </a:rPr>
              <a:t>Lochia</a:t>
            </a:r>
            <a:endParaRPr lang="en-US" sz="4000" b="1" dirty="0" smtClean="0">
              <a:solidFill>
                <a:srgbClr val="00B0F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It is the uterine discharge that occurs after birth.</a:t>
            </a:r>
          </a:p>
          <a:p>
            <a:pPr>
              <a:lnSpc>
                <a:spcPct val="80000"/>
              </a:lnSpc>
            </a:pPr>
            <a:r>
              <a:rPr lang="en-US" sz="2800" dirty="0" err="1" smtClean="0">
                <a:solidFill>
                  <a:srgbClr val="000000"/>
                </a:solidFill>
              </a:rPr>
              <a:t>Lochia</a:t>
            </a:r>
            <a:r>
              <a:rPr lang="en-US" sz="2800" dirty="0" smtClean="0">
                <a:solidFill>
                  <a:srgbClr val="000000"/>
                </a:solidFill>
              </a:rPr>
              <a:t> is initially bright red changing later to a pinkish red or reddish brown</a:t>
            </a:r>
          </a:p>
          <a:p>
            <a:pPr>
              <a:lnSpc>
                <a:spcPct val="80000"/>
              </a:lnSpc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For the first 2 hours after birth the amount of </a:t>
            </a:r>
            <a:r>
              <a:rPr lang="en-US" sz="2800" dirty="0" err="1" smtClean="0">
                <a:solidFill>
                  <a:srgbClr val="000000"/>
                </a:solidFill>
              </a:rPr>
              <a:t>lochia</a:t>
            </a:r>
            <a:r>
              <a:rPr lang="en-US" sz="2800" dirty="0" smtClean="0">
                <a:solidFill>
                  <a:srgbClr val="000000"/>
                </a:solidFill>
              </a:rPr>
              <a:t> should be about that of a </a:t>
            </a:r>
            <a:r>
              <a:rPr lang="en-US" sz="2800" dirty="0" smtClean="0">
                <a:solidFill>
                  <a:srgbClr val="FF0000"/>
                </a:solidFill>
              </a:rPr>
              <a:t>heavy menstrual period</a:t>
            </a:r>
            <a:r>
              <a:rPr lang="en-US" sz="2800" dirty="0" smtClean="0">
                <a:solidFill>
                  <a:srgbClr val="000000"/>
                </a:solidFill>
              </a:rPr>
              <a:t>, after that time the </a:t>
            </a:r>
            <a:r>
              <a:rPr lang="en-US" sz="2800" dirty="0" err="1" smtClean="0">
                <a:solidFill>
                  <a:srgbClr val="000000"/>
                </a:solidFill>
              </a:rPr>
              <a:t>lochial</a:t>
            </a:r>
            <a:r>
              <a:rPr lang="en-US" sz="2800" dirty="0" smtClean="0">
                <a:solidFill>
                  <a:srgbClr val="000000"/>
                </a:solidFill>
              </a:rPr>
              <a:t> flow should steadily decrease.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i="1" dirty="0" smtClean="0"/>
              <a:t>Cont</a:t>
            </a:r>
            <a:r>
              <a:rPr lang="en-US" sz="5400" i="1" dirty="0" smtClean="0">
                <a:latin typeface="Arial"/>
              </a:rPr>
              <a:t>…</a:t>
            </a:r>
            <a:endParaRPr lang="en-US" sz="5400" i="1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>
              <a:buFontTx/>
              <a:buNone/>
            </a:pPr>
            <a:r>
              <a:rPr lang="en-US" b="1" dirty="0" err="1" smtClean="0">
                <a:solidFill>
                  <a:srgbClr val="0070C0"/>
                </a:solidFill>
              </a:rPr>
              <a:t>Lochia</a:t>
            </a:r>
            <a:r>
              <a:rPr lang="en-US" b="1" dirty="0" smtClean="0">
                <a:solidFill>
                  <a:srgbClr val="0070C0"/>
                </a:solidFill>
              </a:rPr>
              <a:t> passes through 3 stages:-</a:t>
            </a:r>
          </a:p>
          <a:p>
            <a:pPr algn="l" eaLnBrk="1" hangingPunct="1">
              <a:buFontTx/>
              <a:buNone/>
            </a:pPr>
            <a:endParaRPr lang="en-US" dirty="0" smtClean="0"/>
          </a:p>
          <a:p>
            <a:pPr algn="l" eaLnBrk="1" hangingPunct="1"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1-lochia </a:t>
            </a:r>
            <a:r>
              <a:rPr lang="en-US" sz="2800" b="1" dirty="0" err="1" smtClean="0">
                <a:solidFill>
                  <a:srgbClr val="FF0000"/>
                </a:solidFill>
              </a:rPr>
              <a:t>rubra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>
                <a:solidFill>
                  <a:srgbClr val="000000"/>
                </a:solidFill>
              </a:rPr>
              <a:t>-it consists of blood, </a:t>
            </a:r>
            <a:r>
              <a:rPr lang="en-US" sz="2800" dirty="0" err="1" smtClean="0">
                <a:solidFill>
                  <a:srgbClr val="000000"/>
                </a:solidFill>
              </a:rPr>
              <a:t>decidual</a:t>
            </a:r>
            <a:r>
              <a:rPr lang="en-US" sz="2800" dirty="0" smtClean="0">
                <a:solidFill>
                  <a:srgbClr val="000000"/>
                </a:solidFill>
              </a:rPr>
              <a:t> and </a:t>
            </a:r>
            <a:r>
              <a:rPr lang="en-US" sz="2800" dirty="0" err="1" smtClean="0">
                <a:solidFill>
                  <a:srgbClr val="000000"/>
                </a:solidFill>
              </a:rPr>
              <a:t>trophoplastic</a:t>
            </a:r>
            <a:r>
              <a:rPr lang="en-US" sz="2800" dirty="0" smtClean="0">
                <a:solidFill>
                  <a:srgbClr val="000000"/>
                </a:solidFill>
              </a:rPr>
              <a:t> debris</a:t>
            </a:r>
          </a:p>
          <a:p>
            <a:pPr algn="l" eaLnBrk="1" hangingPunct="1"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     It lasts 3-4 days after childbirth</a:t>
            </a:r>
          </a:p>
          <a:p>
            <a:pPr algn="l" eaLnBrk="1" hangingPunct="1"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2-lochia </a:t>
            </a:r>
            <a:r>
              <a:rPr lang="en-US" sz="2800" b="1" dirty="0" err="1" smtClean="0">
                <a:solidFill>
                  <a:srgbClr val="FF0000"/>
                </a:solidFill>
              </a:rPr>
              <a:t>serosa</a:t>
            </a:r>
            <a:r>
              <a:rPr lang="en-US" sz="2800" dirty="0" smtClean="0">
                <a:solidFill>
                  <a:srgbClr val="000000"/>
                </a:solidFill>
              </a:rPr>
              <a:t>:-it consists of old blood, serum, leukocytes, and tissue debris. the flow becomes pink or brown.</a:t>
            </a:r>
          </a:p>
          <a:p>
            <a:pPr algn="l" eaLnBrk="1" hangingPunct="1"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      It is expelled 3-10 days postpartum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i="1" dirty="0" smtClean="0"/>
              <a:t>Cont</a:t>
            </a:r>
            <a:r>
              <a:rPr lang="en-US" sz="5400" i="1" dirty="0" smtClean="0">
                <a:latin typeface="Arial"/>
              </a:rPr>
              <a:t>…</a:t>
            </a:r>
            <a:endParaRPr lang="en-US" sz="5400" i="1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211638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3-lochia alba:-</a:t>
            </a:r>
            <a:r>
              <a:rPr lang="en-US" sz="2800" dirty="0" smtClean="0">
                <a:solidFill>
                  <a:srgbClr val="000000"/>
                </a:solidFill>
              </a:rPr>
              <a:t>it consists of leukocytes, </a:t>
            </a:r>
            <a:r>
              <a:rPr lang="en-US" sz="2800" dirty="0" err="1" smtClean="0">
                <a:solidFill>
                  <a:srgbClr val="000000"/>
                </a:solidFill>
              </a:rPr>
              <a:t>decidua</a:t>
            </a:r>
            <a:r>
              <a:rPr lang="en-US" sz="2800" dirty="0" smtClean="0">
                <a:solidFill>
                  <a:srgbClr val="000000"/>
                </a:solidFill>
              </a:rPr>
              <a:t>, epithelial cells, mucus, and bacteria. it is yellow to white in color.</a:t>
            </a:r>
          </a:p>
          <a:p>
            <a:pPr algn="l" eaLnBrk="1" hangingPunct="1">
              <a:buFontTx/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 err="1" smtClean="0">
                <a:solidFill>
                  <a:srgbClr val="000000"/>
                </a:solidFill>
              </a:rPr>
              <a:t>Lochia</a:t>
            </a:r>
            <a:r>
              <a:rPr lang="en-US" sz="2800" dirty="0" smtClean="0">
                <a:solidFill>
                  <a:srgbClr val="000000"/>
                </a:solidFill>
              </a:rPr>
              <a:t> alba may continue to drain for up to and beyond 6 weeks after childbirth.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The amount of </a:t>
            </a:r>
            <a:r>
              <a:rPr lang="en-US" sz="2800" dirty="0" err="1" smtClean="0">
                <a:solidFill>
                  <a:srgbClr val="000000"/>
                </a:solidFill>
              </a:rPr>
              <a:t>lochia</a:t>
            </a:r>
            <a:r>
              <a:rPr lang="en-US" sz="2800" dirty="0" smtClean="0">
                <a:solidFill>
                  <a:srgbClr val="000000"/>
                </a:solidFill>
              </a:rPr>
              <a:t> is usually increases with ambulation, and breastfeeding.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b="1" dirty="0" smtClean="0"/>
              <a:t>Lochia (Cont.)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chemeClr val="tx2">
                    <a:lumMod val="75000"/>
                  </a:schemeClr>
                </a:solidFill>
              </a:rPr>
              <a:t>Amount difficult to quantify</a:t>
            </a:r>
          </a:p>
          <a:p>
            <a:pPr lvl="1"/>
            <a:r>
              <a:rPr lang="en-US" altLang="en-US" b="1" dirty="0" smtClean="0"/>
              <a:t>Scant</a:t>
            </a:r>
            <a:r>
              <a:rPr lang="en-US" altLang="en-US" dirty="0" smtClean="0"/>
              <a:t>: less than a 2.5-cm stain on the </a:t>
            </a:r>
            <a:r>
              <a:rPr lang="en-US" altLang="en-US" dirty="0" err="1" smtClean="0"/>
              <a:t>peripad</a:t>
            </a:r>
            <a:endParaRPr lang="en-US" altLang="en-US" dirty="0" smtClean="0"/>
          </a:p>
          <a:p>
            <a:pPr lvl="1"/>
            <a:r>
              <a:rPr lang="en-US" altLang="en-US" b="1" dirty="0" smtClean="0"/>
              <a:t>Light: </a:t>
            </a:r>
            <a:r>
              <a:rPr lang="en-US" altLang="en-US" dirty="0" smtClean="0"/>
              <a:t>less than 10-cm stain</a:t>
            </a:r>
          </a:p>
          <a:p>
            <a:pPr lvl="1"/>
            <a:r>
              <a:rPr lang="en-US" altLang="en-US" b="1" dirty="0" smtClean="0"/>
              <a:t>Moderate</a:t>
            </a:r>
            <a:r>
              <a:rPr lang="en-US" altLang="en-US" dirty="0" smtClean="0"/>
              <a:t>: less than 15-cm) stain</a:t>
            </a:r>
          </a:p>
          <a:p>
            <a:pPr lvl="1"/>
            <a:r>
              <a:rPr lang="en-US" altLang="en-US" b="1" dirty="0" smtClean="0"/>
              <a:t>Heavy</a:t>
            </a:r>
            <a:r>
              <a:rPr lang="en-US" altLang="en-US" dirty="0" smtClean="0"/>
              <a:t>: saturated </a:t>
            </a:r>
            <a:r>
              <a:rPr lang="en-US" altLang="en-US" dirty="0" err="1" smtClean="0"/>
              <a:t>peripad</a:t>
            </a:r>
            <a:r>
              <a:rPr lang="en-US" altLang="en-US" dirty="0" smtClean="0"/>
              <a:t> in 1 hour</a:t>
            </a:r>
          </a:p>
          <a:p>
            <a:pPr lvl="1"/>
            <a:r>
              <a:rPr lang="en-US" altLang="en-US" b="1" dirty="0" smtClean="0"/>
              <a:t>Excessive</a:t>
            </a:r>
            <a:r>
              <a:rPr lang="en-US" altLang="en-US" dirty="0" smtClean="0"/>
              <a:t>: saturated </a:t>
            </a:r>
            <a:r>
              <a:rPr lang="en-US" altLang="en-US" dirty="0" err="1" smtClean="0"/>
              <a:t>peripad</a:t>
            </a:r>
            <a:r>
              <a:rPr lang="en-US" altLang="en-US" dirty="0" smtClean="0"/>
              <a:t> in 15 minutes 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F2C903-E33F-447F-B958-72D9609F533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6129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After Pains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 smtClean="0"/>
              <a:t>Etiology</a:t>
            </a:r>
          </a:p>
          <a:p>
            <a:pPr lvl="1"/>
            <a:r>
              <a:rPr lang="en-US" altLang="en-US" dirty="0" smtClean="0"/>
              <a:t>More severe with over distention</a:t>
            </a:r>
          </a:p>
          <a:p>
            <a:pPr lvl="1"/>
            <a:r>
              <a:rPr lang="en-US" altLang="en-US" dirty="0" smtClean="0"/>
              <a:t>More severe during breastfeeding caused by release of oxytocin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209AEA-DECD-404C-B627-60FA8BB099DA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518922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After Pains (Cont.)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Nursing considerations</a:t>
            </a:r>
          </a:p>
          <a:p>
            <a:pPr lvl="1"/>
            <a:r>
              <a:rPr lang="en-US" altLang="en-US" dirty="0" smtClean="0"/>
              <a:t>Analgesic frequently used 	</a:t>
            </a:r>
          </a:p>
          <a:p>
            <a:pPr lvl="1"/>
            <a:r>
              <a:rPr lang="en-US" altLang="en-US" dirty="0" smtClean="0"/>
              <a:t>Medicate before breastfeeding</a:t>
            </a:r>
          </a:p>
          <a:p>
            <a:pPr lvl="1"/>
            <a:r>
              <a:rPr lang="en-US" altLang="en-US" dirty="0" smtClean="0"/>
              <a:t>Enhance comfort and relaxation to facilitate letdown of </a:t>
            </a:r>
            <a:r>
              <a:rPr lang="en-US" altLang="en-US" dirty="0" smtClean="0"/>
              <a:t>milk.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Prone position may provide relief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E0135-65D8-4FA7-BAE5-93812FEC64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509915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 The Cervix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Dilated, edematous, and bruised</a:t>
            </a:r>
          </a:p>
          <a:p>
            <a:r>
              <a:rPr lang="en-US" altLang="en-US" smtClean="0"/>
              <a:t>Small tears or lacerations may be present.</a:t>
            </a:r>
          </a:p>
          <a:p>
            <a:r>
              <a:rPr lang="en-US" altLang="en-US" smtClean="0"/>
              <a:t>Rapid healing takes place.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7459E7-279C-4CBD-9B65-5E31ABD010A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11851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09378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i="1" dirty="0" smtClean="0"/>
              <a:t>Postpartum period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Is the interval between the birth of the newborn and the return of the reproductive organs to their normal non pregnant state.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It lasts for 6 weeks, with some variation among women. </a:t>
            </a:r>
          </a:p>
        </p:txBody>
      </p:sp>
      <p:pic>
        <p:nvPicPr>
          <p:cNvPr id="6148" name="Picture 4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4868863"/>
            <a:ext cx="2571750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The cervix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Perment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 change in cervical 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os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 from round to elongated </a:t>
            </a:r>
          </a:p>
          <a:p>
            <a:endParaRPr lang="en-GB" dirty="0"/>
          </a:p>
        </p:txBody>
      </p:sp>
      <p:pic>
        <p:nvPicPr>
          <p:cNvPr id="4" name="Picture 4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95600"/>
            <a:ext cx="829680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GB" b="1" dirty="0" smtClean="0"/>
              <a:t>Breasts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Milk supply increases, about 48 to 72 hours after delivery, breasts may become firm and a little tender. </a:t>
            </a:r>
          </a:p>
          <a:p>
            <a:r>
              <a:rPr lang="en-GB" dirty="0" smtClean="0"/>
              <a:t>Fullness in breasts occurs naturally from an increase in blood flow. 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Colostrums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GB" b="1" dirty="0" smtClean="0"/>
              <a:t>Perineum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Perineum (tissue at the outlet of the vagina) cleanliness promotes healing and comfort. Take special care in cleansing the perineum as long as postpartum bleeding (</a:t>
            </a:r>
            <a:r>
              <a:rPr lang="en-GB" dirty="0" err="1" smtClean="0"/>
              <a:t>lochia</a:t>
            </a:r>
            <a:r>
              <a:rPr lang="en-GB" dirty="0" smtClean="0"/>
              <a:t>) continues.</a:t>
            </a:r>
          </a:p>
          <a:p>
            <a:r>
              <a:rPr lang="en-GB" dirty="0" smtClean="0"/>
              <a:t> If she is comfortable, she will be able to care for her baby better during the first days after birth.</a:t>
            </a:r>
          </a:p>
          <a:p>
            <a:r>
              <a:rPr lang="en-GB" dirty="0" smtClean="0"/>
              <a:t>The </a:t>
            </a:r>
            <a:r>
              <a:rPr lang="en-GB" dirty="0" smtClean="0"/>
              <a:t>puffiness decreases in a few days. Any increased pain or increased swelling should be reported to your health care provider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Perineum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Pelvic floor muscles stretch and thin. </a:t>
            </a:r>
          </a:p>
          <a:p>
            <a:r>
              <a:rPr lang="en-US" altLang="en-US" smtClean="0"/>
              <a:t>May be edematous and bruised</a:t>
            </a:r>
          </a:p>
          <a:p>
            <a:r>
              <a:rPr lang="en-US" altLang="en-US" smtClean="0"/>
              <a:t>Laceration and episiotomy</a:t>
            </a:r>
          </a:p>
          <a:p>
            <a:r>
              <a:rPr lang="en-US" altLang="en-US" smtClean="0"/>
              <a:t>Discomfort</a:t>
            </a:r>
          </a:p>
          <a:p>
            <a:r>
              <a:rPr lang="en-US" altLang="en-US" smtClean="0"/>
              <a:t>Nursing considerations  </a:t>
            </a:r>
          </a:p>
          <a:p>
            <a:pPr lvl="1"/>
            <a:r>
              <a:rPr lang="en-US" altLang="en-US" smtClean="0"/>
              <a:t>Relief of perineal discomfort </a:t>
            </a:r>
          </a:p>
          <a:p>
            <a:pPr lvl="1"/>
            <a:r>
              <a:rPr lang="en-US" altLang="en-US" smtClean="0"/>
              <a:t>Teaching self-care measures </a:t>
            </a:r>
          </a:p>
          <a:p>
            <a:endParaRPr lang="en-US" altLang="en-US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81EDC3-961B-44FE-9FBC-3F6089C8302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683624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b="1" i="1" dirty="0" smtClean="0"/>
              <a:t>For comfort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Wash hands before and after changing pads etc. </a:t>
            </a:r>
          </a:p>
          <a:p>
            <a:r>
              <a:rPr lang="en-GB" dirty="0" smtClean="0"/>
              <a:t>Always wipe from front to back (toward your rectum) after bowel movements and urination. </a:t>
            </a:r>
          </a:p>
          <a:p>
            <a:r>
              <a:rPr lang="en-GB" dirty="0" smtClean="0"/>
              <a:t>Wash perineum daily with soap and water during shower or bath. </a:t>
            </a:r>
          </a:p>
          <a:p>
            <a:r>
              <a:rPr lang="en-GB" dirty="0" smtClean="0"/>
              <a:t>Change </a:t>
            </a:r>
            <a:r>
              <a:rPr lang="en-GB" dirty="0" err="1" smtClean="0"/>
              <a:t>peripads</a:t>
            </a:r>
            <a:r>
              <a:rPr lang="en-GB" dirty="0" smtClean="0"/>
              <a:t> when necessary and after going to the restroom.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GB" b="1" i="1" dirty="0" smtClean="0"/>
              <a:t>Care of episiotomy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If swelling </a:t>
            </a:r>
            <a:r>
              <a:rPr lang="en-GB" dirty="0" smtClean="0"/>
              <a:t>is present, use an ice pack for comfort.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use </a:t>
            </a:r>
            <a:r>
              <a:rPr lang="en-GB" dirty="0" smtClean="0"/>
              <a:t>a portable </a:t>
            </a:r>
            <a:r>
              <a:rPr lang="en-GB" dirty="0" err="1" smtClean="0"/>
              <a:t>Sitz</a:t>
            </a:r>
            <a:r>
              <a:rPr lang="en-GB" dirty="0" smtClean="0"/>
              <a:t> </a:t>
            </a:r>
            <a:r>
              <a:rPr lang="en-GB" dirty="0" smtClean="0"/>
              <a:t>bath.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Repeat </a:t>
            </a:r>
            <a:r>
              <a:rPr lang="en-GB" dirty="0" smtClean="0"/>
              <a:t>3 to 4 times per day for about 10 minutes, until the swelling has gone. Alternating heat and cold may be helpful.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Perineal </a:t>
            </a:r>
            <a:r>
              <a:rPr lang="en-GB" dirty="0" smtClean="0"/>
              <a:t>pain usually improves daily.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Take a mild pain reliever (such as acetaminophen or ibuprofen) </a:t>
            </a:r>
            <a:r>
              <a:rPr lang="en-GB" dirty="0" smtClean="0"/>
              <a:t>as ordered.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May need to use laxatives.</a:t>
            </a:r>
            <a:r>
              <a:rPr lang="en-GB" i="1" dirty="0" smtClean="0"/>
              <a:t/>
            </a:r>
            <a:br>
              <a:rPr lang="en-GB" i="1" dirty="0" smtClean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b="1" dirty="0" err="1" smtClean="0"/>
              <a:t>Hemorrhoids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 err="1"/>
              <a:t>Hemorrhoids</a:t>
            </a:r>
            <a:r>
              <a:rPr lang="en-GB" dirty="0"/>
              <a:t> are varicose veins of the rectum caused by the weight and pressure of the baby and the force of </a:t>
            </a:r>
            <a:r>
              <a:rPr lang="en-GB" dirty="0" smtClean="0"/>
              <a:t>pushing.</a:t>
            </a:r>
          </a:p>
          <a:p>
            <a:r>
              <a:rPr lang="en-GB" dirty="0" smtClean="0"/>
              <a:t>Many </a:t>
            </a:r>
            <a:r>
              <a:rPr lang="en-GB" dirty="0" smtClean="0"/>
              <a:t>women develop </a:t>
            </a:r>
            <a:r>
              <a:rPr lang="en-GB" dirty="0" err="1" smtClean="0"/>
              <a:t>hemorrhoids</a:t>
            </a:r>
            <a:r>
              <a:rPr lang="en-GB" dirty="0" smtClean="0"/>
              <a:t> during pregnancy and after giving birth.</a:t>
            </a:r>
          </a:p>
          <a:p>
            <a:endParaRPr lang="en-GB" dirty="0" smtClean="0"/>
          </a:p>
          <a:p>
            <a:r>
              <a:rPr lang="en-GB" dirty="0" err="1" smtClean="0"/>
              <a:t>Hemorrhoid</a:t>
            </a:r>
            <a:r>
              <a:rPr lang="en-GB" dirty="0" smtClean="0"/>
              <a:t> pain may be relieved with ice packs, ice cold pads containing Witch Hazel, or health care provider may suggest other creams or suppositories.</a:t>
            </a:r>
            <a:br>
              <a:rPr lang="en-GB" dirty="0" smtClean="0"/>
            </a:b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Endocrine system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Placental hormones 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Expulsion of the placenta results in dramatic decreases of hormones produced by placenta.</a:t>
            </a:r>
          </a:p>
          <a:p>
            <a:pPr algn="l"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 The placental enzyme causes the </a:t>
            </a:r>
            <a:r>
              <a:rPr lang="en-US" sz="2800" b="1" dirty="0" err="1" smtClean="0">
                <a:solidFill>
                  <a:srgbClr val="000000"/>
                </a:solidFill>
              </a:rPr>
              <a:t>diabetogenic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effects of pregnancy to be reversed, resulting in significantly lower blood sugar levels in the immediate postpartum period</a:t>
            </a:r>
            <a:r>
              <a:rPr lang="en-US" dirty="0" smtClean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i="1" dirty="0" smtClean="0"/>
              <a:t>Cont</a:t>
            </a:r>
            <a:r>
              <a:rPr lang="en-US" sz="5400" i="1" dirty="0" smtClean="0">
                <a:latin typeface="Arial"/>
              </a:rPr>
              <a:t>…</a:t>
            </a:r>
            <a:endParaRPr lang="en-US" sz="5400" i="1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Tx/>
              <a:buNone/>
            </a:pPr>
            <a:r>
              <a:rPr lang="en-US" sz="2800" dirty="0" smtClean="0"/>
              <a:t>-</a:t>
            </a:r>
            <a:r>
              <a:rPr lang="en-US" sz="2800" b="1" dirty="0" smtClean="0"/>
              <a:t>Pituitary hormones and ovarian function:-</a:t>
            </a:r>
          </a:p>
          <a:p>
            <a:pPr algn="l" eaLnBrk="1" hangingPunct="1">
              <a:buFontTx/>
              <a:buNone/>
            </a:pPr>
            <a:r>
              <a:rPr lang="en-US" sz="2800" dirty="0" smtClean="0"/>
              <a:t>-</a:t>
            </a:r>
            <a:r>
              <a:rPr lang="en-US" sz="2800" dirty="0" smtClean="0">
                <a:solidFill>
                  <a:srgbClr val="000000"/>
                </a:solidFill>
              </a:rPr>
              <a:t>Lactating and </a:t>
            </a:r>
            <a:r>
              <a:rPr lang="en-US" sz="2800" dirty="0" smtClean="0">
                <a:solidFill>
                  <a:srgbClr val="000000"/>
                </a:solidFill>
              </a:rPr>
              <a:t>non lactating </a:t>
            </a:r>
            <a:r>
              <a:rPr lang="en-US" sz="2800" dirty="0" smtClean="0">
                <a:solidFill>
                  <a:srgbClr val="000000"/>
                </a:solidFill>
              </a:rPr>
              <a:t>women differ in the time of the first ovulation.</a:t>
            </a:r>
          </a:p>
          <a:p>
            <a:pPr algn="l" eaLnBrk="1" hangingPunct="1"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-The persistence of elevated serum prolactin levels in breast feeding women appears to the responsible for suppressing ovulation</a:t>
            </a:r>
            <a:r>
              <a:rPr lang="en-US" sz="2800" dirty="0" smtClean="0"/>
              <a:t>.</a:t>
            </a:r>
          </a:p>
          <a:p>
            <a:pPr lvl="0" eaLnBrk="0" fontAlgn="base" hangingPunct="0">
              <a:spcAft>
                <a:spcPct val="0"/>
              </a:spcAft>
              <a:buSzPct val="60000"/>
              <a:buFont typeface="Wingdings 2" pitchFamily="18" charset="2"/>
              <a:buChar char=""/>
            </a:pPr>
            <a:r>
              <a:rPr lang="en-US" altLang="en-US" sz="2800" dirty="0">
                <a:solidFill>
                  <a:prstClr val="black"/>
                </a:solidFill>
                <a:latin typeface="Arial"/>
              </a:rPr>
              <a:t>Resumption of ovulation and menstruation</a:t>
            </a:r>
          </a:p>
          <a:p>
            <a:pPr lvl="1" eaLnBrk="0" fontAlgn="base" hangingPunct="0">
              <a:spcAft>
                <a:spcPct val="0"/>
              </a:spcAft>
              <a:buSzPct val="80000"/>
              <a:buFont typeface="Wingdings" pitchFamily="2" charset="2"/>
              <a:buChar char="Ø"/>
            </a:pPr>
            <a:r>
              <a:rPr lang="en-US" altLang="en-US" sz="2400" dirty="0">
                <a:solidFill>
                  <a:prstClr val="black"/>
                </a:solidFill>
                <a:latin typeface="Arial"/>
              </a:rPr>
              <a:t>Menses 6 to 8 weeks</a:t>
            </a:r>
          </a:p>
          <a:p>
            <a:pPr lvl="1" eaLnBrk="0" fontAlgn="base" hangingPunct="0">
              <a:spcAft>
                <a:spcPct val="0"/>
              </a:spcAft>
              <a:buSzPct val="80000"/>
              <a:buFont typeface="Wingdings" pitchFamily="2" charset="2"/>
              <a:buChar char="Ø"/>
            </a:pPr>
            <a:r>
              <a:rPr lang="en-US" altLang="en-US" sz="2400" dirty="0">
                <a:solidFill>
                  <a:prstClr val="black"/>
                </a:solidFill>
                <a:latin typeface="Arial"/>
              </a:rPr>
              <a:t>Breastfeeding delays return</a:t>
            </a:r>
          </a:p>
          <a:p>
            <a:pPr algn="l" eaLnBrk="1" hangingPunct="1">
              <a:buFontTx/>
              <a:buNone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i="1" dirty="0" smtClean="0"/>
              <a:t>Cont</a:t>
            </a:r>
            <a:r>
              <a:rPr lang="en-US" sz="5400" i="1" dirty="0" smtClean="0">
                <a:latin typeface="Arial"/>
              </a:rPr>
              <a:t>…</a:t>
            </a:r>
            <a:endParaRPr lang="en-US" sz="5400" i="1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Serum prolactin levels are influenced by the </a:t>
            </a:r>
            <a:r>
              <a:rPr lang="en-US" sz="2800" dirty="0" smtClean="0">
                <a:solidFill>
                  <a:srgbClr val="00B0F0"/>
                </a:solidFill>
              </a:rPr>
              <a:t>frequency of breastfeeding</a:t>
            </a:r>
            <a:r>
              <a:rPr lang="en-US" sz="2800" dirty="0" smtClean="0">
                <a:solidFill>
                  <a:srgbClr val="000000"/>
                </a:solidFill>
              </a:rPr>
              <a:t>, the </a:t>
            </a:r>
            <a:r>
              <a:rPr lang="en-US" sz="2800" dirty="0" smtClean="0">
                <a:solidFill>
                  <a:srgbClr val="00B0F0"/>
                </a:solidFill>
              </a:rPr>
              <a:t>duration</a:t>
            </a:r>
            <a:r>
              <a:rPr lang="en-US" sz="2800" dirty="0" smtClean="0">
                <a:solidFill>
                  <a:srgbClr val="000000"/>
                </a:solidFill>
              </a:rPr>
              <a:t> of each feeding, and the </a:t>
            </a:r>
            <a:r>
              <a:rPr lang="en-US" sz="2800" dirty="0" smtClean="0">
                <a:solidFill>
                  <a:srgbClr val="00B0F0"/>
                </a:solidFill>
              </a:rPr>
              <a:t>degree to which supplementary </a:t>
            </a:r>
            <a:r>
              <a:rPr lang="en-US" sz="2800" dirty="0" smtClean="0">
                <a:solidFill>
                  <a:srgbClr val="000000"/>
                </a:solidFill>
              </a:rPr>
              <a:t>feedings are used.</a:t>
            </a:r>
          </a:p>
          <a:p>
            <a:pPr>
              <a:lnSpc>
                <a:spcPct val="80000"/>
              </a:lnSpc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About 70% of </a:t>
            </a:r>
            <a:r>
              <a:rPr lang="en-US" sz="2800" dirty="0" err="1" smtClean="0">
                <a:solidFill>
                  <a:srgbClr val="000000"/>
                </a:solidFill>
              </a:rPr>
              <a:t>nonlactating</a:t>
            </a:r>
            <a:r>
              <a:rPr lang="en-US" sz="2800" dirty="0" smtClean="0">
                <a:solidFill>
                  <a:srgbClr val="000000"/>
                </a:solidFill>
              </a:rPr>
              <a:t> women resume menstruation by 3 months after birth.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81000"/>
            <a:ext cx="8229600" cy="567531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Goals of postpartum care</a:t>
            </a:r>
          </a:p>
          <a:p>
            <a:pPr eaLnBrk="1" hangingPunct="1">
              <a:buFontTx/>
              <a:buNone/>
              <a:defRPr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1-Promote normal uterine involution 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2-Prevent or minimize postpartum complications.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3- Promote comfort and healing. 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4- Assist in restoration of normal body functions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/>
              <a:t>A</a:t>
            </a:r>
            <a:r>
              <a:rPr lang="en-US" b="1" dirty="0" smtClean="0"/>
              <a:t>bdomen</a:t>
            </a:r>
            <a:endParaRPr lang="en-US" b="1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32246"/>
            <a:ext cx="8229600" cy="4525963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-Abdominal muscles protrude during the first days after birth.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-</a:t>
            </a:r>
            <a:r>
              <a:rPr lang="en-US" sz="2800" dirty="0" smtClean="0">
                <a:solidFill>
                  <a:srgbClr val="000000"/>
                </a:solidFill>
              </a:rPr>
              <a:t>The skin regains most of its previous elasticity, but some </a:t>
            </a:r>
            <a:r>
              <a:rPr lang="en-US" sz="2800" dirty="0" err="1" smtClean="0">
                <a:solidFill>
                  <a:srgbClr val="000000"/>
                </a:solidFill>
              </a:rPr>
              <a:t>striae</a:t>
            </a:r>
            <a:r>
              <a:rPr lang="en-US" sz="2800" dirty="0" smtClean="0">
                <a:solidFill>
                  <a:srgbClr val="000000"/>
                </a:solidFill>
              </a:rPr>
              <a:t> may present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-The return of muscle tone depends on </a:t>
            </a:r>
            <a:r>
              <a:rPr lang="en-US" sz="2800" dirty="0" smtClean="0">
                <a:solidFill>
                  <a:srgbClr val="00B0F0"/>
                </a:solidFill>
              </a:rPr>
              <a:t>previous tone</a:t>
            </a:r>
            <a:r>
              <a:rPr lang="en-US" sz="2800" dirty="0" smtClean="0">
                <a:solidFill>
                  <a:srgbClr val="000000"/>
                </a:solidFill>
              </a:rPr>
              <a:t>, </a:t>
            </a:r>
            <a:r>
              <a:rPr lang="en-US" sz="2800" dirty="0" smtClean="0">
                <a:solidFill>
                  <a:srgbClr val="00B0F0"/>
                </a:solidFill>
              </a:rPr>
              <a:t>proper exercise</a:t>
            </a:r>
            <a:r>
              <a:rPr lang="en-US" sz="2800" dirty="0" smtClean="0">
                <a:solidFill>
                  <a:srgbClr val="000000"/>
                </a:solidFill>
              </a:rPr>
              <a:t>, and the amount of </a:t>
            </a:r>
            <a:r>
              <a:rPr lang="en-US" sz="2800" dirty="0" smtClean="0">
                <a:solidFill>
                  <a:srgbClr val="00B0F0"/>
                </a:solidFill>
              </a:rPr>
              <a:t>adipose tissue</a:t>
            </a:r>
            <a:r>
              <a:rPr lang="en-US" sz="2800" dirty="0" smtClean="0">
                <a:solidFill>
                  <a:srgbClr val="000000"/>
                </a:solidFill>
              </a:rPr>
              <a:t>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25602" name="Picture 2" descr="http://upload.wikimedia.org/wikipedia/commons/thumb/0/04/Squircle_belly_%2819004951%29.jpg/230px-Squircle_belly_%2819004951%2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724400"/>
            <a:ext cx="32766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6" descr="017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5100"/>
            <a:ext cx="6629400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CEAA01-21D4-415B-BCB3-008E5C37530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2829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Urinary system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</a:rPr>
              <a:t>BUN level increases during </a:t>
            </a:r>
            <a:r>
              <a:rPr lang="en-US" dirty="0" smtClean="0">
                <a:solidFill>
                  <a:srgbClr val="000000"/>
                </a:solidFill>
              </a:rPr>
              <a:t>post partum period </a:t>
            </a:r>
            <a:r>
              <a:rPr lang="en-US" dirty="0" smtClean="0">
                <a:solidFill>
                  <a:srgbClr val="000000"/>
                </a:solidFill>
              </a:rPr>
              <a:t>as autolysis of the </a:t>
            </a:r>
            <a:r>
              <a:rPr lang="en-US" dirty="0" err="1" smtClean="0">
                <a:solidFill>
                  <a:srgbClr val="000000"/>
                </a:solidFill>
              </a:rPr>
              <a:t>involuting</a:t>
            </a:r>
            <a:r>
              <a:rPr lang="en-US" dirty="0" smtClean="0">
                <a:solidFill>
                  <a:srgbClr val="000000"/>
                </a:solidFill>
              </a:rPr>
              <a:t> uterus occurs. This breakdown of excess protein in the uterine muscle cells results in a mild (+1)</a:t>
            </a:r>
            <a:r>
              <a:rPr lang="en-US" dirty="0" err="1" smtClean="0">
                <a:solidFill>
                  <a:srgbClr val="000000"/>
                </a:solidFill>
              </a:rPr>
              <a:t>proteinurea</a:t>
            </a:r>
            <a:r>
              <a:rPr lang="en-US" dirty="0" smtClean="0">
                <a:solidFill>
                  <a:srgbClr val="000000"/>
                </a:solidFill>
              </a:rPr>
              <a:t> for 1-2 days after childbirth   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i="1" dirty="0" smtClean="0"/>
              <a:t>Cont</a:t>
            </a:r>
            <a:r>
              <a:rPr lang="en-US" sz="5400" i="1" dirty="0" smtClean="0">
                <a:latin typeface="Arial"/>
              </a:rPr>
              <a:t>…</a:t>
            </a:r>
            <a:endParaRPr lang="en-US" sz="5400" i="1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b="1" dirty="0" err="1" smtClean="0"/>
              <a:t>Postpartal</a:t>
            </a:r>
            <a:r>
              <a:rPr lang="en-US" b="1" dirty="0" smtClean="0"/>
              <a:t> </a:t>
            </a:r>
            <a:r>
              <a:rPr lang="en-US" b="1" dirty="0" err="1" smtClean="0"/>
              <a:t>diuresis</a:t>
            </a: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Within 12 hours of birth, women begin to lose the excess tissue fluid that has accumulated during pregnancy.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One mechanism responsible for reducing these retained fluids is the </a:t>
            </a:r>
            <a:r>
              <a:rPr lang="en-US" sz="2800" dirty="0" smtClean="0">
                <a:solidFill>
                  <a:srgbClr val="00B0F0"/>
                </a:solidFill>
              </a:rPr>
              <a:t>profuse diaphoresis </a:t>
            </a:r>
            <a:r>
              <a:rPr lang="en-US" sz="2800" dirty="0" smtClean="0">
                <a:solidFill>
                  <a:srgbClr val="000000"/>
                </a:solidFill>
              </a:rPr>
              <a:t>that often occurs for the first 2-3 days after childbirth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The fluid loss through </a:t>
            </a:r>
            <a:r>
              <a:rPr lang="en-US" sz="2800" dirty="0" smtClean="0">
                <a:solidFill>
                  <a:srgbClr val="00B0F0"/>
                </a:solidFill>
              </a:rPr>
              <a:t>increased urinary out</a:t>
            </a:r>
            <a:r>
              <a:rPr lang="en-US" sz="2800" dirty="0" smtClean="0">
                <a:solidFill>
                  <a:srgbClr val="000000"/>
                </a:solidFill>
              </a:rPr>
              <a:t>put accounts for weight loss of approximately 2.25kg.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5400" i="1" smtClean="0"/>
              <a:t>Cont</a:t>
            </a:r>
            <a:r>
              <a:rPr lang="en-US" sz="5400" i="1" smtClean="0">
                <a:latin typeface="Arial"/>
              </a:rPr>
              <a:t>…</a:t>
            </a:r>
            <a:endParaRPr lang="en-US" sz="5400" i="1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Urethra and bladder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If trauma to the urethra and bladder occur during the birth process, the bladder wall becomes hyperemic and edematous, often with small areas of hemorrhage.</a:t>
            </a:r>
          </a:p>
          <a:p>
            <a:pPr algn="l"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Birth-induced </a:t>
            </a:r>
            <a:r>
              <a:rPr lang="en-US" sz="2400" dirty="0" smtClean="0">
                <a:solidFill>
                  <a:srgbClr val="00B0F0"/>
                </a:solidFill>
              </a:rPr>
              <a:t>trauma</a:t>
            </a:r>
            <a:r>
              <a:rPr lang="en-US" sz="2400" dirty="0" smtClean="0">
                <a:solidFill>
                  <a:srgbClr val="000000"/>
                </a:solidFill>
              </a:rPr>
              <a:t> increased bladder capacity and the effects of conduction </a:t>
            </a:r>
            <a:r>
              <a:rPr lang="en-US" sz="2400" dirty="0" smtClean="0">
                <a:solidFill>
                  <a:srgbClr val="00B0F0"/>
                </a:solidFill>
              </a:rPr>
              <a:t>anesthesia</a:t>
            </a:r>
            <a:r>
              <a:rPr lang="en-US" sz="2400" dirty="0" smtClean="0">
                <a:solidFill>
                  <a:srgbClr val="000000"/>
                </a:solidFill>
              </a:rPr>
              <a:t> combine to cause a decrease in the urge to void. In addition to </a:t>
            </a:r>
            <a:r>
              <a:rPr lang="en-US" sz="2400" dirty="0" smtClean="0">
                <a:solidFill>
                  <a:srgbClr val="00B0F0"/>
                </a:solidFill>
              </a:rPr>
              <a:t>pelvic soreness </a:t>
            </a:r>
            <a:r>
              <a:rPr lang="en-US" sz="2400" dirty="0" smtClean="0">
                <a:solidFill>
                  <a:srgbClr val="000000"/>
                </a:solidFill>
              </a:rPr>
              <a:t>from the forces of labor, </a:t>
            </a:r>
            <a:r>
              <a:rPr lang="en-US" sz="2400" dirty="0" smtClean="0">
                <a:solidFill>
                  <a:srgbClr val="00B0F0"/>
                </a:solidFill>
              </a:rPr>
              <a:t>vaginal laceration</a:t>
            </a:r>
            <a:r>
              <a:rPr lang="en-US" sz="2400" dirty="0" smtClean="0">
                <a:solidFill>
                  <a:srgbClr val="000000"/>
                </a:solidFill>
              </a:rPr>
              <a:t>, or an </a:t>
            </a:r>
            <a:r>
              <a:rPr lang="en-US" sz="2400" dirty="0" smtClean="0">
                <a:solidFill>
                  <a:srgbClr val="00B0F0"/>
                </a:solidFill>
              </a:rPr>
              <a:t>episiotomy</a:t>
            </a:r>
            <a:r>
              <a:rPr lang="en-US" sz="2400" dirty="0" smtClean="0">
                <a:solidFill>
                  <a:srgbClr val="000000"/>
                </a:solidFill>
              </a:rPr>
              <a:t> which they reduce the voiding reflex.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i="1" dirty="0" smtClean="0"/>
              <a:t>Cont</a:t>
            </a:r>
            <a:r>
              <a:rPr lang="en-US" sz="5400" i="1" dirty="0" smtClean="0">
                <a:latin typeface="Arial"/>
              </a:rPr>
              <a:t>…</a:t>
            </a:r>
            <a:endParaRPr lang="en-US" sz="5400" i="1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</a:rPr>
              <a:t>Decreased voiding, along with </a:t>
            </a:r>
            <a:r>
              <a:rPr lang="en-US" dirty="0" err="1" smtClean="0">
                <a:solidFill>
                  <a:srgbClr val="000000"/>
                </a:solidFill>
              </a:rPr>
              <a:t>postpartal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diuresis</a:t>
            </a:r>
            <a:r>
              <a:rPr lang="en-US" dirty="0" smtClean="0">
                <a:solidFill>
                  <a:srgbClr val="000000"/>
                </a:solidFill>
              </a:rPr>
              <a:t> may result in </a:t>
            </a:r>
            <a:r>
              <a:rPr lang="en-US" dirty="0" smtClean="0">
                <a:solidFill>
                  <a:srgbClr val="00B0F0"/>
                </a:solidFill>
              </a:rPr>
              <a:t>bladder distention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</a:rPr>
              <a:t>Distended bladder pushes the uterus up and to the side and this prevents the uterus from firmly contracting which may cause excessive bleeding.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</a:rPr>
              <a:t>Bladder tone is usually restored 5-7days after childbirth 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6" descr="017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163" y="381000"/>
            <a:ext cx="4668837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47A48A-3C8D-44D2-81E4-45DC38C15C9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1396719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Gastrointestinal system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rgbClr val="00B0F0"/>
                </a:solidFill>
              </a:rPr>
              <a:t>Appetite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The mother is usually hungry shortly after giving birth.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B0F0"/>
                </a:solidFill>
              </a:rPr>
              <a:t>Bowel evacuation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A spontaneous bowel evacuation may be delayed until 2-3 days after childbirth. This can be explained by decreased muscle tone of the intestines during labor and the immediate </a:t>
            </a:r>
            <a:r>
              <a:rPr lang="en-US" sz="2800" dirty="0" smtClean="0">
                <a:solidFill>
                  <a:srgbClr val="000000"/>
                </a:solidFill>
              </a:rPr>
              <a:t>post partum, </a:t>
            </a:r>
            <a:r>
              <a:rPr lang="en-US" sz="2800" dirty="0" err="1" smtClean="0">
                <a:solidFill>
                  <a:srgbClr val="000000"/>
                </a:solidFill>
              </a:rPr>
              <a:t>prelabor</a:t>
            </a:r>
            <a:r>
              <a:rPr lang="en-US" sz="2800" dirty="0" smtClean="0">
                <a:solidFill>
                  <a:srgbClr val="000000"/>
                </a:solidFill>
              </a:rPr>
              <a:t> diarrhea, lack of food, or dehydration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dirty="0" smtClean="0"/>
              <a:t>GI/hepatic function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ar-SA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GI tone and motility decreases in the early postpartum period, commonly causing constipation</a:t>
            </a:r>
            <a:r>
              <a:rPr lang="ar-SA" sz="2800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Normal bowel function returns approximately 2 to 3 days postpartum</a:t>
            </a:r>
            <a:r>
              <a:rPr lang="ar-SA" sz="2800" dirty="0" smtClean="0">
                <a:solidFill>
                  <a:srgbClr val="000000"/>
                </a:solidFill>
                <a:latin typeface="+mj-lt"/>
              </a:rPr>
              <a:t>.</a:t>
            </a:r>
            <a:endParaRPr lang="en-US" sz="2800" dirty="0" smtClean="0">
              <a:solidFill>
                <a:srgbClr val="000000"/>
              </a:solidFill>
              <a:latin typeface="+mj-lt"/>
            </a:endParaRPr>
          </a:p>
          <a:p>
            <a:pPr marL="0" indent="0">
              <a:lnSpc>
                <a:spcPct val="80000"/>
              </a:lnSpc>
              <a:buNone/>
            </a:pPr>
            <a:endParaRPr lang="ar-SA" sz="2800" dirty="0" smtClean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Liver function returns to normal approximately 10 to 14 days postpartum</a:t>
            </a:r>
            <a:r>
              <a:rPr lang="ar-SA" sz="2800" dirty="0" smtClean="0">
                <a:solidFill>
                  <a:srgbClr val="000000"/>
                </a:solidFill>
                <a:latin typeface="+mj-lt"/>
              </a:rPr>
              <a:t>.</a:t>
            </a:r>
            <a:endParaRPr lang="en-US" sz="2800" dirty="0" smtClean="0">
              <a:solidFill>
                <a:srgbClr val="000000"/>
              </a:solidFill>
              <a:latin typeface="+mj-lt"/>
            </a:endParaRPr>
          </a:p>
          <a:p>
            <a:pPr marL="0" indent="0">
              <a:lnSpc>
                <a:spcPct val="80000"/>
              </a:lnSpc>
              <a:buNone/>
            </a:pPr>
            <a:endParaRPr lang="ar-SA" sz="2800" dirty="0" smtClean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Gall bladder contractility increases to normal, allowing for expulsion of small gallstones</a:t>
            </a:r>
            <a:endParaRPr lang="ar-SA" sz="2800" dirty="0" smtClean="0">
              <a:solidFill>
                <a:srgbClr val="000000"/>
              </a:solidFill>
              <a:latin typeface="+mj-lt"/>
            </a:endParaRPr>
          </a:p>
          <a:p>
            <a:pPr algn="l" eaLnBrk="1" hangingPunct="1">
              <a:lnSpc>
                <a:spcPct val="80000"/>
              </a:lnSpc>
              <a:buFontTx/>
              <a:buNone/>
            </a:pP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588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sz="3200" dirty="0" smtClean="0"/>
              <a:t>Cardiovascular System Changes:  </a:t>
            </a:r>
            <a:br>
              <a:rPr lang="en-US" altLang="en-US" sz="3200" dirty="0" smtClean="0"/>
            </a:br>
            <a:r>
              <a:rPr lang="en-US" altLang="en-US" sz="3200" dirty="0" smtClean="0"/>
              <a:t>Cardiac Output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Increased flow of blood back to the heart </a:t>
            </a:r>
          </a:p>
          <a:p>
            <a:r>
              <a:rPr lang="en-US" altLang="en-US" smtClean="0"/>
              <a:t>Decreased pressure from the pregnant uterus on the vessels</a:t>
            </a:r>
          </a:p>
          <a:p>
            <a:r>
              <a:rPr lang="en-US" altLang="en-US" smtClean="0"/>
              <a:t>Mobilization of excess extracellular fluid into the vascular compartment</a:t>
            </a:r>
          </a:p>
          <a:p>
            <a:r>
              <a:rPr lang="en-US" altLang="en-US" smtClean="0"/>
              <a:t>Cardiac output returns to prepregnancy levels in most women by 6 to 12 weeks.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655493E-2184-48F9-B8D7-65712DB5F622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729128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81000"/>
            <a:ext cx="8229600" cy="56753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	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 of postpartum care</a:t>
            </a:r>
            <a:endParaRPr lang="en-US" b="1" u="sng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haroni" pitchFamily="2" charset="-79"/>
              <a:ea typeface="+mj-ea"/>
              <a:cs typeface="Aharoni" pitchFamily="2" charset="-79"/>
            </a:endParaRP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     5-Increase understanding of physiologic and 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      psychological changes.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	6-Facilitate newborn care and self care by the new mother.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	7-Promote the newborns successful integration into the family unit.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	8-Support parenting skills and parent- newborn attachment.</a:t>
            </a:r>
            <a:endParaRPr lang="ar-SA" sz="2800" dirty="0" smtClean="0">
              <a:latin typeface="+mj-lt"/>
              <a:ea typeface="+mj-ea"/>
              <a:cs typeface="Aharoni" pitchFamily="2" charset="-79"/>
            </a:endParaRP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+mj-lt"/>
                <a:ea typeface="+mj-ea"/>
                <a:cs typeface="Aharoni" pitchFamily="2" charset="-79"/>
              </a:rPr>
              <a:t>	9-provide effective discharge planning including appropriate referral for home care follow up.</a:t>
            </a:r>
            <a:endParaRPr lang="ar-SA" sz="2800" dirty="0" smtClean="0"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sz="2800" dirty="0" smtClean="0"/>
              <a:t>Cardiovascular System Changes: </a:t>
            </a:r>
            <a:br>
              <a:rPr lang="en-US" altLang="en-US" sz="2800" dirty="0" smtClean="0"/>
            </a:br>
            <a:r>
              <a:rPr lang="en-US" altLang="en-US" sz="2800" dirty="0" smtClean="0"/>
              <a:t>Plasma Volume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Body rids itself of excess fluid</a:t>
            </a:r>
          </a:p>
          <a:p>
            <a:pPr lvl="1"/>
            <a:r>
              <a:rPr lang="en-US" altLang="en-US" smtClean="0"/>
              <a:t>Diuresis (increased excretion of urine) </a:t>
            </a:r>
          </a:p>
          <a:p>
            <a:pPr lvl="1"/>
            <a:r>
              <a:rPr lang="en-US" altLang="en-US" smtClean="0"/>
              <a:t>Diaphoresis (profuse perspiration) 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7D2344D-C0AE-4C96-AB74-547AAACF7BC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027416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sz="2800" dirty="0" smtClean="0"/>
              <a:t>Cardiovascular System Changes:</a:t>
            </a:r>
            <a:br>
              <a:rPr lang="en-US" altLang="en-US" sz="2800" dirty="0" smtClean="0"/>
            </a:br>
            <a:r>
              <a:rPr lang="en-US" altLang="en-US" sz="2800" dirty="0" smtClean="0"/>
              <a:t>Blood Values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White blood cell count increased </a:t>
            </a:r>
          </a:p>
          <a:p>
            <a:r>
              <a:rPr lang="en-US" altLang="en-US" smtClean="0"/>
              <a:t>Hemoglobin and hematocrit difficult to interpret</a:t>
            </a:r>
          </a:p>
          <a:p>
            <a:pPr lvl="1"/>
            <a:r>
              <a:rPr lang="en-US" altLang="en-US" smtClean="0"/>
              <a:t>Plasma dilute caused by remobilization </a:t>
            </a:r>
            <a:br>
              <a:rPr lang="en-US" altLang="en-US" smtClean="0"/>
            </a:br>
            <a:r>
              <a:rPr lang="en-US" altLang="en-US" smtClean="0"/>
              <a:t>of excess body fluid</a:t>
            </a:r>
          </a:p>
          <a:p>
            <a:pPr lvl="1"/>
            <a:r>
              <a:rPr lang="en-US" altLang="en-US" smtClean="0"/>
              <a:t>Return to normal within 4 to 8 weeks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46F9D3-2C92-4239-A30A-411D51E0A28C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4556881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sz="2800" dirty="0" smtClean="0"/>
              <a:t>Cardiovascular System Changes: </a:t>
            </a:r>
            <a:br>
              <a:rPr lang="en-US" altLang="en-US" sz="2800" dirty="0" smtClean="0"/>
            </a:br>
            <a:r>
              <a:rPr lang="en-US" altLang="en-US" sz="2800" dirty="0" smtClean="0"/>
              <a:t>Coagulation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At risk for thrombus formation during pregnancy and postpartum period</a:t>
            </a:r>
          </a:p>
          <a:p>
            <a:r>
              <a:rPr lang="en-US" altLang="en-US" dirty="0" smtClean="0"/>
              <a:t>Decreased risk with early ambulation</a:t>
            </a:r>
          </a:p>
          <a:p>
            <a:r>
              <a:rPr lang="en-US" altLang="en-US" dirty="0" smtClean="0"/>
              <a:t>Monitor high-risk clients carefully.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41317EA-0CE1-429A-912F-CB76E519BD8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6850123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Neurologic function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Discomfort and fatigue are common</a:t>
            </a:r>
            <a:r>
              <a:rPr lang="ar-SA" sz="2400" dirty="0" smtClean="0">
                <a:solidFill>
                  <a:srgbClr val="000000"/>
                </a:solidFill>
              </a:rPr>
              <a:t>.</a:t>
            </a:r>
            <a:endParaRPr lang="en-US" sz="24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ar-SA" sz="24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Frontal </a:t>
            </a:r>
            <a:r>
              <a:rPr lang="en-US" sz="2400" dirty="0" smtClean="0">
                <a:solidFill>
                  <a:srgbClr val="000000"/>
                </a:solidFill>
              </a:rPr>
              <a:t>and bilateral </a:t>
            </a:r>
            <a:r>
              <a:rPr lang="en-US" sz="2400" dirty="0" smtClean="0">
                <a:solidFill>
                  <a:srgbClr val="00B0F0"/>
                </a:solidFill>
              </a:rPr>
              <a:t>headaches </a:t>
            </a:r>
            <a:r>
              <a:rPr lang="en-US" sz="2400" dirty="0" smtClean="0">
                <a:solidFill>
                  <a:srgbClr val="000000"/>
                </a:solidFill>
              </a:rPr>
              <a:t>are common and are caused by fluid shifts in the first week postpartum</a:t>
            </a:r>
            <a:r>
              <a:rPr lang="ar-SA" sz="2400" dirty="0" smtClean="0">
                <a:solidFill>
                  <a:srgbClr val="000000"/>
                </a:solidFill>
              </a:rPr>
              <a:t>.</a:t>
            </a:r>
          </a:p>
          <a:p>
            <a:pPr algn="l" eaLnBrk="1" hangingPunct="1">
              <a:lnSpc>
                <a:spcPct val="90000"/>
              </a:lnSpc>
              <a:buFontTx/>
              <a:buNone/>
            </a:pPr>
            <a:endParaRPr lang="ar-SA" sz="24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Integumentary system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en-US" sz="4400" dirty="0" smtClean="0">
              <a:solidFill>
                <a:schemeClr val="tx2"/>
              </a:solidFill>
            </a:endParaRPr>
          </a:p>
          <a:p>
            <a:r>
              <a:rPr lang="en-US" sz="2800" b="1" dirty="0" err="1" smtClean="0">
                <a:solidFill>
                  <a:srgbClr val="000000"/>
                </a:solidFill>
              </a:rPr>
              <a:t>Chloasma</a:t>
            </a:r>
            <a:r>
              <a:rPr lang="en-US" sz="2800" dirty="0" smtClean="0">
                <a:solidFill>
                  <a:srgbClr val="000000"/>
                </a:solidFill>
              </a:rPr>
              <a:t> of pregnancy usually disappears at the end of pregnancy.</a:t>
            </a:r>
          </a:p>
          <a:p>
            <a:r>
              <a:rPr lang="en-US" sz="2800" dirty="0" err="1" smtClean="0">
                <a:solidFill>
                  <a:srgbClr val="000000"/>
                </a:solidFill>
              </a:rPr>
              <a:t>Hyperpigmentation</a:t>
            </a:r>
            <a:r>
              <a:rPr lang="en-US" sz="2800" dirty="0" smtClean="0">
                <a:solidFill>
                  <a:srgbClr val="000000"/>
                </a:solidFill>
              </a:rPr>
              <a:t> of the </a:t>
            </a:r>
            <a:r>
              <a:rPr lang="en-US" sz="2800" dirty="0" err="1" smtClean="0">
                <a:solidFill>
                  <a:srgbClr val="000000"/>
                </a:solidFill>
              </a:rPr>
              <a:t>areolae</a:t>
            </a:r>
            <a:r>
              <a:rPr lang="en-US" sz="2800" dirty="0" smtClean="0">
                <a:solidFill>
                  <a:srgbClr val="000000"/>
                </a:solidFill>
              </a:rPr>
              <a:t> and </a:t>
            </a:r>
            <a:r>
              <a:rPr lang="en-US" sz="2800" b="1" dirty="0" err="1" smtClean="0">
                <a:solidFill>
                  <a:srgbClr val="000000"/>
                </a:solidFill>
              </a:rPr>
              <a:t>linea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</a:rPr>
              <a:t>nigra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may not regress completely after childbirth, and it may be permanent in some women.</a:t>
            </a:r>
            <a:r>
              <a:rPr lang="en-US" sz="2800" dirty="0" smtClean="0"/>
              <a:t>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11266" name="Picture 2" descr="http://upload.wikimedia.org/wikipedia/commons/thumb/6/69/Linea_nigra.jpg/220px-Linea_nigr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17328"/>
          <a:stretch>
            <a:fillRect/>
          </a:stretch>
        </p:blipFill>
        <p:spPr bwMode="auto">
          <a:xfrm>
            <a:off x="6781800" y="4419600"/>
            <a:ext cx="2362200" cy="2181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i="1" dirty="0" smtClean="0"/>
              <a:t>Cont</a:t>
            </a:r>
            <a:r>
              <a:rPr lang="en-US" sz="5400" i="1" dirty="0" smtClean="0">
                <a:latin typeface="Arial"/>
              </a:rPr>
              <a:t>…</a:t>
            </a:r>
            <a:endParaRPr lang="en-US" sz="5400" i="1" dirty="0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- </a:t>
            </a:r>
            <a:r>
              <a:rPr lang="en-US" altLang="en-US" sz="2800" dirty="0">
                <a:solidFill>
                  <a:prstClr val="black"/>
                </a:solidFill>
                <a:latin typeface="Arial"/>
              </a:rPr>
              <a:t>Striae </a:t>
            </a:r>
            <a:r>
              <a:rPr lang="en-US" altLang="en-US" sz="2800" dirty="0" err="1">
                <a:solidFill>
                  <a:prstClr val="black"/>
                </a:solidFill>
                <a:latin typeface="Arial"/>
              </a:rPr>
              <a:t>gravidarum</a:t>
            </a:r>
            <a:r>
              <a:rPr lang="en-US" altLang="en-US" sz="2800" dirty="0">
                <a:solidFill>
                  <a:prstClr val="black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Stretch marks on breasts, abdomen, hips, and thighs may fade but usually do not disappear</a:t>
            </a:r>
          </a:p>
          <a:p>
            <a:pPr algn="l" eaLnBrk="1" hangingPunct="1">
              <a:buFontTx/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- Hair growth slows during postpartum period, and some women may actually experience hair loss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Risk factors for postpartum complications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itchFamily="2" charset="-79"/>
                <a:cs typeface="Aharoni" pitchFamily="2" charset="-79"/>
              </a:rPr>
              <a:t> 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Preeclampsia or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eclampsia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.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   Diabetes.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   Cardiac problems.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  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Abruptio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 placenta. 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P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rolonged or difficult delivery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haroni" pitchFamily="2" charset="-79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60638"/>
            <a:ext cx="9144000" cy="8683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Nursing Care plan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878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US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Nursing Diagnoses</a:t>
            </a:r>
            <a:endParaRPr lang="en-US" sz="4400" b="1" dirty="0" smtClean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haroni" pitchFamily="2" charset="-79"/>
            </a:endParaRPr>
          </a:p>
          <a:p>
            <a:pPr>
              <a:lnSpc>
                <a:spcPct val="90000"/>
              </a:lnSpc>
              <a:buNone/>
              <a:defRPr/>
            </a:pPr>
            <a:endParaRPr lang="en-US" sz="35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Aharoni" pitchFamily="2" charset="-79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 Knowledge deficit.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 Self-care deficit.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Risk for infection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haroni" pitchFamily="2" charset="-79"/>
                <a:cs typeface="Aharoni" pitchFamily="2" charset="-79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 Risk for injury.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Constipation.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Altered patterns of urinary elimination.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 Pain.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Sleep pattern disturbances.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 Fatigue.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Altered parenting.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Altered role performance.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haroni" pitchFamily="2" charset="-79"/>
              </a:rPr>
              <a:t> Anxiety.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67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2800" dirty="0" smtClean="0"/>
              <a:t>Postpartum Assessment: Initial Assessments</a:t>
            </a:r>
          </a:p>
        </p:txBody>
      </p:sp>
      <p:sp>
        <p:nvSpPr>
          <p:cNvPr id="4710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Vital signs</a:t>
            </a:r>
          </a:p>
          <a:p>
            <a:r>
              <a:rPr lang="en-US" altLang="en-US" dirty="0" smtClean="0"/>
              <a:t>Skin color</a:t>
            </a:r>
          </a:p>
          <a:p>
            <a:r>
              <a:rPr lang="en-US" altLang="en-US" dirty="0" smtClean="0"/>
              <a:t>Location and firmness of the fundus</a:t>
            </a:r>
          </a:p>
          <a:p>
            <a:r>
              <a:rPr lang="en-US" altLang="en-US" dirty="0" smtClean="0"/>
              <a:t>Amount and color of lochia</a:t>
            </a:r>
          </a:p>
          <a:p>
            <a:r>
              <a:rPr lang="en-US" altLang="en-US" dirty="0" smtClean="0"/>
              <a:t>Perineum </a:t>
            </a:r>
          </a:p>
          <a:p>
            <a:pPr lvl="1"/>
            <a:r>
              <a:rPr lang="en-US" altLang="en-US" dirty="0" smtClean="0"/>
              <a:t>Edema</a:t>
            </a:r>
          </a:p>
          <a:p>
            <a:pPr lvl="1"/>
            <a:r>
              <a:rPr lang="en-US" altLang="en-US" dirty="0" smtClean="0"/>
              <a:t>Episiotomy</a:t>
            </a:r>
          </a:p>
          <a:p>
            <a:pPr lvl="1"/>
            <a:r>
              <a:rPr lang="en-US" altLang="en-US" dirty="0" smtClean="0"/>
              <a:t>Lacerations</a:t>
            </a:r>
          </a:p>
          <a:p>
            <a:pPr lvl="1"/>
            <a:r>
              <a:rPr lang="en-US" altLang="en-US" dirty="0" smtClean="0"/>
              <a:t>Hematoma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1D1734-DF92-40E4-8367-B7D3AB6611F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917952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2438400"/>
            <a:ext cx="9144000" cy="1143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lbertus Extra Bold" panose="020E0802040304020204" pitchFamily="34" charset="0"/>
                <a:ea typeface="+mj-ea"/>
                <a:cs typeface="+mj-cs"/>
              </a:rPr>
              <a:t>Physiological changes</a:t>
            </a:r>
            <a:endParaRPr kumimoji="0" lang="en-GB" sz="4400" b="0" i="1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lbertus Extra Bold" panose="020E0802040304020204" pitchFamily="34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Presence, degree, and location of pain</a:t>
            </a:r>
          </a:p>
          <a:p>
            <a:r>
              <a:rPr lang="en-US" altLang="en-US" dirty="0" smtClean="0"/>
              <a:t>Intravenous (IV) infusions</a:t>
            </a:r>
          </a:p>
          <a:p>
            <a:pPr lvl="1"/>
            <a:r>
              <a:rPr lang="en-US" altLang="en-US" dirty="0" smtClean="0"/>
              <a:t>Type of fluid</a:t>
            </a:r>
          </a:p>
          <a:p>
            <a:pPr lvl="1"/>
            <a:r>
              <a:rPr lang="en-US" altLang="en-US" dirty="0" smtClean="0"/>
              <a:t>Rate of administration</a:t>
            </a:r>
          </a:p>
          <a:p>
            <a:pPr lvl="1"/>
            <a:r>
              <a:rPr lang="en-US" altLang="en-US" dirty="0" smtClean="0"/>
              <a:t>Type and amount of added medications</a:t>
            </a:r>
          </a:p>
          <a:p>
            <a:pPr lvl="1"/>
            <a:r>
              <a:rPr lang="en-US" altLang="en-US" dirty="0" smtClean="0"/>
              <a:t>Patency of the IV line</a:t>
            </a:r>
          </a:p>
          <a:p>
            <a:pPr lvl="1"/>
            <a:r>
              <a:rPr lang="en-US" altLang="en-US" dirty="0" smtClean="0"/>
              <a:t>Redness, pain, or edema of the site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C2C1D8-888B-4095-8786-16DFE4148202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2800" dirty="0" smtClean="0"/>
              <a:t>Postpartum Assessment: Initial Assessments</a:t>
            </a:r>
          </a:p>
        </p:txBody>
      </p:sp>
    </p:spTree>
    <p:extLst>
      <p:ext uri="{BB962C8B-B14F-4D97-AF65-F5344CB8AC3E}">
        <p14:creationId xmlns:p14="http://schemas.microsoft.com/office/powerpoint/2010/main" val="12084477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Urinary output</a:t>
            </a:r>
          </a:p>
          <a:p>
            <a:pPr lvl="1"/>
            <a:r>
              <a:rPr lang="en-US" altLang="en-US" smtClean="0"/>
              <a:t>Time and amount </a:t>
            </a:r>
          </a:p>
          <a:p>
            <a:pPr lvl="1"/>
            <a:r>
              <a:rPr lang="en-US" altLang="en-US" smtClean="0"/>
              <a:t>Presence of a catheter</a:t>
            </a:r>
          </a:p>
          <a:p>
            <a:pPr lvl="1"/>
            <a:r>
              <a:rPr lang="en-US" altLang="en-US" smtClean="0"/>
              <a:t>Color and character of urine</a:t>
            </a:r>
          </a:p>
          <a:p>
            <a:r>
              <a:rPr lang="en-US" altLang="en-US" smtClean="0"/>
              <a:t>Status of abdominal incision and dressing</a:t>
            </a:r>
          </a:p>
          <a:p>
            <a:r>
              <a:rPr lang="en-US" altLang="en-US" smtClean="0"/>
              <a:t>Level of feeling and ability to move if regional anesthesia was administered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E914A0-E62C-4B1E-94C9-052288F1214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2800" dirty="0" smtClean="0"/>
              <a:t>Postpartum Assessment: Initial Assessments</a:t>
            </a:r>
          </a:p>
        </p:txBody>
      </p:sp>
    </p:spTree>
    <p:extLst>
      <p:ext uri="{BB962C8B-B14F-4D97-AF65-F5344CB8AC3E}">
        <p14:creationId xmlns:p14="http://schemas.microsoft.com/office/powerpoint/2010/main" val="35840144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3200" dirty="0" smtClean="0"/>
              <a:t>Postpartum Assessment: Chart Review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600" dirty="0" smtClean="0"/>
              <a:t>Gravida, para</a:t>
            </a:r>
          </a:p>
          <a:p>
            <a:r>
              <a:rPr lang="en-US" altLang="en-US" sz="2600" dirty="0" smtClean="0"/>
              <a:t>Time and type of delivery </a:t>
            </a:r>
          </a:p>
          <a:p>
            <a:r>
              <a:rPr lang="en-US" altLang="en-US" sz="2600" dirty="0" smtClean="0"/>
              <a:t>Presence and degree of episiotomy or lacerations</a:t>
            </a:r>
          </a:p>
          <a:p>
            <a:r>
              <a:rPr lang="en-US" altLang="en-US" sz="2600" dirty="0" smtClean="0"/>
              <a:t>Anesthesia or medications administered</a:t>
            </a:r>
          </a:p>
          <a:p>
            <a:r>
              <a:rPr lang="en-US" altLang="en-US" sz="2600" dirty="0" smtClean="0"/>
              <a:t>Significant medical and surgical history</a:t>
            </a:r>
          </a:p>
          <a:p>
            <a:r>
              <a:rPr lang="en-US" altLang="en-US" sz="2600" dirty="0" smtClean="0"/>
              <a:t>Medications </a:t>
            </a:r>
          </a:p>
          <a:p>
            <a:r>
              <a:rPr lang="en-US" altLang="en-US" sz="2600" dirty="0" smtClean="0"/>
              <a:t>Food and drug allergies</a:t>
            </a:r>
          </a:p>
          <a:p>
            <a:r>
              <a:rPr lang="en-US" altLang="en-US" sz="2600" dirty="0" smtClean="0"/>
              <a:t>Chosen method of infant feeding</a:t>
            </a:r>
          </a:p>
          <a:p>
            <a:r>
              <a:rPr lang="en-US" altLang="en-US" sz="2600" dirty="0" smtClean="0"/>
              <a:t>Condition of the baby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511D67F-44F7-4D7F-B2B1-AA6E79291E36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2542089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2800" dirty="0" smtClean="0"/>
              <a:t>Postpartum Assessment: Chart Review (Cont.)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Laboratory data</a:t>
            </a:r>
          </a:p>
          <a:p>
            <a:r>
              <a:rPr lang="en-US" altLang="en-US" dirty="0" smtClean="0"/>
              <a:t>Need for Rh(D) immune globulin.</a:t>
            </a:r>
          </a:p>
          <a:p>
            <a:r>
              <a:rPr lang="en-US" altLang="en-US" dirty="0" smtClean="0"/>
              <a:t>Need  for vaccine </a:t>
            </a:r>
            <a:endParaRPr lang="en-US" altLang="en-US" dirty="0" smtClean="0"/>
          </a:p>
          <a:p>
            <a:r>
              <a:rPr lang="en-US" altLang="en-US" dirty="0" smtClean="0"/>
              <a:t>Risk factors for hemorrhage and infection 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40BF78-460F-477D-B769-644B9A223F69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99726835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228600"/>
            <a:ext cx="9220200" cy="100488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3200" dirty="0" smtClean="0"/>
              <a:t>Postpartum Assessment: Focused Assessments After Vaginal Birth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Every 15 minutes for the first hour</a:t>
            </a:r>
          </a:p>
          <a:p>
            <a:r>
              <a:rPr lang="en-US" altLang="en-US" smtClean="0"/>
              <a:t>Every 30 minutes for the second hour</a:t>
            </a:r>
          </a:p>
          <a:p>
            <a:r>
              <a:rPr lang="en-US" altLang="en-US" smtClean="0"/>
              <a:t>Every 4 hours for the first 24 hours</a:t>
            </a:r>
          </a:p>
          <a:p>
            <a:r>
              <a:rPr lang="en-US" altLang="en-US" smtClean="0"/>
              <a:t>Every 8 to 12 hours thereafter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37FCD3-B989-476D-BD7B-E1A7F3060B4B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70705685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7159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Postpartum Assessment: Vital Signs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Blood pressure</a:t>
            </a:r>
          </a:p>
          <a:p>
            <a:r>
              <a:rPr lang="en-US" altLang="en-US" smtClean="0"/>
              <a:t>Pulse</a:t>
            </a:r>
          </a:p>
          <a:p>
            <a:r>
              <a:rPr lang="en-US" altLang="en-US" smtClean="0"/>
              <a:t>Respiration</a:t>
            </a:r>
          </a:p>
          <a:p>
            <a:r>
              <a:rPr lang="en-US" altLang="en-US" smtClean="0"/>
              <a:t>Temperature</a:t>
            </a:r>
          </a:p>
          <a:p>
            <a:r>
              <a:rPr lang="en-US" altLang="en-US" smtClean="0"/>
              <a:t>Pain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810CD7-CFC3-4715-B778-69A60E4AD567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200021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Postpartum Assessment: Fundus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altLang="en-US" dirty="0" smtClean="0"/>
              <a:t>Firm and near level of umbilicus</a:t>
            </a:r>
          </a:p>
          <a:p>
            <a:r>
              <a:rPr lang="en-US" altLang="en-US" dirty="0" smtClean="0"/>
              <a:t>Recheck after voiding.</a:t>
            </a:r>
          </a:p>
          <a:p>
            <a:r>
              <a:rPr lang="en-US" altLang="en-US" dirty="0" smtClean="0"/>
              <a:t>Clots interfere with uterine contraction.</a:t>
            </a:r>
          </a:p>
          <a:p>
            <a:r>
              <a:rPr lang="en-US" altLang="en-US" dirty="0" smtClean="0"/>
              <a:t>Support uterus when expelling clots to prevent inversion</a:t>
            </a:r>
          </a:p>
          <a:p>
            <a:r>
              <a:rPr lang="en-US" altLang="en-US" dirty="0" smtClean="0"/>
              <a:t>Drugs may be necessary to maintain contraction.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4F4AD1-4564-4181-97D2-EC21E02952FA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1066151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Postpartum Assessment: Lochia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Amount </a:t>
            </a:r>
          </a:p>
          <a:p>
            <a:r>
              <a:rPr lang="en-US" altLang="en-US" smtClean="0"/>
              <a:t>Color</a:t>
            </a:r>
          </a:p>
          <a:p>
            <a:r>
              <a:rPr lang="en-US" altLang="en-US" smtClean="0"/>
              <a:t>Odor</a:t>
            </a:r>
          </a:p>
          <a:p>
            <a:endParaRPr lang="en-US" altLang="en-US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D7A797-038B-4B3B-8F44-8C4200119846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7037901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Postpartum Assessment: Perineum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REED</a:t>
            </a:r>
          </a:p>
          <a:p>
            <a:pPr lvl="1"/>
            <a:r>
              <a:rPr lang="en-US" altLang="en-US" dirty="0" smtClean="0"/>
              <a:t> (R) Redness</a:t>
            </a:r>
          </a:p>
          <a:p>
            <a:pPr lvl="1"/>
            <a:r>
              <a:rPr lang="en-US" altLang="en-US" dirty="0" smtClean="0"/>
              <a:t>(E) Edema</a:t>
            </a:r>
          </a:p>
          <a:p>
            <a:pPr lvl="1"/>
            <a:r>
              <a:rPr lang="en-US" altLang="en-US" dirty="0" smtClean="0"/>
              <a:t>(E) Ecchymosis</a:t>
            </a:r>
          </a:p>
          <a:p>
            <a:pPr lvl="1"/>
            <a:r>
              <a:rPr lang="en-US" altLang="en-US" dirty="0" smtClean="0"/>
              <a:t>(D) Discharge</a:t>
            </a:r>
          </a:p>
          <a:p>
            <a:endParaRPr lang="en-US" alt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A19766-CE01-4F07-A101-AE6BB7E67FCA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6085860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5885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3200" dirty="0" smtClean="0"/>
              <a:t>Postpartum Assessment: Bladder Elimination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Assess for</a:t>
            </a:r>
          </a:p>
          <a:p>
            <a:pPr lvl="1"/>
            <a:r>
              <a:rPr lang="en-US" altLang="en-US" smtClean="0"/>
              <a:t>Distention</a:t>
            </a:r>
          </a:p>
          <a:p>
            <a:pPr lvl="1"/>
            <a:r>
              <a:rPr lang="en-US" altLang="en-US" smtClean="0"/>
              <a:t>Displacement of uterus</a:t>
            </a:r>
          </a:p>
          <a:p>
            <a:pPr lvl="1"/>
            <a:r>
              <a:rPr lang="en-US" altLang="en-US" smtClean="0"/>
              <a:t>Fundus after emptying bladder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CC8175-CE65-4469-B313-E52BF3F03DD7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11829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9"/>
            <a:ext cx="8243887" cy="8112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Uterus</a:t>
            </a:r>
            <a:endParaRPr lang="en-US" sz="3600" b="1" i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Involution:- </a:t>
            </a:r>
            <a:r>
              <a:rPr lang="en-US" dirty="0" smtClean="0">
                <a:solidFill>
                  <a:srgbClr val="000000"/>
                </a:solidFill>
              </a:rPr>
              <a:t>I s the return of the uterus to a non pregnant state after childbirth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 the end of third stage of labor, the uterus is in the midline, about 2cm below the level of the umbilicus and weighs 1000g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By 24 hours postpartum the uterus is about the same size it was at 20 gestational weeks.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274638"/>
            <a:ext cx="9067800" cy="8683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Postpartum Assessment: Lower Extremities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Examine for signs or symptoms of thrombophlebitis.</a:t>
            </a:r>
          </a:p>
          <a:p>
            <a:pPr lvl="1"/>
            <a:r>
              <a:rPr lang="en-US" altLang="en-US" dirty="0" smtClean="0"/>
              <a:t>Palpate pedal pulses.</a:t>
            </a:r>
          </a:p>
          <a:p>
            <a:pPr lvl="1"/>
            <a:r>
              <a:rPr lang="en-US" altLang="en-US" dirty="0" smtClean="0"/>
              <a:t>Assess Homan sign.</a:t>
            </a:r>
          </a:p>
          <a:p>
            <a:pPr lvl="1"/>
            <a:r>
              <a:rPr lang="en-US" altLang="en-US" dirty="0" smtClean="0"/>
              <a:t>Assess for edema.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1067D6-A33E-41F3-AA96-33FA079EA04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1346391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6" descr="017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23975"/>
            <a:ext cx="76200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DA1184-D20E-4601-BF43-66A4A82E2EB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42578181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6" descr="017008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7200"/>
            <a:ext cx="3892550" cy="5867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3" name="Picture 7" descr="017008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457200"/>
            <a:ext cx="3892550" cy="5867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8E6C7E-E4BC-4846-B856-504231DA36A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9576958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2800" dirty="0" smtClean="0"/>
              <a:t>Care in Immediate Postpartum Period: Providing Comfort Measures</a:t>
            </a:r>
          </a:p>
        </p:txBody>
      </p:sp>
      <p:sp>
        <p:nvSpPr>
          <p:cNvPr id="6246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Ice packs</a:t>
            </a:r>
          </a:p>
          <a:p>
            <a:r>
              <a:rPr lang="en-US" altLang="en-US" dirty="0" err="1" smtClean="0"/>
              <a:t>Sitz</a:t>
            </a:r>
            <a:r>
              <a:rPr lang="en-US" altLang="en-US" dirty="0" smtClean="0"/>
              <a:t> baths</a:t>
            </a:r>
          </a:p>
          <a:p>
            <a:pPr lvl="1"/>
            <a:r>
              <a:rPr lang="en-US" altLang="en-US" dirty="0" smtClean="0"/>
              <a:t>Cool water for first 24 hours</a:t>
            </a:r>
          </a:p>
          <a:p>
            <a:pPr lvl="1"/>
            <a:r>
              <a:rPr lang="en-US" altLang="en-US" dirty="0" smtClean="0"/>
              <a:t>Warm water after 24 hours</a:t>
            </a:r>
          </a:p>
          <a:p>
            <a:r>
              <a:rPr lang="en-US" altLang="en-US" dirty="0" smtClean="0"/>
              <a:t>Perineal care </a:t>
            </a:r>
          </a:p>
          <a:p>
            <a:r>
              <a:rPr lang="en-US" altLang="en-US" dirty="0" smtClean="0"/>
              <a:t>Topical medications </a:t>
            </a:r>
          </a:p>
          <a:p>
            <a:r>
              <a:rPr lang="en-US" altLang="en-US" dirty="0" smtClean="0"/>
              <a:t>Analgesics </a:t>
            </a:r>
            <a:endParaRPr lang="en-US" alt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8C1E31-1AD2-42AE-BC20-6FC5BACDB195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8802502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8382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sz="2800" dirty="0" smtClean="0"/>
              <a:t>Care in Immediate Postpartum Period: Promoting Bladder Elimination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Medicate the woman for pain to help her relax.</a:t>
            </a:r>
          </a:p>
          <a:p>
            <a:r>
              <a:rPr lang="en-US" altLang="en-US" dirty="0" smtClean="0"/>
              <a:t>Run water in the sink or shower, place the </a:t>
            </a:r>
            <a:br>
              <a:rPr lang="en-US" altLang="en-US" dirty="0" smtClean="0"/>
            </a:br>
            <a:r>
              <a:rPr lang="en-US" altLang="en-US" dirty="0" smtClean="0"/>
              <a:t>mother’s hands in warm water, and pour water over the vulva.</a:t>
            </a:r>
          </a:p>
          <a:p>
            <a:r>
              <a:rPr lang="en-US" altLang="en-US" dirty="0" smtClean="0"/>
              <a:t>Encourage </a:t>
            </a:r>
            <a:r>
              <a:rPr lang="en-US" altLang="en-US" dirty="0" smtClean="0"/>
              <a:t>urination.</a:t>
            </a:r>
            <a:endParaRPr lang="en-US" altLang="en-US" dirty="0" smtClean="0"/>
          </a:p>
          <a:p>
            <a:r>
              <a:rPr lang="en-US" altLang="en-US" dirty="0" smtClean="0"/>
              <a:t>Provide hot tea or fluids of choice.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DDC4F6-8841-4FC4-9913-F28EA837280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5144696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19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Care in Immediate Postpartum Period: Promoting Bladder Elimination (Cont.)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54525"/>
          </a:xfrm>
        </p:spPr>
        <p:txBody>
          <a:bodyPr/>
          <a:lstStyle/>
          <a:p>
            <a:r>
              <a:rPr lang="en-US" altLang="en-US" dirty="0" smtClean="0"/>
              <a:t>Help the woman into the shower or </a:t>
            </a:r>
            <a:r>
              <a:rPr lang="en-US" altLang="en-US" dirty="0" err="1" smtClean="0"/>
              <a:t>sitz</a:t>
            </a:r>
            <a:r>
              <a:rPr lang="en-US" altLang="en-US" dirty="0" smtClean="0"/>
              <a:t> bath Catheterized if:</a:t>
            </a:r>
          </a:p>
          <a:p>
            <a:pPr lvl="1"/>
            <a:r>
              <a:rPr lang="en-US" altLang="en-US" dirty="0" smtClean="0"/>
              <a:t>She is unable to void.</a:t>
            </a:r>
          </a:p>
          <a:p>
            <a:pPr lvl="1"/>
            <a:r>
              <a:rPr lang="en-US" altLang="en-US" dirty="0" smtClean="0"/>
              <a:t>The amount voided is less than 150 mL, </a:t>
            </a:r>
            <a:br>
              <a:rPr lang="en-US" altLang="en-US" dirty="0" smtClean="0"/>
            </a:br>
            <a:r>
              <a:rPr lang="en-US" altLang="en-US" dirty="0" smtClean="0"/>
              <a:t>and the bladder can be palpated.</a:t>
            </a:r>
          </a:p>
          <a:p>
            <a:pPr lvl="1"/>
            <a:r>
              <a:rPr lang="en-US" altLang="en-US" dirty="0" smtClean="0"/>
              <a:t>The fundus is elevated or displaced from </a:t>
            </a:r>
            <a:br>
              <a:rPr lang="en-US" altLang="en-US" dirty="0" smtClean="0"/>
            </a:br>
            <a:r>
              <a:rPr lang="en-US" altLang="en-US" dirty="0" smtClean="0"/>
              <a:t>the midline.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67E7F0-8DEF-4C05-B894-E29440FE338C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773512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-1859" y="0"/>
            <a:ext cx="9144000" cy="97472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Care in Immediate Postpartum Period: Providing Fluid and Food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Encourage to drink 2500 mL per day</a:t>
            </a:r>
          </a:p>
          <a:p>
            <a:r>
              <a:rPr lang="en-US" altLang="en-US" dirty="0" smtClean="0"/>
              <a:t>Offer fluids culturally appropriate</a:t>
            </a:r>
          </a:p>
          <a:p>
            <a:r>
              <a:rPr lang="en-US" altLang="en-US" dirty="0" smtClean="0"/>
              <a:t>IV fluids may be necessary if unable to tolerate by mouth (PO</a:t>
            </a:r>
            <a:r>
              <a:rPr lang="en-US" altLang="en-US" dirty="0" smtClean="0"/>
              <a:t>)</a:t>
            </a:r>
            <a:endParaRPr lang="en-US" alt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F3C51E-EF4A-429C-856D-118F9176F0DF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48516175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8" y="0"/>
            <a:ext cx="9116122" cy="94456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Postpartum Depression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Many new mothers experience between the third and tenth day after childbirth. </a:t>
            </a:r>
          </a:p>
          <a:p>
            <a:r>
              <a:rPr lang="en-GB" dirty="0" smtClean="0"/>
              <a:t>You may experience feelings of depression or inability to cope with the new demands being asked of you.</a:t>
            </a:r>
          </a:p>
          <a:p>
            <a:r>
              <a:rPr lang="en-GB" dirty="0" smtClean="0"/>
              <a:t>This change in hormone levels is believed to cause postpartum depression in about 15 percent of new mothers</a:t>
            </a:r>
          </a:p>
          <a:p>
            <a:r>
              <a:rPr lang="en-GB" dirty="0" smtClean="0"/>
              <a:t> Also, you may have increasing doubts about your ability to care for your baby . </a:t>
            </a:r>
          </a:p>
          <a:p>
            <a:r>
              <a:rPr lang="en-GB" dirty="0" smtClean="0"/>
              <a:t>Such feelings are normal and usually go away after a week or two.</a:t>
            </a:r>
            <a:br>
              <a:rPr lang="en-GB" dirty="0" smtClean="0"/>
            </a:b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  <a:solidFill>
            <a:srgbClr val="FF00FF"/>
          </a:solidFill>
        </p:spPr>
        <p:txBody>
          <a:bodyPr>
            <a:normAutofit/>
          </a:bodyPr>
          <a:lstStyle/>
          <a:p>
            <a:r>
              <a:rPr lang="en-GB" dirty="0" smtClean="0"/>
              <a:t>Symptoms of postpartum depression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3733800" cy="4754563"/>
          </a:xfrm>
        </p:spPr>
        <p:txBody>
          <a:bodyPr>
            <a:noAutofit/>
          </a:bodyPr>
          <a:lstStyle/>
          <a:p>
            <a:r>
              <a:rPr lang="en-GB" sz="2400" dirty="0" smtClean="0"/>
              <a:t>Anxiety </a:t>
            </a:r>
          </a:p>
          <a:p>
            <a:r>
              <a:rPr lang="en-GB" sz="2400" dirty="0" smtClean="0"/>
              <a:t>Tiredness </a:t>
            </a:r>
          </a:p>
          <a:p>
            <a:r>
              <a:rPr lang="en-GB" sz="2400" dirty="0" smtClean="0"/>
              <a:t>Sleeping problems</a:t>
            </a:r>
          </a:p>
          <a:p>
            <a:r>
              <a:rPr lang="en-GB" sz="2400" dirty="0" smtClean="0"/>
              <a:t> Confusion</a:t>
            </a:r>
          </a:p>
          <a:p>
            <a:r>
              <a:rPr lang="en-GB" sz="2400" dirty="0" smtClean="0"/>
              <a:t> Frequent crying</a:t>
            </a:r>
          </a:p>
          <a:p>
            <a:r>
              <a:rPr lang="en-GB" sz="2400" dirty="0" smtClean="0"/>
              <a:t> Guilt feelings </a:t>
            </a:r>
          </a:p>
          <a:p>
            <a:r>
              <a:rPr lang="en-GB" sz="2400" dirty="0" smtClean="0"/>
              <a:t>Frightening thoughts</a:t>
            </a:r>
          </a:p>
          <a:p>
            <a:r>
              <a:rPr lang="en-GB" sz="2400" dirty="0" smtClean="0"/>
              <a:t> Low self-esteem </a:t>
            </a:r>
          </a:p>
        </p:txBody>
      </p:sp>
      <p:sp>
        <p:nvSpPr>
          <p:cNvPr id="4" name="Rectangle 3"/>
          <p:cNvSpPr/>
          <p:nvPr/>
        </p:nvSpPr>
        <p:spPr>
          <a:xfrm>
            <a:off x="4724400" y="1832386"/>
            <a:ext cx="3962400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Eating problems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Decreased sex drive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Mood swings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Feelings of hopelessness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Irritability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rgbClr val="FF00FF"/>
          </a:solidFill>
        </p:spPr>
        <p:txBody>
          <a:bodyPr/>
          <a:lstStyle/>
          <a:p>
            <a:r>
              <a:rPr lang="en-GB" dirty="0" smtClean="0"/>
              <a:t>Nursing care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800" dirty="0" smtClean="0"/>
              <a:t>Get plenty of rest and sleep. </a:t>
            </a:r>
          </a:p>
          <a:p>
            <a:r>
              <a:rPr lang="en-GB" sz="3800" dirty="0" smtClean="0"/>
              <a:t>Eat well. </a:t>
            </a:r>
          </a:p>
          <a:p>
            <a:r>
              <a:rPr lang="en-GB" sz="3800" dirty="0" smtClean="0"/>
              <a:t>Drink plenty of fluids, especially if you are breastfeeding. </a:t>
            </a:r>
          </a:p>
          <a:p>
            <a:r>
              <a:rPr lang="en-GB" sz="3800" dirty="0" smtClean="0"/>
              <a:t>Try to do some sort of mild exercise every day. </a:t>
            </a:r>
          </a:p>
          <a:p>
            <a:r>
              <a:rPr lang="en-GB" sz="3800" dirty="0" smtClean="0"/>
              <a:t>Arrange for short times away from the baby. </a:t>
            </a:r>
          </a:p>
          <a:p>
            <a:r>
              <a:rPr lang="en-GB" sz="3800" dirty="0" smtClean="0"/>
              <a:t>Get out of the house at least once a day for a walk. </a:t>
            </a:r>
          </a:p>
          <a:p>
            <a:r>
              <a:rPr lang="en-GB" sz="3800" dirty="0" smtClean="0"/>
              <a:t>Form relationships with other new moms. </a:t>
            </a:r>
          </a:p>
          <a:p>
            <a:r>
              <a:rPr lang="en-GB" sz="3800" dirty="0" smtClean="0"/>
              <a:t>Ask others to help with housework, babysitting and caring for other children you may have so you can get away for awhile.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228599"/>
            <a:ext cx="8243887" cy="7524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5400" dirty="0" smtClean="0"/>
              <a:t>Cont</a:t>
            </a:r>
            <a:r>
              <a:rPr lang="en-US" sz="5400" dirty="0" smtClean="0">
                <a:latin typeface="Arial"/>
              </a:rPr>
              <a:t>…</a:t>
            </a:r>
            <a:endParaRPr lang="en-US" sz="54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29600" cy="5616575"/>
          </a:xfrm>
        </p:spPr>
        <p:txBody>
          <a:bodyPr/>
          <a:lstStyle/>
          <a:p>
            <a:pPr algn="l" eaLnBrk="1" hangingPunct="1">
              <a:buFontTx/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 err="1" smtClean="0">
                <a:solidFill>
                  <a:srgbClr val="000000"/>
                </a:solidFill>
              </a:rPr>
              <a:t>fundus</a:t>
            </a:r>
            <a:r>
              <a:rPr lang="en-US" dirty="0" smtClean="0">
                <a:solidFill>
                  <a:srgbClr val="000000"/>
                </a:solidFill>
              </a:rPr>
              <a:t> descends about 1 to 2cm every 24 hours, and by the sixth postpartum day it is located halfway between the </a:t>
            </a:r>
            <a:r>
              <a:rPr lang="en-US" dirty="0" err="1" smtClean="0">
                <a:solidFill>
                  <a:srgbClr val="000000"/>
                </a:solidFill>
              </a:rPr>
              <a:t>symphysis</a:t>
            </a:r>
            <a:r>
              <a:rPr lang="en-US" dirty="0" smtClean="0">
                <a:solidFill>
                  <a:srgbClr val="000000"/>
                </a:solidFill>
              </a:rPr>
              <a:t> pubis and the umbilicus.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uterus lies in the true pelvis within 2 weeks after childbirth.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It involutes to about 500g by 1 week after birth, 350g by 2 weeks, and at 6 weeks it has returned to its </a:t>
            </a:r>
            <a:r>
              <a:rPr lang="en-US" dirty="0" err="1" smtClean="0">
                <a:solidFill>
                  <a:srgbClr val="000000"/>
                </a:solidFill>
              </a:rPr>
              <a:t>nonpregnant</a:t>
            </a:r>
            <a:r>
              <a:rPr lang="en-US" dirty="0" smtClean="0">
                <a:solidFill>
                  <a:srgbClr val="000000"/>
                </a:solidFill>
              </a:rPr>
              <a:t> size 50-60g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 algn="l" eaLnBrk="1" hangingPunct="1">
              <a:buFontTx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  <a:solidFill>
            <a:srgbClr val="FF00FF"/>
          </a:solidFill>
        </p:spPr>
        <p:txBody>
          <a:bodyPr/>
          <a:lstStyle/>
          <a:p>
            <a:r>
              <a:rPr lang="en-GB" dirty="0" smtClean="0"/>
              <a:t>Nursing care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Seek support from your family, friends, health care provider, clinic or mental health </a:t>
            </a:r>
            <a:r>
              <a:rPr lang="en-GB" dirty="0" err="1" smtClean="0"/>
              <a:t>center</a:t>
            </a:r>
            <a:r>
              <a:rPr lang="en-GB" dirty="0" smtClean="0"/>
              <a:t>. </a:t>
            </a:r>
          </a:p>
          <a:p>
            <a:r>
              <a:rPr lang="en-GB" dirty="0" smtClean="0"/>
              <a:t>Try to postpone other major life changes, such as moving to a new home, whenever possible. </a:t>
            </a:r>
          </a:p>
          <a:p>
            <a:r>
              <a:rPr lang="en-GB" dirty="0" smtClean="0"/>
              <a:t>Organize and prepare as much as you can the night before. This will help you wake up feeling well organized and ready to face the day. </a:t>
            </a:r>
          </a:p>
          <a:p>
            <a:r>
              <a:rPr lang="en-GB" dirty="0" smtClean="0"/>
              <a:t>Never compare your baby to another baby.. </a:t>
            </a:r>
          </a:p>
          <a:p>
            <a:r>
              <a:rPr lang="en-GB" dirty="0" smtClean="0"/>
              <a:t>Be good to yourself by trying to meet your needs. </a:t>
            </a:r>
          </a:p>
          <a:p>
            <a:r>
              <a:rPr lang="en-GB" dirty="0" smtClean="0"/>
              <a:t>Enjoy your baby, Hug, kiss, laugh with and love your baby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GB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End</a:t>
            </a:r>
            <a:endParaRPr lang="en-GB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Goals of Involution of Uterus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altLang="en-US" dirty="0" smtClean="0"/>
              <a:t>Contraction of muscle </a:t>
            </a:r>
          </a:p>
          <a:p>
            <a:pPr lvl="1"/>
            <a:r>
              <a:rPr lang="en-US" altLang="en-US" sz="2300" dirty="0" smtClean="0">
                <a:solidFill>
                  <a:srgbClr val="FF0000"/>
                </a:solidFill>
              </a:rPr>
              <a:t>Controls bleeding </a:t>
            </a:r>
            <a:r>
              <a:rPr lang="en-US" altLang="en-US" sz="2300" dirty="0" smtClean="0"/>
              <a:t>from site of placental attachment</a:t>
            </a:r>
          </a:p>
          <a:p>
            <a:pPr lvl="1"/>
            <a:r>
              <a:rPr lang="en-US" altLang="en-US" sz="2300" dirty="0" smtClean="0"/>
              <a:t>Decreases size of uterus</a:t>
            </a:r>
          </a:p>
          <a:p>
            <a:r>
              <a:rPr lang="en-US" altLang="en-US" dirty="0" smtClean="0"/>
              <a:t>Catabolism</a:t>
            </a:r>
          </a:p>
          <a:p>
            <a:pPr lvl="1"/>
            <a:r>
              <a:rPr lang="en-US" altLang="en-US" sz="2300" dirty="0" smtClean="0"/>
              <a:t>Reduction in cell size</a:t>
            </a:r>
          </a:p>
          <a:p>
            <a:r>
              <a:rPr lang="en-US" altLang="en-US" dirty="0" smtClean="0"/>
              <a:t>Regeneration of uterine epithelium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latin typeface="Calibri"/>
              </a:rPr>
              <a:t>Autolysis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:-it is a self destruction of excess hypertrophied tissue</a:t>
            </a:r>
            <a:endParaRPr lang="en-US" alt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A906C1-A053-447F-90BD-792ADF4F46E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6697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-27709" y="34636"/>
            <a:ext cx="3886200" cy="63730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altLang="en-US" sz="2000" b="1" dirty="0" smtClean="0"/>
              <a:t>Descent of Uterine Fundus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3124200" cy="4525963"/>
          </a:xfrm>
        </p:spPr>
        <p:txBody>
          <a:bodyPr/>
          <a:lstStyle/>
          <a:p>
            <a:r>
              <a:rPr lang="en-US" altLang="en-US" dirty="0" smtClean="0"/>
              <a:t>Assess fundal height</a:t>
            </a:r>
          </a:p>
          <a:p>
            <a:r>
              <a:rPr lang="en-US" altLang="en-US" dirty="0" smtClean="0"/>
              <a:t>Document in relation to umbilicus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2A12F8-02F6-4847-9D14-50A5D7C1474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-20782" y="6477000"/>
            <a:ext cx="6858000" cy="381000"/>
          </a:xfrm>
        </p:spPr>
        <p:txBody>
          <a:bodyPr/>
          <a:lstStyle/>
          <a:p>
            <a:pPr>
              <a:defRPr/>
            </a:pPr>
            <a:r>
              <a:rPr>
                <a:solidFill>
                  <a:prstClr val="black"/>
                </a:solidFill>
              </a:rPr>
              <a:t>Copyright © 2014, 2010, 2006, 2002, 1998, 1994, by Saunders, an imprint of Elsevier Inc.</a:t>
            </a:r>
          </a:p>
        </p:txBody>
      </p:sp>
      <p:pic>
        <p:nvPicPr>
          <p:cNvPr id="21510" name="Picture 4" descr="017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127" y="1"/>
            <a:ext cx="44958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871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2108</TotalTime>
  <Words>3330</Words>
  <Application>Microsoft Office PowerPoint</Application>
  <PresentationFormat>On-screen Show (4:3)</PresentationFormat>
  <Paragraphs>481</Paragraphs>
  <Slides>71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71</vt:i4>
      </vt:variant>
    </vt:vector>
  </HeadingPairs>
  <TitlesOfParts>
    <vt:vector size="86" baseType="lpstr">
      <vt:lpstr>Aharoni</vt:lpstr>
      <vt:lpstr>Albertus Extra Bold</vt:lpstr>
      <vt:lpstr>Arial</vt:lpstr>
      <vt:lpstr>Calibri</vt:lpstr>
      <vt:lpstr>Wingdings</vt:lpstr>
      <vt:lpstr>Wingdings 2</vt:lpstr>
      <vt:lpstr>Wingdings 3</vt:lpstr>
      <vt:lpstr>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Physiological changes occurring during the Post Partum Period</vt:lpstr>
      <vt:lpstr>Postpartum period</vt:lpstr>
      <vt:lpstr>PowerPoint Presentation</vt:lpstr>
      <vt:lpstr>PowerPoint Presentation</vt:lpstr>
      <vt:lpstr>PowerPoint Presentation</vt:lpstr>
      <vt:lpstr>Uterus</vt:lpstr>
      <vt:lpstr>Cont…</vt:lpstr>
      <vt:lpstr>Goals of Involution of Uterus</vt:lpstr>
      <vt:lpstr>Descent of Uterine Fundus</vt:lpstr>
      <vt:lpstr>Cont…</vt:lpstr>
      <vt:lpstr>Cont…</vt:lpstr>
      <vt:lpstr>Cont…</vt:lpstr>
      <vt:lpstr>Cont…</vt:lpstr>
      <vt:lpstr>Cont…</vt:lpstr>
      <vt:lpstr>Cont…</vt:lpstr>
      <vt:lpstr>Lochia (Cont.)</vt:lpstr>
      <vt:lpstr>After Pains</vt:lpstr>
      <vt:lpstr>After Pains (Cont.)</vt:lpstr>
      <vt:lpstr> The Cervix</vt:lpstr>
      <vt:lpstr>The cervix </vt:lpstr>
      <vt:lpstr>Breasts</vt:lpstr>
      <vt:lpstr>Perineum</vt:lpstr>
      <vt:lpstr>Perineum</vt:lpstr>
      <vt:lpstr>For comfort</vt:lpstr>
      <vt:lpstr>Care of episiotomy</vt:lpstr>
      <vt:lpstr>Hemorrhoids</vt:lpstr>
      <vt:lpstr>Endocrine system</vt:lpstr>
      <vt:lpstr>Cont…</vt:lpstr>
      <vt:lpstr>Cont…</vt:lpstr>
      <vt:lpstr>Abdomen</vt:lpstr>
      <vt:lpstr>PowerPoint Presentation</vt:lpstr>
      <vt:lpstr>Urinary system</vt:lpstr>
      <vt:lpstr>Cont…</vt:lpstr>
      <vt:lpstr>Cont…</vt:lpstr>
      <vt:lpstr>Cont…</vt:lpstr>
      <vt:lpstr>PowerPoint Presentation</vt:lpstr>
      <vt:lpstr>Gastrointestinal system</vt:lpstr>
      <vt:lpstr>GI/hepatic function</vt:lpstr>
      <vt:lpstr>Cardiovascular System Changes:   Cardiac Output</vt:lpstr>
      <vt:lpstr>Cardiovascular System Changes:  Plasma Volume</vt:lpstr>
      <vt:lpstr>Cardiovascular System Changes: Blood Values</vt:lpstr>
      <vt:lpstr>Cardiovascular System Changes:  Coagulation</vt:lpstr>
      <vt:lpstr>Neurologic function</vt:lpstr>
      <vt:lpstr>Integumentary system</vt:lpstr>
      <vt:lpstr>Cont…</vt:lpstr>
      <vt:lpstr>Risk factors for postpartum complications </vt:lpstr>
      <vt:lpstr>Nursing Care plan </vt:lpstr>
      <vt:lpstr>PowerPoint Presentation</vt:lpstr>
      <vt:lpstr>Postpartum Assessment: Initial Assessments</vt:lpstr>
      <vt:lpstr>Postpartum Assessment: Initial Assessments</vt:lpstr>
      <vt:lpstr>Postpartum Assessment: Initial Assessments</vt:lpstr>
      <vt:lpstr>Postpartum Assessment: Chart Review</vt:lpstr>
      <vt:lpstr>Postpartum Assessment: Chart Review (Cont.)</vt:lpstr>
      <vt:lpstr>Postpartum Assessment: Focused Assessments After Vaginal Birth</vt:lpstr>
      <vt:lpstr>Postpartum Assessment: Vital Signs</vt:lpstr>
      <vt:lpstr>Postpartum Assessment: Fundus</vt:lpstr>
      <vt:lpstr>Postpartum Assessment: Lochia</vt:lpstr>
      <vt:lpstr>Postpartum Assessment: Perineum</vt:lpstr>
      <vt:lpstr>Postpartum Assessment: Bladder Elimination</vt:lpstr>
      <vt:lpstr>Postpartum Assessment: Lower Extremities</vt:lpstr>
      <vt:lpstr>PowerPoint Presentation</vt:lpstr>
      <vt:lpstr>PowerPoint Presentation</vt:lpstr>
      <vt:lpstr>Care in Immediate Postpartum Period: Providing Comfort Measures</vt:lpstr>
      <vt:lpstr>Care in Immediate Postpartum Period: Promoting Bladder Elimination</vt:lpstr>
      <vt:lpstr>Care in Immediate Postpartum Period: Promoting Bladder Elimination (Cont.)</vt:lpstr>
      <vt:lpstr>Care in Immediate Postpartum Period: Providing Fluid and Food</vt:lpstr>
      <vt:lpstr>Postpartum Depression</vt:lpstr>
      <vt:lpstr>Symptoms of postpartum depression </vt:lpstr>
      <vt:lpstr>Nursing care </vt:lpstr>
      <vt:lpstr>Nursing care 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physiological change occurring during the post partum period</dc:title>
  <dc:creator>AHMAD RAWHI</dc:creator>
  <cp:lastModifiedBy>Ahmad Rawhi Ata</cp:lastModifiedBy>
  <cp:revision>60</cp:revision>
  <dcterms:created xsi:type="dcterms:W3CDTF">2006-08-16T00:00:00Z</dcterms:created>
  <dcterms:modified xsi:type="dcterms:W3CDTF">2017-11-19T10:13:00Z</dcterms:modified>
</cp:coreProperties>
</file>