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85" r:id="rId5"/>
    <p:sldId id="286" r:id="rId6"/>
    <p:sldId id="289" r:id="rId7"/>
    <p:sldId id="287" r:id="rId8"/>
    <p:sldId id="261" r:id="rId9"/>
    <p:sldId id="262" r:id="rId10"/>
    <p:sldId id="288" r:id="rId11"/>
    <p:sldId id="267" r:id="rId12"/>
    <p:sldId id="268" r:id="rId13"/>
    <p:sldId id="295" r:id="rId14"/>
    <p:sldId id="293" r:id="rId15"/>
    <p:sldId id="294" r:id="rId16"/>
    <p:sldId id="299" r:id="rId17"/>
    <p:sldId id="297" r:id="rId18"/>
    <p:sldId id="300" r:id="rId19"/>
    <p:sldId id="296" r:id="rId20"/>
    <p:sldId id="269" r:id="rId21"/>
    <p:sldId id="270" r:id="rId22"/>
    <p:sldId id="275" r:id="rId23"/>
    <p:sldId id="277" r:id="rId24"/>
    <p:sldId id="281" r:id="rId25"/>
    <p:sldId id="282" r:id="rId26"/>
    <p:sldId id="290" r:id="rId27"/>
    <p:sldId id="283" r:id="rId28"/>
    <p:sldId id="301" r:id="rId29"/>
    <p:sldId id="302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A6B57B7-7AFA-4091-B754-D9975F0A198E}" type="datetimeFigureOut">
              <a:rPr lang="en-US" smtClean="0"/>
              <a:pPr/>
              <a:t>2/10/2016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md.com/a-to-z-guides/intravenous-pyelogram-ivp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umm.edu/~/ADAM/117/2/19246.ashx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V7K_C63Orc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rgerydoor.co.uk/medical_conditions/Indices/R/renal_calculi.htm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RENAL CALCULI </a:t>
            </a:r>
            <a:endParaRPr lang="en-US" smtClean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54037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Different factors can increase risk of developing</a:t>
            </a:r>
          </a:p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kidney stone:</a:t>
            </a:r>
          </a:p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- dehydration </a:t>
            </a:r>
          </a:p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-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certain diet: </a:t>
            </a:r>
          </a:p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(Too much sodium in diet increases the   </a:t>
            </a:r>
          </a:p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amount of calcium).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98177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7162800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Why do Renal Calculi occur?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Inherited tendency</a:t>
            </a:r>
          </a:p>
          <a:p>
            <a:pPr algn="l" rtl="0" eaLnBrk="1" hangingPunct="1">
              <a:defRPr/>
            </a:pPr>
            <a:r>
              <a:rPr lang="en-US" dirty="0" smtClean="0"/>
              <a:t>Infections</a:t>
            </a:r>
          </a:p>
          <a:p>
            <a:pPr algn="l" rtl="0" eaLnBrk="1" hangingPunct="1">
              <a:defRPr/>
            </a:pPr>
            <a:r>
              <a:rPr lang="en-US" dirty="0" smtClean="0"/>
              <a:t>Low urine flow.</a:t>
            </a:r>
          </a:p>
          <a:p>
            <a:pPr algn="l" rtl="0" eaLnBrk="1" hangingPunct="1">
              <a:defRPr/>
            </a:pPr>
            <a:r>
              <a:rPr lang="en-US" dirty="0" smtClean="0"/>
              <a:t>Kidney stones form when a change occurs in the normal balance of water, salts, and minerals.</a:t>
            </a:r>
          </a:p>
          <a:p>
            <a:pPr algn="l" rtl="0" eaLnBrk="1" hangingPunct="1">
              <a:defRPr/>
            </a:pPr>
            <a:r>
              <a:rPr lang="en-US" dirty="0" smtClean="0"/>
              <a:t>The most common cause of kidney stones is not </a:t>
            </a:r>
            <a:r>
              <a:rPr lang="en-US" b="1" dirty="0" smtClean="0"/>
              <a:t>drinking enough water. </a:t>
            </a:r>
          </a:p>
        </p:txBody>
      </p:sp>
    </p:spTree>
    <p:extLst>
      <p:ext uri="{BB962C8B-B14F-4D97-AF65-F5344CB8AC3E}">
        <p14:creationId xmlns:p14="http://schemas.microsoft.com/office/powerpoint/2010/main" xmlns="" val="185917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Tests to diagnose kidney stones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82296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33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Blood 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test:</a:t>
            </a:r>
            <a:endParaRPr lang="en-US" sz="33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Blood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tests may reveal too much calcium or uric  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acid in blood.</a:t>
            </a:r>
          </a:p>
          <a:p>
            <a:pPr marL="82296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33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Urine 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test:</a:t>
            </a:r>
            <a:endParaRPr lang="en-US" sz="33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-High or low levels of chemicals that inhibit or  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promote stone formation.</a:t>
            </a:r>
          </a:p>
          <a:p>
            <a:pPr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presence of red blood cell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- crystals 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(crystals in urine sample are examined under a microscope)</a:t>
            </a:r>
          </a:p>
          <a:p>
            <a:pPr algn="l" rtl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551056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Tests to diagnose kidney 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Imaging test: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may show kidney stones in urinary tract.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Example:  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- CT scan (computed tomography scan)   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[kidneys, ureter, and bladder].</a:t>
            </a:r>
          </a:p>
          <a:p>
            <a:pPr marL="0" indent="0">
              <a:buNone/>
            </a:pPr>
            <a:r>
              <a:rPr lang="en-US" dirty="0"/>
              <a:t>  - (IVP) </a:t>
            </a:r>
          </a:p>
        </p:txBody>
      </p:sp>
    </p:spTree>
    <p:extLst>
      <p:ext uri="{BB962C8B-B14F-4D97-AF65-F5344CB8AC3E}">
        <p14:creationId xmlns:p14="http://schemas.microsoft.com/office/powerpoint/2010/main" xmlns="" val="1014807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0"/>
            <a:ext cx="8183880" cy="105156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Urine Tests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8001000" cy="47244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Urine samples are required to evaluate features of the urine, including its acidity and the presence of:</a:t>
            </a:r>
          </a:p>
          <a:p>
            <a:pPr algn="l" rtl="0" eaLnBrk="1" hangingPunct="1">
              <a:defRPr/>
            </a:pPr>
            <a:r>
              <a:rPr lang="en-US" dirty="0" smtClean="0"/>
              <a:t>Red blood cells</a:t>
            </a:r>
          </a:p>
          <a:p>
            <a:pPr algn="l" rtl="0" eaLnBrk="1" hangingPunct="1">
              <a:defRPr/>
            </a:pPr>
            <a:r>
              <a:rPr lang="en-US" dirty="0" smtClean="0"/>
              <a:t>Crystals</a:t>
            </a:r>
          </a:p>
          <a:p>
            <a:pPr algn="l" rtl="0" eaLnBrk="1" hangingPunct="1">
              <a:defRPr/>
            </a:pPr>
            <a:r>
              <a:rPr lang="en-US" dirty="0" smtClean="0"/>
              <a:t>High or low levels of chemicals that inhibit or promote stone formation</a:t>
            </a:r>
          </a:p>
          <a:p>
            <a:pPr marL="0" indent="0" eaLnBrk="1" hangingPunct="1"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309608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7800"/>
            <a:ext cx="8183880" cy="105156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Microscopic Examination (urine test)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162800" cy="48006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The kidney stones obtained from the urine sample are examined under a microscope. </a:t>
            </a:r>
          </a:p>
          <a:p>
            <a:pPr algn="l" rtl="0" eaLnBrk="1" hangingPunct="1">
              <a:defRPr/>
            </a:pPr>
            <a:r>
              <a:rPr lang="en-US" dirty="0" smtClean="0"/>
              <a:t>The crystal formations are often specific enough so that the doctor is able to identify the substance causing the stone.</a:t>
            </a:r>
          </a:p>
        </p:txBody>
      </p:sp>
    </p:spTree>
    <p:extLst>
      <p:ext uri="{BB962C8B-B14F-4D97-AF65-F5344CB8AC3E}">
        <p14:creationId xmlns:p14="http://schemas.microsoft.com/office/powerpoint/2010/main" xmlns="" val="1218098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pad2.whstatic.com/images/thumb/a/ab/Dissolve-Kidney-Stones-Step-3-Version-2.jpg/670px-Dissolve-Kidney-Stones-Step-3-Version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85800"/>
            <a:ext cx="6381750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84976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81600"/>
            <a:ext cx="8183880" cy="105156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Testing the Acidity of Urine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382000" cy="5562600"/>
          </a:xfrm>
        </p:spPr>
        <p:txBody>
          <a:bodyPr rtlCol="0"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Testing whether urine is acidic or alkaline helps to identify the specific type of stone:</a:t>
            </a:r>
          </a:p>
          <a:p>
            <a:pPr marL="0" indent="0" algn="l" rtl="0" eaLnBrk="1" fontAlgn="auto" hangingPunct="1">
              <a:spcAft>
                <a:spcPts val="0"/>
              </a:spcAft>
              <a:buNone/>
              <a:defRPr/>
            </a:pPr>
            <a:endParaRPr lang="en-US" dirty="0" smtClean="0"/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A solution with a low pH (below 7.0) is acidic. (</a:t>
            </a:r>
            <a:r>
              <a:rPr lang="en-US" b="1" dirty="0" smtClean="0"/>
              <a:t>A low pH favors uric acid and </a:t>
            </a:r>
            <a:r>
              <a:rPr lang="en-US" b="1" dirty="0" err="1" smtClean="0"/>
              <a:t>cystine</a:t>
            </a:r>
            <a:r>
              <a:rPr lang="en-US" b="1" dirty="0" smtClean="0"/>
              <a:t> stones</a:t>
            </a:r>
            <a:r>
              <a:rPr lang="en-US" dirty="0" smtClean="0"/>
              <a:t>.)</a:t>
            </a:r>
          </a:p>
          <a:p>
            <a:pPr marL="0" indent="0" algn="l" rtl="0" eaLnBrk="1" fontAlgn="auto" hangingPunct="1">
              <a:spcAft>
                <a:spcPts val="0"/>
              </a:spcAft>
              <a:buNone/>
              <a:defRPr/>
            </a:pPr>
            <a:endParaRPr lang="en-US" dirty="0" smtClean="0"/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A solution with a high pH is alkaline. (</a:t>
            </a:r>
            <a:r>
              <a:rPr lang="en-US" b="1" dirty="0" smtClean="0"/>
              <a:t>A high pH favors calcium phosphate stones.</a:t>
            </a:r>
            <a:r>
              <a:rPr lang="en-US" dirty="0" smtClean="0"/>
              <a:t>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120077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273040"/>
            <a:ext cx="8183880" cy="105156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Testing for Blood in the Urine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914400" y="533400"/>
            <a:ext cx="7162800" cy="51054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A dipstick test for blood in the urine (</a:t>
            </a:r>
            <a:r>
              <a:rPr lang="en-US" b="1" dirty="0" smtClean="0"/>
              <a:t>called </a:t>
            </a:r>
            <a:r>
              <a:rPr lang="en-US" b="1" dirty="0" err="1" smtClean="0"/>
              <a:t>hematuria</a:t>
            </a:r>
            <a:r>
              <a:rPr lang="en-US" dirty="0" smtClean="0"/>
              <a:t>) is typically performed when patients appear in the emergency room with flank pain </a:t>
            </a:r>
            <a:r>
              <a:rPr lang="en-US" b="1" dirty="0" smtClean="0"/>
              <a:t>(the primary symptom of kidney stones).</a:t>
            </a:r>
          </a:p>
          <a:p>
            <a:pPr algn="l" rtl="0" eaLnBrk="1" hangingPunct="1">
              <a:defRPr/>
            </a:pPr>
            <a:r>
              <a:rPr lang="en-US" dirty="0" smtClean="0"/>
              <a:t> About a third of kidney stone patients do not show blood in the urine, so other tests may be needed.</a:t>
            </a:r>
          </a:p>
        </p:txBody>
      </p:sp>
    </p:spTree>
    <p:extLst>
      <p:ext uri="{BB962C8B-B14F-4D97-AF65-F5344CB8AC3E}">
        <p14:creationId xmlns:p14="http://schemas.microsoft.com/office/powerpoint/2010/main" xmlns="" val="32224035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75438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0379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48400"/>
            <a:ext cx="8183880" cy="1051560"/>
          </a:xfrm>
        </p:spPr>
        <p:txBody>
          <a:bodyPr rtlCol="0">
            <a:normAutofit fontScale="90000"/>
          </a:bodyPr>
          <a:lstStyle/>
          <a:p>
            <a:pPr marL="265176" lvl="0" indent="-265176">
              <a:spcBef>
                <a:spcPts val="250"/>
              </a:spcBef>
            </a:pP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What are Renal Calculi </a:t>
            </a: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>? (kidney 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stones)</a:t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b="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b="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A kidney stone is a solid mass made up of tiny</a:t>
            </a:r>
            <a:br>
              <a:rPr lang="en-US" sz="3100" b="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100" b="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3100" b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crystals.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29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r>
              <a:rPr lang="en-US" sz="2900" b="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900" b="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dirty="0" smtClean="0">
              <a:solidFill>
                <a:srgbClr val="291CD6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051048"/>
          </a:xfrm>
        </p:spPr>
        <p:txBody>
          <a:bodyPr>
            <a:normAutofit/>
          </a:bodyPr>
          <a:lstStyle/>
          <a:p>
            <a:pPr algn="l" rtl="0" eaLnBrk="1" hangingPunct="1">
              <a:defRPr/>
            </a:pP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Urine passes away from the kidneys, down a tube on each side called the </a:t>
            </a:r>
            <a:r>
              <a:rPr lang="en-US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ureters, </a:t>
            </a: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into the bladder. From here, the urine is discharged through the </a:t>
            </a:r>
            <a:r>
              <a:rPr lang="en-US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urethra</a:t>
            </a:r>
          </a:p>
          <a:p>
            <a:pPr marL="0" indent="0" algn="l" rtl="0" eaLnBrk="1" hangingPunct="1">
              <a:buNone/>
              <a:defRPr/>
            </a:pPr>
            <a:endParaRPr lang="en-US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>
              <a:defRPr/>
            </a:pP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there is too much of certain waste products in the urine, these substances form crystals</a:t>
            </a:r>
          </a:p>
          <a:p>
            <a:pPr algn="l" rtl="0" eaLnBrk="1" hangingPunct="1">
              <a:defRPr/>
            </a:pP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Crystals can then combine to form</a:t>
            </a:r>
            <a:r>
              <a:rPr lang="en-US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stones</a:t>
            </a:r>
            <a:r>
              <a:rPr lang="en-US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 eaLnBrk="1" hangingPunct="1">
              <a:defRPr/>
            </a:pPr>
            <a:endParaRPr lang="en-US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447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2"/>
          <p:cNvSpPr txBox="1">
            <a:spLocks noChangeArrowheads="1"/>
          </p:cNvSpPr>
          <p:nvPr/>
        </p:nvSpPr>
        <p:spPr bwMode="auto">
          <a:xfrm>
            <a:off x="2286000" y="381000"/>
            <a:ext cx="533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3600" b="1">
                <a:solidFill>
                  <a:srgbClr val="291CD6"/>
                </a:solidFill>
                <a:latin typeface="Calibri" pitchFamily="34" charset="0"/>
              </a:rPr>
              <a:t>         Spiral CT scan</a:t>
            </a:r>
          </a:p>
        </p:txBody>
      </p:sp>
      <p:pic>
        <p:nvPicPr>
          <p:cNvPr id="44035" name="Picture 3" descr="polls_spiralCT_3949_676812_answer_3_xlarg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33337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4" descr="kidstone.bmp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276600"/>
            <a:ext cx="38084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3307" y="6019800"/>
            <a:ext cx="1770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Imaging test:</a:t>
            </a:r>
          </a:p>
        </p:txBody>
      </p:sp>
    </p:spTree>
    <p:extLst>
      <p:ext uri="{BB962C8B-B14F-4D97-AF65-F5344CB8AC3E}">
        <p14:creationId xmlns:p14="http://schemas.microsoft.com/office/powerpoint/2010/main" xmlns="" val="1998897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47800"/>
            <a:ext cx="6324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1447800" y="381000"/>
            <a:ext cx="6350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 b="1" dirty="0">
                <a:latin typeface="Calibri" pitchFamily="34" charset="0"/>
                <a:hlinkClick r:id="rId3"/>
              </a:rPr>
              <a:t>Intravenous </a:t>
            </a:r>
            <a:r>
              <a:rPr lang="en-US" sz="4000" b="1" dirty="0" err="1">
                <a:latin typeface="Calibri" pitchFamily="34" charset="0"/>
                <a:hlinkClick r:id="rId3"/>
              </a:rPr>
              <a:t>pyelogram</a:t>
            </a:r>
            <a:r>
              <a:rPr lang="en-US" sz="4000" b="1" dirty="0">
                <a:latin typeface="Calibri" pitchFamily="34" charset="0"/>
                <a:hlinkClick r:id="rId3"/>
              </a:rPr>
              <a:t> (IVP)</a:t>
            </a:r>
            <a:r>
              <a:rPr lang="en-US" sz="4000" b="1" dirty="0">
                <a:latin typeface="Calibri" pitchFamily="34" charset="0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6172200"/>
            <a:ext cx="1665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Imaging test</a:t>
            </a:r>
          </a:p>
        </p:txBody>
      </p:sp>
    </p:spTree>
    <p:extLst>
      <p:ext uri="{BB962C8B-B14F-4D97-AF65-F5344CB8AC3E}">
        <p14:creationId xmlns:p14="http://schemas.microsoft.com/office/powerpoint/2010/main" xmlns="" val="1714542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4" descr="http://kidneystonetreatmentreviews.com/pie-chart-kidney-stones-s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828800"/>
            <a:ext cx="520858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606175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graphics8.nytimes.com/images/2007/08/01/health/adam/170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657225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035364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Treatment of small stones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defRPr/>
            </a:pPr>
            <a:r>
              <a:rPr lang="en-GB" sz="2400" b="1" dirty="0" smtClean="0">
                <a:effectLst/>
              </a:rPr>
              <a:t>Drinking water.</a:t>
            </a:r>
            <a:r>
              <a:rPr lang="en-GB" sz="2400" dirty="0" smtClean="0">
                <a:effectLst/>
              </a:rPr>
              <a:t> Drinking as much as 2.0 to 2.8 </a:t>
            </a:r>
            <a:r>
              <a:rPr lang="en-GB" sz="2400" dirty="0" err="1" smtClean="0">
                <a:effectLst/>
              </a:rPr>
              <a:t>liters</a:t>
            </a:r>
            <a:r>
              <a:rPr lang="en-GB" sz="2400" dirty="0" smtClean="0">
                <a:effectLst/>
              </a:rPr>
              <a:t> a day may help flush out your urinary system. </a:t>
            </a:r>
          </a:p>
          <a:p>
            <a:pPr algn="l" rtl="0">
              <a:defRPr/>
            </a:pPr>
            <a:endParaRPr lang="en-GB" sz="2400" dirty="0" smtClean="0">
              <a:effectLst/>
            </a:endParaRPr>
          </a:p>
          <a:p>
            <a:pPr algn="l" rtl="0">
              <a:defRPr/>
            </a:pPr>
            <a:r>
              <a:rPr lang="en-GB" sz="2400" b="1" dirty="0" smtClean="0">
                <a:effectLst/>
              </a:rPr>
              <a:t>Pain relievers.</a:t>
            </a:r>
            <a:r>
              <a:rPr lang="en-GB" sz="2400" dirty="0" smtClean="0">
                <a:effectLst/>
              </a:rPr>
              <a:t> Passing a small stone can cause some discomfort. To relieve mild pain, your doctor may recommend pain killers. </a:t>
            </a:r>
          </a:p>
          <a:p>
            <a:pPr algn="l" rtl="0">
              <a:defRPr/>
            </a:pPr>
            <a:endParaRPr lang="en-GB" sz="2400" dirty="0" smtClean="0">
              <a:effectLst/>
            </a:endParaRPr>
          </a:p>
          <a:p>
            <a:pPr algn="l" rtl="0">
              <a:defRPr/>
            </a:pPr>
            <a:r>
              <a:rPr lang="en-GB" sz="2400" b="1" dirty="0" smtClean="0">
                <a:effectLst/>
              </a:rPr>
              <a:t>Medical therapy.</a:t>
            </a:r>
            <a:r>
              <a:rPr lang="en-GB" sz="2400" dirty="0" smtClean="0">
                <a:effectLst/>
              </a:rPr>
              <a:t> Your doctor may give you a medication to help pass your kidney stone. This type of medication, known as an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alpha blocker, </a:t>
            </a:r>
            <a:r>
              <a:rPr lang="en-GB" sz="2400" dirty="0" smtClean="0">
                <a:effectLst/>
              </a:rPr>
              <a:t>relaxes the muscles in your ureters, helping you to pass the kidney stone more quickly and with less pain.</a:t>
            </a:r>
          </a:p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289061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381000" y="5181600"/>
            <a:ext cx="8183880" cy="105156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Treatment of large stones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>
              <a:defRPr/>
            </a:pPr>
            <a:r>
              <a:rPr lang="en-GB" sz="2400" b="1" i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Using sound waves to break up stones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. </a:t>
            </a:r>
            <a:r>
              <a:rPr lang="en-GB" sz="2400" dirty="0" smtClean="0">
                <a:effectLst/>
              </a:rPr>
              <a:t>For certain kidney stones — </a:t>
            </a:r>
            <a:r>
              <a:rPr lang="en-GB" sz="2400" b="1" dirty="0" smtClean="0">
                <a:effectLst/>
              </a:rPr>
              <a:t>depending on size and location </a:t>
            </a:r>
            <a:r>
              <a:rPr lang="en-GB" sz="2400" dirty="0" smtClean="0">
                <a:effectLst/>
              </a:rPr>
              <a:t>— your doctor may recommend a procedure called extracorporeal shock wave lithotripsy (ESWL).</a:t>
            </a:r>
          </a:p>
          <a:p>
            <a:pPr marL="0" indent="0" algn="l" rtl="0">
              <a:buNone/>
              <a:defRPr/>
            </a:pPr>
            <a:endParaRPr lang="en-GB" sz="2400" dirty="0" smtClean="0">
              <a:effectLst/>
            </a:endParaRPr>
          </a:p>
          <a:p>
            <a:pPr algn="l" rtl="0">
              <a:defRPr/>
            </a:pPr>
            <a:r>
              <a:rPr lang="en-GB" sz="2400" dirty="0" smtClean="0">
                <a:effectLst/>
              </a:rPr>
              <a:t>ESWL uses sound waves to create strong vibrations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(shock waves) </a:t>
            </a:r>
            <a:r>
              <a:rPr lang="en-GB" sz="2400" dirty="0" smtClean="0">
                <a:effectLst/>
              </a:rPr>
              <a:t>that break the stones into tiny pieces that can be passed in your urine. </a:t>
            </a:r>
          </a:p>
          <a:p>
            <a:pPr algn="l" rtl="0">
              <a:defRPr/>
            </a:pPr>
            <a:r>
              <a:rPr lang="en-GB" sz="2400" dirty="0" smtClean="0">
                <a:effectLst/>
              </a:rPr>
              <a:t>The procedure lasts about 45 to 60 minutes and can cause moderate pain, so you may be under sedation or light anaesthesia to make you comfortable</a:t>
            </a:r>
            <a:r>
              <a:rPr lang="en-GB" sz="2800" dirty="0" smtClean="0"/>
              <a:t>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8572495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Lithotripsy proced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>
                <a:latin typeface="Arial" charset="0"/>
                <a:cs typeface="Arial" charset="0"/>
                <a:hlinkClick r:id="rId3"/>
              </a:rPr>
              <a:t>Lithotripsy procedure</a:t>
            </a:r>
            <a:r>
              <a:rPr lang="en-GB"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77211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4114800"/>
          </a:xfrm>
        </p:spPr>
        <p:txBody>
          <a:bodyPr>
            <a:normAutofit fontScale="92500" lnSpcReduction="10000"/>
          </a:bodyPr>
          <a:lstStyle/>
          <a:p>
            <a:pPr algn="l" rtl="0">
              <a:defRPr/>
            </a:pPr>
            <a:r>
              <a:rPr lang="en-GB" sz="2800" i="1" dirty="0" smtClean="0">
                <a:solidFill>
                  <a:schemeClr val="accent1">
                    <a:lumMod val="75000"/>
                  </a:schemeClr>
                </a:solidFill>
              </a:rPr>
              <a:t>Surgery to remove very large stones in the kidney.</a:t>
            </a:r>
            <a:r>
              <a:rPr lang="en-GB" sz="2800" i="1" dirty="0" smtClean="0">
                <a:solidFill>
                  <a:srgbClr val="FFFF00"/>
                </a:solidFill>
              </a:rPr>
              <a:t> </a:t>
            </a:r>
            <a:r>
              <a:rPr lang="en-GB" sz="2800" dirty="0" smtClean="0"/>
              <a:t>involves surgically removing a kidney stone using small </a:t>
            </a:r>
            <a:r>
              <a:rPr lang="en-GB" sz="2800" b="1" dirty="0" smtClean="0"/>
              <a:t>telescopes</a:t>
            </a:r>
            <a:r>
              <a:rPr lang="en-GB" sz="2800" dirty="0" smtClean="0"/>
              <a:t> </a:t>
            </a:r>
            <a:r>
              <a:rPr lang="en-GB" sz="2800" dirty="0" smtClean="0"/>
              <a:t>and instruments inserted through a small incision in your back</a:t>
            </a:r>
            <a:r>
              <a:rPr lang="en-GB" dirty="0" smtClean="0"/>
              <a:t>.</a:t>
            </a:r>
          </a:p>
          <a:p>
            <a:pPr algn="l" rtl="0">
              <a:defRPr/>
            </a:pPr>
            <a:r>
              <a:rPr lang="en-GB" sz="2800" i="1" dirty="0" smtClean="0">
                <a:solidFill>
                  <a:schemeClr val="accent1">
                    <a:lumMod val="75000"/>
                  </a:schemeClr>
                </a:solidFill>
              </a:rPr>
              <a:t>Using a scope to remove stones.</a:t>
            </a:r>
            <a:r>
              <a:rPr lang="en-GB" sz="2800" dirty="0" smtClean="0"/>
              <a:t> To remove a smaller stone in your </a:t>
            </a:r>
            <a:r>
              <a:rPr lang="en-GB" sz="2800" dirty="0" err="1" smtClean="0"/>
              <a:t>ureters</a:t>
            </a:r>
            <a:r>
              <a:rPr lang="en-GB" sz="2800" dirty="0" smtClean="0"/>
              <a:t> or kidney, your doctor may pass a thin lighted tube (</a:t>
            </a:r>
            <a:r>
              <a:rPr lang="en-GB" sz="2800" b="1" dirty="0" err="1" smtClean="0"/>
              <a:t>ureteroscope</a:t>
            </a:r>
            <a:r>
              <a:rPr lang="en-GB" sz="2800" dirty="0" smtClean="0"/>
              <a:t>) equipped with a camera through your urethra and bladder to your ureter</a:t>
            </a:r>
            <a:r>
              <a:rPr lang="en-GB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2087234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Uterscope</a:t>
            </a:r>
            <a:endParaRPr lang="ar-SA" dirty="0"/>
          </a:p>
        </p:txBody>
      </p:sp>
      <p:pic>
        <p:nvPicPr>
          <p:cNvPr id="4" name="Content Placeholder 3" descr="utersco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1" y="530225"/>
            <a:ext cx="5437990" cy="4895143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Telescope</a:t>
            </a:r>
            <a:endParaRPr lang="ar-SA" dirty="0"/>
          </a:p>
        </p:txBody>
      </p:sp>
      <p:pic>
        <p:nvPicPr>
          <p:cNvPr id="4" name="Content Placeholder 3" descr="telesco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304800"/>
            <a:ext cx="5181600" cy="536094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"/>
          <p:cNvSpPr txBox="1">
            <a:spLocks noChangeArrowheads="1"/>
          </p:cNvSpPr>
          <p:nvPr/>
        </p:nvSpPr>
        <p:spPr bwMode="auto">
          <a:xfrm>
            <a:off x="457200" y="685800"/>
            <a:ext cx="8153400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Kidney Stone F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ormation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Kidney stones result from crystals in the urine 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aggregating together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when the urine becomes highly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concentrated.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400" dirty="0" smtClean="0"/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these stones become large enough, they cause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obstruction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the kidney drainage system which may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result in severe pain, bleeding, infection,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Factors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that exacerbate stone formation include 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concentrated urine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acidity of urine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Example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crystal found in acidic urine: uric acid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Example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crystal found in alkaline urine: calcium 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phosphate.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569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981200"/>
            <a:ext cx="45720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www.youtube.com/watch?v=PV7K_C63Orc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0481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533401"/>
            <a:ext cx="7391400" cy="706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Types of kidney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stones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common types of kidney stone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Calcium </a:t>
            </a:r>
            <a:r>
              <a:rPr lang="en-US" sz="3200" b="1" i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stones</a:t>
            </a:r>
            <a:r>
              <a:rPr lang="en-US" sz="3200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b="1" i="1" u="sng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calcium combines with another mineral,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insoluble crystals which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either calcium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oxalate or calcium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phosphate.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ts val="250"/>
              </a:spcBef>
              <a:buClr>
                <a:srgbClr val="F07F09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This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may happen if there is too much calcium in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diet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milk, cheese or bread.</a:t>
            </a:r>
          </a:p>
          <a:p>
            <a:pPr marL="342900" lvl="0" indent="-342900">
              <a:spcBef>
                <a:spcPts val="250"/>
              </a:spcBef>
              <a:buClr>
                <a:srgbClr val="F07F09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Other people may have an overactive parathyroid gland (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hyperparathyroidism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). This results in calcium being leached out of the bones and it has nowhere else to go but the urine. 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0331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914400"/>
            <a:ext cx="83820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Uric acid stones: </a:t>
            </a:r>
          </a:p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These form crystals in the urine.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They are commonly due to  high purine diet,  in patients who suffer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gout.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diet rich in purine may increase uric acid in urine. 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uric acid becomes concentrated in the urine, it can settle and form a stone 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These stones form in acidic urine.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Tx/>
              <a:buChar char="-"/>
            </a:pPr>
            <a:r>
              <a:rPr lang="en-US" sz="2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study has shown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that consuming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animal protein is associated with increased serum and urine uric acid in healthy individual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6487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674400"/>
            <a:ext cx="8001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Oxalate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stones</a:t>
            </a:r>
          </a:p>
          <a:p>
            <a:pPr lvl="0"/>
            <a:endParaRPr lang="en-US" sz="2800" dirty="0">
              <a:solidFill>
                <a:schemeClr val="accent1">
                  <a:lumMod val="75000"/>
                </a:schemeClr>
              </a:solidFill>
              <a:latin typeface="New times roman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New times roman"/>
                <a:cs typeface="Times New Roman" pitchFamily="18" charset="0"/>
              </a:rPr>
              <a:t>can occur if there is too much oxalate in the diet </a:t>
            </a:r>
            <a:r>
              <a:rPr lang="en-US" sz="2800" dirty="0">
                <a:solidFill>
                  <a:srgbClr val="C00000"/>
                </a:solidFill>
                <a:latin typeface="New times roman"/>
                <a:cs typeface="Times New Roman" pitchFamily="18" charset="0"/>
              </a:rPr>
              <a:t>(</a:t>
            </a:r>
            <a:r>
              <a:rPr lang="en-US" sz="2800" dirty="0" err="1">
                <a:solidFill>
                  <a:srgbClr val="C00000"/>
                </a:solidFill>
                <a:latin typeface="New times roman"/>
                <a:cs typeface="Times New Roman" pitchFamily="18" charset="0"/>
              </a:rPr>
              <a:t>e.g</a:t>
            </a:r>
            <a:r>
              <a:rPr lang="en-US" sz="2800" dirty="0">
                <a:solidFill>
                  <a:srgbClr val="C00000"/>
                </a:solidFill>
                <a:latin typeface="New times roman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spinach,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chocolates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and certain nuts).</a:t>
            </a:r>
          </a:p>
          <a:p>
            <a:pPr lvl="0"/>
            <a:endParaRPr lang="en-US" sz="2800" dirty="0">
              <a:solidFill>
                <a:srgbClr val="000000"/>
              </a:solidFill>
              <a:latin typeface="New times roman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New times roman"/>
                <a:cs typeface="Times New Roman" pitchFamily="18" charset="0"/>
              </a:rPr>
              <a:t>They are more </a:t>
            </a:r>
            <a:r>
              <a:rPr lang="en-US" sz="2800" dirty="0" smtClean="0">
                <a:solidFill>
                  <a:srgbClr val="000000"/>
                </a:solidFill>
                <a:latin typeface="New times roman"/>
                <a:cs typeface="Times New Roman" pitchFamily="18" charset="0"/>
              </a:rPr>
              <a:t>likely </a:t>
            </a:r>
            <a:r>
              <a:rPr lang="en-US" sz="2800" dirty="0">
                <a:solidFill>
                  <a:srgbClr val="000000"/>
                </a:solidFill>
                <a:latin typeface="New times roman"/>
                <a:cs typeface="Times New Roman" pitchFamily="18" charset="0"/>
              </a:rPr>
              <a:t>occur in people who have a bowel problem in which fat is not being absorbed properly</a:t>
            </a:r>
            <a:r>
              <a:rPr lang="en-US" sz="3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en-US" sz="3200" dirty="0">
              <a:solidFill>
                <a:prstClr val="black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9684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112982"/>
            <a:ext cx="7848600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endParaRPr lang="en-US" sz="2800" dirty="0">
              <a:solidFill>
                <a:prstClr val="black"/>
              </a:solidFill>
              <a:latin typeface="Gill Sans MT"/>
            </a:endParaRPr>
          </a:p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3200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stones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These are 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rare stone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where the kidneys leak high quantities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amino acid </a:t>
            </a:r>
            <a:r>
              <a:rPr lang="en-US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 excess of </a:t>
            </a:r>
            <a:r>
              <a:rPr lang="en-US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crystals are found in the urine of affected patients which clump together to form stones.</a:t>
            </a:r>
            <a:endParaRPr lang="en-US" sz="28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626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"/>
            <a:ext cx="6248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4743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/>
              </a:rPr>
              <a:t>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539496" indent="-457200">
              <a:spcBef>
                <a:spcPts val="600"/>
              </a:spcBef>
              <a:buClr>
                <a:srgbClr val="3891A7"/>
              </a:buClr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Sudden severe back pain</a:t>
            </a: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radiating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towards the groin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>
              <a:spcBef>
                <a:spcPts val="600"/>
              </a:spcBef>
              <a:buClr>
                <a:srgbClr val="3891A7"/>
              </a:buClr>
              <a:buNone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defRPr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May be associated with nausea, vomiting, abdominal bloating, possible blood in urine, pain during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urination, chills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fever. </a:t>
            </a:r>
            <a:endParaRPr lang="en-US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defRPr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Stones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the urinary tract can be one of the most painful conditions known to humankind.</a:t>
            </a:r>
          </a:p>
        </p:txBody>
      </p:sp>
    </p:spTree>
    <p:extLst>
      <p:ext uri="{BB962C8B-B14F-4D97-AF65-F5344CB8AC3E}">
        <p14:creationId xmlns:p14="http://schemas.microsoft.com/office/powerpoint/2010/main" xmlns="" val="36520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135</TotalTime>
  <Words>898</Words>
  <Application>Microsoft Office PowerPoint</Application>
  <PresentationFormat>On-screen Show (4:3)</PresentationFormat>
  <Paragraphs>121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Aspect</vt:lpstr>
      <vt:lpstr>RENAL CALCULI </vt:lpstr>
      <vt:lpstr>              What are Renal Calculi ? (kidney  stones)  A kidney stone is a solid mass made up of tiny           crystals.   . </vt:lpstr>
      <vt:lpstr>Slide 3</vt:lpstr>
      <vt:lpstr>Slide 4</vt:lpstr>
      <vt:lpstr>Slide 5</vt:lpstr>
      <vt:lpstr>Slide 6</vt:lpstr>
      <vt:lpstr>Slide 7</vt:lpstr>
      <vt:lpstr>Slide 8</vt:lpstr>
      <vt:lpstr>Symptoms</vt:lpstr>
      <vt:lpstr>Slide 10</vt:lpstr>
      <vt:lpstr>Why do Renal Calculi occur? </vt:lpstr>
      <vt:lpstr>Tests to diagnose kidney stones</vt:lpstr>
      <vt:lpstr>Tests to diagnose kidney stones</vt:lpstr>
      <vt:lpstr>Urine Tests </vt:lpstr>
      <vt:lpstr>Microscopic Examination (urine test) </vt:lpstr>
      <vt:lpstr>Slide 16</vt:lpstr>
      <vt:lpstr>Testing the Acidity of Urine </vt:lpstr>
      <vt:lpstr>Testing for Blood in the Urine </vt:lpstr>
      <vt:lpstr>Slide 19</vt:lpstr>
      <vt:lpstr>Slide 20</vt:lpstr>
      <vt:lpstr>Slide 21</vt:lpstr>
      <vt:lpstr>Slide 22</vt:lpstr>
      <vt:lpstr>Slide 23</vt:lpstr>
      <vt:lpstr>Treatment of small stones</vt:lpstr>
      <vt:lpstr>Treatment of large stones </vt:lpstr>
      <vt:lpstr>Slide 26</vt:lpstr>
      <vt:lpstr>Slide 27</vt:lpstr>
      <vt:lpstr>Uterscope</vt:lpstr>
      <vt:lpstr>Telescope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RENAL CALCULI </dc:title>
  <dc:creator>Amal Albity</dc:creator>
  <cp:lastModifiedBy>aalbity</cp:lastModifiedBy>
  <cp:revision>15</cp:revision>
  <dcterms:created xsi:type="dcterms:W3CDTF">2016-02-04T06:21:33Z</dcterms:created>
  <dcterms:modified xsi:type="dcterms:W3CDTF">2016-02-10T06:29:17Z</dcterms:modified>
</cp:coreProperties>
</file>