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notesMasterIdLst>
    <p:notesMasterId r:id="rId19"/>
  </p:notesMasterIdLst>
  <p:sldIdLst>
    <p:sldId id="310" r:id="rId2"/>
    <p:sldId id="311" r:id="rId3"/>
    <p:sldId id="312" r:id="rId4"/>
    <p:sldId id="313" r:id="rId5"/>
    <p:sldId id="314" r:id="rId6"/>
    <p:sldId id="315" r:id="rId7"/>
    <p:sldId id="316" r:id="rId8"/>
    <p:sldId id="42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636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D5F4C-5850-4C03-9D6F-14CB79E2B65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FBB8D-D00F-49E1-89E1-ABB9A878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94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mtClean="0"/>
              <a:t>When drawing the family tree we use these universal symbols and relationship lines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3BAA412-0298-48C7-AEF5-9322F5B931A7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33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727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91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2547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744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1926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942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194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15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23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829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606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787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80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015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820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07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07067" y="1139405"/>
            <a:ext cx="7766936" cy="1646302"/>
          </a:xfrm>
        </p:spPr>
        <p:txBody>
          <a:bodyPr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edigree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07692" y="3524740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Lecture 7</a:t>
            </a:r>
          </a:p>
        </p:txBody>
      </p:sp>
    </p:spTree>
    <p:extLst>
      <p:ext uri="{BB962C8B-B14F-4D97-AF65-F5344CB8AC3E}">
        <p14:creationId xmlns:p14="http://schemas.microsoft.com/office/powerpoint/2010/main" val="300737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939167"/>
          </a:xfrm>
        </p:spPr>
        <p:txBody>
          <a:bodyPr/>
          <a:lstStyle/>
          <a:p>
            <a:r>
              <a:rPr lang="en-US" dirty="0" smtClean="0"/>
              <a:t>Example of pedigree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011" y="1402655"/>
            <a:ext cx="10820400" cy="451514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Is it autosomal or X-linked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2286000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677536" y="232022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293395" y="228556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232008" y="2286000"/>
            <a:ext cx="9144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3647" y="39611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71956" y="3961112"/>
            <a:ext cx="9144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154672" y="39611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87251" y="3961112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760882" y="3961112"/>
            <a:ext cx="9144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207795" y="39611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281572" y="560199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01683" y="5559690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846482" y="551867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stCxn id="4" idx="3"/>
          </p:cNvCxnSpPr>
          <p:nvPr/>
        </p:nvCxnSpPr>
        <p:spPr>
          <a:xfrm flipV="1">
            <a:off x="2895600" y="2742763"/>
            <a:ext cx="781936" cy="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1"/>
          </p:cNvCxnSpPr>
          <p:nvPr/>
        </p:nvCxnSpPr>
        <p:spPr>
          <a:xfrm flipV="1">
            <a:off x="7146408" y="2742763"/>
            <a:ext cx="1146987" cy="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8" idx="3"/>
            <a:endCxn id="9" idx="2"/>
          </p:cNvCxnSpPr>
          <p:nvPr/>
        </p:nvCxnSpPr>
        <p:spPr>
          <a:xfrm>
            <a:off x="1648047" y="4418312"/>
            <a:ext cx="8239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9" idx="6"/>
            <a:endCxn id="10" idx="2"/>
          </p:cNvCxnSpPr>
          <p:nvPr/>
        </p:nvCxnSpPr>
        <p:spPr>
          <a:xfrm>
            <a:off x="3386356" y="4418312"/>
            <a:ext cx="768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1" idx="3"/>
            <a:endCxn id="12" idx="2"/>
          </p:cNvCxnSpPr>
          <p:nvPr/>
        </p:nvCxnSpPr>
        <p:spPr>
          <a:xfrm>
            <a:off x="7101651" y="4418312"/>
            <a:ext cx="65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2" idx="6"/>
            <a:endCxn id="13" idx="1"/>
          </p:cNvCxnSpPr>
          <p:nvPr/>
        </p:nvCxnSpPr>
        <p:spPr>
          <a:xfrm>
            <a:off x="8675282" y="4418312"/>
            <a:ext cx="532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4" idx="3"/>
          </p:cNvCxnSpPr>
          <p:nvPr/>
        </p:nvCxnSpPr>
        <p:spPr>
          <a:xfrm>
            <a:off x="5195972" y="6059196"/>
            <a:ext cx="4057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516083" y="6057910"/>
            <a:ext cx="330399" cy="12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286568" y="2742763"/>
            <a:ext cx="0" cy="839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190847" y="3594970"/>
            <a:ext cx="32433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760882" y="2777428"/>
            <a:ext cx="0" cy="739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644451" y="3582444"/>
            <a:ext cx="28753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9" idx="0"/>
          </p:cNvCxnSpPr>
          <p:nvPr/>
        </p:nvCxnSpPr>
        <p:spPr>
          <a:xfrm>
            <a:off x="2929156" y="3594970"/>
            <a:ext cx="0" cy="366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8" idx="0"/>
          </p:cNvCxnSpPr>
          <p:nvPr/>
        </p:nvCxnSpPr>
        <p:spPr>
          <a:xfrm>
            <a:off x="1190847" y="3594970"/>
            <a:ext cx="0" cy="366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434214" y="3594970"/>
            <a:ext cx="0" cy="366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12" idx="0"/>
          </p:cNvCxnSpPr>
          <p:nvPr/>
        </p:nvCxnSpPr>
        <p:spPr>
          <a:xfrm>
            <a:off x="8218082" y="3582444"/>
            <a:ext cx="0" cy="378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11" idx="0"/>
          </p:cNvCxnSpPr>
          <p:nvPr/>
        </p:nvCxnSpPr>
        <p:spPr>
          <a:xfrm>
            <a:off x="6644451" y="3582444"/>
            <a:ext cx="0" cy="378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9519781" y="3582444"/>
            <a:ext cx="0" cy="378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10" idx="6"/>
            <a:endCxn id="11" idx="1"/>
          </p:cNvCxnSpPr>
          <p:nvPr/>
        </p:nvCxnSpPr>
        <p:spPr>
          <a:xfrm>
            <a:off x="5069072" y="4418312"/>
            <a:ext cx="1118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601683" y="4418312"/>
            <a:ext cx="0" cy="667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4738772" y="5210827"/>
            <a:ext cx="2362879" cy="25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endCxn id="14" idx="0"/>
          </p:cNvCxnSpPr>
          <p:nvPr/>
        </p:nvCxnSpPr>
        <p:spPr>
          <a:xfrm>
            <a:off x="4738772" y="5205075"/>
            <a:ext cx="0" cy="396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endCxn id="16" idx="0"/>
          </p:cNvCxnSpPr>
          <p:nvPr/>
        </p:nvCxnSpPr>
        <p:spPr>
          <a:xfrm>
            <a:off x="6058883" y="5210827"/>
            <a:ext cx="0" cy="348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101651" y="5223353"/>
            <a:ext cx="0" cy="295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/>
          <p:cNvSpPr txBox="1">
            <a:spLocks/>
          </p:cNvSpPr>
          <p:nvPr/>
        </p:nvSpPr>
        <p:spPr>
          <a:xfrm>
            <a:off x="1881951" y="296939"/>
            <a:ext cx="8610600" cy="9391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Example of pedigree charts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4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sz="4800" dirty="0" smtClean="0"/>
              <a:t>Autosomal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1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a pedigree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2. Determine whether the disorder is dominant or recessive.</a:t>
            </a:r>
          </a:p>
          <a:p>
            <a:pPr marL="0" indent="0">
              <a:buNone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If the disorder is </a:t>
            </a:r>
            <a:r>
              <a:rPr lang="en-US" sz="2400" dirty="0" smtClean="0">
                <a:solidFill>
                  <a:schemeClr val="tx1"/>
                </a:solidFill>
              </a:rPr>
              <a:t>dominant, one of the parents must have the disorder.</a:t>
            </a:r>
          </a:p>
          <a:p>
            <a:pPr>
              <a:buFontTx/>
              <a:buChar char="-"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</a:rPr>
              <a:t>If the disorder is recessive, neither parent has to have the disorder because they </a:t>
            </a:r>
            <a:r>
              <a:rPr lang="en-US" sz="2400" dirty="0" smtClean="0"/>
              <a:t>can be heterozygous.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900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pedigree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59742"/>
            <a:ext cx="8596668" cy="3880773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Dominant or Recessive?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58680" y="2785730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18372" y="278572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286500" y="2785730"/>
            <a:ext cx="9144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265041" y="278573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50984" y="419598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573080" y="4108802"/>
            <a:ext cx="9144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995176" y="41602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77393" y="4195989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350641" y="4195989"/>
            <a:ext cx="9144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780703" y="419598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537976" y="56963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36412" y="5696325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734848" y="56963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stCxn id="4" idx="3"/>
            <a:endCxn id="5" idx="2"/>
          </p:cNvCxnSpPr>
          <p:nvPr/>
        </p:nvCxnSpPr>
        <p:spPr>
          <a:xfrm flipV="1">
            <a:off x="2573080" y="3242929"/>
            <a:ext cx="84529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6" idx="6"/>
            <a:endCxn id="7" idx="1"/>
          </p:cNvCxnSpPr>
          <p:nvPr/>
        </p:nvCxnSpPr>
        <p:spPr>
          <a:xfrm>
            <a:off x="7200900" y="3242930"/>
            <a:ext cx="10641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030280" y="3242929"/>
            <a:ext cx="0" cy="8658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658680" y="3909939"/>
            <a:ext cx="2674092" cy="37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658680" y="3859967"/>
            <a:ext cx="0" cy="248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332772" y="3984293"/>
            <a:ext cx="0" cy="173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732970" y="3242929"/>
            <a:ext cx="0" cy="9636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534121" y="3928728"/>
            <a:ext cx="2703782" cy="18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1" idx="0"/>
          </p:cNvCxnSpPr>
          <p:nvPr/>
        </p:nvCxnSpPr>
        <p:spPr>
          <a:xfrm>
            <a:off x="6534121" y="3928728"/>
            <a:ext cx="472" cy="267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13" idx="0"/>
          </p:cNvCxnSpPr>
          <p:nvPr/>
        </p:nvCxnSpPr>
        <p:spPr>
          <a:xfrm>
            <a:off x="9237903" y="3928728"/>
            <a:ext cx="0" cy="267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0" idx="6"/>
            <a:endCxn id="11" idx="1"/>
          </p:cNvCxnSpPr>
          <p:nvPr/>
        </p:nvCxnSpPr>
        <p:spPr>
          <a:xfrm>
            <a:off x="4909576" y="4617420"/>
            <a:ext cx="1167817" cy="35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16" idx="0"/>
          </p:cNvCxnSpPr>
          <p:nvPr/>
        </p:nvCxnSpPr>
        <p:spPr>
          <a:xfrm>
            <a:off x="5593159" y="4653189"/>
            <a:ext cx="453" cy="1043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995176" y="5348614"/>
            <a:ext cx="3196872" cy="12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14" idx="0"/>
          </p:cNvCxnSpPr>
          <p:nvPr/>
        </p:nvCxnSpPr>
        <p:spPr>
          <a:xfrm>
            <a:off x="3995176" y="5341881"/>
            <a:ext cx="0" cy="354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17" idx="0"/>
          </p:cNvCxnSpPr>
          <p:nvPr/>
        </p:nvCxnSpPr>
        <p:spPr>
          <a:xfrm>
            <a:off x="7192048" y="5361140"/>
            <a:ext cx="0" cy="3351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61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z="3600" b="1" dirty="0" smtClean="0"/>
              <a:t>Dominant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46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pedigree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886" y="1346230"/>
            <a:ext cx="10428514" cy="4024125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Is it dominant or recessive?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42367" y="27432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998934" y="27432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942806" y="27432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230133" y="27432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49211" y="42062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84534" y="4206240"/>
            <a:ext cx="9144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519857" y="420624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20505" y="4206240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496657" y="42062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296726" y="4206240"/>
            <a:ext cx="9144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031851" y="562326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54415" y="5623262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577705" y="562007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4" idx="3"/>
            <a:endCxn id="5" idx="2"/>
          </p:cNvCxnSpPr>
          <p:nvPr/>
        </p:nvCxnSpPr>
        <p:spPr>
          <a:xfrm>
            <a:off x="3256767" y="3200400"/>
            <a:ext cx="7421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7" idx="6"/>
            <a:endCxn id="6" idx="1"/>
          </p:cNvCxnSpPr>
          <p:nvPr/>
        </p:nvCxnSpPr>
        <p:spPr>
          <a:xfrm>
            <a:off x="7144533" y="3200400"/>
            <a:ext cx="7982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8" idx="3"/>
            <a:endCxn id="9" idx="2"/>
          </p:cNvCxnSpPr>
          <p:nvPr/>
        </p:nvCxnSpPr>
        <p:spPr>
          <a:xfrm>
            <a:off x="2563611" y="4663440"/>
            <a:ext cx="5209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9" idx="6"/>
            <a:endCxn id="10" idx="2"/>
          </p:cNvCxnSpPr>
          <p:nvPr/>
        </p:nvCxnSpPr>
        <p:spPr>
          <a:xfrm>
            <a:off x="3998934" y="4663440"/>
            <a:ext cx="5209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6"/>
            <a:endCxn id="11" idx="1"/>
          </p:cNvCxnSpPr>
          <p:nvPr/>
        </p:nvCxnSpPr>
        <p:spPr>
          <a:xfrm>
            <a:off x="5434257" y="4663440"/>
            <a:ext cx="686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1" idx="3"/>
            <a:endCxn id="13" idx="2"/>
          </p:cNvCxnSpPr>
          <p:nvPr/>
        </p:nvCxnSpPr>
        <p:spPr>
          <a:xfrm>
            <a:off x="7034905" y="4663440"/>
            <a:ext cx="2618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3" idx="6"/>
          </p:cNvCxnSpPr>
          <p:nvPr/>
        </p:nvCxnSpPr>
        <p:spPr>
          <a:xfrm>
            <a:off x="8211126" y="4663440"/>
            <a:ext cx="285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977057" y="607727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268815" y="6077270"/>
            <a:ext cx="418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627850" y="3200400"/>
            <a:ext cx="0" cy="1005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342367" y="3912781"/>
            <a:ext cx="2570967" cy="21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543669" y="3189576"/>
            <a:ext cx="0" cy="1153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478074" y="3934047"/>
            <a:ext cx="24757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342367" y="3934047"/>
            <a:ext cx="0" cy="272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913334" y="3934047"/>
            <a:ext cx="0" cy="4089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11" idx="0"/>
          </p:cNvCxnSpPr>
          <p:nvPr/>
        </p:nvCxnSpPr>
        <p:spPr>
          <a:xfrm>
            <a:off x="6577705" y="3934047"/>
            <a:ext cx="0" cy="272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12" idx="0"/>
          </p:cNvCxnSpPr>
          <p:nvPr/>
        </p:nvCxnSpPr>
        <p:spPr>
          <a:xfrm>
            <a:off x="8953857" y="3912781"/>
            <a:ext cx="0" cy="293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15" idx="0"/>
          </p:cNvCxnSpPr>
          <p:nvPr/>
        </p:nvCxnSpPr>
        <p:spPr>
          <a:xfrm>
            <a:off x="5777381" y="4663440"/>
            <a:ext cx="34234" cy="959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518143" y="5358809"/>
            <a:ext cx="24930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14" idx="0"/>
          </p:cNvCxnSpPr>
          <p:nvPr/>
        </p:nvCxnSpPr>
        <p:spPr>
          <a:xfrm flipH="1">
            <a:off x="4489051" y="5358809"/>
            <a:ext cx="30806" cy="264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16" idx="0"/>
          </p:cNvCxnSpPr>
          <p:nvPr/>
        </p:nvCxnSpPr>
        <p:spPr>
          <a:xfrm>
            <a:off x="6995967" y="5357214"/>
            <a:ext cx="38938" cy="262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36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Recessive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82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Pedigrees are family trees that explain your genetic history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Pedigree are used to find out the probability of a child having disorder in a particular family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To begin to interpret a pedigree, determine if the disease or condition is autosomal or X-linked and dominant or recessive.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3095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romanUcPeriod"/>
            </a:pPr>
            <a:r>
              <a:rPr lang="en-US" dirty="0" smtClean="0"/>
              <a:t>What is a pedigree?</a:t>
            </a:r>
          </a:p>
          <a:p>
            <a:pPr marL="971550" lvl="1" indent="-514350">
              <a:buAutoNum type="romanUcPeriod"/>
            </a:pPr>
            <a:r>
              <a:rPr lang="en-US" dirty="0" smtClean="0"/>
              <a:t>Definition</a:t>
            </a:r>
          </a:p>
          <a:p>
            <a:pPr marL="971550" lvl="1" indent="-514350">
              <a:buAutoNum type="romanUcPeriod"/>
            </a:pPr>
            <a:r>
              <a:rPr lang="en-US" dirty="0" smtClean="0"/>
              <a:t>Uses</a:t>
            </a:r>
          </a:p>
          <a:p>
            <a:pPr marL="514350" indent="-514350">
              <a:buAutoNum type="romanUcPeriod"/>
            </a:pPr>
            <a:r>
              <a:rPr lang="en-US" dirty="0" smtClean="0"/>
              <a:t>Constructing a pedigree</a:t>
            </a:r>
          </a:p>
          <a:p>
            <a:pPr marL="971550" lvl="1" indent="-514350">
              <a:buAutoNum type="romanUcPeriod"/>
            </a:pPr>
            <a:r>
              <a:rPr lang="en-US" dirty="0" smtClean="0"/>
              <a:t>Symbols</a:t>
            </a:r>
          </a:p>
          <a:p>
            <a:pPr marL="971550" lvl="1" indent="-514350">
              <a:buAutoNum type="romanUcPeriod"/>
            </a:pPr>
            <a:r>
              <a:rPr lang="en-US" dirty="0" smtClean="0"/>
              <a:t>Connecting the symbols</a:t>
            </a:r>
          </a:p>
          <a:p>
            <a:pPr marL="514350" indent="-514350">
              <a:buAutoNum type="romanUcPeriod"/>
            </a:pPr>
            <a:r>
              <a:rPr lang="en-US" dirty="0" smtClean="0"/>
              <a:t>Interpreting a pedigree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6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pedigree?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pedigree is a chart of the genetic history of family over several generations</a:t>
            </a:r>
          </a:p>
          <a:p>
            <a:endParaRPr lang="en-US" dirty="0"/>
          </a:p>
          <a:p>
            <a:r>
              <a:rPr lang="en-US" dirty="0"/>
              <a:t>G</a:t>
            </a:r>
            <a:r>
              <a:rPr lang="en-US" dirty="0" smtClean="0"/>
              <a:t>enetic counselor would find out about your family history and make this chart to analyze.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2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a pedigree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Female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Male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125431" y="2651759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25431" y="4206622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7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pedigree 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	Examples of connected symbols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Fraternal Twins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Identical Twins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426872" y="2650436"/>
            <a:ext cx="515606" cy="47208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891397" y="2661068"/>
            <a:ext cx="432597" cy="46145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39606" y="3540642"/>
            <a:ext cx="402872" cy="40295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891397" y="3489487"/>
            <a:ext cx="532805" cy="50526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endCxn id="5" idx="1"/>
          </p:cNvCxnSpPr>
          <p:nvPr/>
        </p:nvCxnSpPr>
        <p:spPr>
          <a:xfrm>
            <a:off x="6942478" y="2886478"/>
            <a:ext cx="948919" cy="531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839211" y="2886478"/>
            <a:ext cx="577726" cy="65416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416937" y="2886478"/>
            <a:ext cx="690758" cy="60300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426872" y="4442143"/>
            <a:ext cx="515606" cy="47208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941500" y="4417447"/>
            <a:ext cx="432597" cy="46145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92856" y="5263221"/>
            <a:ext cx="432597" cy="46145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941500" y="5263221"/>
            <a:ext cx="432597" cy="46145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6942478" y="4626328"/>
            <a:ext cx="948919" cy="531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749748" y="4620998"/>
            <a:ext cx="577726" cy="65416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327474" y="4644592"/>
            <a:ext cx="690758" cy="60300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04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pedigree 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Examples of connected symbols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Married Couple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Siblings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096000" y="2891794"/>
            <a:ext cx="515606" cy="47208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87476" y="2902426"/>
            <a:ext cx="432597" cy="46145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6611606" y="3122520"/>
            <a:ext cx="948919" cy="531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6094155" y="4319197"/>
            <a:ext cx="515606" cy="47208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16272" y="4364636"/>
            <a:ext cx="432597" cy="46145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90119" y="5296592"/>
            <a:ext cx="432597" cy="46145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909755" y="5358088"/>
            <a:ext cx="515606" cy="47208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624524" y="5348779"/>
            <a:ext cx="515606" cy="47208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6638557" y="4566140"/>
            <a:ext cx="948919" cy="531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184448" y="4583409"/>
            <a:ext cx="1567" cy="47660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094155" y="5047426"/>
            <a:ext cx="1737608" cy="328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094155" y="5050709"/>
            <a:ext cx="0" cy="62455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818422" y="5050709"/>
            <a:ext cx="26682" cy="59614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988984" y="5060018"/>
            <a:ext cx="17433" cy="59614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82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 pedigree chart look like?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703541" y="24926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498416" y="249268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495267" y="24926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8617384" y="249268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77238" y="389848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2584016" y="389848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4020072" y="389848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096000" y="389848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7702984" y="389848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147392" y="389848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020072" y="561454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69490" y="560240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788584" y="560240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>
            <a:stCxn id="10" idx="6"/>
            <a:endCxn id="11" idx="1"/>
          </p:cNvCxnSpPr>
          <p:nvPr/>
        </p:nvCxnSpPr>
        <p:spPr>
          <a:xfrm>
            <a:off x="2617941" y="2949880"/>
            <a:ext cx="880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3" idx="6"/>
            <a:endCxn id="15" idx="1"/>
          </p:cNvCxnSpPr>
          <p:nvPr/>
        </p:nvCxnSpPr>
        <p:spPr>
          <a:xfrm>
            <a:off x="7409667" y="2949880"/>
            <a:ext cx="12077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17" idx="0"/>
          </p:cNvCxnSpPr>
          <p:nvPr/>
        </p:nvCxnSpPr>
        <p:spPr>
          <a:xfrm>
            <a:off x="3041216" y="2949880"/>
            <a:ext cx="0" cy="948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534438" y="3532340"/>
            <a:ext cx="29428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6" idx="0"/>
          </p:cNvCxnSpPr>
          <p:nvPr/>
        </p:nvCxnSpPr>
        <p:spPr>
          <a:xfrm>
            <a:off x="1534438" y="3532340"/>
            <a:ext cx="0" cy="366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18" idx="0"/>
          </p:cNvCxnSpPr>
          <p:nvPr/>
        </p:nvCxnSpPr>
        <p:spPr>
          <a:xfrm>
            <a:off x="4477272" y="3544239"/>
            <a:ext cx="0" cy="354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8160184" y="2949880"/>
            <a:ext cx="0" cy="948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553200" y="3544239"/>
            <a:ext cx="30513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19" idx="0"/>
          </p:cNvCxnSpPr>
          <p:nvPr/>
        </p:nvCxnSpPr>
        <p:spPr>
          <a:xfrm>
            <a:off x="6553200" y="3544239"/>
            <a:ext cx="0" cy="354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604592" y="3532340"/>
            <a:ext cx="0" cy="366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934472" y="4355682"/>
            <a:ext cx="1161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636712" y="4355682"/>
            <a:ext cx="12526" cy="1258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412816" y="5123145"/>
            <a:ext cx="2827747" cy="34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412816" y="5108687"/>
            <a:ext cx="0" cy="5847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24" idx="0"/>
          </p:cNvCxnSpPr>
          <p:nvPr/>
        </p:nvCxnSpPr>
        <p:spPr>
          <a:xfrm>
            <a:off x="7240563" y="5159661"/>
            <a:ext cx="5221" cy="4427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470652" y="2967335"/>
            <a:ext cx="7250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                        B       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601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3"/>
          <p:cNvGrpSpPr>
            <a:grpSpLocks/>
          </p:cNvGrpSpPr>
          <p:nvPr/>
        </p:nvGrpSpPr>
        <p:grpSpPr bwMode="auto">
          <a:xfrm>
            <a:off x="1676400" y="214314"/>
            <a:ext cx="8777288" cy="6645275"/>
            <a:chOff x="152400" y="214291"/>
            <a:chExt cx="8777318" cy="6645992"/>
          </a:xfrm>
        </p:grpSpPr>
        <p:pic>
          <p:nvPicPr>
            <p:cNvPr id="14396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4516" y="214291"/>
              <a:ext cx="1418107" cy="42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7" name="Picture 5" descr="bottom-bar-dark-blu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6248400"/>
              <a:ext cx="865345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98" name="TextBox 6"/>
            <p:cNvSpPr txBox="1">
              <a:spLocks noChangeArrowheads="1"/>
            </p:cNvSpPr>
            <p:nvPr/>
          </p:nvSpPr>
          <p:spPr bwMode="auto">
            <a:xfrm>
              <a:off x="4572000" y="6429396"/>
              <a:ext cx="435771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100" b="1">
                  <a:latin typeface="Candara" panose="020E0502030303020204" pitchFamily="34" charset="0"/>
                </a:rPr>
                <a:t>Genetics and genomics for healthcare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100" b="1">
                  <a:latin typeface="Candara" panose="020E0502030303020204" pitchFamily="34" charset="0"/>
                </a:rPr>
                <a:t>www.geneticseducation.nhs.uk</a:t>
              </a:r>
            </a:p>
          </p:txBody>
        </p:sp>
        <p:sp>
          <p:nvSpPr>
            <p:cNvPr id="14399" name="TextBox 7"/>
            <p:cNvSpPr txBox="1">
              <a:spLocks noChangeArrowheads="1"/>
            </p:cNvSpPr>
            <p:nvPr/>
          </p:nvSpPr>
          <p:spPr bwMode="auto">
            <a:xfrm>
              <a:off x="152400" y="6400800"/>
              <a:ext cx="500066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100" b="1">
                  <a:latin typeface="Candara" panose="020E0502030303020204" pitchFamily="34" charset="0"/>
                </a:rPr>
                <a:t>© 2012 NHS National Genetics Education and Development Centre</a:t>
              </a:r>
            </a:p>
          </p:txBody>
        </p:sp>
      </p:grpSp>
      <p:sp>
        <p:nvSpPr>
          <p:cNvPr id="14339" name="Rectangle 8"/>
          <p:cNvSpPr>
            <a:spLocks noChangeArrowheads="1"/>
          </p:cNvSpPr>
          <p:nvPr/>
        </p:nvSpPr>
        <p:spPr bwMode="auto">
          <a:xfrm>
            <a:off x="4368802" y="533360"/>
            <a:ext cx="281153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 smtClean="0">
                <a:solidFill>
                  <a:srgbClr val="0070C0"/>
                </a:solidFill>
              </a:rPr>
              <a:t>Pedigree Symbols</a:t>
            </a:r>
            <a:endParaRPr lang="en-GB" altLang="en-US" sz="2800" b="1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800" b="1" dirty="0">
              <a:solidFill>
                <a:srgbClr val="0070C0"/>
              </a:solidFill>
            </a:endParaRPr>
          </a:p>
        </p:txBody>
      </p:sp>
      <p:sp>
        <p:nvSpPr>
          <p:cNvPr id="14340" name="Rectangle 2"/>
          <p:cNvSpPr>
            <a:spLocks noChangeAspect="1" noChangeArrowheads="1"/>
          </p:cNvSpPr>
          <p:nvPr/>
        </p:nvSpPr>
        <p:spPr bwMode="auto">
          <a:xfrm>
            <a:off x="2928939" y="1287464"/>
            <a:ext cx="428625" cy="428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4341" name="Oval 3"/>
          <p:cNvSpPr>
            <a:spLocks noChangeAspect="1" noChangeArrowheads="1"/>
          </p:cNvSpPr>
          <p:nvPr/>
        </p:nvSpPr>
        <p:spPr bwMode="auto">
          <a:xfrm>
            <a:off x="2928939" y="1987551"/>
            <a:ext cx="428625" cy="4286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3792538" y="1287463"/>
            <a:ext cx="1295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Male</a:t>
            </a:r>
          </a:p>
        </p:txBody>
      </p:sp>
      <p:sp>
        <p:nvSpPr>
          <p:cNvPr id="14343" name="Text Box 5"/>
          <p:cNvSpPr txBox="1">
            <a:spLocks noChangeArrowheads="1"/>
          </p:cNvSpPr>
          <p:nvPr/>
        </p:nvSpPr>
        <p:spPr bwMode="auto">
          <a:xfrm>
            <a:off x="3792538" y="2079625"/>
            <a:ext cx="1295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Female</a:t>
            </a:r>
          </a:p>
        </p:txBody>
      </p:sp>
      <p:sp>
        <p:nvSpPr>
          <p:cNvPr id="14344" name="Text Box 6"/>
          <p:cNvSpPr txBox="1">
            <a:spLocks noChangeArrowheads="1"/>
          </p:cNvSpPr>
          <p:nvPr/>
        </p:nvSpPr>
        <p:spPr bwMode="auto">
          <a:xfrm>
            <a:off x="3792538" y="2727326"/>
            <a:ext cx="18716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 dirty="0">
                <a:latin typeface="Candara" panose="020E0502030303020204" pitchFamily="34" charset="0"/>
              </a:rPr>
              <a:t>Person whose sex is unknown</a:t>
            </a:r>
          </a:p>
        </p:txBody>
      </p:sp>
      <p:sp>
        <p:nvSpPr>
          <p:cNvPr id="14345" name="Text Box 7"/>
          <p:cNvSpPr txBox="1">
            <a:spLocks noChangeArrowheads="1"/>
          </p:cNvSpPr>
          <p:nvPr/>
        </p:nvSpPr>
        <p:spPr bwMode="auto">
          <a:xfrm>
            <a:off x="3792539" y="3519488"/>
            <a:ext cx="1438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Pregnancy</a:t>
            </a:r>
          </a:p>
        </p:txBody>
      </p:sp>
      <p:sp>
        <p:nvSpPr>
          <p:cNvPr id="14346" name="AutoShape 8"/>
          <p:cNvSpPr>
            <a:spLocks noChangeAspect="1" noChangeArrowheads="1"/>
          </p:cNvSpPr>
          <p:nvPr/>
        </p:nvSpPr>
        <p:spPr bwMode="auto">
          <a:xfrm>
            <a:off x="2928939" y="2687639"/>
            <a:ext cx="433387" cy="433387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pSp>
        <p:nvGrpSpPr>
          <p:cNvPr id="14347" name="Group 9"/>
          <p:cNvGrpSpPr>
            <a:grpSpLocks/>
          </p:cNvGrpSpPr>
          <p:nvPr/>
        </p:nvGrpSpPr>
        <p:grpSpPr bwMode="auto">
          <a:xfrm>
            <a:off x="2928938" y="3392488"/>
            <a:ext cx="431800" cy="431800"/>
            <a:chOff x="975" y="2298"/>
            <a:chExt cx="272" cy="272"/>
          </a:xfrm>
        </p:grpSpPr>
        <p:sp>
          <p:nvSpPr>
            <p:cNvPr id="14394" name="AutoShape 10"/>
            <p:cNvSpPr>
              <a:spLocks noChangeAspect="1" noChangeArrowheads="1"/>
            </p:cNvSpPr>
            <p:nvPr/>
          </p:nvSpPr>
          <p:spPr bwMode="auto">
            <a:xfrm>
              <a:off x="975" y="2298"/>
              <a:ext cx="272" cy="272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4395" name="Text Box 11"/>
            <p:cNvSpPr txBox="1">
              <a:spLocks noChangeArrowheads="1"/>
            </p:cNvSpPr>
            <p:nvPr/>
          </p:nvSpPr>
          <p:spPr bwMode="auto">
            <a:xfrm>
              <a:off x="1020" y="2336"/>
              <a:ext cx="18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>
                  <a:latin typeface="Arial" panose="020B0604020202020204" pitchFamily="34" charset="0"/>
                </a:rPr>
                <a:t>P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454776" y="1358901"/>
            <a:ext cx="1292225" cy="428625"/>
            <a:chOff x="2837" y="935"/>
            <a:chExt cx="814" cy="270"/>
          </a:xfrm>
        </p:grpSpPr>
        <p:sp>
          <p:nvSpPr>
            <p:cNvPr id="14391" name="Rectangle 13"/>
            <p:cNvSpPr>
              <a:spLocks noChangeAspect="1" noChangeArrowheads="1"/>
            </p:cNvSpPr>
            <p:nvPr/>
          </p:nvSpPr>
          <p:spPr bwMode="auto">
            <a:xfrm>
              <a:off x="2837" y="935"/>
              <a:ext cx="270" cy="2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4392" name="Oval 14"/>
            <p:cNvSpPr>
              <a:spLocks noChangeAspect="1" noChangeArrowheads="1"/>
            </p:cNvSpPr>
            <p:nvPr/>
          </p:nvSpPr>
          <p:spPr bwMode="auto">
            <a:xfrm>
              <a:off x="3381" y="935"/>
              <a:ext cx="270" cy="2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4393" name="Line 15"/>
            <p:cNvSpPr>
              <a:spLocks noChangeAspect="1" noChangeShapeType="1"/>
            </p:cNvSpPr>
            <p:nvPr/>
          </p:nvSpPr>
          <p:spPr bwMode="auto">
            <a:xfrm>
              <a:off x="3107" y="1072"/>
              <a:ext cx="27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8183563" y="1143001"/>
            <a:ext cx="2024062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Marriage / Partnership</a:t>
            </a:r>
          </a:p>
          <a:p>
            <a:pPr eaLnBrk="1" hangingPunct="1"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(horizontal line)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8175625" y="4816475"/>
            <a:ext cx="22367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Parents and Siblings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8175626" y="3375026"/>
            <a:ext cx="20939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Offspring (vertical line)</a:t>
            </a:r>
          </a:p>
        </p:txBody>
      </p:sp>
      <p:sp>
        <p:nvSpPr>
          <p:cNvPr id="14352" name="Rectangle 19"/>
          <p:cNvSpPr>
            <a:spLocks noChangeAspect="1" noChangeArrowheads="1"/>
          </p:cNvSpPr>
          <p:nvPr/>
        </p:nvSpPr>
        <p:spPr bwMode="auto">
          <a:xfrm>
            <a:off x="2640014" y="4819651"/>
            <a:ext cx="428625" cy="4286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4353" name="Text Box 20"/>
          <p:cNvSpPr txBox="1">
            <a:spLocks noChangeArrowheads="1"/>
          </p:cNvSpPr>
          <p:nvPr/>
        </p:nvSpPr>
        <p:spPr bwMode="auto">
          <a:xfrm>
            <a:off x="3792539" y="4743451"/>
            <a:ext cx="21605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Affected Male &amp; Female</a:t>
            </a:r>
          </a:p>
        </p:txBody>
      </p:sp>
      <p:sp>
        <p:nvSpPr>
          <p:cNvPr id="14354" name="Text Box 21"/>
          <p:cNvSpPr txBox="1">
            <a:spLocks noChangeArrowheads="1"/>
          </p:cNvSpPr>
          <p:nvPr/>
        </p:nvSpPr>
        <p:spPr bwMode="auto">
          <a:xfrm>
            <a:off x="3792539" y="5535613"/>
            <a:ext cx="2160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Carrier Male &amp; Female</a:t>
            </a:r>
          </a:p>
        </p:txBody>
      </p:sp>
      <p:sp>
        <p:nvSpPr>
          <p:cNvPr id="14355" name="Oval 22"/>
          <p:cNvSpPr>
            <a:spLocks noChangeAspect="1" noChangeArrowheads="1"/>
          </p:cNvSpPr>
          <p:nvPr/>
        </p:nvSpPr>
        <p:spPr bwMode="auto">
          <a:xfrm>
            <a:off x="3287714" y="4819651"/>
            <a:ext cx="428625" cy="4286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pSp>
        <p:nvGrpSpPr>
          <p:cNvPr id="14356" name="Group 23"/>
          <p:cNvGrpSpPr>
            <a:grpSpLocks/>
          </p:cNvGrpSpPr>
          <p:nvPr/>
        </p:nvGrpSpPr>
        <p:grpSpPr bwMode="auto">
          <a:xfrm>
            <a:off x="3287714" y="5611814"/>
            <a:ext cx="428625" cy="428625"/>
            <a:chOff x="1068" y="3067"/>
            <a:chExt cx="270" cy="270"/>
          </a:xfrm>
        </p:grpSpPr>
        <p:sp>
          <p:nvSpPr>
            <p:cNvPr id="14389" name="Oval 24"/>
            <p:cNvSpPr>
              <a:spLocks noChangeAspect="1" noChangeArrowheads="1"/>
            </p:cNvSpPr>
            <p:nvPr/>
          </p:nvSpPr>
          <p:spPr bwMode="auto">
            <a:xfrm>
              <a:off x="1068" y="3067"/>
              <a:ext cx="270" cy="2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4390" name="Oval 25"/>
            <p:cNvSpPr>
              <a:spLocks noChangeAspect="1" noChangeArrowheads="1"/>
            </p:cNvSpPr>
            <p:nvPr/>
          </p:nvSpPr>
          <p:spPr bwMode="auto">
            <a:xfrm>
              <a:off x="1172" y="3167"/>
              <a:ext cx="69" cy="6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</p:grpSp>
      <p:grpSp>
        <p:nvGrpSpPr>
          <p:cNvPr id="14357" name="Group 26"/>
          <p:cNvGrpSpPr>
            <a:grpSpLocks/>
          </p:cNvGrpSpPr>
          <p:nvPr/>
        </p:nvGrpSpPr>
        <p:grpSpPr bwMode="auto">
          <a:xfrm>
            <a:off x="2640014" y="5611814"/>
            <a:ext cx="428625" cy="428625"/>
            <a:chOff x="657" y="3067"/>
            <a:chExt cx="270" cy="270"/>
          </a:xfrm>
        </p:grpSpPr>
        <p:sp>
          <p:nvSpPr>
            <p:cNvPr id="14387" name="Rectangle 27"/>
            <p:cNvSpPr>
              <a:spLocks noChangeAspect="1" noChangeArrowheads="1"/>
            </p:cNvSpPr>
            <p:nvPr/>
          </p:nvSpPr>
          <p:spPr bwMode="auto">
            <a:xfrm>
              <a:off x="657" y="3067"/>
              <a:ext cx="270" cy="2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4388" name="Rectangle 28"/>
            <p:cNvSpPr>
              <a:spLocks noChangeAspect="1" noChangeArrowheads="1"/>
            </p:cNvSpPr>
            <p:nvPr/>
          </p:nvSpPr>
          <p:spPr bwMode="auto">
            <a:xfrm>
              <a:off x="759" y="3173"/>
              <a:ext cx="70" cy="7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</p:grp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8175626" y="2079626"/>
            <a:ext cx="216376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Partnership that has ended</a:t>
            </a: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6454776" y="2079626"/>
            <a:ext cx="1292225" cy="428625"/>
            <a:chOff x="3106" y="1417"/>
            <a:chExt cx="814" cy="270"/>
          </a:xfrm>
        </p:grpSpPr>
        <p:sp>
          <p:nvSpPr>
            <p:cNvPr id="14382" name="Text Box 32"/>
            <p:cNvSpPr txBox="1">
              <a:spLocks noChangeArrowheads="1"/>
            </p:cNvSpPr>
            <p:nvPr/>
          </p:nvSpPr>
          <p:spPr bwMode="auto">
            <a:xfrm>
              <a:off x="3469" y="1460"/>
              <a:ext cx="6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>
                  <a:latin typeface="Arial" panose="020B0604020202020204" pitchFamily="34" charset="0"/>
                </a:rPr>
                <a:t>/</a:t>
              </a:r>
            </a:p>
          </p:txBody>
        </p:sp>
        <p:grpSp>
          <p:nvGrpSpPr>
            <p:cNvPr id="14383" name="Group 33"/>
            <p:cNvGrpSpPr>
              <a:grpSpLocks/>
            </p:cNvGrpSpPr>
            <p:nvPr/>
          </p:nvGrpSpPr>
          <p:grpSpPr bwMode="auto">
            <a:xfrm>
              <a:off x="3106" y="1417"/>
              <a:ext cx="814" cy="270"/>
              <a:chOff x="2837" y="935"/>
              <a:chExt cx="814" cy="270"/>
            </a:xfrm>
          </p:grpSpPr>
          <p:sp>
            <p:nvSpPr>
              <p:cNvPr id="14384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2837" y="935"/>
                <a:ext cx="270" cy="27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/>
              </a:p>
            </p:txBody>
          </p:sp>
          <p:sp>
            <p:nvSpPr>
              <p:cNvPr id="14385" name="Oval 35"/>
              <p:cNvSpPr>
                <a:spLocks noChangeAspect="1" noChangeArrowheads="1"/>
              </p:cNvSpPr>
              <p:nvPr/>
            </p:nvSpPr>
            <p:spPr bwMode="auto">
              <a:xfrm>
                <a:off x="3381" y="935"/>
                <a:ext cx="270" cy="27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/>
              </a:p>
            </p:txBody>
          </p:sp>
          <p:sp>
            <p:nvSpPr>
              <p:cNvPr id="14386" name="Line 36"/>
              <p:cNvSpPr>
                <a:spLocks noChangeAspect="1" noChangeShapeType="1"/>
              </p:cNvSpPr>
              <p:nvPr/>
            </p:nvSpPr>
            <p:spPr bwMode="auto">
              <a:xfrm>
                <a:off x="3107" y="1072"/>
                <a:ext cx="27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4360" name="Group 37"/>
          <p:cNvGrpSpPr>
            <a:grpSpLocks/>
          </p:cNvGrpSpPr>
          <p:nvPr/>
        </p:nvGrpSpPr>
        <p:grpSpPr bwMode="auto">
          <a:xfrm>
            <a:off x="2857501" y="4095751"/>
            <a:ext cx="1008063" cy="561975"/>
            <a:chOff x="930" y="2659"/>
            <a:chExt cx="635" cy="354"/>
          </a:xfrm>
        </p:grpSpPr>
        <p:sp>
          <p:nvSpPr>
            <p:cNvPr id="14380" name="AutoShape 38"/>
            <p:cNvSpPr>
              <a:spLocks noChangeArrowheads="1"/>
            </p:cNvSpPr>
            <p:nvPr/>
          </p:nvSpPr>
          <p:spPr bwMode="auto">
            <a:xfrm>
              <a:off x="1020" y="2659"/>
              <a:ext cx="181" cy="157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4381" name="Text Box 39"/>
            <p:cNvSpPr txBox="1">
              <a:spLocks noChangeArrowheads="1"/>
            </p:cNvSpPr>
            <p:nvPr/>
          </p:nvSpPr>
          <p:spPr bwMode="auto">
            <a:xfrm>
              <a:off x="930" y="2840"/>
              <a:ext cx="63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200" i="1">
                  <a:latin typeface="Arial" panose="020B0604020202020204" pitchFamily="34" charset="0"/>
                </a:rPr>
                <a:t>X</a:t>
              </a:r>
              <a:r>
                <a:rPr lang="en-GB" altLang="en-US" sz="1200">
                  <a:latin typeface="Arial" panose="020B0604020202020204" pitchFamily="34" charset="0"/>
                </a:rPr>
                <a:t> weeks</a:t>
              </a:r>
            </a:p>
          </p:txBody>
        </p:sp>
      </p:grpSp>
      <p:sp>
        <p:nvSpPr>
          <p:cNvPr id="14361" name="Text Box 40"/>
          <p:cNvSpPr txBox="1">
            <a:spLocks noChangeArrowheads="1"/>
          </p:cNvSpPr>
          <p:nvPr/>
        </p:nvSpPr>
        <p:spPr bwMode="auto">
          <a:xfrm>
            <a:off x="3792539" y="4078288"/>
            <a:ext cx="1438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>
                <a:latin typeface="Candara" panose="020E0502030303020204" pitchFamily="34" charset="0"/>
              </a:rPr>
              <a:t>Miscarriage</a:t>
            </a:r>
          </a:p>
        </p:txBody>
      </p: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6459539" y="2800350"/>
            <a:ext cx="1292225" cy="1290638"/>
            <a:chOff x="2835" y="2163"/>
            <a:chExt cx="814" cy="813"/>
          </a:xfrm>
        </p:grpSpPr>
        <p:sp>
          <p:nvSpPr>
            <p:cNvPr id="14374" name="AutoShape 42"/>
            <p:cNvSpPr>
              <a:spLocks noChangeAspect="1" noChangeArrowheads="1"/>
            </p:cNvSpPr>
            <p:nvPr/>
          </p:nvSpPr>
          <p:spPr bwMode="auto">
            <a:xfrm>
              <a:off x="3107" y="2704"/>
              <a:ext cx="272" cy="272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4375" name="Line 43"/>
            <p:cNvSpPr>
              <a:spLocks noChangeAspect="1" noChangeShapeType="1"/>
            </p:cNvSpPr>
            <p:nvPr/>
          </p:nvSpPr>
          <p:spPr bwMode="auto">
            <a:xfrm flipV="1">
              <a:off x="3243" y="2297"/>
              <a:ext cx="3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376" name="Group 44"/>
            <p:cNvGrpSpPr>
              <a:grpSpLocks/>
            </p:cNvGrpSpPr>
            <p:nvPr/>
          </p:nvGrpSpPr>
          <p:grpSpPr bwMode="auto">
            <a:xfrm>
              <a:off x="2835" y="2163"/>
              <a:ext cx="814" cy="270"/>
              <a:chOff x="2837" y="935"/>
              <a:chExt cx="814" cy="270"/>
            </a:xfrm>
          </p:grpSpPr>
          <p:sp>
            <p:nvSpPr>
              <p:cNvPr id="14377" name="Rectangle 45"/>
              <p:cNvSpPr>
                <a:spLocks noChangeAspect="1" noChangeArrowheads="1"/>
              </p:cNvSpPr>
              <p:nvPr/>
            </p:nvSpPr>
            <p:spPr bwMode="auto">
              <a:xfrm>
                <a:off x="2837" y="935"/>
                <a:ext cx="270" cy="27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/>
              </a:p>
            </p:txBody>
          </p:sp>
          <p:sp>
            <p:nvSpPr>
              <p:cNvPr id="14378" name="Oval 46"/>
              <p:cNvSpPr>
                <a:spLocks noChangeAspect="1" noChangeArrowheads="1"/>
              </p:cNvSpPr>
              <p:nvPr/>
            </p:nvSpPr>
            <p:spPr bwMode="auto">
              <a:xfrm>
                <a:off x="3381" y="935"/>
                <a:ext cx="270" cy="27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/>
              </a:p>
            </p:txBody>
          </p:sp>
          <p:sp>
            <p:nvSpPr>
              <p:cNvPr id="14379" name="Line 47"/>
              <p:cNvSpPr>
                <a:spLocks noChangeAspect="1" noChangeShapeType="1"/>
              </p:cNvSpPr>
              <p:nvPr/>
            </p:nvSpPr>
            <p:spPr bwMode="auto">
              <a:xfrm>
                <a:off x="3107" y="1072"/>
                <a:ext cx="27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6240463" y="4383089"/>
            <a:ext cx="1727200" cy="1512887"/>
            <a:chOff x="2835" y="2931"/>
            <a:chExt cx="1088" cy="953"/>
          </a:xfrm>
        </p:grpSpPr>
        <p:sp>
          <p:nvSpPr>
            <p:cNvPr id="14364" name="Line 49"/>
            <p:cNvSpPr>
              <a:spLocks noChangeAspect="1" noChangeShapeType="1"/>
            </p:cNvSpPr>
            <p:nvPr/>
          </p:nvSpPr>
          <p:spPr bwMode="auto">
            <a:xfrm flipV="1">
              <a:off x="3379" y="3067"/>
              <a:ext cx="3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5" name="Rectangle 50"/>
            <p:cNvSpPr>
              <a:spLocks noChangeAspect="1" noChangeArrowheads="1"/>
            </p:cNvSpPr>
            <p:nvPr/>
          </p:nvSpPr>
          <p:spPr bwMode="auto">
            <a:xfrm>
              <a:off x="2835" y="3614"/>
              <a:ext cx="270" cy="2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4366" name="Oval 51"/>
            <p:cNvSpPr>
              <a:spLocks noChangeAspect="1" noChangeArrowheads="1"/>
            </p:cNvSpPr>
            <p:nvPr/>
          </p:nvSpPr>
          <p:spPr bwMode="auto">
            <a:xfrm>
              <a:off x="3653" y="3614"/>
              <a:ext cx="270" cy="2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4367" name="Line 52"/>
            <p:cNvSpPr>
              <a:spLocks noChangeAspect="1" noChangeShapeType="1"/>
            </p:cNvSpPr>
            <p:nvPr/>
          </p:nvSpPr>
          <p:spPr bwMode="auto">
            <a:xfrm>
              <a:off x="2971" y="3475"/>
              <a:ext cx="81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8" name="Line 53"/>
            <p:cNvSpPr>
              <a:spLocks noChangeAspect="1" noChangeShapeType="1"/>
            </p:cNvSpPr>
            <p:nvPr/>
          </p:nvSpPr>
          <p:spPr bwMode="auto">
            <a:xfrm>
              <a:off x="2971" y="3475"/>
              <a:ext cx="3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9" name="Line 54"/>
            <p:cNvSpPr>
              <a:spLocks noChangeAspect="1" noChangeShapeType="1"/>
            </p:cNvSpPr>
            <p:nvPr/>
          </p:nvSpPr>
          <p:spPr bwMode="auto">
            <a:xfrm>
              <a:off x="3789" y="3478"/>
              <a:ext cx="3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370" name="Group 55"/>
            <p:cNvGrpSpPr>
              <a:grpSpLocks/>
            </p:cNvGrpSpPr>
            <p:nvPr/>
          </p:nvGrpSpPr>
          <p:grpSpPr bwMode="auto">
            <a:xfrm>
              <a:off x="2973" y="2931"/>
              <a:ext cx="814" cy="270"/>
              <a:chOff x="2837" y="935"/>
              <a:chExt cx="814" cy="270"/>
            </a:xfrm>
          </p:grpSpPr>
          <p:sp>
            <p:nvSpPr>
              <p:cNvPr id="14371" name="Rectangle 56"/>
              <p:cNvSpPr>
                <a:spLocks noChangeAspect="1" noChangeArrowheads="1"/>
              </p:cNvSpPr>
              <p:nvPr/>
            </p:nvSpPr>
            <p:spPr bwMode="auto">
              <a:xfrm>
                <a:off x="2837" y="935"/>
                <a:ext cx="270" cy="27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/>
              </a:p>
            </p:txBody>
          </p:sp>
          <p:sp>
            <p:nvSpPr>
              <p:cNvPr id="14372" name="Oval 57"/>
              <p:cNvSpPr>
                <a:spLocks noChangeAspect="1" noChangeArrowheads="1"/>
              </p:cNvSpPr>
              <p:nvPr/>
            </p:nvSpPr>
            <p:spPr bwMode="auto">
              <a:xfrm>
                <a:off x="3381" y="935"/>
                <a:ext cx="270" cy="27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/>
              </a:p>
            </p:txBody>
          </p:sp>
          <p:sp>
            <p:nvSpPr>
              <p:cNvPr id="14373" name="Line 58"/>
              <p:cNvSpPr>
                <a:spLocks noChangeAspect="1" noChangeShapeType="1"/>
              </p:cNvSpPr>
              <p:nvPr/>
            </p:nvSpPr>
            <p:spPr bwMode="auto">
              <a:xfrm>
                <a:off x="3107" y="1072"/>
                <a:ext cx="27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527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a pedigree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endParaRPr lang="en-US" dirty="0" smtClean="0"/>
          </a:p>
          <a:p>
            <a:pPr marL="457200" indent="-457200">
              <a:buAutoNum type="arabicPeriod"/>
            </a:pPr>
            <a:r>
              <a:rPr lang="en-US" sz="2800" dirty="0" smtClean="0"/>
              <a:t>Determine if the pedigree chart shows an autosomal or X-linked disease.</a:t>
            </a:r>
          </a:p>
          <a:p>
            <a:pPr marL="0" indent="0">
              <a:buNone/>
            </a:pPr>
            <a:endParaRPr lang="en-US" sz="2800" dirty="0" smtClean="0"/>
          </a:p>
          <a:p>
            <a:pPr lvl="1">
              <a:buFontTx/>
              <a:buChar char="-"/>
            </a:pPr>
            <a:r>
              <a:rPr lang="en-US" sz="2800" dirty="0" smtClean="0"/>
              <a:t>If most of the males in the pedigree are affected the disorder is X-linked</a:t>
            </a:r>
          </a:p>
          <a:p>
            <a:pPr marL="457200" lvl="1" indent="0">
              <a:buNone/>
            </a:pPr>
            <a:endParaRPr lang="en-US" sz="2800" dirty="0"/>
          </a:p>
          <a:p>
            <a:pPr lvl="1">
              <a:buFontTx/>
              <a:buChar char="-"/>
            </a:pPr>
            <a:r>
              <a:rPr lang="en-US" sz="2800" dirty="0" smtClean="0"/>
              <a:t>If </a:t>
            </a:r>
            <a:r>
              <a:rPr lang="en-US" sz="2800" dirty="0" smtClean="0"/>
              <a:t>it is a 50/50 ratio between men and women the disorder is autosomal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4988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1950</TotalTime>
  <Words>333</Words>
  <Application>Microsoft Office PowerPoint</Application>
  <PresentationFormat>Widescreen</PresentationFormat>
  <Paragraphs>100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Candara</vt:lpstr>
      <vt:lpstr>Trebuchet MS</vt:lpstr>
      <vt:lpstr>Wingdings 3</vt:lpstr>
      <vt:lpstr>Facet</vt:lpstr>
      <vt:lpstr>Pedigree</vt:lpstr>
      <vt:lpstr>overview</vt:lpstr>
      <vt:lpstr>What is a pedigree?</vt:lpstr>
      <vt:lpstr>Constructing a pedigree</vt:lpstr>
      <vt:lpstr>Connecting pedigree symbols</vt:lpstr>
      <vt:lpstr>Connecting pedigree symbols</vt:lpstr>
      <vt:lpstr>What does a pedigree chart look like?</vt:lpstr>
      <vt:lpstr>PowerPoint Presentation</vt:lpstr>
      <vt:lpstr>Interpreting a pedigree chart</vt:lpstr>
      <vt:lpstr>Example of pedigree charts</vt:lpstr>
      <vt:lpstr>answer</vt:lpstr>
      <vt:lpstr>Interpreting a pedigree chart</vt:lpstr>
      <vt:lpstr>Example of pedigree chart</vt:lpstr>
      <vt:lpstr>answer</vt:lpstr>
      <vt:lpstr>Example of pedigree</vt:lpstr>
      <vt:lpstr>Answer 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Relationship between dna, chromosomes and genes</dc:title>
  <dc:creator>mdionaldo</dc:creator>
  <cp:lastModifiedBy>Yara</cp:lastModifiedBy>
  <cp:revision>141</cp:revision>
  <dcterms:created xsi:type="dcterms:W3CDTF">2014-02-18T07:34:27Z</dcterms:created>
  <dcterms:modified xsi:type="dcterms:W3CDTF">2017-11-27T18:42:30Z</dcterms:modified>
</cp:coreProperties>
</file>