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23" r:id="rId9"/>
    <p:sldId id="524" r:id="rId10"/>
    <p:sldId id="525" r:id="rId11"/>
    <p:sldId id="564" r:id="rId12"/>
    <p:sldId id="565" r:id="rId13"/>
    <p:sldId id="526" r:id="rId14"/>
    <p:sldId id="527" r:id="rId15"/>
    <p:sldId id="566" r:id="rId16"/>
    <p:sldId id="528" r:id="rId17"/>
    <p:sldId id="529" r:id="rId18"/>
    <p:sldId id="530" r:id="rId19"/>
    <p:sldId id="531" r:id="rId20"/>
    <p:sldId id="532" r:id="rId21"/>
    <p:sldId id="567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68" r:id="rId42"/>
    <p:sldId id="552" r:id="rId43"/>
    <p:sldId id="569" r:id="rId44"/>
    <p:sldId id="570" r:id="rId45"/>
    <p:sldId id="563" r:id="rId46"/>
    <p:sldId id="571" r:id="rId47"/>
    <p:sldId id="572" r:id="rId48"/>
    <p:sldId id="573" r:id="rId49"/>
    <p:sldId id="574" r:id="rId50"/>
    <p:sldId id="575" r:id="rId51"/>
    <p:sldId id="57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9960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6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Continuous Probability Distributions: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85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3400" y="76200"/>
                <a:ext cx="83058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(6) The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normal distribution depends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normal distribution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"/>
                <a:ext cx="8305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75" b="-5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811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721765"/>
            <a:ext cx="6286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94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3" t="6698"/>
          <a:stretch/>
        </p:blipFill>
        <p:spPr bwMode="auto">
          <a:xfrm>
            <a:off x="344187" y="381000"/>
            <a:ext cx="857597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875" y="54102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267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2" t="1614"/>
          <a:stretch/>
        </p:blipFill>
        <p:spPr bwMode="auto">
          <a:xfrm>
            <a:off x="533400" y="457200"/>
            <a:ext cx="8185091" cy="447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152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91851" y="228600"/>
                <a:ext cx="8070927" cy="742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pdf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𝑵𝒐𝒓𝒎𝒂𝒍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32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1" y="228600"/>
                <a:ext cx="8070927" cy="742511"/>
              </a:xfrm>
              <a:prstGeom prst="rect">
                <a:avLst/>
              </a:prstGeom>
              <a:blipFill rotWithShape="1">
                <a:blip r:embed="rId2"/>
                <a:stretch>
                  <a:fillRect l="-1662" b="-25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74" y="2057400"/>
            <a:ext cx="86376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74142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23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685800"/>
                <a:ext cx="853440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properties of the normal curve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36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b="1" i="1" dirty="0" err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3600" b="1" i="1" dirty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): </m:t>
                    </m:r>
                  </m:oMath>
                </a14:m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symmetric about the mean μ.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two points of inflection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total area under the curve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The highest point of the curve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85800"/>
                <a:ext cx="8534400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857" r="-178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729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Under the Normal Curve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2" t="3012"/>
          <a:stretch/>
        </p:blipFill>
        <p:spPr bwMode="auto">
          <a:xfrm>
            <a:off x="533400" y="1219200"/>
            <a:ext cx="7987113" cy="379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04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6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Under the Normal Curve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35393"/>
            <a:ext cx="868680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Normal Distribution: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normal distribution with mean μ=0 and variance σ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is called the standard normal distribution and is denoted by Normal(0,1) or N(0,1). If the random variable Z has the standard normal distribution, we write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Z~Normal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 or Z~N(0,1). </a:t>
            </a:r>
          </a:p>
        </p:txBody>
      </p:sp>
    </p:spTree>
    <p:extLst>
      <p:ext uri="{BB962C8B-B14F-4D97-AF65-F5344CB8AC3E}">
        <p14:creationId xmlns:p14="http://schemas.microsoft.com/office/powerpoint/2010/main" xmlns="" val="176110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388" y="228600"/>
            <a:ext cx="59336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pdf of Z~N(0,1) is given by: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8" t="34059"/>
          <a:stretch/>
        </p:blipFill>
        <p:spPr bwMode="auto">
          <a:xfrm>
            <a:off x="2362200" y="1447800"/>
            <a:ext cx="4735094" cy="12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40"/>
          <a:stretch/>
        </p:blipFill>
        <p:spPr bwMode="auto">
          <a:xfrm>
            <a:off x="2557463" y="3071004"/>
            <a:ext cx="4029075" cy="32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194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286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standard normal distribution, Z~N(0,1), is very important because probabilities of any normal distribution can be calculated from the probabilities of the standard normal distribution.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Probabilities of the standard normal distribution Z~N(0,1) of the form P(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Z≤a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tabulated.</a:t>
            </a:r>
          </a:p>
        </p:txBody>
      </p:sp>
    </p:spTree>
    <p:extLst>
      <p:ext uri="{BB962C8B-B14F-4D97-AF65-F5344CB8AC3E}">
        <p14:creationId xmlns:p14="http://schemas.microsoft.com/office/powerpoint/2010/main" xmlns="" val="69431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17" y="1090613"/>
            <a:ext cx="8964683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32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Uniform distribution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914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gency FB" panose="020B0503020202020204" pitchFamily="34" charset="0"/>
              </a:rPr>
              <a:t> (Rectangular Distribution)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28507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density function of the continuous uniform random variable X on the interval [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given by: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9"/>
          <a:stretch/>
        </p:blipFill>
        <p:spPr bwMode="auto">
          <a:xfrm>
            <a:off x="1828800" y="3295291"/>
            <a:ext cx="6543675" cy="16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619" y="5486400"/>
            <a:ext cx="5248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50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We can transfer any normal distribution X~N(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μ,σ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the standard normal distribution, Z~N(0,1) by using the following result. </a:t>
            </a:r>
          </a:p>
          <a:p>
            <a:pPr algn="just"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58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00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9" t="8435"/>
          <a:stretch/>
        </p:blipFill>
        <p:spPr bwMode="auto">
          <a:xfrm>
            <a:off x="76200" y="880083"/>
            <a:ext cx="8985458" cy="552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54" y="152400"/>
            <a:ext cx="7677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723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57200" y="76200"/>
                <a:ext cx="8001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Probability of an interval event is given by the area under the curve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above that interval.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"/>
                <a:ext cx="8001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23" t="-6410" r="-14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78" y="1295400"/>
            <a:ext cx="27955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809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28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819400" cy="7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809875" cy="79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745265" cy="8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84" y="5486400"/>
            <a:ext cx="829051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41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Probabilities of Z~N(0,1): 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455" y="1219200"/>
            <a:ext cx="6151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random variable then: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18" y="1752600"/>
            <a:ext cx="8686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18" y="4572000"/>
            <a:ext cx="6384982" cy="9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0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85800" y="228600"/>
                <a:ext cx="708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𝒛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table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"/>
                <a:ext cx="7086600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838200"/>
                <a:ext cx="8763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that the value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rounded to 2 decimal places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𝑏𝑐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8763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13" t="-5882" r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771076"/>
                  </p:ext>
                </p:extLst>
              </p:nvPr>
            </p:nvGraphicFramePr>
            <p:xfrm>
              <a:off x="838200" y="1828800"/>
              <a:ext cx="7620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642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0.0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03648343"/>
                  </p:ext>
                </p:extLst>
              </p:nvPr>
            </p:nvGraphicFramePr>
            <p:xfrm>
              <a:off x="838200" y="1828800"/>
              <a:ext cx="7620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/>
                    <a:gridCol w="952500"/>
                    <a:gridCol w="952500"/>
                    <a:gridCol w="952500"/>
                    <a:gridCol w="952500"/>
                    <a:gridCol w="952500"/>
                    <a:gridCol w="952500"/>
                    <a:gridCol w="952500"/>
                  </a:tblGrid>
                  <a:tr h="642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41" t="-9524" r="-701282" b="-6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1282" t="-9524" r="-400641" b="-6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8089" t="-9524" r="-198726" b="-61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41" t="-411429" r="-701282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1600200" y="46482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val 9"/>
              <p:cNvSpPr/>
              <p:nvPr/>
            </p:nvSpPr>
            <p:spPr>
              <a:xfrm>
                <a:off x="4648200" y="4191000"/>
                <a:ext cx="2667000" cy="914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𝑍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𝑏𝑐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91000"/>
                <a:ext cx="2667000" cy="9144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981700" y="22860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03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715962"/>
              </a:xfrm>
            </p:spPr>
            <p:txBody>
              <a:bodyPr/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Example(1):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~ 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(0,1)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715962"/>
              </a:xfrm>
              <a:blipFill rotWithShape="1">
                <a:blip r:embed="rId2"/>
                <a:stretch>
                  <a:fillRect t="-13675"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25845" y="762000"/>
                <a:ext cx="2926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1)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1.50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5" y="762000"/>
                <a:ext cx="292695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909247"/>
                  </p:ext>
                </p:extLst>
              </p:nvPr>
            </p:nvGraphicFramePr>
            <p:xfrm>
              <a:off x="838200" y="1752598"/>
              <a:ext cx="7620000" cy="45770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7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7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7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38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0.9332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33440183"/>
                  </p:ext>
                </p:extLst>
              </p:nvPr>
            </p:nvGraphicFramePr>
            <p:xfrm>
              <a:off x="838200" y="1752598"/>
              <a:ext cx="7620000" cy="45770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0000"/>
                    <a:gridCol w="1270000"/>
                    <a:gridCol w="1270000"/>
                    <a:gridCol w="1270000"/>
                    <a:gridCol w="1270000"/>
                    <a:gridCol w="1270000"/>
                  </a:tblGrid>
                  <a:tr h="6538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81" t="-8411" r="-500962" b="-607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81" t="-409346" r="-500962" b="-206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0.9332</a:t>
                          </a:r>
                          <a:endParaRPr lang="en-US" sz="28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53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752600" y="4648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22098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msharahili\Desktop\n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t="15807" r="8300" b="2779"/>
          <a:stretch/>
        </p:blipFill>
        <p:spPr bwMode="auto">
          <a:xfrm>
            <a:off x="5934972" y="4114800"/>
            <a:ext cx="3209028" cy="21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2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77200" y="5199571"/>
            <a:ext cx="0" cy="10488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63286" y="5334000"/>
            <a:ext cx="613914" cy="8180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29400" y="4659701"/>
            <a:ext cx="1214886" cy="15685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10400" y="4973129"/>
            <a:ext cx="960407" cy="11990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81800" y="4419600"/>
            <a:ext cx="894271" cy="1219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736457" y="5771071"/>
            <a:ext cx="340743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81800" y="5591714"/>
            <a:ext cx="1189007" cy="2756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0.9332</a:t>
            </a:r>
          </a:p>
        </p:txBody>
      </p:sp>
    </p:spTree>
    <p:extLst>
      <p:ext uri="{BB962C8B-B14F-4D97-AF65-F5344CB8AC3E}">
        <p14:creationId xmlns:p14="http://schemas.microsoft.com/office/powerpoint/2010/main" xmlns="" val="403624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Example(2):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~ 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(0,1)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t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82608" y="914400"/>
                <a:ext cx="79517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2)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0.98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0.98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=1−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0.8365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=0.1635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8" y="914400"/>
                <a:ext cx="795179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264895"/>
                  </p:ext>
                </p:extLst>
              </p:nvPr>
            </p:nvGraphicFramePr>
            <p:xfrm>
              <a:off x="838200" y="1526903"/>
              <a:ext cx="5715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2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0.8365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76683388"/>
                  </p:ext>
                </p:extLst>
              </p:nvPr>
            </p:nvGraphicFramePr>
            <p:xfrm>
              <a:off x="838200" y="1526903"/>
              <a:ext cx="5715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/>
                    <a:gridCol w="952500"/>
                    <a:gridCol w="952500"/>
                    <a:gridCol w="952500"/>
                    <a:gridCol w="952500"/>
                    <a:gridCol w="952500"/>
                  </a:tblGrid>
                  <a:tr h="642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41" t="-9434" r="-500641" b="-6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41" t="-407547" r="-500641" b="-2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0.8365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752600" y="43434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2098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msharahili\Desktop\n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t="15807" r="8300" b="2779"/>
          <a:stretch/>
        </p:blipFill>
        <p:spPr bwMode="auto">
          <a:xfrm>
            <a:off x="5934972" y="4114800"/>
            <a:ext cx="3209028" cy="21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2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77200" y="5199571"/>
            <a:ext cx="0" cy="10488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77200" y="5546784"/>
            <a:ext cx="170372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77200" y="5723985"/>
            <a:ext cx="304800" cy="3180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53400" y="5933357"/>
            <a:ext cx="322772" cy="3150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476172" y="6042084"/>
            <a:ext cx="94172" cy="114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314786" y="5334000"/>
            <a:ext cx="372014" cy="599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09472" y="4964668"/>
            <a:ext cx="85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0.1635</a:t>
            </a:r>
          </a:p>
        </p:txBody>
      </p:sp>
    </p:spTree>
    <p:extLst>
      <p:ext uri="{BB962C8B-B14F-4D97-AF65-F5344CB8AC3E}">
        <p14:creationId xmlns:p14="http://schemas.microsoft.com/office/powerpoint/2010/main" xmlns="" val="206729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609600"/>
              </a:xfrm>
            </p:spPr>
            <p:txBody>
              <a:bodyPr/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(3):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~ 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(0,1)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609600"/>
              </a:xfrm>
              <a:blipFill rotWithShape="1">
                <a:blip r:embed="rId2"/>
                <a:stretch>
                  <a:fillRect t="-14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22583" y="685800"/>
                <a:ext cx="76718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3)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−1.33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2.42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2.42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−1.33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                                    =0.9922−0.0918=0.9004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83" y="685800"/>
                <a:ext cx="7671844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027469"/>
                  </p:ext>
                </p:extLst>
              </p:nvPr>
            </p:nvGraphicFramePr>
            <p:xfrm>
              <a:off x="838200" y="1526903"/>
              <a:ext cx="5715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2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0.0918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0.9922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…..</a:t>
                          </a: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93711941"/>
                  </p:ext>
                </p:extLst>
              </p:nvPr>
            </p:nvGraphicFramePr>
            <p:xfrm>
              <a:off x="838200" y="1526903"/>
              <a:ext cx="5715000" cy="4500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2500"/>
                    <a:gridCol w="952500"/>
                    <a:gridCol w="838200"/>
                    <a:gridCol w="1066800"/>
                    <a:gridCol w="1066800"/>
                    <a:gridCol w="838200"/>
                  </a:tblGrid>
                  <a:tr h="642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41" t="-9434" r="-500641" b="-59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-1.3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0.0918</a:t>
                          </a:r>
                          <a:endParaRPr lang="en-US" sz="200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......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0.9922</a:t>
                          </a:r>
                          <a:endParaRPr lang="en-US" sz="24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2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752600" y="3098322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msharahili\Desktop\n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t="15807" r="8300" b="2779"/>
          <a:stretch/>
        </p:blipFill>
        <p:spPr bwMode="auto">
          <a:xfrm>
            <a:off x="5934972" y="4114800"/>
            <a:ext cx="3209028" cy="21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2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077200" y="5199571"/>
            <a:ext cx="0" cy="10488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4904" y="4331090"/>
            <a:ext cx="605286" cy="6981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43332" y="4922808"/>
            <a:ext cx="1938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19812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10400" y="5181600"/>
            <a:ext cx="0" cy="10488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086600" y="4502988"/>
            <a:ext cx="681486" cy="7548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10400" y="4731588"/>
            <a:ext cx="833886" cy="902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86600" y="4965310"/>
            <a:ext cx="833886" cy="902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162800" y="5270110"/>
            <a:ext cx="833886" cy="902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03543" y="5562600"/>
            <a:ext cx="573657" cy="5937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29400" y="6227636"/>
            <a:ext cx="95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-1.33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586210" y="4680145"/>
            <a:ext cx="719590" cy="501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29600" y="433109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0.9004</a:t>
            </a:r>
          </a:p>
        </p:txBody>
      </p:sp>
    </p:spTree>
    <p:extLst>
      <p:ext uri="{BB962C8B-B14F-4D97-AF65-F5344CB8AC3E}">
        <p14:creationId xmlns:p14="http://schemas.microsoft.com/office/powerpoint/2010/main" xmlns="" val="1598471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Example(4):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~ 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(0,1)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t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431959" y="914400"/>
                <a:ext cx="42530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4)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=0.5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59" y="914400"/>
                <a:ext cx="425308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msharahili\Desktop\n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t="15807" r="8300" b="2779"/>
          <a:stretch/>
        </p:blipFill>
        <p:spPr bwMode="auto">
          <a:xfrm>
            <a:off x="1981200" y="1752600"/>
            <a:ext cx="5334000" cy="36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3400" y="53587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905000"/>
            <a:ext cx="0" cy="3276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xmlns="" val="341147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33400" y="1371600"/>
                <a:ext cx="2560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256063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msharahili\Desktop\n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1" t="15807" r="8300" b="2779"/>
          <a:stretch/>
        </p:blipFill>
        <p:spPr bwMode="auto">
          <a:xfrm>
            <a:off x="1981200" y="2185017"/>
            <a:ext cx="5334000" cy="36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029200" y="2819400"/>
            <a:ext cx="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891588" y="4786223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588" y="4786223"/>
                <a:ext cx="45217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029200" y="4796135"/>
                <a:ext cx="988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1−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96135"/>
                <a:ext cx="98815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789679" y="5647427"/>
                <a:ext cx="575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79" y="5647427"/>
                <a:ext cx="57599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986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09625"/>
            <a:ext cx="62579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4107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N(0,1)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943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81200"/>
            <a:ext cx="8029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819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3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>
                    <a:solidFill>
                      <a:srgbClr val="C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𝑍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~ 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(0,1)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075" y="990600"/>
            <a:ext cx="2981325" cy="41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96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686800" cy="1143000"/>
              </a:xfrm>
            </p:spPr>
            <p:txBody>
              <a:bodyPr/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Calculating Probabilities of Normal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686800" cy="1143000"/>
              </a:xfrm>
              <a:blipFill rotWithShape="1">
                <a:blip r:embed="rId2"/>
                <a:stretch>
                  <a:fillRect l="-1684" t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43" y="1905000"/>
            <a:ext cx="886635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94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65" y="304800"/>
            <a:ext cx="879413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04800" y="5181600"/>
                <a:ext cx="61555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𝑉</m:t>
                      </m:r>
                      <m:r>
                        <a:rPr lang="en-US" sz="3200" b="0" i="1" dirty="0" smtClean="0">
                          <a:latin typeface="Cambria Math"/>
                        </a:rPr>
                        <m:t>) </m:t>
                      </m:r>
                      <m:r>
                        <a:rPr lang="en-US" sz="3200" i="1" dirty="0" smtClean="0">
                          <a:latin typeface="Cambria Math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</a:rPr>
                        <m:t>𝑋</m:t>
                      </m:r>
                      <m:r>
                        <a:rPr lang="en-US" sz="3200" i="1" dirty="0" smtClean="0">
                          <a:latin typeface="Cambria Math"/>
                        </a:rPr>
                        <m:t>≤</m:t>
                      </m:r>
                      <m:r>
                        <a:rPr lang="el-GR" sz="3200" i="1" dirty="0">
                          <a:latin typeface="Cambria Math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</a:rPr>
                        <m:t>) = </m:t>
                      </m:r>
                      <m:r>
                        <a:rPr lang="en-US" sz="3200" i="1" dirty="0">
                          <a:latin typeface="Cambria Math"/>
                        </a:rPr>
                        <m:t>𝑃</m:t>
                      </m:r>
                      <m:r>
                        <a:rPr lang="en-US" sz="3200" i="1" dirty="0">
                          <a:latin typeface="Cambria Math"/>
                        </a:rPr>
                        <m:t>(</m:t>
                      </m:r>
                      <m:r>
                        <a:rPr lang="en-US" sz="3200" i="1" dirty="0">
                          <a:latin typeface="Cambria Math"/>
                        </a:rPr>
                        <m:t>𝑋</m:t>
                      </m:r>
                      <m:r>
                        <a:rPr lang="en-US" sz="3200" i="1" dirty="0">
                          <a:latin typeface="Cambria Math"/>
                        </a:rPr>
                        <m:t>≥</m:t>
                      </m:r>
                      <m:r>
                        <a:rPr lang="el-GR" sz="3200" i="1" dirty="0">
                          <a:latin typeface="Cambria Math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</a:rPr>
                        <m:t>)=0.5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615553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475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the hemoglobin level for healthy adults males has a normal distribution with mean μ=16 and variance σ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=0.81 (standard deviation σ=0.9).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Find the probability that a randomly chosen healthy adult male has hemoglobin level less than 14.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What is the percentage of healthy adult males who have hemoglobin level less than 14? </a:t>
            </a:r>
          </a:p>
        </p:txBody>
      </p:sp>
    </p:spTree>
    <p:extLst>
      <p:ext uri="{BB962C8B-B14F-4D97-AF65-F5344CB8AC3E}">
        <p14:creationId xmlns:p14="http://schemas.microsoft.com/office/powerpoint/2010/main" xmlns="" val="2700538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14400" y="1143000"/>
                <a:ext cx="7083860" cy="181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rgbClr val="0070C0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≤14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14−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solidFill>
                      <a:srgbClr val="0070C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14−16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0.9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≤−2.22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=0.0132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43000"/>
                <a:ext cx="7083860" cy="1812932"/>
              </a:xfrm>
              <a:prstGeom prst="rect">
                <a:avLst/>
              </a:prstGeom>
              <a:blipFill rotWithShape="1">
                <a:blip r:embed="rId2"/>
                <a:stretch>
                  <a:fillRect l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7200" y="2895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The percentage of healthy adult males who have hemoglobin level less than 14 is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 ≤14) × 100% = 0.01320× 100% =1.32%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566" y="5181600"/>
            <a:ext cx="8626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1.32% of healthy adult males have hemoglobin level less than 14. </a:t>
            </a:r>
          </a:p>
        </p:txBody>
      </p:sp>
    </p:spTree>
    <p:extLst>
      <p:ext uri="{BB962C8B-B14F-4D97-AF65-F5344CB8AC3E}">
        <p14:creationId xmlns:p14="http://schemas.microsoft.com/office/powerpoint/2010/main" xmlns="" val="1422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084"/>
            <a:ext cx="7543800" cy="56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218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the birth weight of Saudi babies has a normal distribution with mean μ=3.4 and standard deviation σ=0.35.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Find the probability that a randomly chosen Saudi baby has a birth weight between 3.0 and 4.0 kg.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What is the percentage of Saudi babies who have a birth weight between 3.0 and 4.0 kg? </a:t>
            </a:r>
          </a:p>
        </p:txBody>
      </p:sp>
    </p:spTree>
    <p:extLst>
      <p:ext uri="{BB962C8B-B14F-4D97-AF65-F5344CB8AC3E}">
        <p14:creationId xmlns:p14="http://schemas.microsoft.com/office/powerpoint/2010/main" xmlns="" val="1020152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857250"/>
            <a:ext cx="76104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5228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82.93% of Saudi babies have birth weight between 3.0 and 4.0 kg.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0"/>
            <a:ext cx="2182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xmlns="" val="30129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591300" cy="55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544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371600"/>
            <a:ext cx="86487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mean and the variance of the continuous uniform distribution on the interval [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are: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3190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5663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33850" cy="63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053" y="28755"/>
            <a:ext cx="4624075" cy="64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08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examples see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6.2, 6.3, 6.4 and 6.5 on page 178</a:t>
            </a:r>
          </a:p>
        </p:txBody>
      </p:sp>
    </p:spTree>
    <p:extLst>
      <p:ext uri="{BB962C8B-B14F-4D97-AF65-F5344CB8AC3E}">
        <p14:creationId xmlns:p14="http://schemas.microsoft.com/office/powerpoint/2010/main" xmlns="" val="1706222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6868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the Normal Distribution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66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839200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certain type of storage battery lasts, on average, 3.0 years with a standard deviation of 0.5 year. Assuming that battery life is normally distributed, find the probability that a given battery will last less than 2.3 years.</a:t>
            </a:r>
          </a:p>
        </p:txBody>
      </p:sp>
    </p:spTree>
    <p:extLst>
      <p:ext uri="{BB962C8B-B14F-4D97-AF65-F5344CB8AC3E}">
        <p14:creationId xmlns:p14="http://schemas.microsoft.com/office/powerpoint/2010/main" xmlns="" val="1069494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</a:rPr>
              <a:t>Solution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" t="11621"/>
          <a:stretch/>
        </p:blipFill>
        <p:spPr bwMode="auto">
          <a:xfrm>
            <a:off x="1447800" y="990600"/>
            <a:ext cx="6030242" cy="277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57650"/>
            <a:ext cx="3352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81625"/>
            <a:ext cx="5915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3279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087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2692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 Distribution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19200"/>
                <a:ext cx="85344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continuous random variable X has an exponential distribution with parameter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its probability density function is given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85344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857" t="-4142" r="-1786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419475"/>
            <a:ext cx="4391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85800" y="5638800"/>
                <a:ext cx="43863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write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𝐸𝑥𝑝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3200" i="1" dirty="0"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l-GR" sz="32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38800"/>
                <a:ext cx="438632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61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4062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38892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854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990600"/>
                <a:ext cx="89916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random variable X has an exponential distribution with parameter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𝐸𝑥𝑝</m:t>
                    </m:r>
                    <m:r>
                      <a:rPr lang="en-US" sz="36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36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mean and the variance of X are: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)= 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l-GR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𝑉𝑎𝑟</m:t>
                      </m:r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l-GR" sz="3600" i="1" baseline="30000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2 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l-GR" sz="3600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l-GR" sz="3600" i="1" baseline="30000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90600"/>
                <a:ext cx="8991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2102" r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2189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a system contains a certain type of component whose time in years to failure is given by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random variable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modeled nicely by the exponential distribution with mean time to failure β=5. If 5 of these components are installed in different systems, what is the probability that at least 2 are still functioning at the end of 8 years? </a:t>
            </a:r>
          </a:p>
        </p:txBody>
      </p:sp>
    </p:spTree>
    <p:extLst>
      <p:ext uri="{BB962C8B-B14F-4D97-AF65-F5344CB8AC3E}">
        <p14:creationId xmlns:p14="http://schemas.microsoft.com/office/powerpoint/2010/main" xmlns="" val="35154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3820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that, for a certain company, the conference time, X, has a uniform distribution on the interval [0,4] (hours).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What is the probability density function of X?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What is the probability that any conference lasts at least 3 hours? </a:t>
            </a:r>
          </a:p>
        </p:txBody>
      </p:sp>
    </p:spTree>
    <p:extLst>
      <p:ext uri="{BB962C8B-B14F-4D97-AF65-F5344CB8AC3E}">
        <p14:creationId xmlns:p14="http://schemas.microsoft.com/office/powerpoint/2010/main" xmlns="" val="387777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14300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l-GR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=5,   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𝐸𝑥𝑝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(5)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pdf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45720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3467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209800"/>
            <a:ext cx="3724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0780" y="3962400"/>
            <a:ext cx="8497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that a given component is still functioning after 8 years is given by: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00650"/>
            <a:ext cx="8058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7588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8600"/>
            <a:ext cx="86106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that at least 2 are still functioning at the end of 8 years is: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4125"/>
            <a:ext cx="8898149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00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638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6524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8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3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Distribution (Gaussian distribution)</a:t>
            </a:r>
            <a:endParaRPr lang="en-US" sz="3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5273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distribution is one of the most important continuous distributions.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measurable characteristics are normally or approximately normally distributed, such as, height and weight.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of the probability density function (pdf) of a normal distribution, called the normal curve, is a bell-shaped curve. </a:t>
            </a:r>
          </a:p>
        </p:txBody>
      </p:sp>
    </p:spTree>
    <p:extLst>
      <p:ext uri="{BB962C8B-B14F-4D97-AF65-F5344CB8AC3E}">
        <p14:creationId xmlns:p14="http://schemas.microsoft.com/office/powerpoint/2010/main" xmlns="" val="328982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distribution characteristics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62000" y="914400"/>
                <a:ext cx="2263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∞&lt;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14400"/>
                <a:ext cx="226369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0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62000" y="1447800"/>
                <a:ext cx="762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The density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has a bell-shaped curve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7620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0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Users\msharahili\Desktop\normal d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2224"/>
            <a:ext cx="433455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3436799" y="2562224"/>
            <a:ext cx="42523" cy="26955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251588" y="5410199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588" y="5410199"/>
                <a:ext cx="37042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240985" y="5334000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85" y="5334000"/>
                <a:ext cx="60625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181600" y="5334000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334000"/>
                <a:ext cx="6062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569389" y="3265899"/>
                <a:ext cx="227504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𝑚𝑒𝑎𝑛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ea typeface="Cambria Math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𝑉𝑎𝑟𝑖𝑎𝑛𝑣𝑒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89" y="3265899"/>
                <a:ext cx="2275046" cy="1569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019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85800" y="381000"/>
                <a:ext cx="8229600" cy="1687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The highest point of the curve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𝜇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curve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symmetric about the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=mean = mode = median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000"/>
                <a:ext cx="8229600" cy="1687963"/>
              </a:xfrm>
              <a:prstGeom prst="rect">
                <a:avLst/>
              </a:prstGeom>
              <a:blipFill rotWithShape="1">
                <a:blip r:embed="rId2"/>
                <a:stretch>
                  <a:fillRect l="-1185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85800" y="2514600"/>
                <a:ext cx="8229600" cy="948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The normal distribution depends on two parameters: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variance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14600"/>
                <a:ext cx="8229600" cy="948786"/>
              </a:xfrm>
              <a:prstGeom prst="rect">
                <a:avLst/>
              </a:prstGeom>
              <a:blipFill rotWithShape="1">
                <a:blip r:embed="rId3"/>
                <a:stretch>
                  <a:fillRect l="-1185" t="-5161"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85800" y="3657600"/>
                <a:ext cx="8305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(5) If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r.v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normally distributed with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write: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24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Normal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4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pt-BR" sz="24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8305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175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3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786</Words>
  <Application>Microsoft Office PowerPoint</Application>
  <PresentationFormat>On-screen Show (4:3)</PresentationFormat>
  <Paragraphs>147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 Theorem </vt:lpstr>
      <vt:lpstr> Example </vt:lpstr>
      <vt:lpstr> Solution: </vt:lpstr>
      <vt:lpstr>Normal Distribution (Gaussian distribution)</vt:lpstr>
      <vt:lpstr>Slide 8</vt:lpstr>
      <vt:lpstr>Slide 9</vt:lpstr>
      <vt:lpstr>Slide 10</vt:lpstr>
      <vt:lpstr>Slide 11</vt:lpstr>
      <vt:lpstr>Slide 12</vt:lpstr>
      <vt:lpstr>Slide 13</vt:lpstr>
      <vt:lpstr>Slide 14</vt:lpstr>
      <vt:lpstr>Areas Under the Normal Curve</vt:lpstr>
      <vt:lpstr>Areas Under the Normal Curve</vt:lpstr>
      <vt:lpstr>Slide 17</vt:lpstr>
      <vt:lpstr>Slide 18</vt:lpstr>
      <vt:lpstr>Slide 19</vt:lpstr>
      <vt:lpstr>Slide 20</vt:lpstr>
      <vt:lpstr>Slide 21</vt:lpstr>
      <vt:lpstr>Slide 22</vt:lpstr>
      <vt:lpstr>Note: Probabilities of Z~N(0,1):  </vt:lpstr>
      <vt:lpstr>Slide 24</vt:lpstr>
      <vt:lpstr> </vt:lpstr>
      <vt:lpstr> </vt:lpstr>
      <vt:lpstr> </vt:lpstr>
      <vt:lpstr> </vt:lpstr>
      <vt:lpstr>Notation</vt:lpstr>
      <vt:lpstr>Example: Z ~ N(0,1) </vt:lpstr>
      <vt:lpstr> </vt:lpstr>
      <vt:lpstr> </vt:lpstr>
      <vt:lpstr>Slide 33</vt:lpstr>
      <vt:lpstr>Example: </vt:lpstr>
      <vt:lpstr>Solution: </vt:lpstr>
      <vt:lpstr>Slide 36</vt:lpstr>
      <vt:lpstr>Example: </vt:lpstr>
      <vt:lpstr>Slide 38</vt:lpstr>
      <vt:lpstr>Slide 39</vt:lpstr>
      <vt:lpstr>Slide 40</vt:lpstr>
      <vt:lpstr>Slide 41</vt:lpstr>
      <vt:lpstr>Applications of the Normal Distribution </vt:lpstr>
      <vt:lpstr>Example:</vt:lpstr>
      <vt:lpstr>Solution:</vt:lpstr>
      <vt:lpstr>Slide 45</vt:lpstr>
      <vt:lpstr>Exponential Distribution </vt:lpstr>
      <vt:lpstr>Slide 47</vt:lpstr>
      <vt:lpstr>Theorem: </vt:lpstr>
      <vt:lpstr>Example </vt:lpstr>
      <vt:lpstr>Solution: </vt:lpstr>
      <vt:lpstr>Slide 51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51</cp:revision>
  <dcterms:created xsi:type="dcterms:W3CDTF">2017-08-03T09:55:05Z</dcterms:created>
  <dcterms:modified xsi:type="dcterms:W3CDTF">2019-09-08T07:36:46Z</dcterms:modified>
</cp:coreProperties>
</file>