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activeX/activeX1.xml" ContentType="application/vnd.ms-office.activeX+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0" r:id="rId2"/>
    <p:sldId id="257" r:id="rId3"/>
    <p:sldId id="291" r:id="rId4"/>
    <p:sldId id="259" r:id="rId5"/>
    <p:sldId id="260" r:id="rId6"/>
    <p:sldId id="262" r:id="rId7"/>
    <p:sldId id="263" r:id="rId8"/>
    <p:sldId id="264" r:id="rId9"/>
    <p:sldId id="265" r:id="rId10"/>
    <p:sldId id="266" r:id="rId11"/>
    <p:sldId id="267" r:id="rId12"/>
    <p:sldId id="292" r:id="rId13"/>
    <p:sldId id="268" r:id="rId14"/>
    <p:sldId id="269" r:id="rId15"/>
    <p:sldId id="293" r:id="rId16"/>
    <p:sldId id="294" r:id="rId17"/>
  </p:sldIdLst>
  <p:sldSz cx="9144000" cy="6858000" type="screen4x3"/>
  <p:notesSz cx="6858000" cy="9144000"/>
  <p:custDataLst>
    <p:tags r:id="rId19"/>
  </p:custDataLst>
  <p:defaultTextStyle>
    <a:defPPr>
      <a:defRPr lang="en-GB"/>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0" d="100"/>
          <a:sy n="90" d="100"/>
        </p:scale>
        <p:origin x="-994" y="-8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pitchFamily="34" charset="0"/>
                <a:ea typeface="+mn-ea"/>
                <a:cs typeface="Arial" pitchFamily="34" charset="0"/>
              </a:defRPr>
            </a:lvl1pPr>
          </a:lstStyle>
          <a:p>
            <a:pPr>
              <a:defRPr/>
            </a:pPr>
            <a:endParaRPr lang="en-US"/>
          </a:p>
        </p:txBody>
      </p:sp>
      <p:sp>
        <p:nvSpPr>
          <p:cNvPr id="307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cs typeface="Arial" charset="0"/>
              </a:defRPr>
            </a:lvl1pPr>
          </a:lstStyle>
          <a:p>
            <a:pPr>
              <a:defRPr/>
            </a:pPr>
            <a:fld id="{700C65E8-2D84-4B1D-9E8F-26EA36BB9074}" type="datetimeFigureOut">
              <a:rPr lang="en-US"/>
              <a:pPr>
                <a:defRPr/>
              </a:pPr>
              <a:t>01/16/14</a:t>
            </a:fld>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pitchFamily="34" charset="0"/>
                <a:ea typeface="+mn-ea"/>
                <a:cs typeface="Arial" pitchFamily="34" charset="0"/>
              </a:defRPr>
            </a:lvl1pPr>
          </a:lstStyle>
          <a:p>
            <a:pPr>
              <a:defRPr/>
            </a:pPr>
            <a:endParaRPr lang="en-US"/>
          </a:p>
        </p:txBody>
      </p:sp>
      <p:sp>
        <p:nvSpPr>
          <p:cNvPr id="307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413679EE-3F68-4C47-BCAA-05725469D29B}" type="slidenum">
              <a:rPr lang="ar-SA" altLang="en-US"/>
              <a:pPr/>
              <a:t>‹#›</a:t>
            </a:fld>
            <a:endParaRPr lang="en-US" altLang="en-US"/>
          </a:p>
        </p:txBody>
      </p:sp>
    </p:spTree>
    <p:extLst>
      <p:ext uri="{BB962C8B-B14F-4D97-AF65-F5344CB8AC3E}">
        <p14:creationId xmlns:p14="http://schemas.microsoft.com/office/powerpoint/2010/main" val="23426130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en-US"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812FD7-C766-405B-AC5A-1884AEBD5709}" type="slidenum">
              <a:rPr lang="en-US" altLang="en-US" smtClean="0"/>
              <a:pPr eaLnBrk="1" hangingPunct="1"/>
              <a:t>16</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41E69776-333E-4D79-ABA7-A89DFA79FB89}" type="slidenum">
              <a:rPr lang="ar-SA" altLang="en-US"/>
              <a:pPr/>
              <a:t>‹#›</a:t>
            </a:fld>
            <a:endParaRPr lang="en-GB" altLang="en-US"/>
          </a:p>
        </p:txBody>
      </p:sp>
    </p:spTree>
    <p:extLst>
      <p:ext uri="{BB962C8B-B14F-4D97-AF65-F5344CB8AC3E}">
        <p14:creationId xmlns:p14="http://schemas.microsoft.com/office/powerpoint/2010/main" val="245909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42F4EC5B-A756-43FE-A71C-9C14E0545604}" type="slidenum">
              <a:rPr lang="ar-SA" altLang="en-US"/>
              <a:pPr/>
              <a:t>‹#›</a:t>
            </a:fld>
            <a:endParaRPr lang="en-GB" altLang="en-US"/>
          </a:p>
        </p:txBody>
      </p:sp>
    </p:spTree>
    <p:extLst>
      <p:ext uri="{BB962C8B-B14F-4D97-AF65-F5344CB8AC3E}">
        <p14:creationId xmlns:p14="http://schemas.microsoft.com/office/powerpoint/2010/main" val="253290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889E8A73-0FFD-435C-8DB5-377CF74FF92D}" type="slidenum">
              <a:rPr lang="ar-SA" altLang="en-US"/>
              <a:pPr/>
              <a:t>‹#›</a:t>
            </a:fld>
            <a:endParaRPr lang="en-GB" altLang="en-US"/>
          </a:p>
        </p:txBody>
      </p:sp>
    </p:spTree>
    <p:extLst>
      <p:ext uri="{BB962C8B-B14F-4D97-AF65-F5344CB8AC3E}">
        <p14:creationId xmlns:p14="http://schemas.microsoft.com/office/powerpoint/2010/main" val="167452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2ACF10CC-940E-4059-BE47-04EF0B2040BA}" type="slidenum">
              <a:rPr lang="ar-SA" altLang="en-US"/>
              <a:pPr/>
              <a:t>‹#›</a:t>
            </a:fld>
            <a:endParaRPr lang="en-GB" altLang="en-US"/>
          </a:p>
        </p:txBody>
      </p:sp>
    </p:spTree>
    <p:extLst>
      <p:ext uri="{BB962C8B-B14F-4D97-AF65-F5344CB8AC3E}">
        <p14:creationId xmlns:p14="http://schemas.microsoft.com/office/powerpoint/2010/main" val="1217555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FCEC38AC-07E6-4E7E-8F62-9EB4D90AA447}" type="slidenum">
              <a:rPr lang="ar-SA" altLang="en-US"/>
              <a:pPr/>
              <a:t>‹#›</a:t>
            </a:fld>
            <a:endParaRPr lang="en-GB" altLang="en-US"/>
          </a:p>
        </p:txBody>
      </p:sp>
    </p:spTree>
    <p:extLst>
      <p:ext uri="{BB962C8B-B14F-4D97-AF65-F5344CB8AC3E}">
        <p14:creationId xmlns:p14="http://schemas.microsoft.com/office/powerpoint/2010/main" val="610916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EAC20750-A385-4E29-8B70-4714E44AA427}" type="slidenum">
              <a:rPr lang="ar-SA" altLang="en-US"/>
              <a:pPr/>
              <a:t>‹#›</a:t>
            </a:fld>
            <a:endParaRPr lang="en-GB" altLang="en-US"/>
          </a:p>
        </p:txBody>
      </p:sp>
    </p:spTree>
    <p:extLst>
      <p:ext uri="{BB962C8B-B14F-4D97-AF65-F5344CB8AC3E}">
        <p14:creationId xmlns:p14="http://schemas.microsoft.com/office/powerpoint/2010/main" val="378435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B8D705EB-1391-4003-AC65-1743476D492B}" type="slidenum">
              <a:rPr lang="ar-SA" altLang="en-US"/>
              <a:pPr/>
              <a:t>‹#›</a:t>
            </a:fld>
            <a:endParaRPr lang="en-GB" altLang="en-US"/>
          </a:p>
        </p:txBody>
      </p:sp>
    </p:spTree>
    <p:extLst>
      <p:ext uri="{BB962C8B-B14F-4D97-AF65-F5344CB8AC3E}">
        <p14:creationId xmlns:p14="http://schemas.microsoft.com/office/powerpoint/2010/main" val="373256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C043DCDB-D25E-49C9-87E1-13DA7D52BF7D}" type="slidenum">
              <a:rPr lang="ar-SA" altLang="en-US"/>
              <a:pPr/>
              <a:t>‹#›</a:t>
            </a:fld>
            <a:endParaRPr lang="en-GB" altLang="en-US"/>
          </a:p>
        </p:txBody>
      </p:sp>
    </p:spTree>
    <p:extLst>
      <p:ext uri="{BB962C8B-B14F-4D97-AF65-F5344CB8AC3E}">
        <p14:creationId xmlns:p14="http://schemas.microsoft.com/office/powerpoint/2010/main" val="669881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CF76E9B7-F7C3-414A-8741-4EBD5A7DC8A4}" type="slidenum">
              <a:rPr lang="ar-SA" altLang="en-US"/>
              <a:pPr/>
              <a:t>‹#›</a:t>
            </a:fld>
            <a:endParaRPr lang="en-GB" altLang="en-US"/>
          </a:p>
        </p:txBody>
      </p:sp>
    </p:spTree>
    <p:extLst>
      <p:ext uri="{BB962C8B-B14F-4D97-AF65-F5344CB8AC3E}">
        <p14:creationId xmlns:p14="http://schemas.microsoft.com/office/powerpoint/2010/main" val="1303570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94D7B274-676B-4005-BE47-630CABECEAD8}" type="slidenum">
              <a:rPr lang="ar-SA" altLang="en-US"/>
              <a:pPr/>
              <a:t>‹#›</a:t>
            </a:fld>
            <a:endParaRPr lang="en-GB" altLang="en-US"/>
          </a:p>
        </p:txBody>
      </p:sp>
    </p:spTree>
    <p:extLst>
      <p:ext uri="{BB962C8B-B14F-4D97-AF65-F5344CB8AC3E}">
        <p14:creationId xmlns:p14="http://schemas.microsoft.com/office/powerpoint/2010/main" val="3220013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170B4D20-555F-48DC-99B8-C9EF264CA2DC}" type="slidenum">
              <a:rPr lang="ar-SA" altLang="en-US"/>
              <a:pPr/>
              <a:t>‹#›</a:t>
            </a:fld>
            <a:endParaRPr lang="en-GB" altLang="en-US"/>
          </a:p>
        </p:txBody>
      </p:sp>
    </p:spTree>
    <p:extLst>
      <p:ext uri="{BB962C8B-B14F-4D97-AF65-F5344CB8AC3E}">
        <p14:creationId xmlns:p14="http://schemas.microsoft.com/office/powerpoint/2010/main" val="2542158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1239C80-5FA0-45A0-8708-9DADE6DA2FCF}" type="slidenum">
              <a:rPr lang="ar-SA"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S PGothic" pitchFamily="34" charset="-128"/>
          <a:cs typeface="+mj-cs"/>
        </a:defRPr>
      </a:lvl1pPr>
      <a:lvl2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2pPr>
      <a:lvl3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3pPr>
      <a:lvl4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4pPr>
      <a:lvl5pPr algn="ctr" rtl="0" eaLnBrk="0" fontAlgn="base" hangingPunct="0">
        <a:spcBef>
          <a:spcPct val="0"/>
        </a:spcBef>
        <a:spcAft>
          <a:spcPct val="0"/>
        </a:spcAft>
        <a:defRPr sz="4400">
          <a:solidFill>
            <a:schemeClr val="tx2"/>
          </a:solidFill>
          <a:latin typeface="Arial" charset="0"/>
          <a:ea typeface="MS PGothic" pitchFamily="34" charset="-128"/>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image" Target="../media/image4.wmf"/><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16.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tags" Target="../tags/tag18.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22.xml"/><Relationship Id="rId7" Type="http://schemas.openxmlformats.org/officeDocument/2006/relationships/image" Target="../media/image23.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22.png"/><Relationship Id="rId5" Type="http://schemas.openxmlformats.org/officeDocument/2006/relationships/slideLayout" Target="../slideLayouts/slideLayout6.xml"/><Relationship Id="rId4" Type="http://schemas.openxmlformats.org/officeDocument/2006/relationships/tags" Target="../tags/tag23.xml"/><Relationship Id="rId9" Type="http://schemas.openxmlformats.org/officeDocument/2006/relationships/image" Target="../media/image25.png"/></Relationships>
</file>

<file path=ppt/slides/_rels/slide1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tags" Target="../tags/tag26.xml"/><Relationship Id="rId7" Type="http://schemas.openxmlformats.org/officeDocument/2006/relationships/notesSlide" Target="../notesSlides/notesSlide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1.xml"/><Relationship Id="rId11" Type="http://schemas.openxmlformats.org/officeDocument/2006/relationships/image" Target="../media/image29.png"/><Relationship Id="rId5" Type="http://schemas.openxmlformats.org/officeDocument/2006/relationships/tags" Target="../tags/tag28.xml"/><Relationship Id="rId10" Type="http://schemas.openxmlformats.org/officeDocument/2006/relationships/image" Target="../media/image28.png"/><Relationship Id="rId4" Type="http://schemas.openxmlformats.org/officeDocument/2006/relationships/tags" Target="../tags/tag27.xml"/><Relationship Id="rId9"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4.xml"/><Relationship Id="rId5" Type="http://schemas.microsoft.com/office/2007/relationships/hdphoto" Target="../media/hdphoto1.wdp"/><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7" Type="http://schemas.microsoft.com/office/2007/relationships/hdphoto" Target="../media/hdphoto1.wdp"/><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tags" Target="../tags/tag8.xml"/><Relationship Id="rId7" Type="http://schemas.openxmlformats.org/officeDocument/2006/relationships/slideLayout" Target="../slideLayouts/slideLayout2.xml"/><Relationship Id="rId12" Type="http://schemas.openxmlformats.org/officeDocument/2006/relationships/image" Target="../media/image12.png"/><Relationship Id="rId2" Type="http://schemas.openxmlformats.org/officeDocument/2006/relationships/tags" Target="../tags/tag7.xml"/><Relationship Id="rId1" Type="http://schemas.openxmlformats.org/officeDocument/2006/relationships/vmlDrawing" Target="../drawings/vmlDrawing1.vml"/><Relationship Id="rId6" Type="http://schemas.openxmlformats.org/officeDocument/2006/relationships/tags" Target="../tags/tag10.xml"/><Relationship Id="rId11" Type="http://schemas.microsoft.com/office/2007/relationships/hdphoto" Target="../media/hdphoto1.wdp"/><Relationship Id="rId5" Type="http://schemas.openxmlformats.org/officeDocument/2006/relationships/control" Target="../activeX/activeX1.xml"/><Relationship Id="rId10" Type="http://schemas.openxmlformats.org/officeDocument/2006/relationships/image" Target="../media/image7.jpeg"/><Relationship Id="rId4" Type="http://schemas.openxmlformats.org/officeDocument/2006/relationships/tags" Target="../tags/tag9.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2.xml"/><Relationship Id="rId5" Type="http://schemas.microsoft.com/office/2007/relationships/hdphoto" Target="../media/hdphoto1.wdp"/><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14.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7" name="Text Box 3"/>
          <p:cNvSpPr txBox="1">
            <a:spLocks noChangeArrowheads="1"/>
          </p:cNvSpPr>
          <p:nvPr/>
        </p:nvSpPr>
        <p:spPr bwMode="auto">
          <a:xfrm>
            <a:off x="2667000" y="928687"/>
            <a:ext cx="3962400" cy="519113"/>
          </a:xfrm>
          <a:prstGeom prst="rect">
            <a:avLst/>
          </a:prstGeom>
          <a:noFill/>
          <a:ln w="9525">
            <a:noFill/>
            <a:miter lim="800000"/>
            <a:headEnd/>
            <a:tailEnd/>
          </a:ln>
          <a:effectLst>
            <a:outerShdw dist="35921" dir="2700000" algn="ctr" rotWithShape="0">
              <a:srgbClr val="0000FF"/>
            </a:outerShdw>
          </a:effectLst>
        </p:spPr>
        <p:txBody>
          <a:bodyPr>
            <a:spAutoFit/>
          </a:bodyPr>
          <a:lstStyle/>
          <a:p>
            <a:pPr>
              <a:spcBef>
                <a:spcPct val="50000"/>
              </a:spcBef>
              <a:defRPr/>
            </a:pPr>
            <a:r>
              <a:rPr lang="en-GB" sz="2800" dirty="0">
                <a:solidFill>
                  <a:srgbClr val="0000FF"/>
                </a:solidFill>
                <a:effectLst>
                  <a:outerShdw blurRad="38100" dist="38100" dir="2700000" algn="tl">
                    <a:srgbClr val="000000">
                      <a:alpha val="43137"/>
                    </a:srgbClr>
                  </a:outerShdw>
                </a:effectLst>
                <a:latin typeface="Copperplate Gothic Bold" pitchFamily="34" charset="0"/>
                <a:ea typeface="+mn-ea"/>
              </a:rPr>
              <a:t>B- Eukaryotic Cell</a:t>
            </a:r>
          </a:p>
        </p:txBody>
      </p:sp>
      <p:pic>
        <p:nvPicPr>
          <p:cNvPr id="2055"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24000"/>
            <a:ext cx="4837113"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p:cNvPicPr>
            <a:picLocks noChangeAspect="1" noChangeArrowheads="1"/>
          </p:cNvPicPr>
          <p:nvPr/>
        </p:nvPicPr>
        <p:blipFill>
          <a:blip r:embed="rId5">
            <a:extLst>
              <a:ext uri="{28A0092B-C50C-407E-A947-70E740481C1C}">
                <a14:useLocalDpi xmlns:a14="http://schemas.microsoft.com/office/drawing/2010/main" val="0"/>
              </a:ext>
            </a:extLst>
          </a:blip>
          <a:srcRect b="3078"/>
          <a:stretch>
            <a:fillRect/>
          </a:stretch>
        </p:blipFill>
        <p:spPr bwMode="auto">
          <a:xfrm>
            <a:off x="4800600" y="1524000"/>
            <a:ext cx="43434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p:cNvGrpSpPr>
            <a:grpSpLocks/>
          </p:cNvGrpSpPr>
          <p:nvPr>
            <p:custDataLst>
              <p:tags r:id="rId2"/>
            </p:custDataLst>
          </p:nvPr>
        </p:nvGrpSpPr>
        <p:grpSpPr bwMode="auto">
          <a:xfrm>
            <a:off x="0" y="0"/>
            <a:ext cx="9147151" cy="1019175"/>
            <a:chOff x="323528" y="0"/>
            <a:chExt cx="8286750" cy="1019406"/>
          </a:xfrm>
        </p:grpSpPr>
        <p:sp>
          <p:nvSpPr>
            <p:cNvPr id="11" name="Rounded Rectangle 10"/>
            <p:cNvSpPr/>
            <p:nvPr/>
          </p:nvSpPr>
          <p:spPr bwMode="auto">
            <a:xfrm>
              <a:off x="323528" y="837275"/>
              <a:ext cx="8286750" cy="71445"/>
            </a:xfrm>
            <a:prstGeom prst="roundRect">
              <a:avLst/>
            </a:prstGeom>
            <a:solidFill>
              <a:srgbClr val="CC0066"/>
            </a:solidFill>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GB"/>
            </a:p>
          </p:txBody>
        </p:sp>
        <p:pic>
          <p:nvPicPr>
            <p:cNvPr id="12" name="Picture 12" descr="Picture1.bmp"/>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50644" y="116632"/>
              <a:ext cx="1584176" cy="653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noChangeArrowheads="1"/>
            </p:cNvPicPr>
            <p:nvPr/>
          </p:nvPicPr>
          <p:blipFill>
            <a:blip r:embed="rId7">
              <a:extLst>
                <a:ext uri="{28A0092B-C50C-407E-A947-70E740481C1C}">
                  <a14:useLocalDpi xmlns:a14="http://schemas.microsoft.com/office/drawing/2010/main" val="0"/>
                </a:ext>
              </a:extLst>
            </a:blip>
            <a:srcRect l="7692" r="7692"/>
            <a:stretch>
              <a:fillRect/>
            </a:stretch>
          </p:blipFill>
          <p:spPr bwMode="auto">
            <a:xfrm>
              <a:off x="4211960" y="0"/>
              <a:ext cx="864096" cy="10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C:\Users\mmoustafa\Desktop\amad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537" y="188640"/>
              <a:ext cx="201622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266" name="Group 3"/>
          <p:cNvGrpSpPr>
            <a:grpSpLocks/>
          </p:cNvGrpSpPr>
          <p:nvPr/>
        </p:nvGrpSpPr>
        <p:grpSpPr bwMode="auto">
          <a:xfrm>
            <a:off x="76200" y="187325"/>
            <a:ext cx="8991600" cy="6365875"/>
            <a:chOff x="96" y="106"/>
            <a:chExt cx="5664" cy="4010"/>
          </a:xfrm>
        </p:grpSpPr>
        <p:pic>
          <p:nvPicPr>
            <p:cNvPr id="11267" name="Picture 4"/>
            <p:cNvPicPr>
              <a:picLocks noChangeAspect="1" noChangeArrowheads="1"/>
            </p:cNvPicPr>
            <p:nvPr/>
          </p:nvPicPr>
          <p:blipFill>
            <a:blip r:embed="rId3">
              <a:lum bright="-12000" contrast="18000"/>
              <a:extLst>
                <a:ext uri="{28A0092B-C50C-407E-A947-70E740481C1C}">
                  <a14:useLocalDpi xmlns:a14="http://schemas.microsoft.com/office/drawing/2010/main" val="0"/>
                </a:ext>
              </a:extLst>
            </a:blip>
            <a:srcRect b="3000"/>
            <a:stretch>
              <a:fillRect/>
            </a:stretch>
          </p:blipFill>
          <p:spPr bwMode="auto">
            <a:xfrm>
              <a:off x="96" y="818"/>
              <a:ext cx="3744" cy="3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6"/>
            <p:cNvPicPr>
              <a:picLocks noChangeAspect="1" noChangeArrowheads="1"/>
            </p:cNvPicPr>
            <p:nvPr/>
          </p:nvPicPr>
          <p:blipFill>
            <a:blip r:embed="rId4">
              <a:lum bright="-12000" contrast="18000"/>
              <a:extLst>
                <a:ext uri="{28A0092B-C50C-407E-A947-70E740481C1C}">
                  <a14:useLocalDpi xmlns:a14="http://schemas.microsoft.com/office/drawing/2010/main" val="0"/>
                </a:ext>
              </a:extLst>
            </a:blip>
            <a:srcRect b="3355"/>
            <a:stretch>
              <a:fillRect/>
            </a:stretch>
          </p:blipFill>
          <p:spPr bwMode="auto">
            <a:xfrm>
              <a:off x="2928" y="106"/>
              <a:ext cx="2832" cy="2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0" name="Picture 5"/>
          <p:cNvPicPr>
            <a:picLocks noChangeAspect="1" noChangeArrowheads="1"/>
          </p:cNvPicPr>
          <p:nvPr/>
        </p:nvPicPr>
        <p:blipFill>
          <a:blip r:embed="rId3">
            <a:extLst>
              <a:ext uri="{28A0092B-C50C-407E-A947-70E740481C1C}">
                <a14:useLocalDpi xmlns:a14="http://schemas.microsoft.com/office/drawing/2010/main" val="0"/>
              </a:ext>
            </a:extLst>
          </a:blip>
          <a:srcRect t="3055" b="4071"/>
          <a:stretch>
            <a:fillRect/>
          </a:stretch>
        </p:blipFill>
        <p:spPr bwMode="auto">
          <a:xfrm>
            <a:off x="6172200" y="1981200"/>
            <a:ext cx="2971800" cy="486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body" idx="1"/>
          </p:nvPr>
        </p:nvSpPr>
        <p:spPr>
          <a:xfrm>
            <a:off x="76200" y="1066800"/>
            <a:ext cx="6324600" cy="5700713"/>
          </a:xfrm>
        </p:spPr>
        <p:txBody>
          <a:bodyPr>
            <a:spAutoFit/>
          </a:bodyPr>
          <a:lstStyle/>
          <a:p>
            <a:pPr eaLnBrk="1" hangingPunct="1">
              <a:lnSpc>
                <a:spcPct val="130000"/>
              </a:lnSpc>
              <a:buClr>
                <a:srgbClr val="339933"/>
              </a:buClr>
              <a:buFontTx/>
              <a:buNone/>
              <a:tabLst>
                <a:tab pos="2743200" algn="l"/>
              </a:tabLst>
              <a:defRPr/>
            </a:pPr>
            <a:r>
              <a:rPr lang="en-US" sz="2400" b="1" u="sng" dirty="0" smtClean="0">
                <a:solidFill>
                  <a:srgbClr val="0000FF"/>
                </a:solidFill>
                <a:effectLst>
                  <a:outerShdw blurRad="38100" dist="38100" dir="2700000" algn="tl">
                    <a:srgbClr val="C0C0C0"/>
                  </a:outerShdw>
                </a:effectLst>
              </a:rPr>
              <a:t>A)- </a:t>
            </a:r>
            <a:r>
              <a:rPr lang="en-US" sz="2400" b="1" u="sng" dirty="0" err="1" smtClean="0">
                <a:solidFill>
                  <a:srgbClr val="0000FF"/>
                </a:solidFill>
                <a:effectLst>
                  <a:outerShdw blurRad="38100" dist="38100" dir="2700000" algn="tl">
                    <a:srgbClr val="C0C0C0"/>
                  </a:outerShdw>
                </a:effectLst>
              </a:rPr>
              <a:t>Peroxisomes</a:t>
            </a:r>
            <a:endParaRPr lang="en-US" sz="2400" b="1" u="sng" dirty="0" smtClean="0">
              <a:solidFill>
                <a:srgbClr val="0000FF"/>
              </a:solidFill>
              <a:effectLst>
                <a:outerShdw blurRad="38100" dist="38100" dir="2700000" algn="tl">
                  <a:srgbClr val="C0C0C0"/>
                </a:outerShdw>
              </a:effectLst>
            </a:endParaRPr>
          </a:p>
          <a:p>
            <a:pPr eaLnBrk="1" hangingPunct="1">
              <a:lnSpc>
                <a:spcPct val="130000"/>
              </a:lnSpc>
              <a:buClr>
                <a:srgbClr val="339933"/>
              </a:buClr>
              <a:tabLst>
                <a:tab pos="2743200" algn="l"/>
              </a:tabLst>
              <a:defRPr/>
            </a:pPr>
            <a:r>
              <a:rPr lang="en-US" sz="2400" b="1" dirty="0" err="1" smtClean="0"/>
              <a:t>Peroxisomes</a:t>
            </a:r>
            <a:r>
              <a:rPr lang="en-US" sz="2400" b="1" dirty="0" smtClean="0"/>
              <a:t> are similar in appearance to </a:t>
            </a:r>
            <a:r>
              <a:rPr lang="en-US" sz="2400" b="1" dirty="0" err="1" smtClean="0"/>
              <a:t>lysosomes</a:t>
            </a:r>
            <a:r>
              <a:rPr lang="en-US" sz="2400" b="1" dirty="0" smtClean="0"/>
              <a:t>, but the two have different origins. </a:t>
            </a:r>
            <a:r>
              <a:rPr lang="en-US" sz="2400" b="1" dirty="0" err="1" smtClean="0"/>
              <a:t>Lysosomes</a:t>
            </a:r>
            <a:r>
              <a:rPr lang="en-US" sz="2400" b="1" dirty="0" smtClean="0"/>
              <a:t> are generally formed in the Golgi complex, whereas </a:t>
            </a:r>
            <a:r>
              <a:rPr lang="en-US" sz="2400" b="1" dirty="0" err="1" smtClean="0"/>
              <a:t>peroxisomes</a:t>
            </a:r>
            <a:r>
              <a:rPr lang="en-US" sz="2400" b="1" dirty="0" smtClean="0"/>
              <a:t> self-replicate </a:t>
            </a:r>
            <a:r>
              <a:rPr lang="en-US" sz="2400" b="1" dirty="0" err="1" smtClean="0"/>
              <a:t>themselve</a:t>
            </a:r>
            <a:r>
              <a:rPr lang="en-US" sz="2400" b="1" dirty="0" smtClean="0"/>
              <a:t>.</a:t>
            </a:r>
          </a:p>
          <a:p>
            <a:pPr>
              <a:lnSpc>
                <a:spcPct val="130000"/>
              </a:lnSpc>
              <a:buClr>
                <a:schemeClr val="hlink"/>
              </a:buClr>
              <a:buSzPct val="120000"/>
              <a:tabLst>
                <a:tab pos="2743200" algn="l"/>
              </a:tabLst>
              <a:defRPr/>
            </a:pPr>
            <a:r>
              <a:rPr lang="ru-RU" sz="2400" b="1" u="sng" dirty="0" smtClean="0"/>
              <a:t>Peroxisomes</a:t>
            </a:r>
            <a:r>
              <a:rPr lang="en-US" sz="2400" b="1" dirty="0" smtClean="0"/>
              <a:t> </a:t>
            </a:r>
          </a:p>
          <a:p>
            <a:pPr lvl="1">
              <a:lnSpc>
                <a:spcPct val="130000"/>
              </a:lnSpc>
              <a:buClr>
                <a:schemeClr val="hlink"/>
              </a:buClr>
              <a:buSzPct val="120000"/>
              <a:tabLst>
                <a:tab pos="2743200" algn="l"/>
              </a:tabLst>
              <a:defRPr/>
            </a:pPr>
            <a:r>
              <a:rPr lang="ru-RU" sz="2000" b="1" dirty="0" smtClean="0"/>
              <a:t>contain enzymes for degrading amino acids and fatty acids.  These reactions produce</a:t>
            </a:r>
            <a:r>
              <a:rPr lang="en-US" sz="2000" b="1" dirty="0" smtClean="0"/>
              <a:t> a toxic</a:t>
            </a:r>
            <a:r>
              <a:rPr lang="ru-RU" sz="2000" b="1" dirty="0" smtClean="0"/>
              <a:t> hydrogen peroxide</a:t>
            </a:r>
            <a:r>
              <a:rPr lang="en-US" sz="2000" b="1" dirty="0" smtClean="0"/>
              <a:t>;</a:t>
            </a:r>
            <a:r>
              <a:rPr lang="ru-RU" sz="2000" b="1" dirty="0" smtClean="0"/>
              <a:t> </a:t>
            </a:r>
            <a:r>
              <a:rPr lang="en-US" sz="2000" b="1" dirty="0" smtClean="0"/>
              <a:t>(</a:t>
            </a:r>
            <a:r>
              <a:rPr lang="en-US" sz="2000" b="1" dirty="0" smtClean="0">
                <a:solidFill>
                  <a:srgbClr val="0000FF"/>
                </a:solidFill>
                <a:effectLst>
                  <a:outerShdw blurRad="38100" dist="38100" dir="2700000" algn="tl">
                    <a:srgbClr val="C0C0C0"/>
                  </a:outerShdw>
                </a:effectLst>
              </a:rPr>
              <a:t>H</a:t>
            </a:r>
            <a:r>
              <a:rPr lang="en-US" sz="2000" b="1" baseline="-25000" dirty="0" smtClean="0">
                <a:solidFill>
                  <a:srgbClr val="0000FF"/>
                </a:solidFill>
                <a:effectLst>
                  <a:outerShdw blurRad="38100" dist="38100" dir="2700000" algn="tl">
                    <a:srgbClr val="C0C0C0"/>
                  </a:outerShdw>
                </a:effectLst>
              </a:rPr>
              <a:t>2</a:t>
            </a:r>
            <a:r>
              <a:rPr lang="en-US" sz="2000" b="1" dirty="0" smtClean="0">
                <a:solidFill>
                  <a:srgbClr val="0000FF"/>
                </a:solidFill>
                <a:effectLst>
                  <a:outerShdw blurRad="38100" dist="38100" dir="2700000" algn="tl">
                    <a:srgbClr val="C0C0C0"/>
                  </a:outerShdw>
                </a:effectLst>
              </a:rPr>
              <a:t>O</a:t>
            </a:r>
            <a:r>
              <a:rPr lang="en-US" sz="2000" b="1" baseline="-25000" dirty="0" smtClean="0">
                <a:solidFill>
                  <a:srgbClr val="0000FF"/>
                </a:solidFill>
                <a:effectLst>
                  <a:outerShdw blurRad="38100" dist="38100" dir="2700000" algn="tl">
                    <a:srgbClr val="C0C0C0"/>
                  </a:outerShdw>
                </a:effectLst>
              </a:rPr>
              <a:t>2</a:t>
            </a:r>
            <a:r>
              <a:rPr lang="en-US" sz="2000" b="1" dirty="0" smtClean="0">
                <a:solidFill>
                  <a:srgbClr val="000000"/>
                </a:solidFill>
              </a:rPr>
              <a:t>) </a:t>
            </a:r>
            <a:r>
              <a:rPr lang="en-US" sz="2000" b="1" dirty="0" smtClean="0"/>
              <a:t>as a byproduct of cellular metabolism</a:t>
            </a:r>
            <a:endParaRPr lang="en-US" sz="2000" b="1" u="sng" dirty="0" smtClean="0">
              <a:solidFill>
                <a:srgbClr val="000000"/>
              </a:solidFill>
              <a:effectLst>
                <a:outerShdw blurRad="38100" dist="38100" dir="2700000" algn="tl">
                  <a:srgbClr val="C0C0C0"/>
                </a:outerShdw>
              </a:effectLst>
            </a:endParaRPr>
          </a:p>
        </p:txBody>
      </p:sp>
      <p:sp>
        <p:nvSpPr>
          <p:cNvPr id="13315" name="Rectangle 3"/>
          <p:cNvSpPr>
            <a:spLocks noGrp="1" noChangeArrowheads="1"/>
          </p:cNvSpPr>
          <p:nvPr>
            <p:ph type="title"/>
          </p:nvPr>
        </p:nvSpPr>
        <p:spPr>
          <a:xfrm>
            <a:off x="1676400" y="228600"/>
            <a:ext cx="5943600" cy="533400"/>
          </a:xfrm>
        </p:spPr>
        <p:txBody>
          <a:bodyPr/>
          <a:lstStyle/>
          <a:p>
            <a:pPr algn="l" eaLnBrk="1" hangingPunct="1">
              <a:defRPr/>
            </a:pPr>
            <a:r>
              <a:rPr lang="en-US" altLang="en-US" sz="2800" b="1" dirty="0" smtClean="0">
                <a:solidFill>
                  <a:srgbClr val="0000FF"/>
                </a:solidFill>
                <a:ea typeface="+mj-ea"/>
              </a:rPr>
              <a:t>Other Membranous Organelles</a:t>
            </a:r>
            <a:r>
              <a:rPr lang="en-US" altLang="en-US" sz="4000" b="1" dirty="0" smtClean="0">
                <a:solidFill>
                  <a:srgbClr val="FF0000"/>
                </a:solidFill>
                <a:effectLst>
                  <a:outerShdw blurRad="38100" dist="38100" dir="2700000" algn="tl">
                    <a:srgbClr val="C0C0C0"/>
                  </a:outerShdw>
                </a:effectLst>
                <a:ea typeface="+mj-ea"/>
              </a:rPr>
              <a:t> </a:t>
            </a:r>
            <a:endParaRPr lang="en-US" altLang="en-US" sz="2000" b="1" dirty="0" smtClean="0">
              <a:solidFill>
                <a:srgbClr val="0000FF"/>
              </a:solidFill>
              <a:effectLst>
                <a:outerShdw blurRad="38100" dist="38100" dir="2700000" algn="tl">
                  <a:srgbClr val="C0C0C0"/>
                </a:outerShdw>
              </a:effectLst>
              <a:ea typeface="+mj-ea"/>
            </a:endParaRPr>
          </a:p>
        </p:txBody>
      </p:sp>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a:xfrm>
            <a:off x="304800" y="1524000"/>
            <a:ext cx="8458200" cy="4419600"/>
          </a:xfrm>
        </p:spPr>
        <p:txBody>
          <a:bodyPr/>
          <a:lstStyle/>
          <a:p>
            <a:pPr lvl="1" algn="just" eaLnBrk="1" hangingPunct="1">
              <a:lnSpc>
                <a:spcPct val="150000"/>
              </a:lnSpc>
              <a:buClr>
                <a:srgbClr val="339933"/>
              </a:buClr>
              <a:buFontTx/>
              <a:buNone/>
              <a:defRPr/>
            </a:pPr>
            <a:r>
              <a:rPr lang="en-US" sz="2000" b="1" dirty="0" smtClean="0">
                <a:solidFill>
                  <a:srgbClr val="000000"/>
                </a:solidFill>
                <a:effectLst>
                  <a:outerShdw blurRad="38100" dist="38100" dir="2700000" algn="tl">
                    <a:srgbClr val="000000">
                      <a:alpha val="43137"/>
                    </a:srgbClr>
                  </a:outerShdw>
                </a:effectLst>
              </a:rPr>
              <a:t>1- Hydrogen peroxide </a:t>
            </a:r>
            <a:r>
              <a:rPr lang="en-US" sz="2000" b="1" dirty="0" smtClean="0">
                <a:solidFill>
                  <a:srgbClr val="0000FF"/>
                </a:solidFill>
                <a:effectLst>
                  <a:outerShdw blurRad="38100" dist="38100" dir="2700000" algn="tl">
                    <a:srgbClr val="000000">
                      <a:alpha val="43137"/>
                    </a:srgbClr>
                  </a:outerShdw>
                </a:effectLst>
              </a:rPr>
              <a:t>(H</a:t>
            </a:r>
            <a:r>
              <a:rPr lang="en-US" sz="2000" b="1" baseline="-25000" dirty="0" smtClean="0">
                <a:solidFill>
                  <a:srgbClr val="0000FF"/>
                </a:solidFill>
                <a:effectLst>
                  <a:outerShdw blurRad="38100" dist="38100" dir="2700000" algn="tl">
                    <a:srgbClr val="000000">
                      <a:alpha val="43137"/>
                    </a:srgbClr>
                  </a:outerShdw>
                </a:effectLst>
              </a:rPr>
              <a:t>2</a:t>
            </a:r>
            <a:r>
              <a:rPr lang="en-US" sz="2000" b="1" dirty="0" smtClean="0">
                <a:solidFill>
                  <a:srgbClr val="0000FF"/>
                </a:solidFill>
                <a:effectLst>
                  <a:outerShdw blurRad="38100" dist="38100" dir="2700000" algn="tl">
                    <a:srgbClr val="000000">
                      <a:alpha val="43137"/>
                    </a:srgbClr>
                  </a:outerShdw>
                </a:effectLst>
              </a:rPr>
              <a:t>O</a:t>
            </a:r>
            <a:r>
              <a:rPr lang="en-US" sz="2000" b="1" baseline="-25000" dirty="0" smtClean="0">
                <a:solidFill>
                  <a:srgbClr val="0000FF"/>
                </a:solidFill>
                <a:effectLst>
                  <a:outerShdw blurRad="38100" dist="38100" dir="2700000" algn="tl">
                    <a:srgbClr val="000000">
                      <a:alpha val="43137"/>
                    </a:srgbClr>
                  </a:outerShdw>
                </a:effectLst>
              </a:rPr>
              <a:t>2</a:t>
            </a:r>
            <a:r>
              <a:rPr lang="en-US" sz="2000" b="1" dirty="0" smtClean="0">
                <a:solidFill>
                  <a:srgbClr val="000000"/>
                </a:solidFill>
                <a:effectLst>
                  <a:outerShdw blurRad="38100" dist="38100" dir="2700000" algn="tl">
                    <a:srgbClr val="000000">
                      <a:alpha val="43137"/>
                    </a:srgbClr>
                  </a:outerShdw>
                </a:effectLst>
              </a:rPr>
              <a:t>) is a poison, but the </a:t>
            </a:r>
            <a:r>
              <a:rPr lang="en-US" sz="2000" b="1" u="sng" dirty="0" smtClean="0">
                <a:solidFill>
                  <a:srgbClr val="000000"/>
                </a:solidFill>
                <a:effectLst>
                  <a:outerShdw blurRad="38100" dist="38100" dir="2700000" algn="tl">
                    <a:srgbClr val="000000">
                      <a:alpha val="43137"/>
                    </a:srgbClr>
                  </a:outerShdw>
                </a:effectLst>
              </a:rPr>
              <a:t>peroxisome has enzyme that converts</a:t>
            </a:r>
            <a:r>
              <a:rPr lang="en-US" sz="2000" b="1" dirty="0" smtClean="0">
                <a:solidFill>
                  <a:srgbClr val="000000"/>
                </a:solidFill>
                <a:effectLst>
                  <a:outerShdw blurRad="38100" dist="38100" dir="2700000" algn="tl">
                    <a:srgbClr val="000000">
                      <a:alpha val="43137"/>
                    </a:srgbClr>
                  </a:outerShdw>
                </a:effectLst>
              </a:rPr>
              <a:t> H</a:t>
            </a:r>
            <a:r>
              <a:rPr lang="en-US" sz="2000" b="1" baseline="-25000" dirty="0" smtClean="0">
                <a:solidFill>
                  <a:srgbClr val="000000"/>
                </a:solidFill>
                <a:effectLst>
                  <a:outerShdw blurRad="38100" dist="38100" dir="2700000" algn="tl">
                    <a:srgbClr val="000000">
                      <a:alpha val="43137"/>
                    </a:srgbClr>
                  </a:outerShdw>
                </a:effectLst>
              </a:rPr>
              <a:t>2</a:t>
            </a:r>
            <a:r>
              <a:rPr lang="en-US" sz="2000" b="1" dirty="0" smtClean="0">
                <a:solidFill>
                  <a:srgbClr val="000000"/>
                </a:solidFill>
                <a:effectLst>
                  <a:outerShdw blurRad="38100" dist="38100" dir="2700000" algn="tl">
                    <a:srgbClr val="000000">
                      <a:alpha val="43137"/>
                    </a:srgbClr>
                  </a:outerShdw>
                </a:effectLst>
              </a:rPr>
              <a:t>O</a:t>
            </a:r>
            <a:r>
              <a:rPr lang="en-US" sz="2000" b="1" baseline="-25000" dirty="0" smtClean="0">
                <a:solidFill>
                  <a:srgbClr val="000000"/>
                </a:solidFill>
                <a:effectLst>
                  <a:outerShdw blurRad="38100" dist="38100" dir="2700000" algn="tl">
                    <a:srgbClr val="000000">
                      <a:alpha val="43137"/>
                    </a:srgbClr>
                  </a:outerShdw>
                </a:effectLst>
              </a:rPr>
              <a:t>2</a:t>
            </a:r>
            <a:r>
              <a:rPr lang="en-US" sz="2000" b="1" u="sng" dirty="0" smtClean="0">
                <a:solidFill>
                  <a:srgbClr val="000000"/>
                </a:solidFill>
                <a:effectLst>
                  <a:outerShdw blurRad="38100" dist="38100" dir="2700000" algn="tl">
                    <a:srgbClr val="000000">
                      <a:alpha val="43137"/>
                    </a:srgbClr>
                  </a:outerShdw>
                </a:effectLst>
              </a:rPr>
              <a:t> to </a:t>
            </a:r>
            <a:r>
              <a:rPr lang="en-US" sz="2000" b="1" u="sng" dirty="0" smtClean="0">
                <a:solidFill>
                  <a:srgbClr val="0000FF"/>
                </a:solidFill>
                <a:effectLst>
                  <a:outerShdw blurRad="38100" dist="38100" dir="2700000" algn="tl">
                    <a:srgbClr val="000000">
                      <a:alpha val="43137"/>
                    </a:srgbClr>
                  </a:outerShdw>
                </a:effectLst>
              </a:rPr>
              <a:t>water</a:t>
            </a:r>
            <a:r>
              <a:rPr lang="en-US" sz="2000" b="1" dirty="0" smtClean="0">
                <a:solidFill>
                  <a:srgbClr val="000000"/>
                </a:solidFill>
                <a:effectLst>
                  <a:outerShdw blurRad="38100" dist="38100" dir="2700000" algn="tl">
                    <a:srgbClr val="000000">
                      <a:alpha val="43137"/>
                    </a:srgbClr>
                  </a:outerShdw>
                </a:effectLst>
              </a:rPr>
              <a:t>.</a:t>
            </a:r>
          </a:p>
          <a:p>
            <a:pPr lvl="1" algn="just" eaLnBrk="1" hangingPunct="1">
              <a:lnSpc>
                <a:spcPct val="150000"/>
              </a:lnSpc>
              <a:buClr>
                <a:srgbClr val="339933"/>
              </a:buClr>
              <a:buFontTx/>
              <a:buNone/>
              <a:defRPr/>
            </a:pPr>
            <a:r>
              <a:rPr lang="en-US" sz="2000" b="1" dirty="0" smtClean="0">
                <a:solidFill>
                  <a:srgbClr val="000000"/>
                </a:solidFill>
                <a:effectLst>
                  <a:outerShdw blurRad="38100" dist="38100" dir="2700000" algn="tl">
                    <a:srgbClr val="000000">
                      <a:alpha val="43137"/>
                    </a:srgbClr>
                  </a:outerShdw>
                </a:effectLst>
              </a:rPr>
              <a:t>2- Some peroxisomes break fatty acids down to smaller molecules that are transported to mitochondria for fuel.</a:t>
            </a:r>
          </a:p>
          <a:p>
            <a:pPr lvl="1" algn="just" eaLnBrk="1" hangingPunct="1">
              <a:lnSpc>
                <a:spcPct val="150000"/>
              </a:lnSpc>
              <a:buClr>
                <a:srgbClr val="339933"/>
              </a:buClr>
              <a:buFontTx/>
              <a:buNone/>
              <a:defRPr/>
            </a:pPr>
            <a:r>
              <a:rPr lang="en-US" sz="2000" b="1" dirty="0" smtClean="0">
                <a:solidFill>
                  <a:srgbClr val="000000"/>
                </a:solidFill>
                <a:effectLst>
                  <a:outerShdw blurRad="38100" dist="38100" dir="2700000" algn="tl">
                    <a:srgbClr val="000000">
                      <a:alpha val="43137"/>
                    </a:srgbClr>
                  </a:outerShdw>
                </a:effectLst>
              </a:rPr>
              <a:t>3- They detoxify alcohol and other harmful</a:t>
            </a:r>
            <a:r>
              <a:rPr lang="ar-EG" sz="2000" b="1" dirty="0" smtClean="0">
                <a:solidFill>
                  <a:srgbClr val="000000"/>
                </a:solidFill>
                <a:effectLst>
                  <a:outerShdw blurRad="38100" dist="38100" dir="2700000" algn="tl">
                    <a:srgbClr val="000000">
                      <a:alpha val="43137"/>
                    </a:srgbClr>
                  </a:outerShdw>
                </a:effectLst>
              </a:rPr>
              <a:t> </a:t>
            </a:r>
            <a:r>
              <a:rPr lang="en-US" sz="2000" b="1" dirty="0" smtClean="0">
                <a:solidFill>
                  <a:srgbClr val="000000"/>
                </a:solidFill>
                <a:effectLst>
                  <a:outerShdw blurRad="38100" dist="38100" dir="2700000" algn="tl">
                    <a:srgbClr val="000000">
                      <a:alpha val="43137"/>
                    </a:srgbClr>
                  </a:outerShdw>
                </a:effectLst>
              </a:rPr>
              <a:t>compounds. Thus, it exists extensively in the </a:t>
            </a:r>
            <a:r>
              <a:rPr lang="en-US" b="1" u="sng" dirty="0" smtClean="0">
                <a:solidFill>
                  <a:srgbClr val="FF0000"/>
                </a:solidFill>
                <a:effectLst>
                  <a:outerShdw blurRad="38100" dist="38100" dir="2700000" algn="tl">
                    <a:srgbClr val="000000">
                      <a:alpha val="43137"/>
                    </a:srgbClr>
                  </a:outerShdw>
                </a:effectLst>
              </a:rPr>
              <a:t>liver cells.</a:t>
            </a:r>
          </a:p>
          <a:p>
            <a:pPr>
              <a:lnSpc>
                <a:spcPct val="150000"/>
              </a:lnSpc>
              <a:buFontTx/>
              <a:buNone/>
              <a:defRPr/>
            </a:pPr>
            <a:r>
              <a:rPr lang="en-US" sz="2400" b="1" dirty="0" smtClean="0">
                <a:effectLst>
                  <a:outerShdw blurRad="38100" dist="38100" dir="2700000" algn="tl">
                    <a:srgbClr val="000000">
                      <a:alpha val="43137"/>
                    </a:srgbClr>
                  </a:outerShdw>
                </a:effectLst>
              </a:rPr>
              <a:t>     </a:t>
            </a:r>
            <a:r>
              <a:rPr lang="en-US" sz="2000" b="1" dirty="0" smtClean="0">
                <a:effectLst>
                  <a:outerShdw blurRad="38100" dist="38100" dir="2700000" algn="tl">
                    <a:srgbClr val="000000">
                      <a:alpha val="43137"/>
                    </a:srgbClr>
                  </a:outerShdw>
                </a:effectLst>
              </a:rPr>
              <a:t>4- Initiate the production of </a:t>
            </a:r>
            <a:r>
              <a:rPr lang="en-US" sz="2000" b="1" dirty="0" smtClean="0">
                <a:solidFill>
                  <a:srgbClr val="0000FF"/>
                </a:solidFill>
                <a:effectLst>
                  <a:outerShdw blurRad="38100" dist="38100" dir="2700000" algn="tl">
                    <a:srgbClr val="000000">
                      <a:alpha val="43137"/>
                    </a:srgbClr>
                  </a:outerShdw>
                </a:effectLst>
              </a:rPr>
              <a:t>phospholipids</a:t>
            </a:r>
            <a:r>
              <a:rPr lang="en-US" sz="2000" b="1" dirty="0" smtClean="0">
                <a:effectLst>
                  <a:outerShdw blurRad="38100" dist="38100" dir="2700000" algn="tl">
                    <a:srgbClr val="000000">
                      <a:alpha val="43137"/>
                    </a:srgbClr>
                  </a:outerShdw>
                </a:effectLst>
              </a:rPr>
              <a:t>, which are    </a:t>
            </a:r>
          </a:p>
          <a:p>
            <a:pPr>
              <a:lnSpc>
                <a:spcPct val="150000"/>
              </a:lnSpc>
              <a:buFontTx/>
              <a:buNone/>
              <a:defRPr/>
            </a:pPr>
            <a:r>
              <a:rPr lang="en-US" sz="2000" b="1" dirty="0" smtClean="0">
                <a:effectLst>
                  <a:outerShdw blurRad="38100" dist="38100" dir="2700000" algn="tl">
                    <a:srgbClr val="000000">
                      <a:alpha val="43137"/>
                    </a:srgbClr>
                  </a:outerShdw>
                </a:effectLst>
              </a:rPr>
              <a:t>          typically used in the formation of membranes.</a:t>
            </a:r>
            <a:endParaRPr lang="en-US" sz="2400" dirty="0" smtClean="0">
              <a:effectLst>
                <a:outerShdw blurRad="38100" dist="38100" dir="2700000" algn="tl">
                  <a:srgbClr val="000000">
                    <a:alpha val="43137"/>
                  </a:srgbClr>
                </a:outerShdw>
              </a:effectLst>
            </a:endParaRPr>
          </a:p>
        </p:txBody>
      </p:sp>
      <p:sp>
        <p:nvSpPr>
          <p:cNvPr id="13315" name="Line 6"/>
          <p:cNvSpPr>
            <a:spLocks noChangeShapeType="1"/>
          </p:cNvSpPr>
          <p:nvPr/>
        </p:nvSpPr>
        <p:spPr bwMode="auto">
          <a:xfrm>
            <a:off x="342900" y="990600"/>
            <a:ext cx="83058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3316" name="Picture 5"/>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0" y="0"/>
            <a:ext cx="9715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133600" y="152400"/>
            <a:ext cx="5407025" cy="584200"/>
          </a:xfrm>
          <a:prstGeom prst="rect">
            <a:avLst/>
          </a:prstGeom>
        </p:spPr>
        <p:txBody>
          <a:bodyPr wrap="none">
            <a:spAutoFit/>
          </a:bodyPr>
          <a:lstStyle/>
          <a:p>
            <a:pPr>
              <a:defRPr/>
            </a:pPr>
            <a:r>
              <a:rPr lang="en-US" sz="3200" b="1" dirty="0">
                <a:solidFill>
                  <a:srgbClr val="000000"/>
                </a:solidFill>
                <a:effectLst>
                  <a:outerShdw blurRad="38100" dist="38100" dir="2700000" algn="tl">
                    <a:srgbClr val="DDDDDD"/>
                  </a:outerShdw>
                </a:effectLst>
                <a:ea typeface="ＭＳ Ｐゴシック" charset="0"/>
              </a:rPr>
              <a:t> </a:t>
            </a:r>
            <a:r>
              <a:rPr lang="en-US" sz="3200" b="1" u="sng" dirty="0">
                <a:solidFill>
                  <a:srgbClr val="FF0066"/>
                </a:solidFill>
                <a:effectLst>
                  <a:outerShdw blurRad="38100" dist="38100" dir="2700000" algn="tl">
                    <a:srgbClr val="DDDDDD"/>
                  </a:outerShdw>
                </a:effectLst>
                <a:ea typeface="ＭＳ Ｐゴシック" charset="0"/>
              </a:rPr>
              <a:t>Functions of peroxisomes</a:t>
            </a:r>
            <a:endParaRPr lang="en-US" sz="3200" dirty="0">
              <a:ea typeface="ＭＳ Ｐゴシック" charset="0"/>
              <a:cs typeface="ＭＳ Ｐゴシック"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76200" y="1298575"/>
            <a:ext cx="8686800" cy="5048250"/>
          </a:xfrm>
        </p:spPr>
        <p:txBody>
          <a:bodyPr>
            <a:spAutoFit/>
          </a:bodyPr>
          <a:lstStyle/>
          <a:p>
            <a:pPr eaLnBrk="1" hangingPunct="1">
              <a:lnSpc>
                <a:spcPct val="130000"/>
              </a:lnSpc>
              <a:buClr>
                <a:srgbClr val="339933"/>
              </a:buClr>
              <a:buFontTx/>
              <a:buNone/>
              <a:tabLst>
                <a:tab pos="2743200" algn="l"/>
              </a:tabLst>
              <a:defRPr/>
            </a:pPr>
            <a:r>
              <a:rPr lang="en-US" sz="2400" b="1" u="sng" dirty="0">
                <a:solidFill>
                  <a:srgbClr val="0000FF"/>
                </a:solidFill>
                <a:ea typeface="ＭＳ Ｐゴシック" charset="0"/>
              </a:rPr>
              <a:t>B)- </a:t>
            </a:r>
            <a:r>
              <a:rPr lang="en-US" sz="2400" b="1" u="sng" dirty="0">
                <a:solidFill>
                  <a:srgbClr val="0000FF"/>
                </a:solidFill>
                <a:effectLst>
                  <a:outerShdw blurRad="38100" dist="38100" dir="2700000" algn="tl">
                    <a:srgbClr val="DDDDDD"/>
                  </a:outerShdw>
                </a:effectLst>
                <a:ea typeface="ＭＳ Ｐゴシック" charset="0"/>
              </a:rPr>
              <a:t>Mitochondria</a:t>
            </a:r>
            <a:r>
              <a:rPr lang="en-GB" sz="2400" b="1" u="sng" dirty="0">
                <a:solidFill>
                  <a:srgbClr val="0000FF"/>
                </a:solidFill>
                <a:effectLst>
                  <a:outerShdw blurRad="38100" dist="38100" dir="2700000" algn="tl">
                    <a:srgbClr val="DDDDDD"/>
                  </a:outerShdw>
                </a:effectLst>
                <a:ea typeface="ＭＳ Ｐゴシック" charset="0"/>
              </a:rPr>
              <a:t>:</a:t>
            </a:r>
            <a:r>
              <a:rPr lang="en-US" sz="2800" b="1" dirty="0">
                <a:solidFill>
                  <a:srgbClr val="FF00FF"/>
                </a:solidFill>
                <a:effectLst>
                  <a:outerShdw blurRad="38100" dist="38100" dir="2700000" algn="tl">
                    <a:srgbClr val="DDDDDD"/>
                  </a:outerShdw>
                </a:effectLst>
                <a:ea typeface="ＭＳ Ｐゴシック" charset="0"/>
              </a:rPr>
              <a:t/>
            </a:r>
            <a:br>
              <a:rPr lang="en-US" sz="2800" b="1" dirty="0">
                <a:solidFill>
                  <a:srgbClr val="FF00FF"/>
                </a:solidFill>
                <a:effectLst>
                  <a:outerShdw blurRad="38100" dist="38100" dir="2700000" algn="tl">
                    <a:srgbClr val="DDDDDD"/>
                  </a:outerShdw>
                </a:effectLst>
                <a:ea typeface="ＭＳ Ｐゴシック" charset="0"/>
              </a:rPr>
            </a:br>
            <a:r>
              <a:rPr lang="en-US" sz="2000" b="1" dirty="0">
                <a:effectLst>
                  <a:outerShdw blurRad="38100" dist="38100" dir="2700000" algn="tl">
                    <a:srgbClr val="DDDDDD"/>
                  </a:outerShdw>
                </a:effectLst>
                <a:ea typeface="ＭＳ Ｐゴシック" charset="0"/>
              </a:rPr>
              <a:t>They are rod-shaped organelles that convert oxygen and nutrients into ATP (</a:t>
            </a:r>
            <a:r>
              <a:rPr lang="en-US" sz="2000" b="1" dirty="0">
                <a:ea typeface="ＭＳ Ｐゴシック" charset="0"/>
              </a:rPr>
              <a:t>adenosine triphosphate)</a:t>
            </a:r>
            <a:r>
              <a:rPr lang="en-US" sz="2000" b="1" dirty="0">
                <a:effectLst>
                  <a:outerShdw blurRad="38100" dist="38100" dir="2700000" algn="tl">
                    <a:srgbClr val="DDDDDD"/>
                  </a:outerShdw>
                </a:effectLst>
                <a:ea typeface="ＭＳ Ｐゴシック" charset="0"/>
              </a:rPr>
              <a:t> during </a:t>
            </a:r>
            <a:r>
              <a:rPr lang="en-US" sz="2000" b="1" dirty="0">
                <a:solidFill>
                  <a:srgbClr val="0000FF"/>
                </a:solidFill>
                <a:effectLst>
                  <a:outerShdw blurRad="38100" dist="38100" dir="2700000" algn="tl">
                    <a:srgbClr val="DDDDDD"/>
                  </a:outerShdw>
                </a:effectLst>
                <a:ea typeface="ＭＳ Ｐゴシック" charset="0"/>
              </a:rPr>
              <a:t>aerobic respiration</a:t>
            </a:r>
            <a:r>
              <a:rPr lang="en-US" sz="2000" b="1" dirty="0">
                <a:effectLst>
                  <a:outerShdw blurRad="38100" dist="38100" dir="2700000" algn="tl">
                    <a:srgbClr val="DDDDDD"/>
                  </a:outerShdw>
                </a:effectLst>
                <a:ea typeface="ＭＳ Ｐゴシック" charset="0"/>
              </a:rPr>
              <a:t>.</a:t>
            </a:r>
            <a:r>
              <a:rPr lang="en-US" sz="1800" dirty="0">
                <a:ea typeface="ＭＳ Ｐゴシック" charset="0"/>
              </a:rPr>
              <a:t> </a:t>
            </a:r>
          </a:p>
          <a:p>
            <a:pPr eaLnBrk="1" hangingPunct="1">
              <a:lnSpc>
                <a:spcPct val="130000"/>
              </a:lnSpc>
              <a:buClr>
                <a:srgbClr val="339933"/>
              </a:buClr>
              <a:buFontTx/>
              <a:buNone/>
              <a:tabLst>
                <a:tab pos="2743200" algn="l"/>
              </a:tabLst>
              <a:defRPr/>
            </a:pPr>
            <a:endParaRPr lang="en-US" sz="1200" b="1" dirty="0">
              <a:solidFill>
                <a:srgbClr val="000000"/>
              </a:solidFill>
              <a:ea typeface="ＭＳ Ｐゴシック" charset="0"/>
            </a:endParaRPr>
          </a:p>
          <a:p>
            <a:pPr eaLnBrk="1" hangingPunct="1">
              <a:lnSpc>
                <a:spcPct val="130000"/>
              </a:lnSpc>
              <a:buClr>
                <a:srgbClr val="339933"/>
              </a:buClr>
              <a:tabLst>
                <a:tab pos="2743200" algn="l"/>
              </a:tabLst>
              <a:defRPr/>
            </a:pPr>
            <a:r>
              <a:rPr lang="en-US" sz="2400" u="sng" dirty="0">
                <a:solidFill>
                  <a:srgbClr val="FF0000"/>
                </a:solidFill>
                <a:effectLst>
                  <a:outerShdw blurRad="38100" dist="38100" dir="2700000" algn="tl">
                    <a:srgbClr val="DDDDDD"/>
                  </a:outerShdw>
                </a:effectLst>
                <a:latin typeface="Impact" charset="0"/>
                <a:ea typeface="ＭＳ Ｐゴシック" charset="0"/>
              </a:rPr>
              <a:t>Mitochondria are the sites of cellular respiration</a:t>
            </a:r>
            <a:r>
              <a:rPr lang="en-US" sz="2000" b="1" dirty="0">
                <a:solidFill>
                  <a:srgbClr val="000000"/>
                </a:solidFill>
                <a:ea typeface="ＭＳ Ｐゴシック" charset="0"/>
              </a:rPr>
              <a:t>,</a:t>
            </a:r>
            <a:r>
              <a:rPr lang="en-US" sz="1800" b="1" dirty="0">
                <a:solidFill>
                  <a:srgbClr val="000000"/>
                </a:solidFill>
                <a:ea typeface="ＭＳ Ｐゴシック" charset="0"/>
              </a:rPr>
              <a:t> </a:t>
            </a:r>
          </a:p>
          <a:p>
            <a:pPr eaLnBrk="1" hangingPunct="1">
              <a:lnSpc>
                <a:spcPct val="130000"/>
              </a:lnSpc>
              <a:buClr>
                <a:srgbClr val="339933"/>
              </a:buClr>
              <a:tabLst>
                <a:tab pos="2743200" algn="l"/>
              </a:tabLst>
              <a:defRPr/>
            </a:pPr>
            <a:r>
              <a:rPr lang="en-US" sz="2200" b="1" dirty="0" smtClean="0">
                <a:solidFill>
                  <a:srgbClr val="000000"/>
                </a:solidFill>
                <a:ea typeface="ＭＳ Ｐゴシック" charset="0"/>
              </a:rPr>
              <a:t>Generating </a:t>
            </a:r>
            <a:r>
              <a:rPr lang="en-US" sz="2200" b="1" dirty="0" smtClean="0">
                <a:solidFill>
                  <a:srgbClr val="0000FF"/>
                </a:solidFill>
                <a:effectLst>
                  <a:outerShdw blurRad="38100" dist="38100" dir="2700000" algn="tl">
                    <a:srgbClr val="DDDDDD"/>
                  </a:outerShdw>
                </a:effectLst>
                <a:ea typeface="ＭＳ Ｐゴシック" charset="0"/>
              </a:rPr>
              <a:t>ATP</a:t>
            </a:r>
            <a:r>
              <a:rPr lang="en-US" sz="2200" b="1" dirty="0" smtClean="0">
                <a:solidFill>
                  <a:srgbClr val="000000"/>
                </a:solidFill>
                <a:ea typeface="ＭＳ Ｐゴシック" charset="0"/>
              </a:rPr>
              <a:t> </a:t>
            </a:r>
            <a:r>
              <a:rPr lang="en-US" sz="2200" b="1" dirty="0">
                <a:solidFill>
                  <a:srgbClr val="000000"/>
                </a:solidFill>
                <a:ea typeface="ＭＳ Ｐゴシック" charset="0"/>
              </a:rPr>
              <a:t>from the catabolism</a:t>
            </a:r>
            <a:r>
              <a:rPr lang="en-GB" sz="2200" b="1" dirty="0">
                <a:solidFill>
                  <a:srgbClr val="000000"/>
                </a:solidFill>
                <a:ea typeface="ＭＳ Ｐゴシック" charset="0"/>
              </a:rPr>
              <a:t> </a:t>
            </a:r>
            <a:r>
              <a:rPr lang="en-US" sz="2200" b="1" dirty="0" smtClean="0">
                <a:solidFill>
                  <a:srgbClr val="000000"/>
                </a:solidFill>
                <a:ea typeface="ＭＳ Ｐゴシック" charset="0"/>
              </a:rPr>
              <a:t>of sugars</a:t>
            </a:r>
            <a:r>
              <a:rPr lang="en-US" sz="2200" b="1" dirty="0">
                <a:solidFill>
                  <a:srgbClr val="000000"/>
                </a:solidFill>
                <a:ea typeface="ＭＳ Ｐゴシック" charset="0"/>
              </a:rPr>
              <a:t>,</a:t>
            </a:r>
            <a:r>
              <a:rPr lang="en-US" sz="2200" b="1" dirty="0" smtClean="0">
                <a:solidFill>
                  <a:srgbClr val="000000"/>
                </a:solidFill>
                <a:ea typeface="ＭＳ Ｐゴシック" charset="0"/>
              </a:rPr>
              <a:t>                  fats</a:t>
            </a:r>
            <a:r>
              <a:rPr lang="en-US" sz="2200" b="1" dirty="0">
                <a:solidFill>
                  <a:srgbClr val="000000"/>
                </a:solidFill>
                <a:ea typeface="ＭＳ Ｐゴシック" charset="0"/>
              </a:rPr>
              <a:t>, and other fuels </a:t>
            </a:r>
            <a:r>
              <a:rPr lang="en-US" sz="2200" b="1" dirty="0" smtClean="0">
                <a:solidFill>
                  <a:srgbClr val="000000"/>
                </a:solidFill>
                <a:ea typeface="ＭＳ Ｐゴシック" charset="0"/>
              </a:rPr>
              <a:t>in </a:t>
            </a:r>
            <a:r>
              <a:rPr lang="en-US" sz="2200" b="1" dirty="0">
                <a:solidFill>
                  <a:srgbClr val="000000"/>
                </a:solidFill>
                <a:ea typeface="ＭＳ Ｐゴシック" charset="0"/>
              </a:rPr>
              <a:t>the presence of oxygen.</a:t>
            </a:r>
          </a:p>
          <a:p>
            <a:pPr eaLnBrk="1" hangingPunct="1">
              <a:lnSpc>
                <a:spcPct val="130000"/>
              </a:lnSpc>
              <a:buClr>
                <a:srgbClr val="339933"/>
              </a:buClr>
              <a:tabLst>
                <a:tab pos="2743200" algn="l"/>
              </a:tabLst>
              <a:defRPr/>
            </a:pPr>
            <a:r>
              <a:rPr lang="en-US" sz="2200" b="1" u="sng" dirty="0">
                <a:solidFill>
                  <a:srgbClr val="0000FF"/>
                </a:solidFill>
                <a:ea typeface="ＭＳ Ｐゴシック" charset="0"/>
              </a:rPr>
              <a:t>Almost all eukaryotic cells have mitochondria</a:t>
            </a:r>
            <a:r>
              <a:rPr lang="en-US" sz="2200" b="1" dirty="0">
                <a:solidFill>
                  <a:srgbClr val="000000"/>
                </a:solidFill>
                <a:ea typeface="ＭＳ Ｐゴシック" charset="0"/>
              </a:rPr>
              <a:t>.</a:t>
            </a:r>
          </a:p>
          <a:p>
            <a:pPr eaLnBrk="1" hangingPunct="1">
              <a:lnSpc>
                <a:spcPct val="130000"/>
              </a:lnSpc>
              <a:buClr>
                <a:srgbClr val="339933"/>
              </a:buClr>
              <a:tabLst>
                <a:tab pos="2743200" algn="l"/>
              </a:tabLst>
              <a:defRPr/>
            </a:pPr>
            <a:r>
              <a:rPr lang="en-US" sz="2200" b="1" dirty="0">
                <a:solidFill>
                  <a:srgbClr val="000000"/>
                </a:solidFill>
                <a:ea typeface="ＭＳ Ｐゴシック" charset="0"/>
              </a:rPr>
              <a:t>Mitochondria and chloroplasts are mobile                                               and move around the cell along tracks in                                          the cytoskeleton.</a:t>
            </a:r>
            <a:r>
              <a:rPr lang="en-US" sz="2200" dirty="0">
                <a:solidFill>
                  <a:srgbClr val="000000"/>
                </a:solidFill>
                <a:ea typeface="ＭＳ Ｐゴシック" charset="0"/>
              </a:rPr>
              <a:t>   </a:t>
            </a:r>
          </a:p>
        </p:txBody>
      </p:sp>
      <p:sp>
        <p:nvSpPr>
          <p:cNvPr id="14339" name="Rectangle 3"/>
          <p:cNvSpPr>
            <a:spLocks noChangeArrowheads="1"/>
          </p:cNvSpPr>
          <p:nvPr/>
        </p:nvSpPr>
        <p:spPr bwMode="auto">
          <a:xfrm>
            <a:off x="1828800" y="228600"/>
            <a:ext cx="5791200" cy="533400"/>
          </a:xfrm>
          <a:prstGeom prst="rect">
            <a:avLst/>
          </a:prstGeom>
          <a:noFill/>
          <a:ln w="9525">
            <a:noFill/>
            <a:miter lim="800000"/>
            <a:headEnd/>
            <a:tailEnd/>
          </a:ln>
          <a:effectLst/>
        </p:spPr>
        <p:txBody>
          <a:bodyPr anchor="ctr"/>
          <a:lstStyle/>
          <a:p>
            <a:pPr>
              <a:defRPr/>
            </a:pPr>
            <a:r>
              <a:rPr lang="en-US" altLang="en-US" sz="2800" b="1" dirty="0">
                <a:solidFill>
                  <a:srgbClr val="0000FF"/>
                </a:solidFill>
                <a:effectLst>
                  <a:outerShdw blurRad="38100" dist="38100" dir="2700000" algn="tl">
                    <a:srgbClr val="000000">
                      <a:alpha val="43137"/>
                    </a:srgbClr>
                  </a:outerShdw>
                </a:effectLst>
                <a:ea typeface="+mn-ea"/>
              </a:rPr>
              <a:t>Other Membranous Organelles</a:t>
            </a:r>
            <a:r>
              <a:rPr lang="en-US" altLang="en-US" sz="4000" b="1" dirty="0">
                <a:solidFill>
                  <a:srgbClr val="FF0000"/>
                </a:solidFill>
                <a:effectLst>
                  <a:outerShdw blurRad="38100" dist="38100" dir="2700000" algn="tl">
                    <a:srgbClr val="000000">
                      <a:alpha val="43137"/>
                    </a:srgbClr>
                  </a:outerShdw>
                </a:effectLst>
                <a:ea typeface="+mn-ea"/>
              </a:rPr>
              <a:t> </a:t>
            </a:r>
            <a:endParaRPr lang="en-US" altLang="en-US" sz="2000" b="1" dirty="0">
              <a:solidFill>
                <a:srgbClr val="0000FF"/>
              </a:solidFill>
              <a:effectLst>
                <a:outerShdw blurRad="38100" dist="38100" dir="2700000" algn="tl">
                  <a:srgbClr val="000000">
                    <a:alpha val="43137"/>
                  </a:srgbClr>
                </a:outerShdw>
              </a:effectLst>
              <a:ea typeface="+mn-ea"/>
            </a:endParaRPr>
          </a:p>
        </p:txBody>
      </p:sp>
      <p:pic>
        <p:nvPicPr>
          <p:cNvPr id="14340" name="Picture 6" descr="mitochondriafigure1"/>
          <p:cNvPicPr>
            <a:picLocks noChangeAspect="1" noChangeArrowheads="1"/>
          </p:cNvPicPr>
          <p:nvPr/>
        </p:nvPicPr>
        <p:blipFill>
          <a:blip r:embed="rId3">
            <a:extLst>
              <a:ext uri="{28A0092B-C50C-407E-A947-70E740481C1C}">
                <a14:useLocalDpi xmlns:a14="http://schemas.microsoft.com/office/drawing/2010/main" val="0"/>
              </a:ext>
            </a:extLst>
          </a:blip>
          <a:srcRect l="2174" t="8696" r="4347" b="6995"/>
          <a:stretch>
            <a:fillRect/>
          </a:stretch>
        </p:blipFill>
        <p:spPr bwMode="auto">
          <a:xfrm>
            <a:off x="6907213" y="3581400"/>
            <a:ext cx="2236787"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76200" y="76200"/>
            <a:ext cx="8763000" cy="1574800"/>
          </a:xfrm>
        </p:spPr>
        <p:txBody>
          <a:bodyPr>
            <a:spAutoFit/>
          </a:bodyPr>
          <a:lstStyle/>
          <a:p>
            <a:pPr eaLnBrk="1" hangingPunct="1">
              <a:lnSpc>
                <a:spcPct val="130000"/>
              </a:lnSpc>
              <a:buClr>
                <a:srgbClr val="339933"/>
              </a:buClr>
              <a:tabLst>
                <a:tab pos="2743200" algn="l"/>
              </a:tabLst>
              <a:defRPr/>
            </a:pPr>
            <a:r>
              <a:rPr lang="en-US" sz="1800" b="1" u="sng" dirty="0">
                <a:effectLst>
                  <a:outerShdw blurRad="38100" dist="38100" dir="2700000" algn="tl">
                    <a:srgbClr val="DDDDDD"/>
                  </a:outerShdw>
                </a:effectLst>
                <a:ea typeface="ＭＳ Ｐゴシック" charset="0"/>
              </a:rPr>
              <a:t>Mitochondria</a:t>
            </a:r>
            <a:r>
              <a:rPr lang="en-US" sz="1800" b="1" dirty="0">
                <a:solidFill>
                  <a:srgbClr val="000000"/>
                </a:solidFill>
                <a:ea typeface="ＭＳ Ｐゴシック" charset="0"/>
              </a:rPr>
              <a:t> have a smooth outer membrane and a highly folded inner membrane forming </a:t>
            </a:r>
            <a:r>
              <a:rPr lang="en-US" sz="1800" b="1" dirty="0" smtClean="0">
                <a:solidFill>
                  <a:srgbClr val="0000FF"/>
                </a:solidFill>
                <a:ea typeface="ＭＳ Ｐゴシック" charset="0"/>
              </a:rPr>
              <a:t>cristae</a:t>
            </a:r>
            <a:r>
              <a:rPr lang="en-US" sz="1800" b="1" dirty="0" smtClean="0">
                <a:solidFill>
                  <a:srgbClr val="000000"/>
                </a:solidFill>
                <a:ea typeface="ＭＳ Ｐゴシック" charset="0"/>
              </a:rPr>
              <a:t>.</a:t>
            </a:r>
            <a:endParaRPr lang="en-US" sz="1800" b="1" dirty="0">
              <a:solidFill>
                <a:srgbClr val="000000"/>
              </a:solidFill>
              <a:ea typeface="ＭＳ Ｐゴシック" charset="0"/>
            </a:endParaRPr>
          </a:p>
          <a:p>
            <a:pPr eaLnBrk="1" hangingPunct="1">
              <a:lnSpc>
                <a:spcPct val="130000"/>
              </a:lnSpc>
              <a:buClr>
                <a:srgbClr val="339933"/>
              </a:buClr>
              <a:tabLst>
                <a:tab pos="2743200" algn="l"/>
              </a:tabLst>
              <a:defRPr/>
            </a:pPr>
            <a:r>
              <a:rPr lang="en-US" sz="1800" b="1" dirty="0">
                <a:solidFill>
                  <a:srgbClr val="000000"/>
                </a:solidFill>
                <a:ea typeface="ＭＳ Ｐゴシック" charset="0"/>
              </a:rPr>
              <a:t>The inner membrane encloses the </a:t>
            </a:r>
            <a:r>
              <a:rPr lang="en-US" sz="1800" b="1" dirty="0">
                <a:solidFill>
                  <a:srgbClr val="0000FF"/>
                </a:solidFill>
                <a:effectLst>
                  <a:outerShdw blurRad="38100" dist="38100" dir="2700000" algn="tl">
                    <a:srgbClr val="DDDDDD"/>
                  </a:outerShdw>
                </a:effectLst>
                <a:ea typeface="ＭＳ Ｐゴシック" charset="0"/>
              </a:rPr>
              <a:t>mitochondrial matrix</a:t>
            </a:r>
            <a:r>
              <a:rPr lang="en-US" sz="1800" b="1" dirty="0">
                <a:solidFill>
                  <a:srgbClr val="000000"/>
                </a:solidFill>
                <a:ea typeface="ＭＳ Ｐゴシック" charset="0"/>
              </a:rPr>
              <a:t>, a fluid-filled space with </a:t>
            </a:r>
            <a:r>
              <a:rPr lang="en-US" sz="1800" b="1" dirty="0">
                <a:solidFill>
                  <a:srgbClr val="FF0000"/>
                </a:solidFill>
                <a:ea typeface="ＭＳ Ｐゴシック" charset="0"/>
              </a:rPr>
              <a:t>DNA</a:t>
            </a:r>
            <a:r>
              <a:rPr lang="en-US" sz="1800" b="1" dirty="0">
                <a:solidFill>
                  <a:srgbClr val="000000"/>
                </a:solidFill>
                <a:ea typeface="ＭＳ Ｐゴシック" charset="0"/>
              </a:rPr>
              <a:t>, ribosomes, and enzymes. </a:t>
            </a:r>
          </a:p>
        </p:txBody>
      </p:sp>
      <p:pic>
        <p:nvPicPr>
          <p:cNvPr id="15363" name="Picture 3"/>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b="6592"/>
          <a:stretch>
            <a:fillRect/>
          </a:stretch>
        </p:blipFill>
        <p:spPr bwMode="auto">
          <a:xfrm>
            <a:off x="3581400" y="2438400"/>
            <a:ext cx="5410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Text Box 8"/>
          <p:cNvSpPr txBox="1">
            <a:spLocks noChangeArrowheads="1"/>
          </p:cNvSpPr>
          <p:nvPr/>
        </p:nvSpPr>
        <p:spPr bwMode="auto">
          <a:xfrm>
            <a:off x="152400" y="1600200"/>
            <a:ext cx="8686800" cy="1316038"/>
          </a:xfrm>
          <a:prstGeom prst="rect">
            <a:avLst/>
          </a:prstGeom>
          <a:noFill/>
          <a:ln w="9525">
            <a:noFill/>
            <a:miter lim="800000"/>
            <a:headEnd/>
            <a:tailEnd/>
          </a:ln>
          <a:effectLst/>
        </p:spPr>
        <p:txBody>
          <a:bodyPr>
            <a:spAutoFit/>
          </a:bodyPr>
          <a:lstStyle/>
          <a:p>
            <a:pPr eaLnBrk="0" hangingPunct="0">
              <a:lnSpc>
                <a:spcPct val="150000"/>
              </a:lnSpc>
              <a:spcBef>
                <a:spcPct val="20000"/>
              </a:spcBef>
              <a:defRPr/>
            </a:pPr>
            <a:r>
              <a:rPr lang="en-US" b="1" dirty="0">
                <a:effectLst>
                  <a:outerShdw blurRad="38100" dist="38100" dir="2700000" algn="tl">
                    <a:srgbClr val="C0C0C0"/>
                  </a:outerShdw>
                </a:effectLst>
                <a:latin typeface="Arial" pitchFamily="34" charset="0"/>
                <a:ea typeface="+mn-ea"/>
              </a:rPr>
              <a:t>The number of mitochondria present in a cell depends upon the metabolic requirements of that cell, and may range from a single large mitochondrion to thousands of the organelles. </a:t>
            </a:r>
            <a:endParaRPr lang="en-GB" b="1" dirty="0">
              <a:effectLst>
                <a:outerShdw blurRad="38100" dist="38100" dir="2700000" algn="tl">
                  <a:srgbClr val="C0C0C0"/>
                </a:outerShdw>
              </a:effectLst>
              <a:latin typeface="Arial" pitchFamily="34" charset="0"/>
              <a:ea typeface="+mn-ea"/>
            </a:endParaRPr>
          </a:p>
        </p:txBody>
      </p:sp>
      <p:sp>
        <p:nvSpPr>
          <p:cNvPr id="15365" name="Rectangle 9"/>
          <p:cNvSpPr>
            <a:spLocks noChangeArrowheads="1"/>
          </p:cNvSpPr>
          <p:nvPr/>
        </p:nvSpPr>
        <p:spPr bwMode="auto">
          <a:xfrm>
            <a:off x="76200" y="3270250"/>
            <a:ext cx="3657600" cy="297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a:lnSpc>
                <a:spcPct val="150000"/>
              </a:lnSpc>
              <a:buFontTx/>
              <a:buNone/>
            </a:pPr>
            <a:r>
              <a:rPr lang="en-US" altLang="en-US" sz="1800" b="1"/>
              <a:t>The mitochondrion is different from most other organelles because it has its own circular DNA (similar to the DNA of prokaryotes) and reproduces independently of the cell in which it is found.</a:t>
            </a:r>
          </a:p>
        </p:txBody>
      </p:sp>
    </p:spTree>
    <p:custDataLst>
      <p:tags r:id="rId1"/>
    </p:custData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a:blip r:embed="rId6"/>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Quiz1</a:t>
            </a:r>
            <a:endParaRPr lang="en-US"/>
          </a:p>
        </p:txBody>
      </p:sp>
      <p:pic>
        <p:nvPicPr>
          <p:cNvPr id="29" name="Picture 28"/>
          <p:cNvPicPr>
            <a:picLocks/>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660400" y="2362200"/>
            <a:ext cx="5740400" cy="3085088"/>
          </a:xfrm>
          <a:prstGeom prst="rect">
            <a:avLst/>
          </a:prstGeom>
        </p:spPr>
      </p:pic>
      <p:pic>
        <p:nvPicPr>
          <p:cNvPr id="30" name="Picture 29"/>
          <p:cNvPicPr>
            <a:picLocks/>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31" name="Picture 30"/>
          <p:cNvPicPr>
            <a:picLocks/>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140419017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0"/>
          <p:cNvGrpSpPr>
            <a:grpSpLocks/>
          </p:cNvGrpSpPr>
          <p:nvPr>
            <p:custDataLst>
              <p:tags r:id="rId2"/>
            </p:custDataLst>
          </p:nvPr>
        </p:nvGrpSpPr>
        <p:grpSpPr bwMode="auto">
          <a:xfrm>
            <a:off x="4086225" y="52388"/>
            <a:ext cx="4929188" cy="6762750"/>
            <a:chOff x="4085582" y="51992"/>
            <a:chExt cx="4929222" cy="6762464"/>
          </a:xfrm>
        </p:grpSpPr>
        <p:sp>
          <p:nvSpPr>
            <p:cNvPr id="12" name="Rectangle 11"/>
            <p:cNvSpPr/>
            <p:nvPr/>
          </p:nvSpPr>
          <p:spPr>
            <a:xfrm>
              <a:off x="4085582" y="51992"/>
              <a:ext cx="4929222" cy="676246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6" name="Picture 15" descr="Ashraf-Picture2.bmp.tif"/>
            <p:cNvPicPr>
              <a:picLocks noChangeAspect="1"/>
            </p:cNvPicPr>
            <p:nvPr>
              <p:custDataLst>
                <p:tags r:id="rId5"/>
              </p:custDataLst>
            </p:nvPr>
          </p:nvPicPr>
          <p:blipFill>
            <a:blip r:embed="rId8" cstate="print"/>
            <a:srcRect t="2674" b="17106"/>
            <a:stretch>
              <a:fillRect/>
            </a:stretch>
          </p:blipFill>
          <p:spPr>
            <a:xfrm>
              <a:off x="4975676" y="2492896"/>
              <a:ext cx="3052708" cy="3269535"/>
            </a:xfrm>
            <a:prstGeom prst="ellipse">
              <a:avLst/>
            </a:prstGeom>
            <a:ln>
              <a:noFill/>
            </a:ln>
            <a:effectLst>
              <a:softEdge rad="112500"/>
            </a:effectLst>
          </p:spPr>
        </p:pic>
        <p:sp>
          <p:nvSpPr>
            <p:cNvPr id="18440" name="TextBox 16"/>
            <p:cNvSpPr txBox="1">
              <a:spLocks noChangeArrowheads="1"/>
            </p:cNvSpPr>
            <p:nvPr/>
          </p:nvSpPr>
          <p:spPr bwMode="auto">
            <a:xfrm>
              <a:off x="4788024" y="5862935"/>
              <a:ext cx="36781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400" b="1" i="1"/>
                <a:t>Prof. Ashraf M. Ahmed</a:t>
              </a:r>
            </a:p>
          </p:txBody>
        </p:sp>
        <p:sp>
          <p:nvSpPr>
            <p:cNvPr id="18441" name="TextBox 17"/>
            <p:cNvSpPr txBox="1">
              <a:spLocks noChangeArrowheads="1"/>
            </p:cNvSpPr>
            <p:nvPr/>
          </p:nvSpPr>
          <p:spPr bwMode="auto">
            <a:xfrm>
              <a:off x="5429256" y="6345816"/>
              <a:ext cx="24288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altLang="en-US" sz="2000" b="1">
                  <a:solidFill>
                    <a:srgbClr val="0000FF"/>
                  </a:solidFill>
                </a:rPr>
                <a:t>aalii@ksu.edu.sa</a:t>
              </a:r>
            </a:p>
          </p:txBody>
        </p:sp>
        <p:pic>
          <p:nvPicPr>
            <p:cNvPr id="18442" name="Picture 9" descr="email22.bm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39952" y="116632"/>
              <a:ext cx="4819040" cy="90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3" name="TextBox 12"/>
            <p:cNvSpPr txBox="1">
              <a:spLocks noChangeArrowheads="1"/>
            </p:cNvSpPr>
            <p:nvPr/>
          </p:nvSpPr>
          <p:spPr bwMode="auto">
            <a:xfrm>
              <a:off x="5364088" y="1188041"/>
              <a:ext cx="24482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1600" b="1" dirty="0" smtClean="0"/>
                <a:t>College </a:t>
              </a:r>
              <a:r>
                <a:rPr lang="en-US" altLang="en-US" sz="1600" b="1" dirty="0"/>
                <a:t>of Science, </a:t>
              </a:r>
            </a:p>
            <a:p>
              <a:pPr algn="ctr" eaLnBrk="1" hangingPunct="1"/>
              <a:r>
                <a:rPr lang="en-US" altLang="en-US" sz="1600" b="1" dirty="0"/>
                <a:t>Zoology Department</a:t>
              </a:r>
              <a:endParaRPr lang="ar-SA" altLang="en-US" sz="1600" b="1" dirty="0"/>
            </a:p>
          </p:txBody>
        </p:sp>
      </p:grpSp>
      <p:pic>
        <p:nvPicPr>
          <p:cNvPr id="5122" name="Picture 2"/>
          <p:cNvPicPr>
            <a:picLocks noChangeAspect="1" noChangeArrowheads="1"/>
          </p:cNvPicPr>
          <p:nvPr>
            <p:custDataLst>
              <p:tags r:id="rId3"/>
            </p:custDataLst>
          </p:nvPr>
        </p:nvPicPr>
        <p:blipFill>
          <a:blip r:embed="rId10" cstate="print"/>
          <a:srcRect l="4658" t="19679" r="6347"/>
          <a:stretch>
            <a:fillRect/>
          </a:stretch>
        </p:blipFill>
        <p:spPr bwMode="auto">
          <a:xfrm>
            <a:off x="4139952" y="4653136"/>
            <a:ext cx="4536504" cy="1175643"/>
          </a:xfrm>
          <a:prstGeom prst="rect">
            <a:avLst/>
          </a:prstGeom>
          <a:ln>
            <a:noFill/>
          </a:ln>
          <a:effectLst>
            <a:glow rad="63500">
              <a:schemeClr val="accent5">
                <a:satMod val="175000"/>
                <a:alpha val="40000"/>
              </a:schemeClr>
            </a:glow>
            <a:outerShdw blurRad="190500" algn="tl" rotWithShape="0">
              <a:srgbClr val="000000">
                <a:alpha val="70000"/>
              </a:srgbClr>
            </a:outerShdw>
          </a:effectLst>
        </p:spPr>
      </p:pic>
      <p:sp>
        <p:nvSpPr>
          <p:cNvPr id="14" name="Rectangle 4"/>
          <p:cNvSpPr>
            <a:spLocks noGrp="1" noChangeArrowheads="1"/>
          </p:cNvSpPr>
          <p:nvPr>
            <p:ph type="subTitle" idx="1"/>
          </p:nvPr>
        </p:nvSpPr>
        <p:spPr>
          <a:xfrm>
            <a:off x="4114800" y="1981200"/>
            <a:ext cx="4724400" cy="533400"/>
          </a:xfrm>
          <a:effectLst>
            <a:outerShdw dist="35921" dir="2700000" algn="ctr" rotWithShape="0">
              <a:schemeClr val="bg1"/>
            </a:outerShdw>
          </a:effectLst>
        </p:spPr>
        <p:txBody>
          <a:bodyPr rtlCol="0">
            <a:normAutofit fontScale="92500"/>
          </a:bodyPr>
          <a:lstStyle/>
          <a:p>
            <a:pPr fontAlgn="auto">
              <a:spcAft>
                <a:spcPts val="0"/>
              </a:spcAft>
              <a:buFont typeface="Arial" pitchFamily="34" charset="0"/>
              <a:buNone/>
              <a:defRPr/>
            </a:pPr>
            <a:r>
              <a:rPr lang="en-GB" sz="2800" dirty="0" smtClean="0">
                <a:solidFill>
                  <a:srgbClr val="0000FF"/>
                </a:solidFill>
                <a:latin typeface="Impact" pitchFamily="34" charset="0"/>
              </a:rPr>
              <a:t>General Animal Biology (Zoo-145)</a:t>
            </a:r>
          </a:p>
        </p:txBody>
      </p:sp>
      <p:pic>
        <p:nvPicPr>
          <p:cNvPr id="18437" name="Picture 15"/>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l="15150"/>
          <a:stretch>
            <a:fillRect/>
          </a:stretch>
        </p:blipFill>
        <p:spPr bwMode="auto">
          <a:xfrm>
            <a:off x="49213" y="39688"/>
            <a:ext cx="394335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626850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ppt_x</p:attrName>
                                        </p:attrNameLst>
                                      </p:cBhvr>
                                      <p:tavLst>
                                        <p:tav tm="0">
                                          <p:val>
                                            <p:strVal val="#ppt_x"/>
                                          </p:val>
                                        </p:tav>
                                        <p:tav tm="100000">
                                          <p:val>
                                            <p:strVal val="#ppt_x"/>
                                          </p:val>
                                        </p:tav>
                                      </p:tavLst>
                                    </p:anim>
                                    <p:anim calcmode="lin" valueType="num">
                                      <p:cBhvr>
                                        <p:cTn id="9" dur="2000" fill="hold"/>
                                        <p:tgtEl>
                                          <p:spTgt spid="512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3" presetClass="exit" presetSubtype="32" fill="hold" nodeType="afterEffect">
                                  <p:stCondLst>
                                    <p:cond delay="3500"/>
                                  </p:stCondLst>
                                  <p:childTnLst>
                                    <p:anim calcmode="lin" valueType="num">
                                      <p:cBhvr>
                                        <p:cTn id="12" dur="3500"/>
                                        <p:tgtEl>
                                          <p:spTgt spid="5122"/>
                                        </p:tgtEl>
                                        <p:attrNameLst>
                                          <p:attrName>ppt_w</p:attrName>
                                        </p:attrNameLst>
                                      </p:cBhvr>
                                      <p:tavLst>
                                        <p:tav tm="0">
                                          <p:val>
                                            <p:strVal val="ppt_w"/>
                                          </p:val>
                                        </p:tav>
                                        <p:tav tm="100000">
                                          <p:val>
                                            <p:fltVal val="0"/>
                                          </p:val>
                                        </p:tav>
                                      </p:tavLst>
                                    </p:anim>
                                    <p:anim calcmode="lin" valueType="num">
                                      <p:cBhvr>
                                        <p:cTn id="13" dur="3500"/>
                                        <p:tgtEl>
                                          <p:spTgt spid="5122"/>
                                        </p:tgtEl>
                                        <p:attrNameLst>
                                          <p:attrName>ppt_h</p:attrName>
                                        </p:attrNameLst>
                                      </p:cBhvr>
                                      <p:tavLst>
                                        <p:tav tm="0">
                                          <p:val>
                                            <p:strVal val="ppt_h"/>
                                          </p:val>
                                        </p:tav>
                                        <p:tav tm="100000">
                                          <p:val>
                                            <p:fltVal val="0"/>
                                          </p:val>
                                        </p:tav>
                                      </p:tavLst>
                                    </p:anim>
                                    <p:animEffect transition="out" filter="fade">
                                      <p:cBhvr>
                                        <p:cTn id="14" dur="3500"/>
                                        <p:tgtEl>
                                          <p:spTgt spid="5122"/>
                                        </p:tgtEl>
                                      </p:cBhvr>
                                    </p:animEffect>
                                    <p:set>
                                      <p:cBhvr>
                                        <p:cTn id="15" dur="1" fill="hold">
                                          <p:stCondLst>
                                            <p:cond delay="3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905000" y="290513"/>
            <a:ext cx="5562600" cy="547687"/>
          </a:xfrm>
          <a:prstGeom prst="rect">
            <a:avLst/>
          </a:prstGeom>
          <a:solidFill>
            <a:srgbClr val="0000FF"/>
          </a:solidFill>
          <a:ln w="28575">
            <a:solidFill>
              <a:srgbClr val="FF0000"/>
            </a:solidFill>
            <a:miter lim="800000"/>
            <a:headEnd/>
            <a:tailEnd/>
          </a:ln>
          <a:effectLst/>
        </p:spPr>
        <p:txBody>
          <a:bodyPr>
            <a:spAutoFit/>
          </a:bodyPr>
          <a:lstStyle/>
          <a:p>
            <a:pPr algn="ctr" eaLnBrk="0" hangingPunct="0">
              <a:spcBef>
                <a:spcPct val="50000"/>
              </a:spcBef>
              <a:defRPr/>
            </a:pPr>
            <a:r>
              <a:rPr lang="en-US" sz="2800" b="1" u="sng" dirty="0">
                <a:solidFill>
                  <a:schemeClr val="bg1"/>
                </a:solidFill>
                <a:effectLst>
                  <a:outerShdw blurRad="38100" dist="38100" dir="2700000" algn="tl">
                    <a:srgbClr val="000000"/>
                  </a:outerShdw>
                </a:effectLst>
              </a:rPr>
              <a:t>3- The Endomembrane System</a:t>
            </a:r>
          </a:p>
        </p:txBody>
      </p:sp>
      <p:sp>
        <p:nvSpPr>
          <p:cNvPr id="3075" name="Text Box 3"/>
          <p:cNvSpPr txBox="1">
            <a:spLocks noChangeArrowheads="1"/>
          </p:cNvSpPr>
          <p:nvPr/>
        </p:nvSpPr>
        <p:spPr bwMode="auto">
          <a:xfrm>
            <a:off x="228600" y="1430338"/>
            <a:ext cx="8763000" cy="4894262"/>
          </a:xfrm>
          <a:prstGeom prst="rect">
            <a:avLst/>
          </a:prstGeom>
          <a:noFill/>
          <a:ln w="9525">
            <a:noFill/>
            <a:miter lim="800000"/>
            <a:headEnd/>
            <a:tailEnd/>
          </a:ln>
          <a:effectLst/>
        </p:spPr>
        <p:txBody>
          <a:bodyPr>
            <a:spAutoFit/>
          </a:bodyPr>
          <a:lstStyle>
            <a:lvl1pPr marL="457200" indent="-457200" eaLnBrk="0" hangingPunct="0">
              <a:tabLst>
                <a:tab pos="342900" algn="l"/>
              </a:tabLst>
              <a:defRPr>
                <a:solidFill>
                  <a:schemeClr val="tx1"/>
                </a:solidFill>
                <a:latin typeface="Arial" charset="0"/>
                <a:ea typeface="MS PGothic" pitchFamily="34" charset="-128"/>
              </a:defRPr>
            </a:lvl1pPr>
            <a:lvl2pPr marL="742950" indent="-285750" eaLnBrk="0" hangingPunct="0">
              <a:tabLst>
                <a:tab pos="342900" algn="l"/>
              </a:tabLst>
              <a:defRPr>
                <a:solidFill>
                  <a:schemeClr val="tx1"/>
                </a:solidFill>
                <a:latin typeface="Arial" charset="0"/>
                <a:ea typeface="MS PGothic" pitchFamily="34" charset="-128"/>
              </a:defRPr>
            </a:lvl2pPr>
            <a:lvl3pPr marL="1143000" indent="-228600" eaLnBrk="0" hangingPunct="0">
              <a:tabLst>
                <a:tab pos="342900" algn="l"/>
              </a:tabLst>
              <a:defRPr>
                <a:solidFill>
                  <a:schemeClr val="tx1"/>
                </a:solidFill>
                <a:latin typeface="Arial" charset="0"/>
                <a:ea typeface="MS PGothic" pitchFamily="34" charset="-128"/>
              </a:defRPr>
            </a:lvl3pPr>
            <a:lvl4pPr marL="1600200" indent="-228600" eaLnBrk="0" hangingPunct="0">
              <a:tabLst>
                <a:tab pos="342900" algn="l"/>
              </a:tabLst>
              <a:defRPr>
                <a:solidFill>
                  <a:schemeClr val="tx1"/>
                </a:solidFill>
                <a:latin typeface="Arial" charset="0"/>
                <a:ea typeface="MS PGothic" pitchFamily="34" charset="-128"/>
              </a:defRPr>
            </a:lvl4pPr>
            <a:lvl5pPr marL="2057400" indent="-228600" eaLnBrk="0" hangingPunct="0">
              <a:tabLst>
                <a:tab pos="342900" algn="l"/>
              </a:tabLst>
              <a:defRPr>
                <a:solidFill>
                  <a:schemeClr val="tx1"/>
                </a:solidFill>
                <a:latin typeface="Arial" charset="0"/>
                <a:ea typeface="MS PGothic" pitchFamily="34" charset="-128"/>
              </a:defRPr>
            </a:lvl5pPr>
            <a:lvl6pPr marL="2514600" indent="-228600" eaLnBrk="0" fontAlgn="base" hangingPunct="0">
              <a:spcBef>
                <a:spcPct val="0"/>
              </a:spcBef>
              <a:spcAft>
                <a:spcPct val="0"/>
              </a:spcAft>
              <a:tabLst>
                <a:tab pos="342900" algn="l"/>
              </a:tabLst>
              <a:defRPr>
                <a:solidFill>
                  <a:schemeClr val="tx1"/>
                </a:solidFill>
                <a:latin typeface="Arial" charset="0"/>
                <a:ea typeface="MS PGothic" pitchFamily="34" charset="-128"/>
              </a:defRPr>
            </a:lvl6pPr>
            <a:lvl7pPr marL="2971800" indent="-228600" eaLnBrk="0" fontAlgn="base" hangingPunct="0">
              <a:spcBef>
                <a:spcPct val="0"/>
              </a:spcBef>
              <a:spcAft>
                <a:spcPct val="0"/>
              </a:spcAft>
              <a:tabLst>
                <a:tab pos="342900" algn="l"/>
              </a:tabLst>
              <a:defRPr>
                <a:solidFill>
                  <a:schemeClr val="tx1"/>
                </a:solidFill>
                <a:latin typeface="Arial" charset="0"/>
                <a:ea typeface="MS PGothic" pitchFamily="34" charset="-128"/>
              </a:defRPr>
            </a:lvl7pPr>
            <a:lvl8pPr marL="3429000" indent="-228600" eaLnBrk="0" fontAlgn="base" hangingPunct="0">
              <a:spcBef>
                <a:spcPct val="0"/>
              </a:spcBef>
              <a:spcAft>
                <a:spcPct val="0"/>
              </a:spcAft>
              <a:tabLst>
                <a:tab pos="342900" algn="l"/>
              </a:tabLst>
              <a:defRPr>
                <a:solidFill>
                  <a:schemeClr val="tx1"/>
                </a:solidFill>
                <a:latin typeface="Arial" charset="0"/>
                <a:ea typeface="MS PGothic" pitchFamily="34" charset="-128"/>
              </a:defRPr>
            </a:lvl8pPr>
            <a:lvl9pPr marL="3886200" indent="-228600" eaLnBrk="0" fontAlgn="base" hangingPunct="0">
              <a:spcBef>
                <a:spcPct val="0"/>
              </a:spcBef>
              <a:spcAft>
                <a:spcPct val="0"/>
              </a:spcAft>
              <a:tabLst>
                <a:tab pos="342900" algn="l"/>
              </a:tabLst>
              <a:defRPr>
                <a:solidFill>
                  <a:schemeClr val="tx1"/>
                </a:solidFill>
                <a:latin typeface="Arial" charset="0"/>
                <a:ea typeface="MS PGothic" pitchFamily="34" charset="-128"/>
              </a:defRPr>
            </a:lvl9pPr>
          </a:lstStyle>
          <a:p>
            <a:pPr>
              <a:lnSpc>
                <a:spcPct val="125000"/>
              </a:lnSpc>
              <a:buClr>
                <a:srgbClr val="0000FF"/>
              </a:buClr>
              <a:buFontTx/>
              <a:buAutoNum type="alphaLcParenR"/>
              <a:defRPr/>
            </a:pPr>
            <a:r>
              <a:rPr lang="en-US" altLang="en-US" sz="2400" b="1" dirty="0" smtClean="0">
                <a:effectLst>
                  <a:outerShdw blurRad="38100" dist="38100" dir="2700000" algn="tl">
                    <a:srgbClr val="C0C0C0"/>
                  </a:outerShdw>
                </a:effectLst>
              </a:rPr>
              <a:t>The </a:t>
            </a:r>
            <a:r>
              <a:rPr lang="en-US" altLang="en-US" sz="2400" b="1" dirty="0" smtClean="0">
                <a:solidFill>
                  <a:srgbClr val="FF0000"/>
                </a:solidFill>
                <a:effectLst>
                  <a:outerShdw blurRad="38100" dist="38100" dir="2700000" algn="tl">
                    <a:srgbClr val="C0C0C0"/>
                  </a:outerShdw>
                </a:effectLst>
              </a:rPr>
              <a:t>endoplasmic reticulum</a:t>
            </a:r>
            <a:r>
              <a:rPr lang="en-US" altLang="en-US" sz="2400" b="1" dirty="0" smtClean="0">
                <a:effectLst>
                  <a:outerShdw blurRad="38100" dist="38100" dir="2700000" algn="tl">
                    <a:srgbClr val="C0C0C0"/>
                  </a:outerShdw>
                </a:effectLst>
              </a:rPr>
              <a:t> is a manufacturer membrane and performs many other biosynthetic functions.</a:t>
            </a:r>
          </a:p>
          <a:p>
            <a:pPr>
              <a:lnSpc>
                <a:spcPct val="125000"/>
              </a:lnSpc>
              <a:buClr>
                <a:srgbClr val="0000FF"/>
              </a:buClr>
              <a:buFontTx/>
              <a:buAutoNum type="alphaLcParenR"/>
              <a:defRPr/>
            </a:pPr>
            <a:endParaRPr lang="en-US" altLang="en-US" sz="1600" b="1" dirty="0" smtClean="0">
              <a:effectLst>
                <a:outerShdw blurRad="38100" dist="38100" dir="2700000" algn="tl">
                  <a:srgbClr val="C0C0C0"/>
                </a:outerShdw>
              </a:effectLst>
            </a:endParaRPr>
          </a:p>
          <a:p>
            <a:pPr>
              <a:lnSpc>
                <a:spcPct val="125000"/>
              </a:lnSpc>
              <a:buClr>
                <a:srgbClr val="0000FF"/>
              </a:buClr>
              <a:buFontTx/>
              <a:buAutoNum type="alphaLcParenR"/>
              <a:defRPr/>
            </a:pPr>
            <a:r>
              <a:rPr lang="en-US" altLang="en-US" sz="2400" b="1" dirty="0" smtClean="0">
                <a:effectLst>
                  <a:outerShdw blurRad="38100" dist="38100" dir="2700000" algn="tl">
                    <a:srgbClr val="C0C0C0"/>
                  </a:outerShdw>
                </a:effectLst>
              </a:rPr>
              <a:t>The </a:t>
            </a:r>
            <a:r>
              <a:rPr lang="en-US" altLang="en-US" sz="2400" b="1" dirty="0" smtClean="0">
                <a:solidFill>
                  <a:srgbClr val="FF0000"/>
                </a:solidFill>
                <a:effectLst>
                  <a:outerShdw blurRad="38100" dist="38100" dir="2700000" algn="tl">
                    <a:srgbClr val="C0C0C0"/>
                  </a:outerShdw>
                </a:effectLst>
              </a:rPr>
              <a:t>Golgi apparatus</a:t>
            </a:r>
            <a:r>
              <a:rPr lang="ar-EG" altLang="en-US" sz="2400" b="1" dirty="0" smtClean="0">
                <a:effectLst>
                  <a:outerShdw blurRad="38100" dist="38100" dir="2700000" algn="tl">
                    <a:srgbClr val="C0C0C0"/>
                  </a:outerShdw>
                </a:effectLst>
              </a:rPr>
              <a:t> </a:t>
            </a:r>
            <a:r>
              <a:rPr lang="en-US" altLang="en-US" sz="2400" b="1" dirty="0" smtClean="0">
                <a:effectLst>
                  <a:outerShdw blurRad="38100" dist="38100" dir="2700000" algn="tl">
                    <a:srgbClr val="C0C0C0"/>
                  </a:outerShdw>
                </a:effectLst>
              </a:rPr>
              <a:t>finishes, sorts, and ships cell products.</a:t>
            </a:r>
          </a:p>
          <a:p>
            <a:pPr>
              <a:lnSpc>
                <a:spcPct val="125000"/>
              </a:lnSpc>
              <a:buClr>
                <a:srgbClr val="0000FF"/>
              </a:buClr>
              <a:buFontTx/>
              <a:buAutoNum type="alphaLcParenR"/>
              <a:defRPr/>
            </a:pPr>
            <a:endParaRPr lang="en-US" altLang="en-US" sz="1600" b="1" dirty="0" smtClean="0">
              <a:effectLst>
                <a:outerShdw blurRad="38100" dist="38100" dir="2700000" algn="tl">
                  <a:srgbClr val="C0C0C0"/>
                </a:outerShdw>
              </a:effectLst>
            </a:endParaRPr>
          </a:p>
          <a:p>
            <a:pPr>
              <a:lnSpc>
                <a:spcPct val="125000"/>
              </a:lnSpc>
              <a:buClr>
                <a:srgbClr val="0000FF"/>
              </a:buClr>
              <a:buFontTx/>
              <a:buAutoNum type="alphaLcParenR"/>
              <a:defRPr/>
            </a:pPr>
            <a:r>
              <a:rPr lang="en-US" altLang="en-US" sz="2400" b="1" dirty="0" smtClean="0">
                <a:effectLst>
                  <a:outerShdw blurRad="38100" dist="38100" dir="2700000" algn="tl">
                    <a:srgbClr val="C0C0C0"/>
                  </a:outerShdw>
                </a:effectLst>
              </a:rPr>
              <a:t>The </a:t>
            </a:r>
            <a:r>
              <a:rPr lang="en-US" altLang="en-US" sz="2400" b="1" dirty="0" smtClean="0">
                <a:solidFill>
                  <a:srgbClr val="FF0000"/>
                </a:solidFill>
                <a:effectLst>
                  <a:outerShdw blurRad="38100" dist="38100" dir="2700000" algn="tl">
                    <a:srgbClr val="C0C0C0"/>
                  </a:outerShdw>
                </a:effectLst>
              </a:rPr>
              <a:t>Lysosomes</a:t>
            </a:r>
            <a:r>
              <a:rPr lang="en-US" altLang="en-US" sz="2400" b="1" dirty="0" smtClean="0">
                <a:effectLst>
                  <a:outerShdw blurRad="38100" dist="38100" dir="2700000" algn="tl">
                    <a:srgbClr val="C0C0C0"/>
                  </a:outerShdw>
                </a:effectLst>
              </a:rPr>
              <a:t> </a:t>
            </a:r>
            <a:r>
              <a:rPr lang="ar-EG" altLang="en-US" sz="2400" b="1" dirty="0" smtClean="0">
                <a:effectLst>
                  <a:outerShdw blurRad="38100" dist="38100" dir="2700000" algn="tl">
                    <a:srgbClr val="C0C0C0"/>
                  </a:outerShdw>
                </a:effectLst>
              </a:rPr>
              <a:t> </a:t>
            </a:r>
            <a:r>
              <a:rPr lang="en-GB" altLang="en-US" sz="2400" b="1" dirty="0" smtClean="0">
                <a:effectLst>
                  <a:outerShdw blurRad="38100" dist="38100" dir="2700000" algn="tl">
                    <a:srgbClr val="C0C0C0"/>
                  </a:outerShdw>
                </a:effectLst>
              </a:rPr>
              <a:t>are </a:t>
            </a:r>
            <a:r>
              <a:rPr lang="en-US" altLang="en-US" sz="2400" b="1" dirty="0" smtClean="0">
                <a:effectLst>
                  <a:outerShdw blurRad="38100" dist="38100" dir="2700000" algn="tl">
                    <a:srgbClr val="C0C0C0"/>
                  </a:outerShdw>
                </a:effectLst>
              </a:rPr>
              <a:t>digestive compartments.</a:t>
            </a:r>
          </a:p>
          <a:p>
            <a:pPr>
              <a:lnSpc>
                <a:spcPct val="125000"/>
              </a:lnSpc>
              <a:buClr>
                <a:srgbClr val="0000FF"/>
              </a:buClr>
              <a:buFontTx/>
              <a:buAutoNum type="alphaLcParenR"/>
              <a:defRPr/>
            </a:pPr>
            <a:endParaRPr lang="en-US" altLang="en-US" sz="1600" b="1" dirty="0" smtClean="0">
              <a:effectLst>
                <a:outerShdw blurRad="38100" dist="38100" dir="2700000" algn="tl">
                  <a:srgbClr val="C0C0C0"/>
                </a:outerShdw>
              </a:effectLst>
            </a:endParaRPr>
          </a:p>
          <a:p>
            <a:pPr>
              <a:lnSpc>
                <a:spcPct val="125000"/>
              </a:lnSpc>
              <a:buClr>
                <a:srgbClr val="0000FF"/>
              </a:buClr>
              <a:buFontTx/>
              <a:buAutoNum type="alphaLcParenR"/>
              <a:defRPr/>
            </a:pPr>
            <a:r>
              <a:rPr lang="en-US" altLang="en-US" sz="2400" b="1" dirty="0" smtClean="0">
                <a:effectLst>
                  <a:outerShdw blurRad="38100" dist="38100" dir="2700000" algn="tl">
                    <a:srgbClr val="C0C0C0"/>
                  </a:outerShdw>
                </a:effectLst>
              </a:rPr>
              <a:t>The </a:t>
            </a:r>
            <a:r>
              <a:rPr lang="en-US" altLang="en-US" sz="2400" b="1" dirty="0" smtClean="0">
                <a:solidFill>
                  <a:srgbClr val="FF0000"/>
                </a:solidFill>
                <a:effectLst>
                  <a:outerShdw blurRad="38100" dist="38100" dir="2700000" algn="tl">
                    <a:srgbClr val="C0C0C0"/>
                  </a:outerShdw>
                </a:effectLst>
              </a:rPr>
              <a:t>Vacuoles</a:t>
            </a:r>
            <a:r>
              <a:rPr lang="ar-EG" altLang="en-US" sz="2400" b="1" dirty="0" smtClean="0">
                <a:effectLst>
                  <a:outerShdw blurRad="38100" dist="38100" dir="2700000" algn="tl">
                    <a:srgbClr val="C0C0C0"/>
                  </a:outerShdw>
                </a:effectLst>
              </a:rPr>
              <a:t> </a:t>
            </a:r>
            <a:r>
              <a:rPr lang="en-US" altLang="en-US" sz="2400" b="1" dirty="0" smtClean="0">
                <a:effectLst>
                  <a:outerShdw blurRad="38100" dist="38100" dir="2700000" algn="tl">
                    <a:srgbClr val="C0C0C0"/>
                  </a:outerShdw>
                </a:effectLst>
              </a:rPr>
              <a:t>have diverse functions in cell maintenance.</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3" name="Rectangle 7"/>
          <p:cNvSpPr>
            <a:spLocks noGrp="1" noChangeArrowheads="1"/>
          </p:cNvSpPr>
          <p:nvPr>
            <p:ph type="title" idx="4294967295"/>
          </p:nvPr>
        </p:nvSpPr>
        <p:spPr>
          <a:xfrm>
            <a:off x="1143000" y="152400"/>
            <a:ext cx="7467600" cy="990600"/>
          </a:xfrm>
        </p:spPr>
        <p:txBody>
          <a:bodyPr/>
          <a:lstStyle/>
          <a:p>
            <a:pPr eaLnBrk="1" hangingPunct="1">
              <a:defRPr/>
            </a:pPr>
            <a:r>
              <a:rPr lang="en-US" sz="2400" b="1" dirty="0">
                <a:solidFill>
                  <a:srgbClr val="0000FF"/>
                </a:solidFill>
                <a:effectLst>
                  <a:outerShdw blurRad="38100" dist="38100" dir="2700000" algn="tl">
                    <a:srgbClr val="DDDDDD"/>
                  </a:outerShdw>
                </a:effectLst>
                <a:ea typeface="ＭＳ Ｐゴシック" charset="0"/>
              </a:rPr>
              <a:t>A)-</a:t>
            </a:r>
            <a:r>
              <a:rPr lang="en-US" sz="2400" b="1" dirty="0">
                <a:effectLst>
                  <a:outerShdw blurRad="38100" dist="38100" dir="2700000" algn="tl">
                    <a:srgbClr val="DDDDDD"/>
                  </a:outerShdw>
                </a:effectLst>
                <a:ea typeface="ＭＳ Ｐゴシック" charset="0"/>
              </a:rPr>
              <a:t> </a:t>
            </a:r>
            <a:r>
              <a:rPr lang="en-US" sz="2400" b="1" u="sng" dirty="0">
                <a:solidFill>
                  <a:srgbClr val="0000FF"/>
                </a:solidFill>
                <a:effectLst>
                  <a:outerShdw blurRad="38100" dist="38100" dir="2700000" algn="tl">
                    <a:srgbClr val="DDDDDD"/>
                  </a:outerShdw>
                </a:effectLst>
                <a:ea typeface="ＭＳ Ｐゴシック" charset="0"/>
              </a:rPr>
              <a:t>The endoplasmic reticulum (</a:t>
            </a:r>
            <a:r>
              <a:rPr lang="en-US" sz="2400" b="1" u="sng" dirty="0">
                <a:solidFill>
                  <a:srgbClr val="FF0000"/>
                </a:solidFill>
                <a:effectLst>
                  <a:outerShdw blurRad="38100" dist="38100" dir="2700000" algn="tl">
                    <a:srgbClr val="DDDDDD"/>
                  </a:outerShdw>
                </a:effectLst>
                <a:ea typeface="ＭＳ Ｐゴシック" charset="0"/>
              </a:rPr>
              <a:t>ER</a:t>
            </a:r>
            <a:r>
              <a:rPr lang="en-US" sz="2400" b="1" u="sng" dirty="0">
                <a:solidFill>
                  <a:srgbClr val="0000FF"/>
                </a:solidFill>
                <a:effectLst>
                  <a:outerShdw blurRad="38100" dist="38100" dir="2700000" algn="tl">
                    <a:srgbClr val="DDDDDD"/>
                  </a:outerShdw>
                </a:effectLst>
                <a:ea typeface="ＭＳ Ｐゴシック" charset="0"/>
              </a:rPr>
              <a:t>) </a:t>
            </a:r>
            <a:r>
              <a:rPr lang="en-US" sz="2400" b="1" u="sng" dirty="0" smtClean="0">
                <a:solidFill>
                  <a:srgbClr val="FF00FF"/>
                </a:solidFill>
                <a:effectLst>
                  <a:outerShdw blurRad="38100" dist="38100" dir="2700000" algn="tl">
                    <a:srgbClr val="DDDDDD"/>
                  </a:outerShdw>
                </a:effectLst>
                <a:ea typeface="ＭＳ Ｐゴシック" charset="0"/>
              </a:rPr>
              <a:t/>
            </a:r>
            <a:br>
              <a:rPr lang="en-US" sz="2400" b="1" u="sng" dirty="0" smtClean="0">
                <a:solidFill>
                  <a:srgbClr val="FF00FF"/>
                </a:solidFill>
                <a:effectLst>
                  <a:outerShdw blurRad="38100" dist="38100" dir="2700000" algn="tl">
                    <a:srgbClr val="DDDDDD"/>
                  </a:outerShdw>
                </a:effectLst>
                <a:ea typeface="ＭＳ Ｐゴシック" charset="0"/>
              </a:rPr>
            </a:br>
            <a:r>
              <a:rPr lang="en-US" sz="2400" b="1" dirty="0" smtClean="0">
                <a:solidFill>
                  <a:srgbClr val="0000FF"/>
                </a:solidFill>
                <a:effectLst>
                  <a:outerShdw blurRad="38100" dist="38100" dir="2700000" algn="tl">
                    <a:srgbClr val="DDDDDD"/>
                  </a:outerShdw>
                </a:effectLst>
                <a:ea typeface="ＭＳ Ｐゴシック" charset="0"/>
              </a:rPr>
              <a:t>(</a:t>
            </a:r>
            <a:r>
              <a:rPr lang="en-US" sz="2400" b="1" dirty="0">
                <a:ea typeface="ＭＳ Ｐゴシック" charset="0"/>
              </a:rPr>
              <a:t>intracellular highway</a:t>
            </a:r>
            <a:r>
              <a:rPr lang="en-US" sz="2400" b="1" dirty="0" smtClean="0">
                <a:ea typeface="ＭＳ Ｐゴシック" charset="0"/>
              </a:rPr>
              <a:t>)</a:t>
            </a:r>
            <a:endParaRPr lang="en-US" sz="2400" b="1" dirty="0">
              <a:effectLst>
                <a:outerShdw blurRad="38100" dist="38100" dir="2700000" algn="tl">
                  <a:srgbClr val="DDDDDD"/>
                </a:outerShdw>
              </a:effectLst>
              <a:ea typeface="ＭＳ Ｐゴシック" charset="0"/>
            </a:endParaRPr>
          </a:p>
        </p:txBody>
      </p:sp>
      <p:sp>
        <p:nvSpPr>
          <p:cNvPr id="4105" name="Rectangle 9"/>
          <p:cNvSpPr>
            <a:spLocks noGrp="1" noChangeArrowheads="1"/>
          </p:cNvSpPr>
          <p:nvPr>
            <p:ph type="body" idx="4294967295"/>
          </p:nvPr>
        </p:nvSpPr>
        <p:spPr>
          <a:xfrm>
            <a:off x="76200" y="1666452"/>
            <a:ext cx="6019800" cy="4810548"/>
          </a:xfrm>
        </p:spPr>
        <p:txBody>
          <a:bodyPr>
            <a:spAutoFit/>
          </a:bodyPr>
          <a:lstStyle/>
          <a:p>
            <a:pPr marL="609600" indent="-609600">
              <a:lnSpc>
                <a:spcPct val="110000"/>
              </a:lnSpc>
              <a:tabLst>
                <a:tab pos="2743200" algn="l"/>
              </a:tabLst>
              <a:defRPr/>
            </a:pPr>
            <a:r>
              <a:rPr lang="en-US" sz="2000" b="1" dirty="0" smtClean="0">
                <a:effectLst>
                  <a:outerShdw blurRad="38100" dist="38100" dir="2700000" algn="tl">
                    <a:srgbClr val="000000">
                      <a:alpha val="43137"/>
                    </a:srgbClr>
                  </a:outerShdw>
                </a:effectLst>
              </a:rPr>
              <a:t>Largest internal membrane, Composed of Lipid </a:t>
            </a:r>
            <a:r>
              <a:rPr lang="en-US" sz="2000" b="1" dirty="0" err="1" smtClean="0">
                <a:effectLst>
                  <a:outerShdw blurRad="38100" dist="38100" dir="2700000" algn="tl">
                    <a:srgbClr val="000000">
                      <a:alpha val="43137"/>
                    </a:srgbClr>
                  </a:outerShdw>
                </a:effectLst>
              </a:rPr>
              <a:t>bilayer</a:t>
            </a:r>
            <a:endParaRPr lang="en-US" sz="2000" b="1" dirty="0" smtClean="0">
              <a:effectLst>
                <a:outerShdw blurRad="38100" dist="38100" dir="2700000" algn="tl">
                  <a:srgbClr val="000000">
                    <a:alpha val="43137"/>
                  </a:srgbClr>
                </a:outerShdw>
              </a:effectLst>
            </a:endParaRPr>
          </a:p>
          <a:p>
            <a:pPr marL="609600" indent="-609600">
              <a:lnSpc>
                <a:spcPct val="110000"/>
              </a:lnSpc>
              <a:tabLst>
                <a:tab pos="2743200" algn="l"/>
              </a:tabLst>
              <a:defRPr/>
            </a:pPr>
            <a:r>
              <a:rPr lang="en-US" sz="2000" b="1" dirty="0" smtClean="0">
                <a:effectLst>
                  <a:outerShdw blurRad="38100" dist="38100" dir="2700000" algn="tl">
                    <a:srgbClr val="000000">
                      <a:alpha val="43137"/>
                    </a:srgbClr>
                  </a:outerShdw>
                </a:effectLst>
              </a:rPr>
              <a:t>Serves as a system of channels from the nucleus</a:t>
            </a:r>
          </a:p>
          <a:p>
            <a:pPr marL="609600" indent="-609600">
              <a:lnSpc>
                <a:spcPct val="110000"/>
              </a:lnSpc>
              <a:tabLst>
                <a:tab pos="2743200" algn="l"/>
              </a:tabLst>
              <a:defRPr/>
            </a:pPr>
            <a:r>
              <a:rPr lang="en-US" sz="2000" b="1" dirty="0" smtClean="0">
                <a:effectLst>
                  <a:outerShdw blurRad="38100" dist="38100" dir="2700000" algn="tl">
                    <a:srgbClr val="000000">
                      <a:alpha val="43137"/>
                    </a:srgbClr>
                  </a:outerShdw>
                </a:effectLst>
              </a:rPr>
              <a:t>Functions in storage and secretion</a:t>
            </a:r>
            <a:endParaRPr lang="en-US" sz="1200" b="1" dirty="0" smtClean="0">
              <a:solidFill>
                <a:srgbClr val="000000"/>
              </a:solidFill>
              <a:effectLst>
                <a:outerShdw blurRad="38100" dist="38100" dir="2700000" algn="tl">
                  <a:srgbClr val="C0C0C0"/>
                </a:outerShdw>
              </a:effectLst>
            </a:endParaRPr>
          </a:p>
          <a:p>
            <a:pPr marL="609600" indent="-609600" eaLnBrk="1" hangingPunct="1">
              <a:lnSpc>
                <a:spcPct val="110000"/>
              </a:lnSpc>
              <a:buClr>
                <a:srgbClr val="339933"/>
              </a:buClr>
              <a:tabLst>
                <a:tab pos="2743200" algn="l"/>
              </a:tabLst>
              <a:defRPr/>
            </a:pPr>
            <a:r>
              <a:rPr lang="en-US" sz="2400" b="1" dirty="0" smtClean="0">
                <a:solidFill>
                  <a:srgbClr val="000000"/>
                </a:solidFill>
                <a:effectLst>
                  <a:outerShdw blurRad="38100" dist="38100" dir="2700000" algn="tl">
                    <a:srgbClr val="C0C0C0"/>
                  </a:outerShdw>
                </a:effectLst>
              </a:rPr>
              <a:t>There are two types of </a:t>
            </a:r>
            <a:r>
              <a:rPr lang="en-US" sz="2400" b="1" dirty="0" smtClean="0">
                <a:solidFill>
                  <a:srgbClr val="FF0000"/>
                </a:solidFill>
                <a:effectLst>
                  <a:outerShdw blurRad="38100" dist="38100" dir="2700000" algn="tl">
                    <a:srgbClr val="C0C0C0"/>
                  </a:outerShdw>
                </a:effectLst>
              </a:rPr>
              <a:t>ER</a:t>
            </a:r>
            <a:r>
              <a:rPr lang="en-US" sz="2400" b="1" dirty="0" smtClean="0">
                <a:solidFill>
                  <a:srgbClr val="000000"/>
                </a:solidFill>
                <a:effectLst>
                  <a:outerShdw blurRad="38100" dist="38100" dir="2700000" algn="tl">
                    <a:srgbClr val="C0C0C0"/>
                  </a:outerShdw>
                </a:effectLst>
              </a:rPr>
              <a:t> those are different  in structure and function.</a:t>
            </a:r>
          </a:p>
          <a:p>
            <a:pPr marL="609600" indent="-609600" eaLnBrk="1" hangingPunct="1">
              <a:lnSpc>
                <a:spcPct val="110000"/>
              </a:lnSpc>
              <a:buClr>
                <a:srgbClr val="339933"/>
              </a:buClr>
              <a:buFontTx/>
              <a:buNone/>
              <a:tabLst>
                <a:tab pos="2743200" algn="l"/>
              </a:tabLst>
              <a:defRPr/>
            </a:pPr>
            <a:endParaRPr lang="en-US" sz="1000" b="1" dirty="0" smtClean="0">
              <a:solidFill>
                <a:srgbClr val="000000"/>
              </a:solidFill>
              <a:effectLst>
                <a:outerShdw blurRad="38100" dist="38100" dir="2700000" algn="tl">
                  <a:srgbClr val="C0C0C0"/>
                </a:outerShdw>
              </a:effectLst>
            </a:endParaRPr>
          </a:p>
          <a:p>
            <a:pPr marL="990600" lvl="1" indent="-533400" eaLnBrk="1" hangingPunct="1">
              <a:lnSpc>
                <a:spcPct val="110000"/>
              </a:lnSpc>
              <a:buClr>
                <a:srgbClr val="339933"/>
              </a:buClr>
              <a:buFontTx/>
              <a:buAutoNum type="arabicPeriod"/>
              <a:tabLst>
                <a:tab pos="2743200" algn="l"/>
              </a:tabLst>
              <a:defRPr/>
            </a:pPr>
            <a:r>
              <a:rPr lang="en-US" sz="2000" b="1" u="sng" dirty="0" smtClean="0">
                <a:solidFill>
                  <a:srgbClr val="0000FF"/>
                </a:solidFill>
                <a:effectLst>
                  <a:outerShdw blurRad="38100" dist="38100" dir="2700000" algn="tl">
                    <a:srgbClr val="C0C0C0"/>
                  </a:outerShdw>
                </a:effectLst>
              </a:rPr>
              <a:t>Smooth ER</a:t>
            </a:r>
            <a:r>
              <a:rPr lang="en-US" sz="2000" b="1" dirty="0" smtClean="0">
                <a:solidFill>
                  <a:srgbClr val="000000"/>
                </a:solidFill>
                <a:effectLst>
                  <a:outerShdw blurRad="38100" dist="38100" dir="2700000" algn="tl">
                    <a:srgbClr val="C0C0C0"/>
                  </a:outerShdw>
                </a:effectLst>
              </a:rPr>
              <a:t> looks smooth because it </a:t>
            </a:r>
            <a:r>
              <a:rPr lang="en-US" sz="2000" b="1" u="sng" dirty="0" smtClean="0">
                <a:solidFill>
                  <a:srgbClr val="000000"/>
                </a:solidFill>
                <a:effectLst>
                  <a:outerShdw blurRad="38100" dist="38100" dir="2700000" algn="tl">
                    <a:srgbClr val="C0C0C0"/>
                  </a:outerShdw>
                </a:effectLst>
              </a:rPr>
              <a:t>lacks ( does not have ) </a:t>
            </a:r>
            <a:r>
              <a:rPr lang="en-US" sz="2000" b="1" u="sng" dirty="0" err="1" smtClean="0">
                <a:solidFill>
                  <a:srgbClr val="000000"/>
                </a:solidFill>
                <a:effectLst>
                  <a:outerShdw blurRad="38100" dist="38100" dir="2700000" algn="tl">
                    <a:srgbClr val="C0C0C0"/>
                  </a:outerShdw>
                </a:effectLst>
              </a:rPr>
              <a:t>ribosomes</a:t>
            </a:r>
            <a:r>
              <a:rPr lang="en-US" sz="2000" b="1" dirty="0" smtClean="0">
                <a:solidFill>
                  <a:srgbClr val="000000"/>
                </a:solidFill>
                <a:effectLst>
                  <a:outerShdw blurRad="38100" dist="38100" dir="2700000" algn="tl">
                    <a:srgbClr val="C0C0C0"/>
                  </a:outerShdw>
                </a:effectLst>
              </a:rPr>
              <a:t>.</a:t>
            </a:r>
          </a:p>
          <a:p>
            <a:pPr marL="990600" lvl="1" indent="-533400" eaLnBrk="1" hangingPunct="1">
              <a:lnSpc>
                <a:spcPct val="110000"/>
              </a:lnSpc>
              <a:buClr>
                <a:srgbClr val="339933"/>
              </a:buClr>
              <a:buFontTx/>
              <a:buAutoNum type="arabicPeriod"/>
              <a:tabLst>
                <a:tab pos="2743200" algn="l"/>
              </a:tabLst>
              <a:defRPr/>
            </a:pPr>
            <a:r>
              <a:rPr lang="en-US" sz="2000" b="1" u="sng" dirty="0" smtClean="0">
                <a:solidFill>
                  <a:srgbClr val="0000FF"/>
                </a:solidFill>
                <a:effectLst>
                  <a:outerShdw blurRad="38100" dist="38100" dir="2700000" algn="tl">
                    <a:srgbClr val="C0C0C0"/>
                  </a:outerShdw>
                </a:effectLst>
              </a:rPr>
              <a:t>Rough ER</a:t>
            </a:r>
            <a:r>
              <a:rPr lang="en-US" sz="2000" b="1" dirty="0" smtClean="0">
                <a:solidFill>
                  <a:srgbClr val="000000"/>
                </a:solidFill>
                <a:effectLst>
                  <a:outerShdw blurRad="38100" dist="38100" dir="2700000" algn="tl">
                    <a:srgbClr val="C0C0C0"/>
                  </a:outerShdw>
                </a:effectLst>
              </a:rPr>
              <a:t> looks rough because </a:t>
            </a:r>
            <a:r>
              <a:rPr lang="en-US" sz="2000" b="1" dirty="0" err="1" smtClean="0">
                <a:solidFill>
                  <a:srgbClr val="000000"/>
                </a:solidFill>
                <a:effectLst>
                  <a:outerShdw blurRad="38100" dist="38100" dir="2700000" algn="tl">
                    <a:srgbClr val="C0C0C0"/>
                  </a:outerShdw>
                </a:effectLst>
              </a:rPr>
              <a:t>ribosomes</a:t>
            </a:r>
            <a:r>
              <a:rPr lang="en-US" sz="2000" b="1" dirty="0" smtClean="0">
                <a:solidFill>
                  <a:srgbClr val="000000"/>
                </a:solidFill>
                <a:effectLst>
                  <a:outerShdw blurRad="38100" dist="38100" dir="2700000" algn="tl">
                    <a:srgbClr val="C0C0C0"/>
                  </a:outerShdw>
                </a:effectLst>
              </a:rPr>
              <a:t> (</a:t>
            </a:r>
            <a:r>
              <a:rPr lang="en-US" sz="1800" dirty="0" smtClean="0">
                <a:solidFill>
                  <a:srgbClr val="000000"/>
                </a:solidFill>
                <a:effectLst>
                  <a:outerShdw blurRad="38100" dist="38100" dir="2700000" algn="tl">
                    <a:srgbClr val="C0C0C0"/>
                  </a:outerShdw>
                </a:effectLst>
              </a:rPr>
              <a:t>bound </a:t>
            </a:r>
            <a:r>
              <a:rPr lang="en-US" sz="1800" dirty="0" err="1" smtClean="0">
                <a:solidFill>
                  <a:srgbClr val="000000"/>
                </a:solidFill>
                <a:effectLst>
                  <a:outerShdw blurRad="38100" dist="38100" dir="2700000" algn="tl">
                    <a:srgbClr val="C0C0C0"/>
                  </a:outerShdw>
                </a:effectLst>
              </a:rPr>
              <a:t>ribosomes</a:t>
            </a:r>
            <a:r>
              <a:rPr lang="en-US" sz="2000" b="1" dirty="0" smtClean="0">
                <a:solidFill>
                  <a:srgbClr val="000000"/>
                </a:solidFill>
                <a:effectLst>
                  <a:outerShdw blurRad="38100" dist="38100" dir="2700000" algn="tl">
                    <a:srgbClr val="C0C0C0"/>
                  </a:outerShdw>
                </a:effectLst>
              </a:rPr>
              <a:t>) are attached to </a:t>
            </a:r>
            <a:r>
              <a:rPr lang="en-GB" sz="2000" b="1" dirty="0" smtClean="0">
                <a:solidFill>
                  <a:srgbClr val="000000"/>
                </a:solidFill>
                <a:effectLst>
                  <a:outerShdw blurRad="38100" dist="38100" dir="2700000" algn="tl">
                    <a:srgbClr val="C0C0C0"/>
                  </a:outerShdw>
                </a:effectLst>
              </a:rPr>
              <a:t>its</a:t>
            </a:r>
            <a:r>
              <a:rPr lang="en-US" sz="2000" b="1" dirty="0" smtClean="0">
                <a:solidFill>
                  <a:srgbClr val="000000"/>
                </a:solidFill>
                <a:effectLst>
                  <a:outerShdw blurRad="38100" dist="38100" dir="2700000" algn="tl">
                    <a:srgbClr val="C0C0C0"/>
                  </a:outerShdw>
                </a:effectLst>
              </a:rPr>
              <a:t> outside. </a:t>
            </a:r>
          </a:p>
        </p:txBody>
      </p:sp>
      <p:grpSp>
        <p:nvGrpSpPr>
          <p:cNvPr id="4100" name="Group 13"/>
          <p:cNvGrpSpPr>
            <a:grpSpLocks/>
          </p:cNvGrpSpPr>
          <p:nvPr/>
        </p:nvGrpSpPr>
        <p:grpSpPr bwMode="auto">
          <a:xfrm>
            <a:off x="6096000" y="1143000"/>
            <a:ext cx="2895600" cy="5486400"/>
            <a:chOff x="3168" y="720"/>
            <a:chExt cx="2448" cy="3600"/>
          </a:xfrm>
        </p:grpSpPr>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l="7889" r="6824" b="33986"/>
            <a:stretch>
              <a:fillRect/>
            </a:stretch>
          </p:blipFill>
          <p:spPr bwMode="auto">
            <a:xfrm>
              <a:off x="3168" y="720"/>
              <a:ext cx="2400" cy="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694" y="2398"/>
              <a:ext cx="1396" cy="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5" name="Text Box 11"/>
            <p:cNvSpPr txBox="1">
              <a:spLocks noChangeArrowheads="1"/>
            </p:cNvSpPr>
            <p:nvPr/>
          </p:nvSpPr>
          <p:spPr bwMode="auto">
            <a:xfrm>
              <a:off x="4585" y="3420"/>
              <a:ext cx="837" cy="222"/>
            </a:xfrm>
            <a:prstGeom prst="rect">
              <a:avLst/>
            </a:prstGeom>
            <a:noFill/>
            <a:ln w="9525">
              <a:noFill/>
              <a:miter lim="800000"/>
              <a:headEnd/>
              <a:tailEnd/>
            </a:ln>
            <a:effectLst/>
          </p:spPr>
          <p:txBody>
            <a:bodyPr>
              <a:spAutoFit/>
            </a:bodyPr>
            <a:lstStyle/>
            <a:p>
              <a:pPr>
                <a:spcBef>
                  <a:spcPct val="50000"/>
                </a:spcBef>
                <a:defRPr/>
              </a:pPr>
              <a:r>
                <a:rPr lang="en-US" sz="1600" b="1" dirty="0">
                  <a:solidFill>
                    <a:srgbClr val="FF0000"/>
                  </a:solidFill>
                  <a:effectLst>
                    <a:outerShdw blurRad="38100" dist="38100" dir="2700000" algn="tl">
                      <a:srgbClr val="C0C0C0"/>
                    </a:outerShdw>
                  </a:effectLst>
                </a:rPr>
                <a:t>Smooth</a:t>
              </a:r>
            </a:p>
          </p:txBody>
        </p:sp>
        <p:sp>
          <p:nvSpPr>
            <p:cNvPr id="57356" name="Text Box 12"/>
            <p:cNvSpPr txBox="1">
              <a:spLocks noChangeArrowheads="1"/>
            </p:cNvSpPr>
            <p:nvPr/>
          </p:nvSpPr>
          <p:spPr bwMode="auto">
            <a:xfrm>
              <a:off x="3360" y="3420"/>
              <a:ext cx="768" cy="222"/>
            </a:xfrm>
            <a:prstGeom prst="rect">
              <a:avLst/>
            </a:prstGeom>
            <a:noFill/>
            <a:ln w="9525">
              <a:noFill/>
              <a:miter lim="800000"/>
              <a:headEnd/>
              <a:tailEnd/>
            </a:ln>
            <a:effectLst/>
          </p:spPr>
          <p:txBody>
            <a:bodyPr>
              <a:spAutoFit/>
            </a:bodyPr>
            <a:lstStyle/>
            <a:p>
              <a:pPr>
                <a:spcBef>
                  <a:spcPct val="50000"/>
                </a:spcBef>
                <a:defRPr/>
              </a:pPr>
              <a:r>
                <a:rPr lang="en-US" sz="1600" b="1" dirty="0">
                  <a:solidFill>
                    <a:srgbClr val="FF0000"/>
                  </a:solidFill>
                  <a:effectLst>
                    <a:outerShdw blurRad="38100" dist="38100" dir="2700000" algn="tl">
                      <a:srgbClr val="C0C0C0"/>
                    </a:outerShdw>
                  </a:effectLst>
                </a:rPr>
                <a:t>Rough</a:t>
              </a:r>
            </a:p>
          </p:txBody>
        </p:sp>
      </p:grpSp>
      <p:grpSp>
        <p:nvGrpSpPr>
          <p:cNvPr id="11" name="Group 10"/>
          <p:cNvGrpSpPr/>
          <p:nvPr/>
        </p:nvGrpSpPr>
        <p:grpSpPr>
          <a:xfrm>
            <a:off x="38100" y="1292"/>
            <a:ext cx="9029700" cy="1266444"/>
            <a:chOff x="38100" y="1292"/>
            <a:chExt cx="9029700" cy="1266444"/>
          </a:xfrm>
        </p:grpSpPr>
        <p:sp>
          <p:nvSpPr>
            <p:cNvPr id="12"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3" name="Picture 12"/>
            <p:cNvPicPr>
              <a:picLocks noChangeAspect="1" noChangeArrowheads="1"/>
            </p:cNvPicPr>
            <p:nvPr/>
          </p:nvPicPr>
          <p:blipFill>
            <a:blip r:embed="rId5">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152400" y="1388709"/>
            <a:ext cx="8915400" cy="5164491"/>
          </a:xfrm>
        </p:spPr>
        <p:txBody>
          <a:bodyPr>
            <a:spAutoFit/>
          </a:bodyPr>
          <a:lstStyle/>
          <a:p>
            <a:pPr eaLnBrk="1" hangingPunct="1">
              <a:buClr>
                <a:srgbClr val="339933"/>
              </a:buClr>
              <a:buFontTx/>
              <a:buNone/>
              <a:tabLst>
                <a:tab pos="2743200" algn="l"/>
              </a:tabLst>
              <a:defRPr/>
            </a:pPr>
            <a:r>
              <a:rPr lang="en-US" sz="2400" b="1" u="sng" dirty="0" smtClean="0">
                <a:solidFill>
                  <a:srgbClr val="FF0000"/>
                </a:solidFill>
                <a:effectLst>
                  <a:outerShdw blurRad="38100" dist="38100" dir="2700000" algn="tl">
                    <a:srgbClr val="C0C0C0"/>
                  </a:outerShdw>
                </a:effectLst>
              </a:rPr>
              <a:t>The smooth ER:</a:t>
            </a:r>
            <a:r>
              <a:rPr lang="en-US" sz="2400" b="1" dirty="0" smtClean="0">
                <a:solidFill>
                  <a:srgbClr val="000000"/>
                </a:solidFill>
              </a:rPr>
              <a:t> </a:t>
            </a:r>
          </a:p>
          <a:p>
            <a:pPr eaLnBrk="1" hangingPunct="1">
              <a:buClr>
                <a:srgbClr val="339933"/>
              </a:buClr>
              <a:tabLst>
                <a:tab pos="2743200" algn="l"/>
              </a:tabLst>
              <a:defRPr/>
            </a:pPr>
            <a:r>
              <a:rPr lang="en-US" sz="2000" b="1" dirty="0" smtClean="0">
                <a:effectLst>
                  <a:outerShdw blurRad="38100" dist="38100" dir="2700000" algn="tl">
                    <a:srgbClr val="000000">
                      <a:alpha val="43137"/>
                    </a:srgbClr>
                  </a:outerShdw>
                </a:effectLst>
              </a:rPr>
              <a:t>It is Smooth as it lacks the associated </a:t>
            </a:r>
            <a:r>
              <a:rPr lang="en-US" sz="2000" b="1" dirty="0" err="1" smtClean="0">
                <a:effectLst>
                  <a:outerShdw blurRad="38100" dist="38100" dir="2700000" algn="tl">
                    <a:srgbClr val="000000">
                      <a:alpha val="43137"/>
                    </a:srgbClr>
                  </a:outerShdw>
                </a:effectLst>
              </a:rPr>
              <a:t>ribosomes</a:t>
            </a:r>
            <a:r>
              <a:rPr lang="en-US" sz="2000" b="1" dirty="0" smtClean="0">
                <a:effectLst>
                  <a:outerShdw blurRad="38100" dist="38100" dir="2700000" algn="tl">
                    <a:srgbClr val="000000">
                      <a:alpha val="43137"/>
                    </a:srgbClr>
                  </a:outerShdw>
                </a:effectLst>
              </a:rPr>
              <a:t>.</a:t>
            </a:r>
            <a:r>
              <a:rPr lang="en-US" sz="2000" b="1" dirty="0" smtClean="0">
                <a:solidFill>
                  <a:srgbClr val="000000"/>
                </a:solidFill>
                <a:effectLst>
                  <a:outerShdw blurRad="38100" dist="38100" dir="2700000" algn="tl">
                    <a:srgbClr val="000000">
                      <a:alpha val="43137"/>
                    </a:srgbClr>
                  </a:outerShdw>
                </a:effectLst>
              </a:rPr>
              <a:t> </a:t>
            </a: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000000">
                      <a:alpha val="43137"/>
                    </a:srgbClr>
                  </a:outerShdw>
                </a:effectLst>
              </a:rPr>
              <a:t>It is rich in enzymes and plays a role in metabolic processes.</a:t>
            </a: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000000">
                      <a:alpha val="43137"/>
                    </a:srgbClr>
                  </a:outerShdw>
                </a:effectLst>
              </a:rPr>
              <a:t>Its enzymes synthesize </a:t>
            </a:r>
            <a:r>
              <a:rPr lang="en-US" sz="2000" b="1" dirty="0" smtClean="0">
                <a:solidFill>
                  <a:srgbClr val="0000FF"/>
                </a:solidFill>
                <a:effectLst>
                  <a:outerShdw blurRad="38100" dist="38100" dir="2700000" algn="tl">
                    <a:srgbClr val="000000">
                      <a:alpha val="43137"/>
                    </a:srgbClr>
                  </a:outerShdw>
                </a:effectLst>
              </a:rPr>
              <a:t>lipids</a:t>
            </a:r>
            <a:r>
              <a:rPr lang="en-US" sz="2000" b="1" dirty="0" smtClean="0">
                <a:solidFill>
                  <a:srgbClr val="000000"/>
                </a:solidFill>
                <a:effectLst>
                  <a:outerShdw blurRad="38100" dist="38100" dir="2700000" algn="tl">
                    <a:srgbClr val="000000">
                      <a:alpha val="43137"/>
                    </a:srgbClr>
                  </a:outerShdw>
                </a:effectLst>
              </a:rPr>
              <a:t> (oils, phospholipids and steroids) including the sex hormones.</a:t>
            </a:r>
          </a:p>
          <a:p>
            <a:pPr eaLnBrk="1" hangingPunct="1">
              <a:buClr>
                <a:srgbClr val="339933"/>
              </a:buClr>
              <a:tabLst>
                <a:tab pos="2743200" algn="l"/>
              </a:tabLst>
              <a:defRPr/>
            </a:pPr>
            <a:r>
              <a:rPr lang="en-US" sz="2000" b="1" dirty="0" smtClean="0">
                <a:effectLst>
                  <a:outerShdw blurRad="38100" dist="38100" dir="2700000" algn="tl">
                    <a:srgbClr val="000000">
                      <a:alpha val="43137"/>
                    </a:srgbClr>
                  </a:outerShdw>
                </a:effectLst>
              </a:rPr>
              <a:t>Extensive i</a:t>
            </a:r>
            <a:r>
              <a:rPr lang="en-US" sz="2000" b="1" dirty="0" smtClean="0">
                <a:solidFill>
                  <a:srgbClr val="000000"/>
                </a:solidFill>
                <a:effectLst>
                  <a:outerShdw blurRad="38100" dist="38100" dir="2700000" algn="tl">
                    <a:srgbClr val="000000">
                      <a:alpha val="43137"/>
                    </a:srgbClr>
                  </a:outerShdw>
                </a:effectLst>
              </a:rPr>
              <a:t>n the </a:t>
            </a:r>
            <a:r>
              <a:rPr lang="en-US" sz="2000" b="1" u="sng" dirty="0" smtClean="0">
                <a:solidFill>
                  <a:srgbClr val="0000FF"/>
                </a:solidFill>
                <a:effectLst>
                  <a:outerShdw blurRad="38100" dist="38100" dir="2700000" algn="tl">
                    <a:srgbClr val="000000">
                      <a:alpha val="43137"/>
                    </a:srgbClr>
                  </a:outerShdw>
                </a:effectLst>
              </a:rPr>
              <a:t>liver</a:t>
            </a:r>
            <a:r>
              <a:rPr lang="en-US" sz="2000" b="1" dirty="0" smtClean="0">
                <a:solidFill>
                  <a:srgbClr val="000000"/>
                </a:solidFill>
                <a:effectLst>
                  <a:outerShdw blurRad="38100" dist="38100" dir="2700000" algn="tl">
                    <a:srgbClr val="000000">
                      <a:alpha val="43137"/>
                    </a:srgbClr>
                  </a:outerShdw>
                </a:effectLst>
              </a:rPr>
              <a:t>, it helps in detoxifying drugs and poisons</a:t>
            </a:r>
          </a:p>
          <a:p>
            <a:pPr eaLnBrk="1" hangingPunct="1">
              <a:buClr>
                <a:srgbClr val="339933"/>
              </a:buClr>
              <a:buFontTx/>
              <a:buNone/>
              <a:tabLst>
                <a:tab pos="2743200" algn="l"/>
              </a:tabLst>
              <a:defRPr/>
            </a:pPr>
            <a:endParaRPr lang="en-US" sz="2400" b="1" u="sng" dirty="0" smtClean="0">
              <a:solidFill>
                <a:srgbClr val="FF0000"/>
              </a:solidFill>
              <a:effectLst>
                <a:outerShdw blurRad="38100" dist="38100" dir="2700000" algn="tl">
                  <a:srgbClr val="C0C0C0"/>
                </a:outerShdw>
              </a:effectLst>
            </a:endParaRPr>
          </a:p>
          <a:p>
            <a:pPr eaLnBrk="1" hangingPunct="1">
              <a:buClr>
                <a:srgbClr val="339933"/>
              </a:buClr>
              <a:buFontTx/>
              <a:buNone/>
              <a:tabLst>
                <a:tab pos="2743200" algn="l"/>
              </a:tabLst>
              <a:defRPr/>
            </a:pPr>
            <a:r>
              <a:rPr lang="en-US" sz="2400" b="1" u="sng" dirty="0" smtClean="0">
                <a:solidFill>
                  <a:srgbClr val="FF0000"/>
                </a:solidFill>
                <a:effectLst>
                  <a:outerShdw blurRad="38100" dist="38100" dir="2700000" algn="tl">
                    <a:srgbClr val="C0C0C0"/>
                  </a:outerShdw>
                </a:effectLst>
              </a:rPr>
              <a:t>The rough ER:</a:t>
            </a:r>
            <a:endParaRPr lang="en-US" sz="2400" b="1" dirty="0" smtClean="0">
              <a:solidFill>
                <a:srgbClr val="FF0000"/>
              </a:solidFill>
              <a:effectLst>
                <a:outerShdw blurRad="38100" dist="38100" dir="2700000" algn="tl">
                  <a:srgbClr val="C0C0C0"/>
                </a:outerShdw>
              </a:effectLst>
            </a:endParaRPr>
          </a:p>
          <a:p>
            <a:pPr eaLnBrk="1" hangingPunct="1">
              <a:buClr>
                <a:srgbClr val="339933"/>
              </a:buClr>
              <a:tabLst>
                <a:tab pos="2743200" algn="l"/>
              </a:tabLst>
              <a:defRPr/>
            </a:pPr>
            <a:r>
              <a:rPr lang="en-US" sz="2000" b="1" dirty="0" smtClean="0">
                <a:effectLst>
                  <a:outerShdw blurRad="38100" dist="38100" dir="2700000" algn="tl">
                    <a:srgbClr val="000000">
                      <a:alpha val="43137"/>
                    </a:srgbClr>
                  </a:outerShdw>
                </a:effectLst>
              </a:rPr>
              <a:t>It is </a:t>
            </a:r>
            <a:r>
              <a:rPr lang="en-US" altLang="en-US" sz="2000" b="1" dirty="0" smtClean="0">
                <a:effectLst>
                  <a:outerShdw blurRad="38100" dist="38100" dir="2700000" algn="tl">
                    <a:srgbClr val="000000">
                      <a:alpha val="43137"/>
                    </a:srgbClr>
                  </a:outerShdw>
                </a:effectLst>
              </a:rPr>
              <a:t>“</a:t>
            </a:r>
            <a:r>
              <a:rPr lang="en-US" sz="2000" b="1" dirty="0" smtClean="0">
                <a:effectLst>
                  <a:outerShdw blurRad="38100" dist="38100" dir="2700000" algn="tl">
                    <a:srgbClr val="000000">
                      <a:alpha val="43137"/>
                    </a:srgbClr>
                  </a:outerShdw>
                </a:effectLst>
              </a:rPr>
              <a:t>rough</a:t>
            </a:r>
            <a:r>
              <a:rPr lang="en-US" altLang="en-US" sz="2000" b="1" dirty="0" smtClean="0">
                <a:effectLst>
                  <a:outerShdw blurRad="38100" dist="38100" dir="2700000" algn="tl">
                    <a:srgbClr val="000000">
                      <a:alpha val="43137"/>
                    </a:srgbClr>
                  </a:outerShdw>
                </a:effectLst>
              </a:rPr>
              <a:t>”</a:t>
            </a:r>
            <a:r>
              <a:rPr lang="en-US" sz="2000" b="1" dirty="0" smtClean="0">
                <a:effectLst>
                  <a:outerShdw blurRad="38100" dist="38100" dir="2700000" algn="tl">
                    <a:srgbClr val="000000">
                      <a:alpha val="43137"/>
                    </a:srgbClr>
                  </a:outerShdw>
                </a:effectLst>
              </a:rPr>
              <a:t> because of the associated </a:t>
            </a:r>
            <a:r>
              <a:rPr lang="en-US" sz="2000" b="1" dirty="0" err="1" smtClean="0">
                <a:effectLst>
                  <a:outerShdw blurRad="38100" dist="38100" dir="2700000" algn="tl">
                    <a:srgbClr val="000000">
                      <a:alpha val="43137"/>
                    </a:srgbClr>
                  </a:outerShdw>
                </a:effectLst>
              </a:rPr>
              <a:t>ribosomes</a:t>
            </a:r>
            <a:r>
              <a:rPr lang="en-US" sz="2000" b="1" dirty="0" smtClean="0">
                <a:effectLst>
                  <a:outerShdw blurRad="38100" dist="38100" dir="2700000" algn="tl">
                    <a:srgbClr val="000000">
                      <a:alpha val="43137"/>
                    </a:srgbClr>
                  </a:outerShdw>
                </a:effectLst>
              </a:rPr>
              <a:t> (sites of </a:t>
            </a:r>
            <a:r>
              <a:rPr lang="en-US" sz="2000" b="1" dirty="0" smtClean="0">
                <a:solidFill>
                  <a:srgbClr val="0000FF"/>
                </a:solidFill>
                <a:effectLst>
                  <a:outerShdw blurRad="38100" dist="38100" dir="2700000" algn="tl">
                    <a:srgbClr val="000000">
                      <a:alpha val="43137"/>
                    </a:srgbClr>
                  </a:outerShdw>
                </a:effectLst>
              </a:rPr>
              <a:t>protein</a:t>
            </a:r>
            <a:r>
              <a:rPr lang="en-US" sz="2000" b="1" dirty="0" smtClean="0">
                <a:effectLst>
                  <a:outerShdw blurRad="38100" dist="38100" dir="2700000" algn="tl">
                    <a:srgbClr val="000000">
                      <a:alpha val="43137"/>
                    </a:srgbClr>
                  </a:outerShdw>
                </a:effectLst>
              </a:rPr>
              <a:t> synthesis)</a:t>
            </a:r>
            <a:endParaRPr lang="en-US" sz="2000" b="1" dirty="0" smtClean="0">
              <a:solidFill>
                <a:srgbClr val="000000"/>
              </a:solidFill>
              <a:effectLst>
                <a:outerShdw blurRad="38100" dist="38100" dir="2700000" algn="tl">
                  <a:srgbClr val="000000">
                    <a:alpha val="43137"/>
                  </a:srgbClr>
                </a:outerShdw>
              </a:effectLst>
            </a:endParaRP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000000">
                      <a:alpha val="43137"/>
                    </a:srgbClr>
                  </a:outerShdw>
                </a:effectLst>
              </a:rPr>
              <a:t>It is especially abundant in those cells that secrete proteins </a:t>
            </a:r>
            <a:r>
              <a:rPr lang="en-US" sz="2000" b="1" dirty="0" smtClean="0">
                <a:effectLst>
                  <a:outerShdw blurRad="38100" dist="38100" dir="2700000" algn="tl">
                    <a:srgbClr val="000000">
                      <a:alpha val="43137"/>
                    </a:srgbClr>
                  </a:outerShdw>
                </a:effectLst>
              </a:rPr>
              <a:t>such as </a:t>
            </a:r>
            <a:r>
              <a:rPr lang="en-US" sz="2000" b="1" dirty="0" smtClean="0">
                <a:solidFill>
                  <a:srgbClr val="0000FF"/>
                </a:solidFill>
                <a:effectLst>
                  <a:outerShdw blurRad="38100" dist="38100" dir="2700000" algn="tl">
                    <a:srgbClr val="000000">
                      <a:alpha val="43137"/>
                    </a:srgbClr>
                  </a:outerShdw>
                </a:effectLst>
              </a:rPr>
              <a:t>digestive glands</a:t>
            </a:r>
            <a:r>
              <a:rPr lang="en-US" sz="2000" b="1" dirty="0" smtClean="0">
                <a:effectLst>
                  <a:outerShdw blurRad="38100" dist="38100" dir="2700000" algn="tl">
                    <a:srgbClr val="000000">
                      <a:alpha val="43137"/>
                    </a:srgbClr>
                  </a:outerShdw>
                </a:effectLst>
              </a:rPr>
              <a:t> and </a:t>
            </a:r>
            <a:r>
              <a:rPr lang="en-US" sz="2000" b="1" dirty="0" smtClean="0">
                <a:solidFill>
                  <a:srgbClr val="0000FF"/>
                </a:solidFill>
                <a:effectLst>
                  <a:outerShdw blurRad="38100" dist="38100" dir="2700000" algn="tl">
                    <a:srgbClr val="000000">
                      <a:alpha val="43137"/>
                    </a:srgbClr>
                  </a:outerShdw>
                </a:effectLst>
              </a:rPr>
              <a:t>antibody-producing</a:t>
            </a:r>
            <a:r>
              <a:rPr lang="en-US" sz="2000" b="1" dirty="0" smtClean="0">
                <a:effectLst>
                  <a:outerShdw blurRad="38100" dist="38100" dir="2700000" algn="tl">
                    <a:srgbClr val="000000">
                      <a:alpha val="43137"/>
                    </a:srgbClr>
                  </a:outerShdw>
                </a:effectLst>
              </a:rPr>
              <a:t> cells</a:t>
            </a:r>
            <a:r>
              <a:rPr lang="en-US" sz="2000" b="1" dirty="0" smtClean="0">
                <a:solidFill>
                  <a:srgbClr val="000000"/>
                </a:solidFill>
                <a:effectLst>
                  <a:outerShdw blurRad="38100" dist="38100" dir="2700000" algn="tl">
                    <a:srgbClr val="000000">
                      <a:alpha val="43137"/>
                    </a:srgbClr>
                  </a:outerShdw>
                </a:effectLst>
              </a:rPr>
              <a:t>.</a:t>
            </a:r>
          </a:p>
          <a:p>
            <a:pPr eaLnBrk="1" hangingPunct="1">
              <a:buClr>
                <a:srgbClr val="339933"/>
              </a:buClr>
              <a:tabLst>
                <a:tab pos="2743200" algn="l"/>
              </a:tabLst>
              <a:defRPr/>
            </a:pPr>
            <a:r>
              <a:rPr lang="en-US" sz="2000" b="1" dirty="0" smtClean="0">
                <a:solidFill>
                  <a:srgbClr val="000000"/>
                </a:solidFill>
                <a:effectLst>
                  <a:outerShdw blurRad="38100" dist="38100" dir="2700000" algn="tl">
                    <a:srgbClr val="000000">
                      <a:alpha val="43137"/>
                    </a:srgbClr>
                  </a:outerShdw>
                </a:effectLst>
              </a:rPr>
              <a:t>These secretory proteins are packaged in transport vesicles that carry them to their next stage.</a:t>
            </a:r>
          </a:p>
        </p:txBody>
      </p:sp>
      <p:grpSp>
        <p:nvGrpSpPr>
          <p:cNvPr id="3" name="Group 2"/>
          <p:cNvGrpSpPr/>
          <p:nvPr/>
        </p:nvGrpSpPr>
        <p:grpSpPr>
          <a:xfrm>
            <a:off x="38100" y="1292"/>
            <a:ext cx="9029700" cy="1266444"/>
            <a:chOff x="38100" y="1292"/>
            <a:chExt cx="9029700" cy="1266444"/>
          </a:xfrm>
        </p:grpSpPr>
        <p:sp>
          <p:nvSpPr>
            <p:cNvPr id="4"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
        <p:nvSpPr>
          <p:cNvPr id="2" name="Rectangle 1"/>
          <p:cNvSpPr/>
          <p:nvPr/>
        </p:nvSpPr>
        <p:spPr>
          <a:xfrm>
            <a:off x="2286000" y="304800"/>
            <a:ext cx="4937570" cy="523220"/>
          </a:xfrm>
          <a:prstGeom prst="rect">
            <a:avLst/>
          </a:prstGeom>
        </p:spPr>
        <p:txBody>
          <a:bodyPr wrap="none">
            <a:spAutoFit/>
          </a:bodyPr>
          <a:lstStyle/>
          <a:p>
            <a:r>
              <a:rPr lang="en-US" sz="2800" b="1" u="sng" dirty="0" smtClean="0">
                <a:solidFill>
                  <a:srgbClr val="0000FF"/>
                </a:solidFill>
                <a:effectLst>
                  <a:outerShdw blurRad="38100" dist="38100" dir="2700000" algn="tl">
                    <a:srgbClr val="DDDDDD"/>
                  </a:outerShdw>
                </a:effectLst>
                <a:ea typeface="ＭＳ Ｐゴシック" charset="0"/>
              </a:rPr>
              <a:t>The endoplasmic reticulum </a:t>
            </a:r>
            <a:endParaRPr lang="en-US" sz="2800" dirty="0"/>
          </a:p>
        </p:txBody>
      </p:sp>
    </p:spTree>
    <p:custDataLst>
      <p:tags r:id="rId1"/>
    </p:custData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2"/>
          <p:cNvSpPr>
            <a:spLocks noGrp="1" noChangeArrowheads="1"/>
          </p:cNvSpPr>
          <p:nvPr>
            <p:ph type="body" idx="1"/>
          </p:nvPr>
        </p:nvSpPr>
        <p:spPr>
          <a:xfrm>
            <a:off x="0" y="1219200"/>
            <a:ext cx="6096000" cy="3637919"/>
          </a:xfrm>
        </p:spPr>
        <p:txBody>
          <a:bodyPr wrap="square">
            <a:spAutoFit/>
          </a:bodyPr>
          <a:lstStyle/>
          <a:p>
            <a:pPr marL="344488" lvl="2">
              <a:buClr>
                <a:srgbClr val="FF0000"/>
              </a:buClr>
              <a:tabLst>
                <a:tab pos="2743200" algn="l"/>
              </a:tabLst>
              <a:defRPr/>
            </a:pPr>
            <a:r>
              <a:rPr lang="en-US" sz="1800" b="1" dirty="0"/>
              <a:t>C</a:t>
            </a:r>
            <a:r>
              <a:rPr lang="en-US" sz="1800" b="1" dirty="0" smtClean="0"/>
              <a:t>ollect, package, and distribute molecules synthesized at one location in the cell and utilized at another location</a:t>
            </a:r>
          </a:p>
          <a:p>
            <a:pPr marL="344488" lvl="2">
              <a:buClr>
                <a:srgbClr val="FF0000"/>
              </a:buClr>
              <a:tabLst>
                <a:tab pos="2743200" algn="l"/>
              </a:tabLst>
              <a:defRPr/>
            </a:pPr>
            <a:r>
              <a:rPr lang="en-US" sz="1800" b="1" dirty="0" smtClean="0"/>
              <a:t>Front - </a:t>
            </a:r>
            <a:r>
              <a:rPr lang="en-US" sz="1800" b="1" i="1" dirty="0" err="1" smtClean="0"/>
              <a:t>cis</a:t>
            </a:r>
            <a:r>
              <a:rPr lang="en-US" sz="1800" b="1" i="1" dirty="0" smtClean="0"/>
              <a:t> </a:t>
            </a:r>
            <a:r>
              <a:rPr lang="en-US" sz="1800" b="1" dirty="0" smtClean="0"/>
              <a:t>, Back – </a:t>
            </a:r>
            <a:r>
              <a:rPr lang="en-US" sz="1800" b="1" i="1" dirty="0" smtClean="0"/>
              <a:t>trans </a:t>
            </a:r>
            <a:r>
              <a:rPr lang="en-US" sz="1800" b="1" dirty="0" smtClean="0"/>
              <a:t>and</a:t>
            </a:r>
            <a:r>
              <a:rPr lang="en-US" sz="1800" b="1" i="1" dirty="0" smtClean="0"/>
              <a:t> </a:t>
            </a:r>
            <a:r>
              <a:rPr lang="en-US" sz="1800" b="1" dirty="0" err="1" smtClean="0"/>
              <a:t>Cisternae</a:t>
            </a:r>
            <a:r>
              <a:rPr lang="en-US" sz="1800" b="1" dirty="0" smtClean="0"/>
              <a:t> – stacked membrane folds</a:t>
            </a:r>
            <a:endParaRPr lang="en-US" sz="1800" b="1" dirty="0" smtClean="0">
              <a:solidFill>
                <a:srgbClr val="000000"/>
              </a:solidFill>
            </a:endParaRPr>
          </a:p>
          <a:p>
            <a:pPr indent="-227013" eaLnBrk="1" hangingPunct="1">
              <a:buClr>
                <a:srgbClr val="FF0000"/>
              </a:buClr>
              <a:tabLst>
                <a:tab pos="2743200" algn="l"/>
              </a:tabLst>
              <a:defRPr/>
            </a:pPr>
            <a:r>
              <a:rPr lang="en-US" sz="1800" b="1" dirty="0" smtClean="0">
                <a:solidFill>
                  <a:srgbClr val="000000"/>
                </a:solidFill>
              </a:rPr>
              <a:t>Many transport vesicles from the ER travel to the Golgi apparatus for modification of their contents.</a:t>
            </a:r>
          </a:p>
          <a:p>
            <a:pPr indent="-227013" eaLnBrk="1" hangingPunct="1">
              <a:buClr>
                <a:srgbClr val="FF0000"/>
              </a:buClr>
              <a:tabLst>
                <a:tab pos="2743200" algn="l"/>
              </a:tabLst>
              <a:defRPr/>
            </a:pPr>
            <a:r>
              <a:rPr lang="en-US" sz="1800" b="1" dirty="0" smtClean="0">
                <a:solidFill>
                  <a:srgbClr val="000000"/>
                </a:solidFill>
              </a:rPr>
              <a:t>The Golgi body’s  function is manufacturing, warehousing, sorting </a:t>
            </a:r>
            <a:r>
              <a:rPr lang="en-US" sz="1800" dirty="0" smtClean="0"/>
              <a:t>(</a:t>
            </a:r>
            <a:r>
              <a:rPr lang="en-US" sz="1800" b="1" dirty="0" smtClean="0">
                <a:solidFill>
                  <a:srgbClr val="FF0000"/>
                </a:solidFill>
                <a:effectLst>
                  <a:outerShdw blurRad="38100" dist="38100" dir="2700000" algn="tl">
                    <a:srgbClr val="C0C0C0"/>
                  </a:outerShdw>
                </a:effectLst>
              </a:rPr>
              <a:t>Packaging</a:t>
            </a:r>
            <a:r>
              <a:rPr lang="en-US" sz="1800" dirty="0" smtClean="0"/>
              <a:t>)</a:t>
            </a:r>
            <a:r>
              <a:rPr lang="en-US" sz="1800" b="1" dirty="0" smtClean="0">
                <a:solidFill>
                  <a:srgbClr val="000000"/>
                </a:solidFill>
              </a:rPr>
              <a:t>, and shipping </a:t>
            </a:r>
            <a:r>
              <a:rPr lang="en-US" sz="1800" b="1" dirty="0" smtClean="0"/>
              <a:t>materials to outside the cell</a:t>
            </a:r>
            <a:r>
              <a:rPr lang="en-US" sz="1800" b="1" dirty="0" smtClean="0">
                <a:solidFill>
                  <a:srgbClr val="000000"/>
                </a:solidFill>
              </a:rPr>
              <a:t>.</a:t>
            </a:r>
          </a:p>
          <a:p>
            <a:pPr indent="-227013" eaLnBrk="1" hangingPunct="1">
              <a:buClr>
                <a:srgbClr val="FF0000"/>
              </a:buClr>
              <a:tabLst>
                <a:tab pos="2743200" algn="l"/>
              </a:tabLst>
              <a:defRPr/>
            </a:pPr>
            <a:r>
              <a:rPr lang="en-US" sz="1800" b="1" dirty="0" smtClean="0">
                <a:solidFill>
                  <a:srgbClr val="0000FF"/>
                </a:solidFill>
              </a:rPr>
              <a:t>The Golgi apparatus is more abundant in </a:t>
            </a:r>
            <a:r>
              <a:rPr lang="en-US" sz="1800" b="1" dirty="0" err="1" smtClean="0">
                <a:solidFill>
                  <a:srgbClr val="0000FF"/>
                </a:solidFill>
              </a:rPr>
              <a:t>secretory</a:t>
            </a:r>
            <a:r>
              <a:rPr lang="en-US" sz="1800" b="1" dirty="0" smtClean="0">
                <a:solidFill>
                  <a:srgbClr val="0000FF"/>
                </a:solidFill>
              </a:rPr>
              <a:t> cells</a:t>
            </a:r>
            <a:r>
              <a:rPr lang="en-US" sz="1800" b="1" dirty="0" smtClean="0">
                <a:solidFill>
                  <a:srgbClr val="000000"/>
                </a:solidFill>
              </a:rPr>
              <a:t>.</a:t>
            </a:r>
          </a:p>
        </p:txBody>
      </p:sp>
      <p:sp>
        <p:nvSpPr>
          <p:cNvPr id="6147" name="Rectangle 3"/>
          <p:cNvSpPr>
            <a:spLocks noGrp="1" noChangeArrowheads="1"/>
          </p:cNvSpPr>
          <p:nvPr>
            <p:ph type="title"/>
          </p:nvPr>
        </p:nvSpPr>
        <p:spPr>
          <a:xfrm>
            <a:off x="1219200" y="152400"/>
            <a:ext cx="6629400" cy="762000"/>
          </a:xfrm>
        </p:spPr>
        <p:txBody>
          <a:bodyPr/>
          <a:lstStyle/>
          <a:p>
            <a:pPr eaLnBrk="1" hangingPunct="1">
              <a:defRPr/>
            </a:pPr>
            <a:r>
              <a:rPr lang="en-US" sz="2800" b="1" dirty="0" smtClean="0">
                <a:solidFill>
                  <a:srgbClr val="0000FF"/>
                </a:solidFill>
                <a:effectLst>
                  <a:outerShdw blurRad="38100" dist="38100" dir="2700000" algn="tl">
                    <a:srgbClr val="C0C0C0"/>
                  </a:outerShdw>
                </a:effectLst>
              </a:rPr>
              <a:t>B)- </a:t>
            </a:r>
            <a:r>
              <a:rPr lang="en-US" sz="2800" b="1" u="sng" dirty="0" smtClean="0">
                <a:solidFill>
                  <a:srgbClr val="0000FF"/>
                </a:solidFill>
                <a:effectLst>
                  <a:outerShdw blurRad="38100" dist="38100" dir="2700000" algn="tl">
                    <a:srgbClr val="C0C0C0"/>
                  </a:outerShdw>
                </a:effectLst>
              </a:rPr>
              <a:t>Golgi apparatus:</a:t>
            </a:r>
            <a:r>
              <a:rPr lang="en-US" sz="2800" b="1" u="sng" dirty="0" smtClean="0">
                <a:solidFill>
                  <a:schemeClr val="tx1"/>
                </a:solidFill>
                <a:effectLst>
                  <a:outerShdw blurRad="38100" dist="38100" dir="2700000" algn="tl">
                    <a:srgbClr val="C0C0C0"/>
                  </a:outerShdw>
                </a:effectLst>
              </a:rPr>
              <a:t> </a:t>
            </a:r>
            <a:r>
              <a:rPr lang="en-US" sz="2000" b="1" u="sng" dirty="0" smtClean="0">
                <a:solidFill>
                  <a:srgbClr val="FF00FF"/>
                </a:solidFill>
                <a:effectLst>
                  <a:outerShdw blurRad="38100" dist="38100" dir="2700000" algn="tl">
                    <a:srgbClr val="C0C0C0"/>
                  </a:outerShdw>
                </a:effectLst>
              </a:rPr>
              <a:t/>
            </a:r>
            <a:br>
              <a:rPr lang="en-US" sz="2000" b="1" u="sng" dirty="0" smtClean="0">
                <a:solidFill>
                  <a:srgbClr val="FF00FF"/>
                </a:solidFill>
                <a:effectLst>
                  <a:outerShdw blurRad="38100" dist="38100" dir="2700000" algn="tl">
                    <a:srgbClr val="C0C0C0"/>
                  </a:outerShdw>
                </a:effectLst>
              </a:rPr>
            </a:br>
            <a:r>
              <a:rPr lang="en-US" sz="2000" b="1" dirty="0" smtClean="0">
                <a:solidFill>
                  <a:schemeClr val="tx1"/>
                </a:solidFill>
                <a:effectLst>
                  <a:outerShdw blurRad="38100" dist="38100" dir="2700000" algn="tl">
                    <a:srgbClr val="C0C0C0"/>
                  </a:outerShdw>
                </a:effectLst>
              </a:rPr>
              <a:t>       finishes, sorts, packages and ships cell products</a:t>
            </a:r>
          </a:p>
        </p:txBody>
      </p:sp>
      <p:sp>
        <p:nvSpPr>
          <p:cNvPr id="6149" name="Text Box 7"/>
          <p:cNvSpPr txBox="1">
            <a:spLocks noChangeArrowheads="1"/>
          </p:cNvSpPr>
          <p:nvPr/>
        </p:nvSpPr>
        <p:spPr bwMode="auto">
          <a:xfrm>
            <a:off x="304800" y="4916674"/>
            <a:ext cx="6019800"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buFontTx/>
              <a:buNone/>
            </a:pPr>
            <a:r>
              <a:rPr lang="en-US" altLang="en-US" sz="1800" b="1" dirty="0">
                <a:solidFill>
                  <a:srgbClr val="000000"/>
                </a:solidFill>
              </a:rPr>
              <a:t>The Golgi also manufactures pectin and polysaccharides</a:t>
            </a:r>
            <a:r>
              <a:rPr lang="en-US" altLang="en-US" sz="1800" b="1" dirty="0" smtClean="0">
                <a:solidFill>
                  <a:srgbClr val="000000"/>
                </a:solidFill>
              </a:rPr>
              <a:t>.</a:t>
            </a:r>
            <a:endParaRPr lang="en-US" altLang="en-US" sz="1200" b="1" dirty="0">
              <a:solidFill>
                <a:srgbClr val="000000"/>
              </a:solidFill>
            </a:endParaRPr>
          </a:p>
          <a:p>
            <a:pPr eaLnBrk="1" hangingPunct="1">
              <a:buFontTx/>
              <a:buNone/>
            </a:pPr>
            <a:r>
              <a:rPr lang="en-US" altLang="en-US" sz="1800" b="1" dirty="0"/>
              <a:t>It correctly send proteins to their respective </a:t>
            </a:r>
            <a:r>
              <a:rPr lang="en-US" altLang="en-US" sz="1800" b="1" dirty="0" smtClean="0"/>
              <a:t>address</a:t>
            </a:r>
            <a:endParaRPr lang="en-US" altLang="en-US" sz="1200" b="1" dirty="0"/>
          </a:p>
          <a:p>
            <a:pPr>
              <a:buFontTx/>
              <a:buNone/>
            </a:pPr>
            <a:r>
              <a:rPr lang="en-US" altLang="en-US" sz="1800" b="1" dirty="0"/>
              <a:t>If the Golgi makes a mistake in shipping the proteins to the right address, certain functions in the cell may stop. </a:t>
            </a:r>
            <a:endParaRPr lang="en-GB" altLang="en-US" sz="1800" b="1" dirty="0"/>
          </a:p>
        </p:txBody>
      </p:sp>
      <p:pic>
        <p:nvPicPr>
          <p:cNvPr id="6155" name="Picture 11" descr="05_15a"/>
          <p:cNvPicPr>
            <a:picLocks noChangeAspect="1" noChangeArrowheads="1"/>
          </p:cNvPicPr>
          <p:nvPr/>
        </p:nvPicPr>
        <p:blipFill>
          <a:blip r:embed="rId8">
            <a:extLst>
              <a:ext uri="{28A0092B-C50C-407E-A947-70E740481C1C}">
                <a14:useLocalDpi xmlns:a14="http://schemas.microsoft.com/office/drawing/2010/main" val="0"/>
              </a:ext>
            </a:extLst>
          </a:blip>
          <a:srcRect t="10001" b="18333"/>
          <a:stretch>
            <a:fillRect/>
          </a:stretch>
        </p:blipFill>
        <p:spPr bwMode="auto">
          <a:xfrm>
            <a:off x="6400800" y="1143000"/>
            <a:ext cx="27432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p:cNvGrpSpPr/>
          <p:nvPr/>
        </p:nvGrpSpPr>
        <p:grpSpPr>
          <a:xfrm>
            <a:off x="38100" y="1292"/>
            <a:ext cx="9029700" cy="1266444"/>
            <a:chOff x="38100" y="1292"/>
            <a:chExt cx="9029700" cy="1266444"/>
          </a:xfrm>
        </p:grpSpPr>
        <p:sp>
          <p:nvSpPr>
            <p:cNvPr id="13"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4" name="Picture 13"/>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4"/>
            <p:cNvPicPr>
              <a:picLocks noChangeAspect="1"/>
            </p:cNvPicPr>
            <p:nvPr>
              <p:custDataLst>
                <p:tags r:id="rId4"/>
              </p:custDataLst>
            </p:nvPr>
          </p:nvPicPr>
          <p:blipFill rotWithShape="1">
            <a:blip r:embed="rId10" cstate="print">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2"/>
    </p:custDataLst>
    <p:controls>
      <mc:AlternateContent xmlns:mc="http://schemas.openxmlformats.org/markup-compatibility/2006">
        <mc:Choice xmlns:v="urn:schemas-microsoft-com:vml" Requires="v">
          <p:control spid="2050" name="s871b5c6c3f94e98b218bb74388eed4b" r:id="rId5" imgW="2654237" imgH="2895238"/>
        </mc:Choice>
        <mc:Fallback>
          <p:control name="s871b5c6c3f94e98b218bb74388eed4b" r:id="rId5" imgW="2654237" imgH="2895238">
            <p:pic>
              <p:nvPicPr>
                <p:cNvPr id="0" name="s871b5c6c3f94e98b218bb74388eed4b"/>
                <p:cNvPicPr preferRelativeResize="0">
                  <a:picLocks noChangeAspect="1" noChangeArrowheads="1" noChangeShapeType="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6324600" y="3886200"/>
                  <a:ext cx="2654300" cy="28956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6155"/>
                                        </p:tgtEl>
                                        <p:attrNameLst>
                                          <p:attrName>style.visibility</p:attrName>
                                        </p:attrNameLst>
                                      </p:cBhvr>
                                      <p:to>
                                        <p:strVal val="visible"/>
                                      </p:to>
                                    </p:set>
                                    <p:animEffect transition="in" filter="box(out)">
                                      <p:cBhvr>
                                        <p:cTn id="7" dur="500"/>
                                        <p:tgtEl>
                                          <p:spTgt spid="6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0" y="1371600"/>
            <a:ext cx="4495800" cy="3564053"/>
          </a:xfrm>
        </p:spPr>
        <p:txBody>
          <a:bodyPr wrap="square">
            <a:spAutoFit/>
          </a:bodyPr>
          <a:lstStyle/>
          <a:p>
            <a:pPr marL="231775" indent="-223838" eaLnBrk="1" hangingPunct="1">
              <a:lnSpc>
                <a:spcPct val="130000"/>
              </a:lnSpc>
              <a:buClr>
                <a:srgbClr val="339933"/>
              </a:buClr>
              <a:tabLst>
                <a:tab pos="2743200" algn="l"/>
              </a:tabLst>
              <a:defRPr/>
            </a:pPr>
            <a:r>
              <a:rPr lang="en-US" sz="2000" b="1" dirty="0" smtClean="0">
                <a:solidFill>
                  <a:srgbClr val="000000"/>
                </a:solidFill>
              </a:rPr>
              <a:t>The </a:t>
            </a:r>
            <a:r>
              <a:rPr lang="en-US" sz="2000" b="1" dirty="0" smtClean="0">
                <a:solidFill>
                  <a:srgbClr val="FF0000"/>
                </a:solidFill>
                <a:effectLst>
                  <a:outerShdw blurRad="38100" dist="38100" dir="2700000" algn="tl">
                    <a:srgbClr val="C0C0C0"/>
                  </a:outerShdw>
                </a:effectLst>
              </a:rPr>
              <a:t>lysosome</a:t>
            </a:r>
            <a:r>
              <a:rPr lang="en-US" sz="2000" b="1" dirty="0" smtClean="0">
                <a:solidFill>
                  <a:srgbClr val="000000"/>
                </a:solidFill>
              </a:rPr>
              <a:t> is a membrane-bounded sac </a:t>
            </a:r>
            <a:r>
              <a:rPr lang="en-GB" sz="2000" b="1" dirty="0" smtClean="0">
                <a:solidFill>
                  <a:srgbClr val="000000"/>
                </a:solidFill>
              </a:rPr>
              <a:t>of </a:t>
            </a:r>
            <a:r>
              <a:rPr lang="en-US" sz="2000" b="1" dirty="0" smtClean="0">
                <a:solidFill>
                  <a:srgbClr val="000000"/>
                </a:solidFill>
              </a:rPr>
              <a:t>enzymes that digests macromolecules</a:t>
            </a:r>
            <a:r>
              <a:rPr lang="en-US" sz="2000" dirty="0" smtClean="0">
                <a:solidFill>
                  <a:srgbClr val="000000"/>
                </a:solidFill>
                <a:effectLst>
                  <a:outerShdw blurRad="38100" dist="38100" dir="2700000" algn="tl">
                    <a:srgbClr val="C0C0C0"/>
                  </a:outerShdw>
                </a:effectLst>
              </a:rPr>
              <a:t>.</a:t>
            </a:r>
            <a:endParaRPr lang="en-US" sz="1100" b="1" dirty="0" smtClean="0">
              <a:solidFill>
                <a:srgbClr val="000000"/>
              </a:solidFill>
              <a:effectLst>
                <a:outerShdw blurRad="38100" dist="38100" dir="2700000" algn="tl">
                  <a:srgbClr val="C0C0C0"/>
                </a:outerShdw>
              </a:effectLst>
            </a:endParaRPr>
          </a:p>
          <a:p>
            <a:pPr marL="231775" indent="-223838" eaLnBrk="1" hangingPunct="1">
              <a:lnSpc>
                <a:spcPct val="130000"/>
              </a:lnSpc>
              <a:buClr>
                <a:srgbClr val="339933"/>
              </a:buClr>
              <a:tabLst>
                <a:tab pos="2743200" algn="l"/>
              </a:tabLst>
              <a:defRPr/>
            </a:pPr>
            <a:r>
              <a:rPr lang="en-US" sz="1800" b="1" dirty="0" err="1" smtClean="0">
                <a:solidFill>
                  <a:srgbClr val="000000"/>
                </a:solidFill>
                <a:effectLst>
                  <a:outerShdw blurRad="38100" dist="38100" dir="2700000" algn="tl">
                    <a:srgbClr val="C0C0C0"/>
                  </a:outerShdw>
                </a:effectLst>
              </a:rPr>
              <a:t>Lysosomal</a:t>
            </a:r>
            <a:r>
              <a:rPr lang="en-US" sz="1800" b="1" dirty="0" smtClean="0">
                <a:solidFill>
                  <a:srgbClr val="000000"/>
                </a:solidFill>
                <a:effectLst>
                  <a:outerShdw blurRad="38100" dist="38100" dir="2700000" algn="tl">
                    <a:srgbClr val="C0C0C0"/>
                  </a:outerShdw>
                </a:effectLst>
              </a:rPr>
              <a:t> enzymes </a:t>
            </a:r>
            <a:r>
              <a:rPr lang="en-US" sz="1800" b="1" u="sng" dirty="0" smtClean="0">
                <a:solidFill>
                  <a:srgbClr val="000000"/>
                </a:solidFill>
                <a:effectLst>
                  <a:outerShdw blurRad="38100" dist="38100" dir="2700000" algn="tl">
                    <a:srgbClr val="C0C0C0"/>
                  </a:outerShdw>
                </a:effectLst>
              </a:rPr>
              <a:t>work best at </a:t>
            </a:r>
            <a:r>
              <a:rPr lang="en-US" sz="1800" b="1" u="sng" dirty="0" smtClean="0">
                <a:solidFill>
                  <a:srgbClr val="0000FF"/>
                </a:solidFill>
                <a:effectLst>
                  <a:outerShdw blurRad="38100" dist="38100" dir="2700000" algn="tl">
                    <a:srgbClr val="C0C0C0"/>
                  </a:outerShdw>
                </a:effectLst>
              </a:rPr>
              <a:t>pH = 5</a:t>
            </a:r>
            <a:r>
              <a:rPr lang="en-US" sz="1800" b="1" u="sng" dirty="0" smtClean="0">
                <a:solidFill>
                  <a:srgbClr val="000000"/>
                </a:solidFill>
                <a:effectLst>
                  <a:outerShdw blurRad="38100" dist="38100" dir="2700000" algn="tl">
                    <a:srgbClr val="C0C0C0"/>
                  </a:outerShdw>
                </a:effectLst>
              </a:rPr>
              <a:t> (</a:t>
            </a:r>
            <a:r>
              <a:rPr lang="en-US" sz="1800" b="1" u="sng" dirty="0" smtClean="0">
                <a:solidFill>
                  <a:srgbClr val="FF0000"/>
                </a:solidFill>
                <a:effectLst>
                  <a:outerShdw blurRad="38100" dist="38100" dir="2700000" algn="tl">
                    <a:srgbClr val="C0C0C0"/>
                  </a:outerShdw>
                </a:effectLst>
              </a:rPr>
              <a:t>acidic</a:t>
            </a:r>
            <a:r>
              <a:rPr lang="en-US" sz="1800" b="1" u="sng" dirty="0" smtClean="0">
                <a:solidFill>
                  <a:srgbClr val="000000"/>
                </a:solidFill>
                <a:effectLst>
                  <a:outerShdw blurRad="38100" dist="38100" dir="2700000" algn="tl">
                    <a:srgbClr val="C0C0C0"/>
                  </a:outerShdw>
                </a:effectLst>
              </a:rPr>
              <a:t>).</a:t>
            </a:r>
          </a:p>
          <a:p>
            <a:pPr marL="231775" indent="-223838" eaLnBrk="1" hangingPunct="1">
              <a:lnSpc>
                <a:spcPct val="130000"/>
              </a:lnSpc>
              <a:buClr>
                <a:srgbClr val="339933"/>
              </a:buClr>
              <a:tabLst>
                <a:tab pos="2743200" algn="l"/>
              </a:tabLst>
              <a:defRPr/>
            </a:pPr>
            <a:r>
              <a:rPr lang="en-US" sz="1800" b="1" dirty="0" smtClean="0">
                <a:solidFill>
                  <a:srgbClr val="000000"/>
                </a:solidFill>
                <a:effectLst>
                  <a:outerShdw blurRad="38100" dist="38100" dir="2700000" algn="tl">
                    <a:srgbClr val="C0C0C0"/>
                  </a:outerShdw>
                </a:effectLst>
              </a:rPr>
              <a:t>The </a:t>
            </a:r>
            <a:r>
              <a:rPr lang="en-US" sz="1800" b="1" dirty="0" err="1" smtClean="0">
                <a:solidFill>
                  <a:srgbClr val="0000FF"/>
                </a:solidFill>
                <a:effectLst>
                  <a:outerShdw blurRad="38100" dist="38100" dir="2700000" algn="tl">
                    <a:srgbClr val="C0C0C0"/>
                  </a:outerShdw>
                </a:effectLst>
              </a:rPr>
              <a:t>lysosomal</a:t>
            </a:r>
            <a:r>
              <a:rPr lang="en-US" sz="1800" b="1" dirty="0" smtClean="0">
                <a:solidFill>
                  <a:srgbClr val="0000FF"/>
                </a:solidFill>
                <a:effectLst>
                  <a:outerShdw blurRad="38100" dist="38100" dir="2700000" algn="tl">
                    <a:srgbClr val="C0C0C0"/>
                  </a:outerShdw>
                </a:effectLst>
              </a:rPr>
              <a:t> enzymes</a:t>
            </a:r>
            <a:r>
              <a:rPr lang="en-US" sz="1800" b="1" dirty="0" smtClean="0">
                <a:solidFill>
                  <a:srgbClr val="000000"/>
                </a:solidFill>
                <a:effectLst>
                  <a:outerShdw blurRad="38100" dist="38100" dir="2700000" algn="tl">
                    <a:srgbClr val="C0C0C0"/>
                  </a:outerShdw>
                </a:effectLst>
              </a:rPr>
              <a:t> are synthesized by </a:t>
            </a:r>
            <a:r>
              <a:rPr lang="en-US" sz="1800" b="1" u="sng" dirty="0" smtClean="0">
                <a:solidFill>
                  <a:srgbClr val="000000"/>
                </a:solidFill>
                <a:effectLst>
                  <a:outerShdw blurRad="38100" dist="38100" dir="2700000" algn="tl">
                    <a:srgbClr val="C0C0C0"/>
                  </a:outerShdw>
                </a:effectLst>
              </a:rPr>
              <a:t>rough </a:t>
            </a:r>
            <a:r>
              <a:rPr lang="en-US" sz="1800" b="1" u="sng" dirty="0" smtClean="0">
                <a:effectLst>
                  <a:outerShdw blurRad="38100" dist="38100" dir="2700000" algn="tl">
                    <a:srgbClr val="C0C0C0"/>
                  </a:outerShdw>
                </a:effectLst>
              </a:rPr>
              <a:t>ER</a:t>
            </a:r>
            <a:r>
              <a:rPr lang="en-US" sz="1800" b="1" dirty="0" smtClean="0">
                <a:solidFill>
                  <a:srgbClr val="000000"/>
                </a:solidFill>
                <a:effectLst>
                  <a:outerShdw blurRad="38100" dist="38100" dir="2700000" algn="tl">
                    <a:srgbClr val="C0C0C0"/>
                  </a:outerShdw>
                </a:effectLst>
              </a:rPr>
              <a:t> and then transferred to the </a:t>
            </a:r>
            <a:r>
              <a:rPr lang="en-US" sz="1800" b="1" u="sng" dirty="0" smtClean="0">
                <a:solidFill>
                  <a:srgbClr val="000000"/>
                </a:solidFill>
                <a:effectLst>
                  <a:outerShdw blurRad="38100" dist="38100" dir="2700000" algn="tl">
                    <a:srgbClr val="C0C0C0"/>
                  </a:outerShdw>
                </a:effectLst>
              </a:rPr>
              <a:t>Golgi</a:t>
            </a:r>
            <a:r>
              <a:rPr lang="en-US" sz="1800" b="1" dirty="0" smtClean="0">
                <a:solidFill>
                  <a:srgbClr val="000000"/>
                </a:solidFill>
                <a:effectLst>
                  <a:outerShdw blurRad="38100" dist="38100" dir="2700000" algn="tl">
                    <a:srgbClr val="C0C0C0"/>
                  </a:outerShdw>
                </a:effectLst>
              </a:rPr>
              <a:t> then to </a:t>
            </a:r>
            <a:r>
              <a:rPr lang="en-US" sz="1800" b="1" u="sng" dirty="0" smtClean="0">
                <a:solidFill>
                  <a:srgbClr val="000000"/>
                </a:solidFill>
                <a:effectLst>
                  <a:outerShdw blurRad="38100" dist="38100" dir="2700000" algn="tl">
                    <a:srgbClr val="C0C0C0"/>
                  </a:outerShdw>
                </a:effectLst>
              </a:rPr>
              <a:t>lysosomes</a:t>
            </a:r>
            <a:r>
              <a:rPr lang="en-US" sz="1800" b="1" dirty="0" smtClean="0">
                <a:solidFill>
                  <a:srgbClr val="000000"/>
                </a:solidFill>
                <a:effectLst>
                  <a:outerShdw blurRad="38100" dist="38100" dir="2700000" algn="tl">
                    <a:srgbClr val="C0C0C0"/>
                  </a:outerShdw>
                </a:effectLst>
              </a:rPr>
              <a:t>.</a:t>
            </a:r>
          </a:p>
        </p:txBody>
      </p:sp>
      <p:sp>
        <p:nvSpPr>
          <p:cNvPr id="8195" name="Rectangle 3"/>
          <p:cNvSpPr>
            <a:spLocks noGrp="1" noChangeArrowheads="1"/>
          </p:cNvSpPr>
          <p:nvPr>
            <p:ph type="title"/>
          </p:nvPr>
        </p:nvSpPr>
        <p:spPr>
          <a:xfrm>
            <a:off x="1447800" y="152400"/>
            <a:ext cx="6705600" cy="762000"/>
          </a:xfrm>
        </p:spPr>
        <p:txBody>
          <a:bodyPr/>
          <a:lstStyle/>
          <a:p>
            <a:pPr eaLnBrk="1" hangingPunct="1">
              <a:defRPr/>
            </a:pPr>
            <a:r>
              <a:rPr lang="en-US" sz="3200" b="1" dirty="0" smtClean="0">
                <a:solidFill>
                  <a:srgbClr val="0000FF"/>
                </a:solidFill>
                <a:effectLst>
                  <a:outerShdw blurRad="38100" dist="38100" dir="2700000" algn="tl">
                    <a:srgbClr val="C0C0C0"/>
                  </a:outerShdw>
                </a:effectLst>
              </a:rPr>
              <a:t>C)- Lysosomes:</a:t>
            </a:r>
            <a:r>
              <a:rPr lang="en-US" sz="2400" b="1" dirty="0" smtClean="0">
                <a:solidFill>
                  <a:srgbClr val="FF0000"/>
                </a:solidFill>
                <a:effectLst>
                  <a:outerShdw blurRad="38100" dist="38100" dir="2700000" algn="tl">
                    <a:srgbClr val="C0C0C0"/>
                  </a:outerShdw>
                </a:effectLst>
              </a:rPr>
              <a:t> </a:t>
            </a:r>
            <a:r>
              <a:rPr lang="en-US" sz="1800" b="1" dirty="0" smtClean="0">
                <a:solidFill>
                  <a:srgbClr val="0000FF"/>
                </a:solidFill>
                <a:effectLst>
                  <a:outerShdw blurRad="38100" dist="38100" dir="2700000" algn="tl">
                    <a:srgbClr val="C0C0C0"/>
                  </a:outerShdw>
                </a:effectLst>
              </a:rPr>
              <a:t>are digestive components</a:t>
            </a:r>
          </a:p>
        </p:txBody>
      </p:sp>
      <p:sp>
        <p:nvSpPr>
          <p:cNvPr id="7172" name="Rectangle 7"/>
          <p:cNvSpPr>
            <a:spLocks noChangeArrowheads="1"/>
          </p:cNvSpPr>
          <p:nvPr/>
        </p:nvSpPr>
        <p:spPr bwMode="auto">
          <a:xfrm>
            <a:off x="7239000" y="4572000"/>
            <a:ext cx="8382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charset="0"/>
                <a:ea typeface="MS PGothic" pitchFamily="34" charset="-128"/>
                <a:cs typeface="Arial" charset="0"/>
              </a:defRPr>
            </a:lvl1pPr>
            <a:lvl2pPr marL="742950" indent="-285750" eaLnBrk="0" hangingPunct="0">
              <a:spcBef>
                <a:spcPct val="20000"/>
              </a:spcBef>
              <a:buChar char="–"/>
              <a:defRPr sz="2800">
                <a:solidFill>
                  <a:schemeClr val="tx1"/>
                </a:solidFill>
                <a:latin typeface="Arial" charset="0"/>
                <a:ea typeface="MS PGothic" pitchFamily="34" charset="-128"/>
                <a:cs typeface="Arial" charset="0"/>
              </a:defRPr>
            </a:lvl2pPr>
            <a:lvl3pPr marL="1143000" indent="-228600" eaLnBrk="0" hangingPunct="0">
              <a:spcBef>
                <a:spcPct val="20000"/>
              </a:spcBef>
              <a:buChar char="•"/>
              <a:defRPr sz="2400">
                <a:solidFill>
                  <a:schemeClr val="tx1"/>
                </a:solidFill>
                <a:latin typeface="Arial" charset="0"/>
                <a:ea typeface="MS PGothic" pitchFamily="34" charset="-128"/>
                <a:cs typeface="Arial" charset="0"/>
              </a:defRPr>
            </a:lvl3pPr>
            <a:lvl4pPr marL="1600200" indent="-228600" eaLnBrk="0" hangingPunct="0">
              <a:spcBef>
                <a:spcPct val="20000"/>
              </a:spcBef>
              <a:buChar char="–"/>
              <a:defRPr sz="2000">
                <a:solidFill>
                  <a:schemeClr val="tx1"/>
                </a:solidFill>
                <a:latin typeface="Arial" charset="0"/>
                <a:ea typeface="MS PGothic" pitchFamily="34" charset="-128"/>
                <a:cs typeface="Arial" charset="0"/>
              </a:defRPr>
            </a:lvl4pPr>
            <a:lvl5pPr marL="2057400" indent="-228600" eaLnBrk="0" hangingPunct="0">
              <a:spcBef>
                <a:spcPct val="20000"/>
              </a:spcBef>
              <a:buChar char="»"/>
              <a:defRPr sz="2000">
                <a:solidFill>
                  <a:schemeClr val="tx1"/>
                </a:solidFill>
                <a:latin typeface="Arial" charset="0"/>
                <a:ea typeface="MS PGothic"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cs typeface="Arial" charset="0"/>
              </a:defRPr>
            </a:lvl9pPr>
          </a:lstStyle>
          <a:p>
            <a:pPr eaLnBrk="1" hangingPunct="1">
              <a:spcBef>
                <a:spcPct val="0"/>
              </a:spcBef>
              <a:buFontTx/>
              <a:buNone/>
            </a:pPr>
            <a:endParaRPr lang="en-US" altLang="en-US" sz="1800"/>
          </a:p>
        </p:txBody>
      </p:sp>
      <p:pic>
        <p:nvPicPr>
          <p:cNvPr id="7173" name="Picture 7" descr="000167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390900"/>
            <a:ext cx="4753567"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1284287"/>
            <a:ext cx="4724400"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p:nvPr/>
        </p:nvGrpSpPr>
        <p:grpSpPr>
          <a:xfrm>
            <a:off x="38100" y="1292"/>
            <a:ext cx="9029700" cy="1266444"/>
            <a:chOff x="38100" y="1292"/>
            <a:chExt cx="9029700" cy="1266444"/>
          </a:xfrm>
        </p:grpSpPr>
        <p:sp>
          <p:nvSpPr>
            <p:cNvPr id="10"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Picture 10"/>
            <p:cNvPicPr>
              <a:picLocks noChangeAspect="1" noChangeArrowheads="1"/>
            </p:cNvPicPr>
            <p:nvPr/>
          </p:nvPicPr>
          <p:blipFill>
            <a:blip r:embed="rId5">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381000" y="1617107"/>
            <a:ext cx="8382000" cy="4555093"/>
          </a:xfrm>
        </p:spPr>
        <p:txBody>
          <a:bodyPr>
            <a:spAutoFit/>
          </a:bodyPr>
          <a:lstStyle/>
          <a:p>
            <a:pPr marL="533400" indent="-533400" eaLnBrk="1" hangingPunct="1">
              <a:spcBef>
                <a:spcPts val="0"/>
              </a:spcBef>
              <a:spcAft>
                <a:spcPts val="1200"/>
              </a:spcAft>
              <a:buClr>
                <a:schemeClr val="tx1"/>
              </a:buClr>
              <a:buFontTx/>
              <a:buAutoNum type="arabicParenR"/>
              <a:tabLst>
                <a:tab pos="2743200" algn="l"/>
              </a:tabLst>
              <a:defRPr/>
            </a:pPr>
            <a:r>
              <a:rPr lang="en-US" sz="2400" b="1" dirty="0" smtClean="0">
                <a:solidFill>
                  <a:srgbClr val="000000"/>
                </a:solidFill>
                <a:effectLst>
                  <a:outerShdw blurRad="38100" dist="38100" dir="2700000" algn="tl">
                    <a:srgbClr val="C0C0C0"/>
                  </a:outerShdw>
                </a:effectLst>
              </a:rPr>
              <a:t>They </a:t>
            </a:r>
            <a:r>
              <a:rPr lang="en-US" sz="2400" b="1" dirty="0" err="1" smtClean="0">
                <a:solidFill>
                  <a:srgbClr val="000000"/>
                </a:solidFill>
                <a:effectLst>
                  <a:outerShdw blurRad="38100" dist="38100" dir="2700000" algn="tl">
                    <a:srgbClr val="C0C0C0"/>
                  </a:outerShdw>
                </a:effectLst>
              </a:rPr>
              <a:t>hydrolyse</a:t>
            </a:r>
            <a:r>
              <a:rPr lang="en-US" sz="2400" b="1" dirty="0" smtClean="0">
                <a:solidFill>
                  <a:srgbClr val="000000"/>
                </a:solidFill>
                <a:effectLst>
                  <a:outerShdw blurRad="38100" dist="38100" dir="2700000" algn="tl">
                    <a:srgbClr val="C0C0C0"/>
                  </a:outerShdw>
                </a:effectLst>
              </a:rPr>
              <a:t> proteins, fats, polysaccharides, and nucleic acids.</a:t>
            </a:r>
            <a:endParaRPr lang="en-US" sz="2400" b="1" u="sng" dirty="0" smtClean="0">
              <a:solidFill>
                <a:srgbClr val="000000"/>
              </a:solidFill>
              <a:effectLst>
                <a:outerShdw blurRad="38100" dist="38100" dir="2700000" algn="tl">
                  <a:srgbClr val="C0C0C0"/>
                </a:outerShdw>
              </a:effectLst>
            </a:endParaRPr>
          </a:p>
          <a:p>
            <a:pPr marL="533400" indent="-533400" eaLnBrk="1" hangingPunct="1">
              <a:spcBef>
                <a:spcPts val="0"/>
              </a:spcBef>
              <a:spcAft>
                <a:spcPts val="1200"/>
              </a:spcAft>
              <a:buClr>
                <a:schemeClr val="tx1"/>
              </a:buClr>
              <a:buFontTx/>
              <a:buAutoNum type="arabicParenR"/>
              <a:tabLst>
                <a:tab pos="2743200" algn="l"/>
              </a:tabLst>
              <a:defRPr/>
            </a:pPr>
            <a:r>
              <a:rPr lang="en-US" sz="2400" b="1" dirty="0" smtClean="0">
                <a:solidFill>
                  <a:srgbClr val="000000"/>
                </a:solidFill>
                <a:effectLst>
                  <a:outerShdw blurRad="38100" dist="38100" dir="2700000" algn="tl">
                    <a:srgbClr val="C0C0C0"/>
                  </a:outerShdw>
                </a:effectLst>
              </a:rPr>
              <a:t>Can destroy the cell by </a:t>
            </a:r>
            <a:r>
              <a:rPr lang="en-US" sz="2400" b="1" dirty="0" err="1" smtClean="0">
                <a:solidFill>
                  <a:srgbClr val="000000"/>
                </a:solidFill>
                <a:effectLst>
                  <a:outerShdw blurRad="38100" dist="38100" dir="2700000" algn="tl">
                    <a:srgbClr val="C0C0C0"/>
                  </a:outerShdw>
                </a:effectLst>
              </a:rPr>
              <a:t>autodigestion</a:t>
            </a:r>
            <a:r>
              <a:rPr lang="en-US" sz="2400" b="1" dirty="0" smtClean="0">
                <a:solidFill>
                  <a:srgbClr val="000000"/>
                </a:solidFill>
                <a:effectLst>
                  <a:outerShdw blurRad="38100" dist="38100" dir="2700000" algn="tl">
                    <a:srgbClr val="C0C0C0"/>
                  </a:outerShdw>
                </a:effectLst>
              </a:rPr>
              <a:t> (</a:t>
            </a:r>
            <a:r>
              <a:rPr lang="en-US" sz="2400" b="1" dirty="0" err="1" smtClean="0">
                <a:solidFill>
                  <a:srgbClr val="0000FF"/>
                </a:solidFill>
                <a:effectLst>
                  <a:outerShdw blurRad="38100" dist="38100" dir="2700000" algn="tl">
                    <a:srgbClr val="C0C0C0"/>
                  </a:outerShdw>
                </a:effectLst>
              </a:rPr>
              <a:t>autophagy</a:t>
            </a:r>
            <a:r>
              <a:rPr lang="en-US" sz="2400" b="1" dirty="0" smtClean="0">
                <a:solidFill>
                  <a:srgbClr val="0000FF"/>
                </a:solidFill>
                <a:effectLst>
                  <a:outerShdw blurRad="38100" dist="38100" dir="2700000" algn="tl">
                    <a:srgbClr val="C0C0C0"/>
                  </a:outerShdw>
                </a:effectLst>
              </a:rPr>
              <a:t>)</a:t>
            </a:r>
            <a:r>
              <a:rPr lang="en-US" sz="2400" b="1" dirty="0" smtClean="0">
                <a:solidFill>
                  <a:srgbClr val="000000"/>
                </a:solidFill>
                <a:effectLst>
                  <a:outerShdw blurRad="38100" dist="38100" dir="2700000" algn="tl">
                    <a:srgbClr val="C0C0C0"/>
                  </a:outerShdw>
                </a:effectLst>
              </a:rPr>
              <a:t>.</a:t>
            </a:r>
          </a:p>
          <a:p>
            <a:pPr marL="533400" indent="-533400" eaLnBrk="1" hangingPunct="1">
              <a:spcBef>
                <a:spcPts val="0"/>
              </a:spcBef>
              <a:spcAft>
                <a:spcPts val="1200"/>
              </a:spcAft>
              <a:buClr>
                <a:schemeClr val="tx1"/>
              </a:buClr>
              <a:buFontTx/>
              <a:buAutoNum type="arabicParenR"/>
              <a:tabLst>
                <a:tab pos="2743200" algn="l"/>
              </a:tabLst>
              <a:defRPr/>
            </a:pPr>
            <a:r>
              <a:rPr lang="en-US" sz="2400" b="1" dirty="0" smtClean="0">
                <a:solidFill>
                  <a:srgbClr val="000000"/>
                </a:solidFill>
                <a:effectLst>
                  <a:outerShdw blurRad="38100" dist="38100" dir="2700000" algn="tl">
                    <a:srgbClr val="C0C0C0"/>
                  </a:outerShdw>
                </a:effectLst>
              </a:rPr>
              <a:t>Can fuse with food vacuoles to digest food, (when a food item is brought into the cell by </a:t>
            </a:r>
            <a:r>
              <a:rPr lang="en-US" sz="2400" b="1" dirty="0" err="1" smtClean="0">
                <a:solidFill>
                  <a:srgbClr val="000000"/>
                </a:solidFill>
                <a:effectLst>
                  <a:outerShdw blurRad="38100" dist="38100" dir="2700000" algn="tl">
                    <a:srgbClr val="C0C0C0"/>
                  </a:outerShdw>
                </a:effectLst>
              </a:rPr>
              <a:t>phagocytosis</a:t>
            </a:r>
            <a:r>
              <a:rPr lang="en-US" sz="2400" b="1" dirty="0" smtClean="0">
                <a:solidFill>
                  <a:srgbClr val="000000"/>
                </a:solidFill>
                <a:effectLst>
                  <a:outerShdw blurRad="38100" dist="38100" dir="2700000" algn="tl">
                    <a:srgbClr val="C0C0C0"/>
                  </a:outerShdw>
                </a:effectLst>
              </a:rPr>
              <a:t>).</a:t>
            </a:r>
          </a:p>
          <a:p>
            <a:pPr marL="533400" indent="-533400" eaLnBrk="1" hangingPunct="1">
              <a:spcBef>
                <a:spcPts val="0"/>
              </a:spcBef>
              <a:spcAft>
                <a:spcPts val="1200"/>
              </a:spcAft>
              <a:buClr>
                <a:schemeClr val="tx1"/>
              </a:buClr>
              <a:buFontTx/>
              <a:buAutoNum type="arabicParenR"/>
              <a:tabLst>
                <a:tab pos="2743200" algn="l"/>
              </a:tabLst>
              <a:defRPr/>
            </a:pPr>
            <a:r>
              <a:rPr lang="en-US" sz="2400" b="1" dirty="0" smtClean="0">
                <a:solidFill>
                  <a:srgbClr val="000000"/>
                </a:solidFill>
                <a:effectLst>
                  <a:outerShdw blurRad="38100" dist="38100" dir="2700000" algn="tl">
                    <a:srgbClr val="C0C0C0"/>
                  </a:outerShdw>
                </a:effectLst>
              </a:rPr>
              <a:t>Can also fuse with another organelle or part of the </a:t>
            </a:r>
            <a:r>
              <a:rPr lang="en-US" sz="2400" b="1" dirty="0" err="1" smtClean="0">
                <a:solidFill>
                  <a:srgbClr val="000000"/>
                </a:solidFill>
                <a:effectLst>
                  <a:outerShdw blurRad="38100" dist="38100" dir="2700000" algn="tl">
                    <a:srgbClr val="C0C0C0"/>
                  </a:outerShdw>
                </a:effectLst>
              </a:rPr>
              <a:t>cytosol</a:t>
            </a:r>
            <a:r>
              <a:rPr lang="en-US" sz="2400" b="1" dirty="0" smtClean="0">
                <a:solidFill>
                  <a:srgbClr val="000000"/>
                </a:solidFill>
                <a:effectLst>
                  <a:outerShdw blurRad="38100" dist="38100" dir="2700000" algn="tl">
                    <a:srgbClr val="C0C0C0"/>
                  </a:outerShdw>
                </a:effectLst>
              </a:rPr>
              <a:t>. This process of </a:t>
            </a:r>
            <a:r>
              <a:rPr lang="en-US" sz="2400" b="1" i="1" dirty="0" err="1" smtClean="0">
                <a:solidFill>
                  <a:srgbClr val="0000FF"/>
                </a:solidFill>
                <a:effectLst>
                  <a:outerShdw blurRad="38100" dist="38100" dir="2700000" algn="tl">
                    <a:srgbClr val="C0C0C0"/>
                  </a:outerShdw>
                </a:effectLst>
              </a:rPr>
              <a:t>autophagy</a:t>
            </a:r>
            <a:r>
              <a:rPr lang="en-US" sz="2400" b="1" i="1" dirty="0" smtClean="0">
                <a:solidFill>
                  <a:srgbClr val="000000"/>
                </a:solidFill>
                <a:effectLst>
                  <a:outerShdw blurRad="38100" dist="38100" dir="2700000" algn="tl">
                    <a:srgbClr val="C0C0C0"/>
                  </a:outerShdw>
                </a:effectLst>
              </a:rPr>
              <a:t> </a:t>
            </a:r>
            <a:r>
              <a:rPr lang="en-US" sz="2400" b="1" dirty="0" smtClean="0">
                <a:solidFill>
                  <a:srgbClr val="000000"/>
                </a:solidFill>
                <a:effectLst>
                  <a:outerShdw blurRad="38100" dist="38100" dir="2700000" algn="tl">
                    <a:srgbClr val="C0C0C0"/>
                  </a:outerShdw>
                </a:effectLst>
              </a:rPr>
              <a:t>called </a:t>
            </a:r>
            <a:r>
              <a:rPr lang="en-US" sz="2400" b="1" dirty="0" smtClean="0">
                <a:solidFill>
                  <a:srgbClr val="FF0000"/>
                </a:solidFill>
                <a:effectLst>
                  <a:outerShdw blurRad="38100" dist="38100" dir="2700000" algn="tl">
                    <a:srgbClr val="C0C0C0"/>
                  </a:outerShdw>
                </a:effectLst>
              </a:rPr>
              <a:t>recycling</a:t>
            </a:r>
            <a:r>
              <a:rPr lang="en-US" sz="2400" b="1" dirty="0" smtClean="0">
                <a:solidFill>
                  <a:srgbClr val="000000"/>
                </a:solidFill>
                <a:effectLst>
                  <a:outerShdw blurRad="38100" dist="38100" dir="2700000" algn="tl">
                    <a:srgbClr val="C0C0C0"/>
                  </a:outerShdw>
                </a:effectLst>
              </a:rPr>
              <a:t> which renews the cell.</a:t>
            </a:r>
          </a:p>
          <a:p>
            <a:pPr marL="533400" indent="-533400" eaLnBrk="1" hangingPunct="1">
              <a:spcBef>
                <a:spcPts val="0"/>
              </a:spcBef>
              <a:spcAft>
                <a:spcPts val="1200"/>
              </a:spcAft>
              <a:buFontTx/>
              <a:buAutoNum type="arabicPeriod" startAt="5"/>
              <a:tabLst>
                <a:tab pos="2743200" algn="l"/>
              </a:tabLst>
              <a:defRPr/>
            </a:pPr>
            <a:r>
              <a:rPr lang="en-US" sz="2400" b="1" dirty="0" smtClean="0">
                <a:effectLst>
                  <a:outerShdw blurRad="38100" dist="38100" dir="2700000" algn="tl">
                    <a:srgbClr val="C0C0C0"/>
                  </a:outerShdw>
                </a:effectLst>
              </a:rPr>
              <a:t>They digest unwanted particles.</a:t>
            </a:r>
          </a:p>
          <a:p>
            <a:pPr marL="533400" indent="-533400" eaLnBrk="1" hangingPunct="1">
              <a:spcBef>
                <a:spcPts val="0"/>
              </a:spcBef>
              <a:spcAft>
                <a:spcPts val="1200"/>
              </a:spcAft>
              <a:buFontTx/>
              <a:buAutoNum type="arabicPeriod" startAt="5"/>
              <a:tabLst>
                <a:tab pos="2743200" algn="l"/>
              </a:tabLst>
              <a:defRPr/>
            </a:pPr>
            <a:r>
              <a:rPr lang="en-US" sz="2400" b="1" dirty="0" smtClean="0">
                <a:effectLst>
                  <a:outerShdw blurRad="38100" dist="38100" dir="2700000" algn="tl">
                    <a:srgbClr val="C0C0C0"/>
                  </a:outerShdw>
                </a:effectLst>
              </a:rPr>
              <a:t>They help white blood cells to destroy bacteria.</a:t>
            </a:r>
          </a:p>
        </p:txBody>
      </p:sp>
      <p:sp>
        <p:nvSpPr>
          <p:cNvPr id="9219" name="Text Box 3"/>
          <p:cNvSpPr txBox="1">
            <a:spLocks noChangeArrowheads="1"/>
          </p:cNvSpPr>
          <p:nvPr/>
        </p:nvSpPr>
        <p:spPr bwMode="auto">
          <a:xfrm>
            <a:off x="1600200" y="242887"/>
            <a:ext cx="6172200" cy="519113"/>
          </a:xfrm>
          <a:prstGeom prst="rect">
            <a:avLst/>
          </a:prstGeom>
          <a:noFill/>
          <a:ln w="9525">
            <a:noFill/>
            <a:miter lim="800000"/>
            <a:headEnd/>
            <a:tailEnd/>
          </a:ln>
          <a:effectLst/>
        </p:spPr>
        <p:txBody>
          <a:bodyPr>
            <a:spAutoFit/>
          </a:bodyPr>
          <a:lstStyle/>
          <a:p>
            <a:pPr algn="ctr">
              <a:spcBef>
                <a:spcPct val="50000"/>
              </a:spcBef>
              <a:defRPr/>
            </a:pPr>
            <a:r>
              <a:rPr lang="en-GB" sz="2800" b="1" dirty="0">
                <a:solidFill>
                  <a:srgbClr val="0000FF"/>
                </a:solidFill>
                <a:effectLst>
                  <a:outerShdw blurRad="38100" dist="38100" dir="2700000" algn="tl">
                    <a:srgbClr val="C0C0C0"/>
                  </a:outerShdw>
                </a:effectLst>
              </a:rPr>
              <a:t>Function of </a:t>
            </a:r>
            <a:r>
              <a:rPr lang="en-GB" sz="2800" b="1" dirty="0" err="1">
                <a:solidFill>
                  <a:srgbClr val="0000FF"/>
                </a:solidFill>
                <a:effectLst>
                  <a:outerShdw blurRad="38100" dist="38100" dir="2700000" algn="tl">
                    <a:srgbClr val="C0C0C0"/>
                  </a:outerShdw>
                </a:effectLst>
              </a:rPr>
              <a:t>Lysosomal</a:t>
            </a:r>
            <a:r>
              <a:rPr lang="en-GB" sz="2800" b="1" dirty="0">
                <a:solidFill>
                  <a:srgbClr val="0000FF"/>
                </a:solidFill>
                <a:effectLst>
                  <a:outerShdw blurRad="38100" dist="38100" dir="2700000" algn="tl">
                    <a:srgbClr val="C0C0C0"/>
                  </a:outerShdw>
                </a:effectLst>
              </a:rPr>
              <a:t> enzymes</a:t>
            </a:r>
          </a:p>
        </p:txBody>
      </p:sp>
      <p:grpSp>
        <p:nvGrpSpPr>
          <p:cNvPr id="6" name="Group 5"/>
          <p:cNvGrpSpPr/>
          <p:nvPr/>
        </p:nvGrpSpPr>
        <p:grpSpPr>
          <a:xfrm>
            <a:off x="38100" y="1292"/>
            <a:ext cx="9029700" cy="1266444"/>
            <a:chOff x="38100" y="1292"/>
            <a:chExt cx="9029700" cy="1266444"/>
          </a:xfrm>
        </p:grpSpPr>
        <p:sp>
          <p:nvSpPr>
            <p:cNvPr id="7"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lum bright="-12000" contrast="24000"/>
            <a:extLst>
              <a:ext uri="{28A0092B-C50C-407E-A947-70E740481C1C}">
                <a14:useLocalDpi xmlns:a14="http://schemas.microsoft.com/office/drawing/2010/main" val="0"/>
              </a:ext>
            </a:extLst>
          </a:blip>
          <a:srcRect b="3078"/>
          <a:stretch>
            <a:fillRect/>
          </a:stretch>
        </p:blipFill>
        <p:spPr bwMode="auto">
          <a:xfrm>
            <a:off x="673100" y="153988"/>
            <a:ext cx="7404100" cy="639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4" name="Picture 6" descr="FG06_012"/>
          <p:cNvPicPr>
            <a:picLocks noChangeAspect="1" noChangeArrowheads="1"/>
          </p:cNvPicPr>
          <p:nvPr/>
        </p:nvPicPr>
        <p:blipFill>
          <a:blip r:embed="rId3">
            <a:extLst>
              <a:ext uri="{28A0092B-C50C-407E-A947-70E740481C1C}">
                <a14:useLocalDpi xmlns:a14="http://schemas.microsoft.com/office/drawing/2010/main" val="0"/>
              </a:ext>
            </a:extLst>
          </a:blip>
          <a:srcRect t="9001" r="53166" b="46806"/>
          <a:stretch>
            <a:fillRect/>
          </a:stretch>
        </p:blipFill>
        <p:spPr bwMode="auto">
          <a:xfrm>
            <a:off x="6477000" y="1219200"/>
            <a:ext cx="2525713"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Rectangle 2"/>
          <p:cNvSpPr>
            <a:spLocks noGrp="1" noChangeArrowheads="1"/>
          </p:cNvSpPr>
          <p:nvPr>
            <p:ph type="body" idx="1"/>
          </p:nvPr>
        </p:nvSpPr>
        <p:spPr>
          <a:xfrm>
            <a:off x="76200" y="1771650"/>
            <a:ext cx="6705600" cy="4770537"/>
          </a:xfrm>
        </p:spPr>
        <p:txBody>
          <a:bodyPr>
            <a:spAutoFit/>
          </a:bodyPr>
          <a:lstStyle/>
          <a:p>
            <a:pPr marL="609600" indent="-609600">
              <a:tabLst>
                <a:tab pos="2743200" algn="l"/>
              </a:tabLst>
              <a:defRPr/>
            </a:pPr>
            <a:r>
              <a:rPr lang="en-US" sz="2000" b="1" dirty="0">
                <a:effectLst>
                  <a:outerShdw blurRad="38100" dist="38100" dir="2700000" algn="tl">
                    <a:srgbClr val="DDDDDD"/>
                  </a:outerShdw>
                </a:effectLst>
                <a:ea typeface="ＭＳ Ｐゴシック" charset="0"/>
              </a:rPr>
              <a:t>They are membrane-bound sacs </a:t>
            </a:r>
            <a:r>
              <a:rPr lang="en-US" sz="2000" b="1" dirty="0" smtClean="0">
                <a:solidFill>
                  <a:srgbClr val="000000"/>
                </a:solidFill>
                <a:ea typeface="ＭＳ Ｐゴシック" charset="0"/>
              </a:rPr>
              <a:t>with </a:t>
            </a:r>
            <a:r>
              <a:rPr lang="en-US" sz="2000" b="1" dirty="0">
                <a:solidFill>
                  <a:srgbClr val="000000"/>
                </a:solidFill>
                <a:ea typeface="ＭＳ Ｐゴシック" charset="0"/>
              </a:rPr>
              <a:t>varied </a:t>
            </a:r>
            <a:r>
              <a:rPr lang="en-US" sz="2000" b="1" dirty="0" smtClean="0">
                <a:solidFill>
                  <a:srgbClr val="000000"/>
                </a:solidFill>
                <a:ea typeface="ＭＳ Ｐゴシック" charset="0"/>
              </a:rPr>
              <a:t>functions such as  </a:t>
            </a:r>
            <a:r>
              <a:rPr lang="en-US" sz="2000" b="1" dirty="0">
                <a:effectLst>
                  <a:outerShdw blurRad="38100" dist="38100" dir="2700000" algn="tl">
                    <a:srgbClr val="DDDDDD"/>
                  </a:outerShdw>
                </a:effectLst>
                <a:ea typeface="ＭＳ Ｐゴシック" charset="0"/>
              </a:rPr>
              <a:t>storage, digestion, and </a:t>
            </a:r>
            <a:r>
              <a:rPr lang="en-US" sz="2000" b="1" dirty="0" smtClean="0">
                <a:effectLst>
                  <a:outerShdw blurRad="38100" dist="38100" dir="2700000" algn="tl">
                    <a:srgbClr val="DDDDDD"/>
                  </a:outerShdw>
                </a:effectLst>
                <a:ea typeface="ＭＳ Ｐゴシック" charset="0"/>
              </a:rPr>
              <a:t>waste removal.</a:t>
            </a:r>
            <a:endParaRPr lang="en-US" sz="2000" b="1" dirty="0">
              <a:effectLst>
                <a:outerShdw blurRad="38100" dist="38100" dir="2700000" algn="tl">
                  <a:srgbClr val="DDDDDD"/>
                </a:outerShdw>
              </a:effectLst>
              <a:ea typeface="ＭＳ Ｐゴシック" charset="0"/>
            </a:endParaRPr>
          </a:p>
          <a:p>
            <a:pPr marL="609600" indent="-609600">
              <a:tabLst>
                <a:tab pos="2743200" algn="l"/>
              </a:tabLst>
              <a:defRPr/>
            </a:pPr>
            <a:r>
              <a:rPr lang="en-US" sz="2000" b="1" dirty="0">
                <a:effectLst>
                  <a:outerShdw blurRad="38100" dist="38100" dir="2700000" algn="tl">
                    <a:srgbClr val="DDDDDD"/>
                  </a:outerShdw>
                </a:effectLst>
                <a:ea typeface="ＭＳ Ｐゴシック" charset="0"/>
              </a:rPr>
              <a:t>Contain water solution and help plants maintain shape</a:t>
            </a:r>
          </a:p>
          <a:p>
            <a:pPr marL="609600" indent="-609600" eaLnBrk="1" hangingPunct="1">
              <a:buClr>
                <a:srgbClr val="339933"/>
              </a:buClr>
              <a:buFontTx/>
              <a:buNone/>
              <a:tabLst>
                <a:tab pos="2743200" algn="l"/>
              </a:tabLst>
              <a:defRPr/>
            </a:pPr>
            <a:r>
              <a:rPr lang="en-US" sz="2000" b="1" dirty="0" smtClean="0">
                <a:solidFill>
                  <a:srgbClr val="000000"/>
                </a:solidFill>
                <a:effectLst>
                  <a:outerShdw blurRad="38100" dist="38100" dir="2700000" algn="tl">
                    <a:srgbClr val="DDDDDD"/>
                  </a:outerShdw>
                </a:effectLst>
                <a:ea typeface="ＭＳ Ｐゴシック" charset="0"/>
              </a:rPr>
              <a:t>  </a:t>
            </a:r>
            <a:r>
              <a:rPr lang="en-US" sz="2000" b="1" u="sng" dirty="0" smtClean="0">
                <a:solidFill>
                  <a:srgbClr val="000000"/>
                </a:solidFill>
                <a:effectLst>
                  <a:outerShdw blurRad="38100" dist="38100" dir="2700000" algn="tl">
                    <a:srgbClr val="DDDDDD"/>
                  </a:outerShdw>
                </a:effectLst>
                <a:ea typeface="ＭＳ Ｐゴシック" charset="0"/>
              </a:rPr>
              <a:t>There are different types of vacuoles including:</a:t>
            </a:r>
            <a:endParaRPr lang="en-US" sz="2000" b="1" u="sng" dirty="0">
              <a:solidFill>
                <a:srgbClr val="000000"/>
              </a:solidFill>
              <a:effectLst>
                <a:outerShdw blurRad="38100" dist="38100" dir="2700000" algn="tl">
                  <a:srgbClr val="DDDDDD"/>
                </a:outerShdw>
              </a:effectLst>
              <a:ea typeface="ＭＳ Ｐゴシック" charset="0"/>
            </a:endParaRPr>
          </a:p>
          <a:p>
            <a:pPr marL="990600" lvl="1" indent="-533400" eaLnBrk="1" hangingPunct="1">
              <a:buClr>
                <a:srgbClr val="339933"/>
              </a:buClr>
              <a:buFontTx/>
              <a:buAutoNum type="arabicPeriod"/>
              <a:tabLst>
                <a:tab pos="2743200" algn="l"/>
              </a:tabLst>
              <a:defRPr/>
            </a:pPr>
            <a:endParaRPr lang="en-US" sz="2000" b="1" dirty="0" smtClean="0">
              <a:solidFill>
                <a:srgbClr val="FF0000"/>
              </a:solidFill>
              <a:effectLst>
                <a:outerShdw blurRad="38100" dist="38100" dir="2700000" algn="tl">
                  <a:srgbClr val="DDDDDD"/>
                </a:outerShdw>
              </a:effectLst>
              <a:ea typeface="Arial" charset="0"/>
            </a:endParaRPr>
          </a:p>
          <a:p>
            <a:pPr marL="990600" lvl="1" indent="-533400" eaLnBrk="1" hangingPunct="1">
              <a:buClr>
                <a:srgbClr val="339933"/>
              </a:buClr>
              <a:buFontTx/>
              <a:buAutoNum type="arabicPeriod"/>
              <a:tabLst>
                <a:tab pos="2743200" algn="l"/>
              </a:tabLst>
              <a:defRPr/>
            </a:pPr>
            <a:r>
              <a:rPr lang="en-US" sz="2000" b="1" dirty="0" smtClean="0">
                <a:solidFill>
                  <a:srgbClr val="FF0000"/>
                </a:solidFill>
                <a:effectLst>
                  <a:outerShdw blurRad="38100" dist="38100" dir="2700000" algn="tl">
                    <a:srgbClr val="DDDDDD"/>
                  </a:outerShdw>
                </a:effectLst>
                <a:ea typeface="Arial" charset="0"/>
              </a:rPr>
              <a:t>Food vacuoles</a:t>
            </a:r>
            <a:r>
              <a:rPr lang="en-US" sz="2000" b="1" dirty="0" smtClean="0">
                <a:solidFill>
                  <a:srgbClr val="000000"/>
                </a:solidFill>
                <a:effectLst>
                  <a:outerShdw blurRad="38100" dist="38100" dir="2700000" algn="tl">
                    <a:srgbClr val="DDDDDD"/>
                  </a:outerShdw>
                </a:effectLst>
                <a:ea typeface="Arial" charset="0"/>
              </a:rPr>
              <a:t>, </a:t>
            </a:r>
            <a:r>
              <a:rPr lang="en-US" sz="2000" b="1" dirty="0">
                <a:solidFill>
                  <a:srgbClr val="000000"/>
                </a:solidFill>
                <a:effectLst>
                  <a:outerShdw blurRad="38100" dist="38100" dir="2700000" algn="tl">
                    <a:srgbClr val="DDDDDD"/>
                  </a:outerShdw>
                </a:effectLst>
                <a:ea typeface="Arial" charset="0"/>
              </a:rPr>
              <a:t>from phagocytosis, fuse with lysosomes </a:t>
            </a:r>
            <a:r>
              <a:rPr lang="en-US" sz="2000" b="1" dirty="0">
                <a:ea typeface="Arial" charset="0"/>
              </a:rPr>
              <a:t>for digestion</a:t>
            </a:r>
            <a:r>
              <a:rPr lang="en-US" sz="2000" b="1" dirty="0">
                <a:solidFill>
                  <a:srgbClr val="000000"/>
                </a:solidFill>
                <a:effectLst>
                  <a:outerShdw blurRad="38100" dist="38100" dir="2700000" algn="tl">
                    <a:srgbClr val="DDDDDD"/>
                  </a:outerShdw>
                </a:effectLst>
                <a:ea typeface="Arial" charset="0"/>
              </a:rPr>
              <a:t>.</a:t>
            </a:r>
          </a:p>
          <a:p>
            <a:pPr marL="990600" lvl="1" indent="-533400" eaLnBrk="1" hangingPunct="1">
              <a:buClr>
                <a:srgbClr val="339933"/>
              </a:buClr>
              <a:buFontTx/>
              <a:buAutoNum type="arabicPeriod"/>
              <a:tabLst>
                <a:tab pos="2743200" algn="l"/>
              </a:tabLst>
              <a:defRPr/>
            </a:pPr>
            <a:r>
              <a:rPr lang="en-US" sz="2000" b="1" dirty="0">
                <a:solidFill>
                  <a:srgbClr val="FF0000"/>
                </a:solidFill>
                <a:effectLst>
                  <a:outerShdw blurRad="38100" dist="38100" dir="2700000" algn="tl">
                    <a:srgbClr val="DDDDDD"/>
                  </a:outerShdw>
                </a:effectLst>
                <a:ea typeface="Arial" charset="0"/>
              </a:rPr>
              <a:t>Contractile </a:t>
            </a:r>
            <a:r>
              <a:rPr lang="en-US" sz="2000" b="1" dirty="0" smtClean="0">
                <a:solidFill>
                  <a:srgbClr val="FF0000"/>
                </a:solidFill>
                <a:effectLst>
                  <a:outerShdw blurRad="38100" dist="38100" dir="2700000" algn="tl">
                    <a:srgbClr val="DDDDDD"/>
                  </a:outerShdw>
                </a:effectLst>
                <a:ea typeface="Arial" charset="0"/>
              </a:rPr>
              <a:t>vacuoles</a:t>
            </a:r>
            <a:r>
              <a:rPr lang="en-US" sz="2000" b="1" dirty="0" smtClean="0">
                <a:solidFill>
                  <a:srgbClr val="000000"/>
                </a:solidFill>
                <a:effectLst>
                  <a:outerShdw blurRad="38100" dist="38100" dir="2700000" algn="tl">
                    <a:srgbClr val="DDDDDD"/>
                  </a:outerShdw>
                </a:effectLst>
                <a:ea typeface="Arial" charset="0"/>
              </a:rPr>
              <a:t>, </a:t>
            </a:r>
            <a:r>
              <a:rPr lang="en-US" sz="2000" b="1" dirty="0">
                <a:solidFill>
                  <a:srgbClr val="000000"/>
                </a:solidFill>
                <a:effectLst>
                  <a:outerShdw blurRad="38100" dist="38100" dir="2700000" algn="tl">
                    <a:srgbClr val="DDDDDD"/>
                  </a:outerShdw>
                </a:effectLst>
                <a:ea typeface="Arial" charset="0"/>
              </a:rPr>
              <a:t>found in freshwater protists </a:t>
            </a:r>
            <a:r>
              <a:rPr lang="en-US" sz="2000" b="1" dirty="0">
                <a:ea typeface="Arial" charset="0"/>
              </a:rPr>
              <a:t>maintains water balance by</a:t>
            </a:r>
            <a:r>
              <a:rPr lang="en-US" sz="2000" b="1" dirty="0">
                <a:solidFill>
                  <a:srgbClr val="000000"/>
                </a:solidFill>
                <a:effectLst>
                  <a:outerShdw blurRad="38100" dist="38100" dir="2700000" algn="tl">
                    <a:srgbClr val="DDDDDD"/>
                  </a:outerShdw>
                </a:effectLst>
                <a:ea typeface="Arial" charset="0"/>
              </a:rPr>
              <a:t> pumping excess water out of the cell.</a:t>
            </a:r>
          </a:p>
          <a:p>
            <a:pPr marL="990600" lvl="1" indent="-533400" eaLnBrk="1" hangingPunct="1">
              <a:buClr>
                <a:srgbClr val="339933"/>
              </a:buClr>
              <a:buFontTx/>
              <a:buAutoNum type="arabicPeriod"/>
              <a:tabLst>
                <a:tab pos="2743200" algn="l"/>
              </a:tabLst>
              <a:defRPr/>
            </a:pPr>
            <a:r>
              <a:rPr lang="en-US" sz="2000" b="1" dirty="0">
                <a:solidFill>
                  <a:srgbClr val="FF0000"/>
                </a:solidFill>
                <a:effectLst>
                  <a:outerShdw blurRad="38100" dist="38100" dir="2700000" algn="tl">
                    <a:srgbClr val="DDDDDD"/>
                  </a:outerShdw>
                </a:effectLst>
                <a:ea typeface="Arial" charset="0"/>
              </a:rPr>
              <a:t>Central vacuoles</a:t>
            </a:r>
            <a:r>
              <a:rPr lang="en-US" sz="2000" b="1" dirty="0">
                <a:solidFill>
                  <a:srgbClr val="000000"/>
                </a:solidFill>
                <a:effectLst>
                  <a:outerShdw blurRad="38100" dist="38100" dir="2700000" algn="tl">
                    <a:srgbClr val="DDDDDD"/>
                  </a:outerShdw>
                </a:effectLst>
                <a:ea typeface="Arial" charset="0"/>
              </a:rPr>
              <a:t> </a:t>
            </a:r>
            <a:r>
              <a:rPr lang="en-US" sz="2000" b="1" dirty="0" smtClean="0">
                <a:ea typeface="Arial" charset="0"/>
              </a:rPr>
              <a:t>(mature </a:t>
            </a:r>
            <a:r>
              <a:rPr lang="en-US" sz="2000" b="1" dirty="0">
                <a:ea typeface="Arial" charset="0"/>
              </a:rPr>
              <a:t>plants) stores waste, maintains turgidity.</a:t>
            </a:r>
          </a:p>
        </p:txBody>
      </p:sp>
      <p:sp>
        <p:nvSpPr>
          <p:cNvPr id="11267" name="Rectangle 3"/>
          <p:cNvSpPr>
            <a:spLocks noGrp="1" noChangeArrowheads="1"/>
          </p:cNvSpPr>
          <p:nvPr>
            <p:ph type="title"/>
          </p:nvPr>
        </p:nvSpPr>
        <p:spPr>
          <a:xfrm>
            <a:off x="1066800" y="152400"/>
            <a:ext cx="7009107" cy="762000"/>
          </a:xfrm>
        </p:spPr>
        <p:txBody>
          <a:bodyPr/>
          <a:lstStyle/>
          <a:p>
            <a:pPr eaLnBrk="1" hangingPunct="1">
              <a:defRPr/>
            </a:pPr>
            <a:r>
              <a:rPr lang="en-US" sz="3200" b="1" dirty="0" smtClean="0">
                <a:solidFill>
                  <a:srgbClr val="0000FF"/>
                </a:solidFill>
                <a:effectLst>
                  <a:outerShdw blurRad="38100" dist="38100" dir="2700000" algn="tl">
                    <a:srgbClr val="C0C0C0"/>
                  </a:outerShdw>
                </a:effectLst>
              </a:rPr>
              <a:t>D)- Vacuoles: </a:t>
            </a:r>
            <a:r>
              <a:rPr lang="en-US" sz="2400" b="1" dirty="0" smtClean="0">
                <a:solidFill>
                  <a:srgbClr val="FF00FF"/>
                </a:solidFill>
              </a:rPr>
              <a:t/>
            </a:r>
            <a:br>
              <a:rPr lang="en-US" sz="2400" b="1" dirty="0" smtClean="0">
                <a:solidFill>
                  <a:srgbClr val="FF00FF"/>
                </a:solidFill>
              </a:rPr>
            </a:br>
            <a:r>
              <a:rPr lang="en-US" sz="2000" b="1" dirty="0" smtClean="0">
                <a:solidFill>
                  <a:schemeClr val="tx1"/>
                </a:solidFill>
              </a:rPr>
              <a:t>have diverse functions</a:t>
            </a:r>
            <a:r>
              <a:rPr lang="ar-SA" sz="2000" b="1" dirty="0" smtClean="0">
                <a:solidFill>
                  <a:schemeClr val="tx1"/>
                </a:solidFill>
              </a:rPr>
              <a:t> </a:t>
            </a:r>
            <a:r>
              <a:rPr lang="en-GB" sz="2000" b="1" dirty="0" smtClean="0">
                <a:solidFill>
                  <a:schemeClr val="tx1"/>
                </a:solidFill>
                <a:effectLst>
                  <a:outerShdw blurRad="38100" dist="38100" dir="2700000" algn="tl">
                    <a:srgbClr val="C0C0C0"/>
                  </a:outerShdw>
                </a:effectLst>
              </a:rPr>
              <a:t>in </a:t>
            </a:r>
            <a:r>
              <a:rPr lang="en-US" sz="2000" b="1" dirty="0" smtClean="0">
                <a:solidFill>
                  <a:schemeClr val="tx1"/>
                </a:solidFill>
              </a:rPr>
              <a:t>cell maintenance</a:t>
            </a:r>
            <a:endParaRPr lang="en-US" sz="1600" dirty="0" smtClean="0">
              <a:solidFill>
                <a:schemeClr val="tx1"/>
              </a:solidFill>
              <a:effectLst>
                <a:outerShdw blurRad="38100" dist="38100" dir="2700000" algn="tl">
                  <a:srgbClr val="C0C0C0"/>
                </a:outerShdw>
              </a:effectLst>
            </a:endParaRPr>
          </a:p>
        </p:txBody>
      </p:sp>
      <p:grpSp>
        <p:nvGrpSpPr>
          <p:cNvPr id="7" name="Group 6"/>
          <p:cNvGrpSpPr/>
          <p:nvPr/>
        </p:nvGrpSpPr>
        <p:grpSpPr>
          <a:xfrm>
            <a:off x="38100" y="1292"/>
            <a:ext cx="9029700" cy="1266444"/>
            <a:chOff x="38100" y="1292"/>
            <a:chExt cx="9029700" cy="1266444"/>
          </a:xfrm>
        </p:grpSpPr>
        <p:sp>
          <p:nvSpPr>
            <p:cNvPr id="8" name="Line 6"/>
            <p:cNvSpPr>
              <a:spLocks noChangeShapeType="1"/>
            </p:cNvSpPr>
            <p:nvPr/>
          </p:nvSpPr>
          <p:spPr bwMode="auto">
            <a:xfrm>
              <a:off x="1219200" y="1114425"/>
              <a:ext cx="7696200"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l="18588" t="8064" r="4047"/>
            <a:stretch>
              <a:fillRect/>
            </a:stretch>
          </p:blipFill>
          <p:spPr bwMode="auto">
            <a:xfrm>
              <a:off x="38100" y="76200"/>
              <a:ext cx="9715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0504" r="11176"/>
            <a:stretch/>
          </p:blipFill>
          <p:spPr>
            <a:xfrm>
              <a:off x="8075907" y="1292"/>
              <a:ext cx="991893" cy="1266444"/>
            </a:xfrm>
            <a:prstGeom prst="rect">
              <a:avLst/>
            </a:prstGeom>
          </p:spPr>
        </p:pic>
      </p:grpSp>
    </p:spTree>
    <p:custDataLst>
      <p:tags r:id="rId1"/>
    </p:custDataLst>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6"/>
  <p:tag name="ARTICULATE_REFERENCE_COUNT" val="0"/>
  <p:tag name="ARTICULATE_PLAYER_GLOSSARY_XML" val="&lt;?xml version=&quot;1.0&quot; encoding=&quot;utf-16&quot;?&gt;&lt;glossary xmlns:xsi=&quot;http://www.w3.org/2001/XMLSchema-instance&quot; xmlns:xsd=&quot;http://www.w3.org/2001/XMLSchema&quot;&gt;&lt;terms /&gt;&lt;/glossary&gt;"/>
  <p:tag name="ARTICULATE_PROJECT_OPEN" val="1"/>
  <p:tag name="TAG_BACKING_FORM_KEY" val="394054-c:\ashraf\d\ashraf 2\lectures\saudia\145-zoo\gamal-lectures\new-articulate\lectures\lecture-7 cell-organelles\lecture 7.pptx"/>
  <p:tag name="ARTICULATE_PRESENTER_VERSION" val="7"/>
  <p:tag name="ARTICULATE_USED_PAGE_ORIENTATION" val="1"/>
  <p:tag name="ARTICULATE_USED_PAGE_SIZE" val="1"/>
</p:tagLst>
</file>

<file path=ppt/tags/tag10.xml><?xml version="1.0" encoding="utf-8"?>
<p:tagLst xmlns:a="http://schemas.openxmlformats.org/drawingml/2006/main" xmlns:r="http://schemas.openxmlformats.org/officeDocument/2006/relationships" xmlns:p="http://schemas.openxmlformats.org/presentationml/2006/main">
  <p:tag name="VIDEO_ID" val="24513631-73ee-4771-a51b-bfc1c24567fd"/>
  <p:tag name="VIDEO_SOURCE_TYPE" val="local"/>
  <p:tag name="VIDEO_TITLE" val="golgi.swf"/>
  <p:tag name="OVERRIDE_SWF" val="YES"/>
  <p:tag name="THUMBNAIL_IS_PLACEHOLDER" val="False"/>
  <p:tag name="SWF_MOVIE_PATH" val="golgi.swf"/>
  <p:tag name="SWF_MOVIE_PATH_ORIGINAL" val="golgi.swf"/>
  <p:tag name="SWF_MOVIE_PATH_SOURCE" val="C:\Ashraf\D\Ashraf 2\Lectures\Saudia\145-Zoo\Gamal-Lectures\New-Articulate\Lectures\Lecture-7 Cell-Organelles\golgi.swf"/>
  <p:tag name="CONTAINER" val="inplayer"/>
  <p:tag name="ART_PLAYER" val="YES"/>
  <p:tag name="VIDEO_SHOW_CONTROLS" val="False"/>
  <p:tag name="WINDOW_SIZE_WIDTH" val="550"/>
  <p:tag name="WINDOW_SIZE_HEIGHT" val="600"/>
  <p:tag name="ARTICULATE_LAYER_TIMING" val="0.00"/>
  <p:tag name="VIDEO_MODE" val="swf"/>
  <p:tag name="SWF_MOVIE_DURATION" val="15417"/>
  <p:tag name="VIDEO_KEY" val="8382318d-558c-410c-b64f-4a0b4d203c1d"/>
</p:tagLst>
</file>

<file path=ppt/tags/tag11.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 name="ARTICULATE_USED_LAYOUT" val="2"/>
  <p:tag name="AUDIO_ID" val="262"/>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3"/>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4"/>
</p:tagLst>
</file>

<file path=ppt/tags/tag14.xml><?xml version="1.0" encoding="utf-8"?>
<p:tagLst xmlns:a="http://schemas.openxmlformats.org/drawingml/2006/main" xmlns:r="http://schemas.openxmlformats.org/officeDocument/2006/relationships" xmlns:p="http://schemas.openxmlformats.org/presentationml/2006/main">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 name="AUDIO_ID" val="265"/>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6"/>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7"/>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2"/>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8"/>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9"/>
</p:tagLst>
</file>

<file path=ppt/tags/tag2.xml><?xml version="1.0" encoding="utf-8"?>
<p:tagLst xmlns:a="http://schemas.openxmlformats.org/drawingml/2006/main" xmlns:r="http://schemas.openxmlformats.org/officeDocument/2006/relationships" xmlns:p="http://schemas.openxmlformats.org/presentationml/2006/main">
  <p:tag name="ARTICULATE_USED_LAYOUT" val="7"/>
  <p:tag name="ARTICULATE_NAV_LEVEL" val="1"/>
  <p:tag name="ARTICULATE_SLIDE_PRESENTER_GUID" val="1fe7314b-247b-496d-9ecd-c61b5d4bbf8b"/>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 name="AUDIO_ID" val="270"/>
</p:tagLst>
</file>

<file path=ppt/tags/tag20.xml><?xml version="1.0" encoding="utf-8"?>
<p:tagLst xmlns:a="http://schemas.openxmlformats.org/drawingml/2006/main" xmlns:r="http://schemas.openxmlformats.org/officeDocument/2006/relationships" xmlns:p="http://schemas.openxmlformats.org/presentationml/2006/main">
  <p:tag name="QUIZMAKER_QUIZ_FILENAME" val="C:\Ashraf\D\Faculty file\e-Larning\1433-1434\المحتوى الرقمي\Zoo-145\Without-Sound\5 Lecture-Cell-Organelles\Quiz1.quiz"/>
  <p:tag name="QUIZMAKER_QUIZ_SLIDE_ID" val="293"/>
  <p:tag name="OVERRIDE" val="QUIZMAKER_QUIZ_SLIDE"/>
  <p:tag name="QUIZMAKER_QUIZ_TITLE" val="Quiz1"/>
  <p:tag name="ARTICULATE_DESCRIPTION" val="Quiz - 4 questions"/>
  <p:tag name="AQP_PASS_SCORE" val="60"/>
  <p:tag name="QUIZMAKER_LAST_MODIFY_DATE" val="41652.353275463"/>
  <p:tag name="EMBEDDEDCONTENT_LASTWRITETIMEUTC" val="2014-01-13 05:28:43Z"/>
  <p:tag name="ELAPSEDTIME" val="5"/>
  <p:tag name="AQP_PASS_ACTION" val="2"/>
  <p:tag name="AQP_FAIL_ACTION" val="2"/>
  <p:tag name="ARTICULATE_SHOW_IN_MENU" val="multipleitems"/>
  <p:tag name="ARTICULATE_SLIDE_THUMBNAIL_REFRESH" val="1"/>
  <p:tag name="ARTICULATE_USED_LAYOUT" val="6"/>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False"/>
  <p:tag name="ARTICULATE_PLAYER_CONTROL_NOTES" val="False"/>
  <p:tag name="ARTICULATE_PLAYER_CONTROL_RESOURCES" val="True"/>
  <p:tag name="ARTICULATE_PLAYER_CONTROL_MENU" val="True"/>
  <p:tag name="ARTICULATE_PLAYER_CONTROL_GLOSSARY" val="False"/>
  <p:tag name="ARTICULATE_PLAYER_SEEKBAR" val="False"/>
  <p:tag name="ARTICULATE_PLAYER_CONTROL_PLAYPAUSE" val="False"/>
  <p:tag name="ARTICULATE_PLAYER_CONTROLS_SET" val="True"/>
  <p:tag name="AUDIO_ID" val="293"/>
</p:tagLst>
</file>

<file path=ppt/tags/tag21.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22.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23.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24.xml><?xml version="1.0" encoding="utf-8"?>
<p:tagLst xmlns:a="http://schemas.openxmlformats.org/drawingml/2006/main" xmlns:r="http://schemas.openxmlformats.org/officeDocument/2006/relationships" xmlns:p="http://schemas.openxmlformats.org/presentationml/2006/main">
  <p:tag name="ARTICULATE_SLIDE_GUID" val="fdc36053-3428-461a-b770-225e36c90266"/>
  <p:tag name="ARTICULATE_PLAYLIST_ID" val="-1"/>
  <p:tag name="ARTICULATE_SLIDE_NAV" val="17"/>
  <p:tag name="ARTICULATE_SLIDE_THUMBNAIL_REFRESH" val="1"/>
  <p:tag name="ARTICULATE_USED_LAYOUT" val="1"/>
  <p:tag name="ARTICULATE_NAV_LEVEL" val="1"/>
  <p:tag name="ARTICULATE_SLIDE_PRESENTER_GUID" val="1fe7314b-247b-496d-9ecd-c61b5d4bbf8b"/>
  <p:tag name="ARTICULATE_SLIDE_PAUSE" val="0"/>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94"/>
</p:tagLst>
</file>

<file path=ppt/tags/tag25.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6.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7.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8.xml><?xml version="1.0" encoding="utf-8"?>
<p:tagLst xmlns:a="http://schemas.openxmlformats.org/drawingml/2006/main" xmlns:r="http://schemas.openxmlformats.org/officeDocument/2006/relationships" xmlns:p="http://schemas.openxmlformats.org/presentationml/2006/main">
  <p:tag name="DUPLICATEID" val="06d7afbce09946128653d101d6d53703"/>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xml><?xml version="1.0" encoding="utf-8"?>
<p:tagLst xmlns:a="http://schemas.openxmlformats.org/drawingml/2006/main" xmlns:r="http://schemas.openxmlformats.org/officeDocument/2006/relationships" xmlns:p="http://schemas.openxmlformats.org/presentationml/2006/main">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 name="AUDIO_ID" val="257"/>
</p:tagLst>
</file>

<file path=ppt/tags/tag5.xml><?xml version="1.0" encoding="utf-8"?>
<p:tagLst xmlns:a="http://schemas.openxmlformats.org/drawingml/2006/main" xmlns:r="http://schemas.openxmlformats.org/officeDocument/2006/relationships" xmlns:p="http://schemas.openxmlformats.org/presentationml/2006/main">
  <p:tag name="ARTICULATE_USED_LAYOUT" val="7"/>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 name="AUDIO_ID" val="291"/>
</p:tagLst>
</file>

<file path=ppt/tags/tag6.xml><?xml version="1.0" encoding="utf-8"?>
<p:tagLst xmlns:a="http://schemas.openxmlformats.org/drawingml/2006/main" xmlns:r="http://schemas.openxmlformats.org/officeDocument/2006/relationships" xmlns:p="http://schemas.openxmlformats.org/presentationml/2006/main">
  <p:tag name="ARTICULATE_USED_LAYOUT" val="2"/>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RTICULATE_SLIDE_THUMBNAIL_REFRESH" val="1"/>
  <p:tag name="AUDIO_ID" val="259"/>
</p:tagLst>
</file>

<file path=ppt/tags/tag7.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1fe7314b-247b-496d-9ecd-c61b5d4bbf8b"/>
  <p:tag name="ARTICULATE_SLIDE_PAUSE" val="1"/>
  <p:tag name="ARTICULATE_LOCK_SLIDE" val="0"/>
  <p:tag name="ARTICULATE_HIDE_SLIDE" val="0"/>
  <p:tag name="ARTICULATE_PLAYER_CONTROL_PREVIOUS" val="True"/>
  <p:tag name="ARTICULATE_PLAYER_CONTROL_NEXT" val="True"/>
  <p:tag name="ARTICULATE_PLAYER_IS_DEFAULT" val="True"/>
  <p:tag name="ARTICULATE_PLAYER_CONTROL_NOTES" val="False"/>
  <p:tag name="ARTICULATE_PLAYER_CONTROL_RESOURCES" val="True"/>
  <p:tag name="ARTICULATE_PLAYER_CONTROL_MENU" val="True"/>
  <p:tag name="ARTICULATE_PLAYER_CONTROL_GLOSSARY" val="False"/>
  <p:tag name="ARTICULATE_PLAYER_SEEKBAR" val="True"/>
  <p:tag name="ARTICULATE_PLAYER_CONTROL_PLAYPAUSE" val="True"/>
  <p:tag name="AUDIO_ID" val="260"/>
  <p:tag name="ARTICULATE_USED_LAYOUT" val="2"/>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DUPLICATEID" val="b2a5599e5344462f8c6d77eb1e87b45b"/>
</p:tagLst>
</file>

<file path=ppt/tags/tag9.xml><?xml version="1.0" encoding="utf-8"?>
<p:tagLst xmlns:a="http://schemas.openxmlformats.org/drawingml/2006/main" xmlns:r="http://schemas.openxmlformats.org/officeDocument/2006/relationships" xmlns:p="http://schemas.openxmlformats.org/presentationml/2006/main">
  <p:tag name="DUPLICATEID" val="a3edf62f74114d708589ac450438c4e7"/>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906</TotalTime>
  <Words>828</Words>
  <Application>Microsoft Office PowerPoint</Application>
  <PresentationFormat>On-screen Show (4:3)</PresentationFormat>
  <Paragraphs>87</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PowerPoint Presentation</vt:lpstr>
      <vt:lpstr>PowerPoint Presentation</vt:lpstr>
      <vt:lpstr>A)- The endoplasmic reticulum (ER)  (intracellular highway)</vt:lpstr>
      <vt:lpstr>PowerPoint Presentation</vt:lpstr>
      <vt:lpstr>B)- Golgi apparatus:         finishes, sorts, packages and ships cell products</vt:lpstr>
      <vt:lpstr>C)- Lysosomes: are digestive components</vt:lpstr>
      <vt:lpstr>PowerPoint Presentation</vt:lpstr>
      <vt:lpstr>PowerPoint Presentation</vt:lpstr>
      <vt:lpstr>D)- Vacuoles:  have diverse functions in cell maintenance</vt:lpstr>
      <vt:lpstr>PowerPoint Presentation</vt:lpstr>
      <vt:lpstr>Other Membranous Organelles </vt:lpstr>
      <vt:lpstr>PowerPoint Presentation</vt:lpstr>
      <vt:lpstr>PowerPoint Presentation</vt:lpstr>
      <vt:lpstr>PowerPoint Presentation</vt:lpstr>
      <vt:lpstr>Quiz1</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71</cp:revision>
  <dcterms:created xsi:type="dcterms:W3CDTF">2000-05-04T05:47:50Z</dcterms:created>
  <dcterms:modified xsi:type="dcterms:W3CDTF">2014-01-16T17:38:39Z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512400F0-C585-49E6-84AA-2BDBAE1C050E</vt:lpwstr>
  </property>
  <property fmtid="{D5CDD505-2E9C-101B-9397-08002B2CF9AE}" pid="3" name="ArticulatePath">
    <vt:lpwstr>Lecture 7</vt:lpwstr>
  </property>
  <property fmtid="{D5CDD505-2E9C-101B-9397-08002B2CF9AE}" pid="4" name="ArticulateUseProject">
    <vt:lpwstr>1</vt:lpwstr>
  </property>
  <property fmtid="{D5CDD505-2E9C-101B-9397-08002B2CF9AE}" pid="5" name="ArticulateProjectVersion">
    <vt:lpwstr>7</vt:lpwstr>
  </property>
  <property fmtid="{D5CDD505-2E9C-101B-9397-08002B2CF9AE}" pid="6" name="ArticulateProjectFull">
    <vt:lpwstr>C:\Ashraf\D\Ashraf 2\Lectures\Saudia\145-Zoo\Gamal-Lectures\New-Articulate\Lectures\Lecture-7 Cell-Organelles\Lecture 7.ppta</vt:lpwstr>
  </property>
</Properties>
</file>