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56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21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7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4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0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8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9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1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4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5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590E1-2040-5046-8E35-524A6FE11B11}" type="datetimeFigureOut">
              <a:rPr lang="en-US" smtClean="0"/>
              <a:t>05/10/2015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F7823-F8AB-B541-8C14-FB8AF16C68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1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7   6/10/2015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 eaLnBrk="1" hangingPunct="1"/>
            <a:r>
              <a:rPr lang="ar-sa" sz="3600" b="1" dirty="0"/>
              <a:t>التحكم (السيطرة) في النمو الميكروبي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Controlling of Microbial Growth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593078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250825" y="1600200"/>
            <a:ext cx="8713788" cy="2908300"/>
          </a:xfrm>
        </p:spPr>
        <p:txBody>
          <a:bodyPr>
            <a:normAutofit fontScale="92500"/>
          </a:bodyPr>
          <a:lstStyle/>
          <a:p>
            <a:pPr marL="0" indent="0" algn="ctr" rtl="0" eaLnBrk="1" hangingPunct="1">
              <a:buFont typeface="Arial" charset="0"/>
              <a:buNone/>
            </a:pPr>
            <a:r>
              <a:rPr lang="ar-sa" sz="2600" dirty="0"/>
              <a:t>معظم الكائنات الحية الدقيقة لا يمكنها </a:t>
            </a:r>
            <a:r>
              <a:rPr lang="ar-sa" sz="2600" dirty="0" smtClean="0"/>
              <a:t>النمو</a:t>
            </a:r>
            <a:r>
              <a:rPr lang="ar-sa" sz="2600" dirty="0" smtClean="0"/>
              <a:t> </a:t>
            </a:r>
            <a:r>
              <a:rPr lang="ar-sa" sz="2600" dirty="0"/>
              <a:t>عند انخفاض النشاط المائي </a:t>
            </a:r>
          </a:p>
          <a:p>
            <a:pPr marL="0" indent="0" algn="ctr" rtl="0" eaLnBrk="1" hangingPunct="1">
              <a:buFont typeface="Arial" charset="0"/>
              <a:buNone/>
            </a:pPr>
            <a:endParaRPr lang="ar-sa" sz="2800" dirty="0"/>
          </a:p>
          <a:p>
            <a:pPr marL="0" indent="0" algn="ctr" rtl="0" eaLnBrk="1" hangingPunct="1">
              <a:buFont typeface="Arial" charset="0"/>
              <a:buNone/>
            </a:pPr>
            <a:r>
              <a:rPr lang="ar-sa" sz="2600" dirty="0"/>
              <a:t>غالباً ما يتم استخدام التجفيف للحفاظ على الأطعمة (مثل الفواكه، الحبوب، إلخ).</a:t>
            </a:r>
            <a:endParaRPr lang="en-US" sz="2600" dirty="0"/>
          </a:p>
          <a:p>
            <a:pPr marL="0" indent="0" algn="ctr" rtl="0" eaLnBrk="1" hangingPunct="1">
              <a:buFont typeface="Arial" charset="0"/>
              <a:buNone/>
            </a:pPr>
            <a:endParaRPr lang="en-US" sz="2800" dirty="0"/>
          </a:p>
          <a:p>
            <a:pPr marL="0" indent="0" algn="ctr" rtl="0" eaLnBrk="1" hangingPunct="1">
              <a:buFont typeface="Arial" charset="0"/>
              <a:buNone/>
            </a:pPr>
            <a:r>
              <a:rPr lang="en-US" sz="2800" dirty="0"/>
              <a:t>Most microorganisms cannot grow at reduced water activity. </a:t>
            </a:r>
          </a:p>
          <a:p>
            <a:pPr marL="0" indent="0" algn="ctr" rtl="0" eaLnBrk="1" hangingPunct="1">
              <a:buFont typeface="Arial" charset="0"/>
              <a:buNone/>
            </a:pPr>
            <a:r>
              <a:rPr lang="en-US" sz="2800" dirty="0"/>
              <a:t>Drying is often used to preserve foods (e.g. fruits, grains, etc.). </a:t>
            </a:r>
          </a:p>
          <a:p>
            <a:pPr marL="0" indent="0" algn="ctr" rtl="0" eaLnBrk="1" hangingPunct="1">
              <a:buFont typeface="Arial" charset="0"/>
              <a:buNone/>
            </a:pPr>
            <a:endParaRPr lang="ar-sa" sz="2800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895600" y="836613"/>
            <a:ext cx="27336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700" b="1">
                <a:solidFill>
                  <a:schemeClr val="accent1"/>
                </a:solidFill>
                <a:latin typeface="Gulim" charset="0"/>
                <a:ea typeface="Gulim" charset="0"/>
                <a:cs typeface="Gulim" charset="0"/>
              </a:rPr>
              <a:t>6. Drying </a:t>
            </a:r>
            <a:r>
              <a:rPr lang="ar-sa" sz="2700" b="1">
                <a:solidFill>
                  <a:schemeClr val="accent1"/>
                </a:solidFill>
                <a:latin typeface="Gulim" charset="0"/>
                <a:ea typeface="Gulim" charset="0"/>
                <a:cs typeface="Gulim" charset="0"/>
              </a:rPr>
              <a:t>التجفيف </a:t>
            </a:r>
          </a:p>
        </p:txBody>
      </p:sp>
    </p:spTree>
    <p:extLst>
      <p:ext uri="{BB962C8B-B14F-4D97-AF65-F5344CB8AC3E}">
        <p14:creationId xmlns:p14="http://schemas.microsoft.com/office/powerpoint/2010/main" val="63351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627313" y="188913"/>
            <a:ext cx="3529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solidFill>
                  <a:srgbClr val="FF0000"/>
                </a:solidFill>
                <a:latin typeface="Jokerman" charset="0"/>
              </a:rPr>
              <a:t>II.  </a:t>
            </a:r>
            <a:r>
              <a:rPr lang="en-US" sz="2400" b="1">
                <a:latin typeface="Jokerman" charset="0"/>
              </a:rPr>
              <a:t>Chemical Agents</a:t>
            </a:r>
            <a:endParaRPr lang="ar-sa" sz="2400" b="1">
              <a:latin typeface="Jokerman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1042988" y="1187450"/>
            <a:ext cx="1692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eaLnBrk="1" hangingPunct="1">
              <a:buFontTx/>
              <a:buAutoNum type="arabicPeriod"/>
            </a:pPr>
            <a:r>
              <a:rPr lang="en-US" b="1">
                <a:latin typeface="Gulim" charset="0"/>
                <a:ea typeface="Gulim" charset="0"/>
                <a:cs typeface="Gulim" charset="0"/>
              </a:rPr>
              <a:t>Antiseptics</a:t>
            </a:r>
            <a:endParaRPr lang="ar-sa" b="1">
              <a:latin typeface="Gulim" charset="0"/>
              <a:ea typeface="Gulim" charset="0"/>
              <a:cs typeface="Gulim" charset="0"/>
            </a:endParaRPr>
          </a:p>
          <a:p>
            <a:pPr marL="342900" indent="-342900" eaLnBrk="1" hangingPunct="1"/>
            <a:r>
              <a:rPr lang="ar-sa" b="1">
                <a:latin typeface="Jokerman" charset="0"/>
              </a:rPr>
              <a:t>المطهرات</a:t>
            </a:r>
            <a:endParaRPr lang="ar-sa">
              <a:latin typeface="Jokerman" charset="0"/>
            </a:endParaRP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3597275" y="1196975"/>
            <a:ext cx="1946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Gulim" charset="0"/>
                <a:ea typeface="Gulim" charset="0"/>
                <a:cs typeface="Gulim" charset="0"/>
              </a:rPr>
              <a:t>2. Disinfectants</a:t>
            </a:r>
            <a:r>
              <a:rPr lang="ar-sa" b="1">
                <a:latin typeface="Jokerman" charset="0"/>
              </a:rPr>
              <a:t>ا</a:t>
            </a:r>
          </a:p>
          <a:p>
            <a:pPr eaLnBrk="1" hangingPunct="1"/>
            <a:r>
              <a:rPr lang="ar-sa" b="1">
                <a:latin typeface="Jokerman" charset="0"/>
              </a:rPr>
              <a:t>المطهرات السطحية</a:t>
            </a:r>
            <a:endParaRPr lang="ar-sa">
              <a:latin typeface="Jokerman" charset="0"/>
            </a:endParaRP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6588125" y="1196975"/>
            <a:ext cx="1938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Gulim" charset="0"/>
                <a:ea typeface="Gulim" charset="0"/>
                <a:cs typeface="Gulim" charset="0"/>
              </a:rPr>
              <a:t>3. Preservatives</a:t>
            </a:r>
            <a:r>
              <a:rPr lang="ar-sa" b="1">
                <a:latin typeface="Gulim" charset="0"/>
                <a:ea typeface="Gulim" charset="0"/>
                <a:cs typeface="Gulim" charset="0"/>
              </a:rPr>
              <a:t> </a:t>
            </a:r>
          </a:p>
          <a:p>
            <a:pPr eaLnBrk="1" hangingPunct="1"/>
            <a:r>
              <a:rPr lang="ar-sa" b="1">
                <a:latin typeface="Jokerman" charset="0"/>
              </a:rPr>
              <a:t>المواد الحافظة</a:t>
            </a:r>
            <a:endParaRPr lang="ar-sa">
              <a:latin typeface="Jokerman" charset="0"/>
            </a:endParaRPr>
          </a:p>
        </p:txBody>
      </p:sp>
      <p:cxnSp>
        <p:nvCxnSpPr>
          <p:cNvPr id="12" name="Straight Arrow Connector 11"/>
          <p:cNvCxnSpPr>
            <a:cxnSpLocks noChangeShapeType="1"/>
            <a:stCxn id="12290" idx="2"/>
          </p:cNvCxnSpPr>
          <p:nvPr/>
        </p:nvCxnSpPr>
        <p:spPr bwMode="auto">
          <a:xfrm>
            <a:off x="4392613" y="650875"/>
            <a:ext cx="107950" cy="474663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  <a:stCxn id="12290" idx="2"/>
            <a:endCxn id="12293" idx="0"/>
          </p:cNvCxnSpPr>
          <p:nvPr/>
        </p:nvCxnSpPr>
        <p:spPr bwMode="auto">
          <a:xfrm>
            <a:off x="4392613" y="650875"/>
            <a:ext cx="3165475" cy="546100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H="1">
            <a:off x="1979613" y="650875"/>
            <a:ext cx="2413000" cy="474663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7" name="Rectangle 1"/>
          <p:cNvSpPr>
            <a:spLocks noChangeArrowheads="1"/>
          </p:cNvSpPr>
          <p:nvPr/>
        </p:nvSpPr>
        <p:spPr bwMode="auto">
          <a:xfrm>
            <a:off x="179388" y="2044700"/>
            <a:ext cx="266382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عوامل قاتلة </a:t>
            </a:r>
            <a:r>
              <a:rPr lang="en-US"/>
              <a:t>Cidal agents</a:t>
            </a:r>
            <a:r>
              <a:rPr lang="ar-sa"/>
              <a:t> 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غيرمؤذية كفاية ليتم تطبيقها على الجلد والأغشية المخاطية.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 ينبغي أن لا تؤخذ داخليا.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 وتشمل مثل الكحول، نترات الفضة، محلول اليود، الكحول، المنظفات.</a:t>
            </a:r>
          </a:p>
        </p:txBody>
      </p:sp>
      <p:sp>
        <p:nvSpPr>
          <p:cNvPr id="12298" name="Rectangle 2"/>
          <p:cNvSpPr>
            <a:spLocks noChangeArrowheads="1"/>
          </p:cNvSpPr>
          <p:nvPr/>
        </p:nvSpPr>
        <p:spPr bwMode="auto">
          <a:xfrm>
            <a:off x="2798763" y="1738313"/>
            <a:ext cx="306863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عوامل قاتلة</a:t>
            </a:r>
            <a:r>
              <a:rPr lang="en-US"/>
              <a:t>Cidal agents </a:t>
            </a:r>
            <a:r>
              <a:rPr lang="ar-sa"/>
              <a:t>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ليست آمنة التطبيق على الأنسجة الحية.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يستخدم في الجمادات مثل الاواني والارضيات  والطاولات، آنية فخارية، إلخ. 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أمثلة: هيبوكلوريت ومركبات الكلور، كبريتات النحاس، والفورمالديهايد، والمركبات الفينولية.</a:t>
            </a:r>
          </a:p>
        </p:txBody>
      </p:sp>
      <p:sp>
        <p:nvSpPr>
          <p:cNvPr id="12299" name="Rectangle 4"/>
          <p:cNvSpPr>
            <a:spLocks noChangeArrowheads="1"/>
          </p:cNvSpPr>
          <p:nvPr/>
        </p:nvSpPr>
        <p:spPr bwMode="auto">
          <a:xfrm>
            <a:off x="6048375" y="1833563"/>
            <a:ext cx="30448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sz="1600"/>
              <a:t>عوامل مثبطة </a:t>
            </a:r>
            <a:r>
              <a:rPr lang="en-US" sz="1600"/>
              <a:t>Static agents.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sz="1600"/>
              <a:t>تستخدم في تثبيط النمو للكائنات الحية الدقيقة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sz="1600"/>
              <a:t>تستخدم في حفظ الاطعمة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sz="1600"/>
              <a:t>الحفظ يكون للمأكولات في مواد غير سامة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sz="1600"/>
              <a:t> ومن الأمثلة بروبيونات الكالسيوم، بنزوات الصوديوم، والنترات وثاني أكسيد الكبريت، وأكسيد الإيثيلين(يمنع تكاثر الميكروبات) والأوزون (تستخدم كمطهر للمياه والأغذية).</a:t>
            </a:r>
          </a:p>
        </p:txBody>
      </p:sp>
    </p:spTree>
    <p:extLst>
      <p:ext uri="{BB962C8B-B14F-4D97-AF65-F5344CB8AC3E}">
        <p14:creationId xmlns:p14="http://schemas.microsoft.com/office/powerpoint/2010/main" val="189327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627313" y="188913"/>
            <a:ext cx="3529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solidFill>
                  <a:srgbClr val="FF0000"/>
                </a:solidFill>
                <a:latin typeface="Jokerman" charset="0"/>
              </a:rPr>
              <a:t>II.  </a:t>
            </a:r>
            <a:r>
              <a:rPr lang="en-US" sz="2400" b="1">
                <a:latin typeface="Jokerman" charset="0"/>
              </a:rPr>
              <a:t>Chemical Agents</a:t>
            </a:r>
            <a:endParaRPr lang="ar-sa" sz="2400" b="1">
              <a:latin typeface="Jokerman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1042988" y="1187450"/>
            <a:ext cx="1673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Jokerman" charset="0"/>
              </a:rPr>
              <a:t>1. Antiseptics</a:t>
            </a:r>
            <a:endParaRPr lang="ar-sa">
              <a:latin typeface="Jokerman" charset="0"/>
            </a:endParaRP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07950" y="1628775"/>
            <a:ext cx="29511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 hangingPunct="1">
              <a:buFont typeface="Arial" charset="0"/>
              <a:buChar char="•"/>
            </a:pPr>
            <a:r>
              <a:rPr lang="en-US">
                <a:solidFill>
                  <a:srgbClr val="FF0000"/>
                </a:solidFill>
              </a:rPr>
              <a:t>Cidal </a:t>
            </a:r>
            <a:r>
              <a:rPr lang="en-US"/>
              <a:t>agents.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Harmless enough to be </a:t>
            </a:r>
            <a:r>
              <a:rPr lang="en-US">
                <a:solidFill>
                  <a:srgbClr val="FF0000"/>
                </a:solidFill>
              </a:rPr>
              <a:t>applied to the skin and mucous membrane.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Should not be taken internally. 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Examples include alcohols, silver nitrate, iodine solution, alcohols, detergents. </a:t>
            </a:r>
            <a:endParaRPr lang="ar-sa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3597275" y="1196975"/>
            <a:ext cx="1897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Jokerman" charset="0"/>
              </a:rPr>
              <a:t>2. Disinfectants</a:t>
            </a:r>
            <a:endParaRPr lang="ar-sa">
              <a:latin typeface="Jokerman" charset="0"/>
            </a:endParaRP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3059113" y="1646238"/>
            <a:ext cx="33670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 hangingPunct="1">
              <a:buFont typeface="Arial" charset="0"/>
              <a:buChar char="•"/>
            </a:pPr>
            <a:r>
              <a:rPr lang="en-US">
                <a:solidFill>
                  <a:srgbClr val="FF0000"/>
                </a:solidFill>
              </a:rPr>
              <a:t>Cidal </a:t>
            </a:r>
            <a:r>
              <a:rPr lang="en-US"/>
              <a:t>agents.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>
                <a:solidFill>
                  <a:srgbClr val="FF0000"/>
                </a:solidFill>
              </a:rPr>
              <a:t>Not safe </a:t>
            </a:r>
            <a:r>
              <a:rPr lang="en-US"/>
              <a:t>for application to living tissues.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Used on </a:t>
            </a:r>
            <a:r>
              <a:rPr lang="en-US">
                <a:solidFill>
                  <a:srgbClr val="FF0000"/>
                </a:solidFill>
              </a:rPr>
              <a:t>inanimate</a:t>
            </a:r>
            <a:r>
              <a:rPr lang="en-US"/>
              <a:t> objects such as tables, floors, utensils, etc.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 Examples: hypochlorites, chlorine compounds, copper sulfate, formaldehyde, phenolic   compounds and LTGP (Low Temperature Gas Plasma).</a:t>
            </a:r>
            <a:endParaRPr lang="ar-sa"/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6588125" y="1196975"/>
            <a:ext cx="2038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Jokerman" charset="0"/>
              </a:rPr>
              <a:t>3. Preservatives</a:t>
            </a:r>
            <a:endParaRPr lang="ar-sa">
              <a:latin typeface="Jokerman" charset="0"/>
            </a:endParaRP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6426200" y="1670050"/>
            <a:ext cx="269081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 hangingPunct="1">
              <a:buFont typeface="Arial" charset="0"/>
              <a:buChar char="•"/>
            </a:pPr>
            <a:r>
              <a:rPr lang="en-US">
                <a:solidFill>
                  <a:srgbClr val="FF0000"/>
                </a:solidFill>
              </a:rPr>
              <a:t>Static</a:t>
            </a:r>
            <a:r>
              <a:rPr lang="en-US"/>
              <a:t> agents.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Used to </a:t>
            </a:r>
            <a:r>
              <a:rPr lang="en-US">
                <a:solidFill>
                  <a:srgbClr val="FF0000"/>
                </a:solidFill>
              </a:rPr>
              <a:t>inhibit</a:t>
            </a:r>
            <a:r>
              <a:rPr lang="en-US"/>
              <a:t> the growth of microorg-anisms.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Most often in </a:t>
            </a:r>
            <a:r>
              <a:rPr lang="en-US">
                <a:solidFill>
                  <a:srgbClr val="FF0000"/>
                </a:solidFill>
              </a:rPr>
              <a:t>foods</a:t>
            </a:r>
            <a:r>
              <a:rPr lang="en-US"/>
              <a:t>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If eaten they should be nontoxic. 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/>
              <a:t>Examples are calcium propionate, sodium benzoate, nitrate and sulfur dioxide, </a:t>
            </a:r>
            <a:r>
              <a:rPr lang="en-US">
                <a:solidFill>
                  <a:srgbClr val="00B050"/>
                </a:solidFill>
              </a:rPr>
              <a:t>ethylene oxide (ETO)</a:t>
            </a:r>
            <a:r>
              <a:rPr lang="en-US"/>
              <a:t> and </a:t>
            </a:r>
            <a:r>
              <a:rPr lang="en-US">
                <a:solidFill>
                  <a:srgbClr val="0070C0"/>
                </a:solidFill>
              </a:rPr>
              <a:t>ozone</a:t>
            </a:r>
            <a:r>
              <a:rPr lang="en-US"/>
              <a:t>. </a:t>
            </a:r>
            <a:endParaRPr lang="ar-sa"/>
          </a:p>
        </p:txBody>
      </p:sp>
      <p:cxnSp>
        <p:nvCxnSpPr>
          <p:cNvPr id="12" name="Straight Arrow Connector 11"/>
          <p:cNvCxnSpPr>
            <a:cxnSpLocks noChangeShapeType="1"/>
            <a:stCxn id="13314" idx="2"/>
          </p:cNvCxnSpPr>
          <p:nvPr/>
        </p:nvCxnSpPr>
        <p:spPr bwMode="auto">
          <a:xfrm>
            <a:off x="4392613" y="650875"/>
            <a:ext cx="107950" cy="474663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  <a:stCxn id="13314" idx="2"/>
            <a:endCxn id="13319" idx="0"/>
          </p:cNvCxnSpPr>
          <p:nvPr/>
        </p:nvCxnSpPr>
        <p:spPr bwMode="auto">
          <a:xfrm>
            <a:off x="4392613" y="650875"/>
            <a:ext cx="3214687" cy="546100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H="1">
            <a:off x="1979613" y="650875"/>
            <a:ext cx="2413000" cy="474663"/>
          </a:xfrm>
          <a:prstGeom prst="straightConnector1">
            <a:avLst/>
          </a:prstGeom>
          <a:noFill/>
          <a:ln w="381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H="1">
            <a:off x="6588125" y="5013325"/>
            <a:ext cx="576263" cy="647700"/>
          </a:xfrm>
          <a:prstGeom prst="straightConnector1">
            <a:avLst/>
          </a:prstGeom>
          <a:noFill/>
          <a:ln w="25400">
            <a:solidFill>
              <a:srgbClr val="9BBB59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4932363" y="5589588"/>
            <a:ext cx="19431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 eaLnBrk="1" hangingPunct="1"/>
            <a:r>
              <a:rPr lang="en-US" sz="1200" b="1"/>
              <a:t>used to prevents microbial reproduction</a:t>
            </a:r>
            <a:endParaRPr lang="ar-sa" sz="1200" b="1">
              <a:cs typeface="Times New Roman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532813" y="5013325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993063" y="5694363"/>
            <a:ext cx="10795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 eaLnBrk="1" hangingPunct="1"/>
            <a:r>
              <a:rPr lang="en-US" sz="1200" b="1"/>
              <a:t>used as a disinfectant for water and food</a:t>
            </a:r>
            <a:endParaRPr lang="ar-sa" sz="1200" b="1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36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2833688" y="260350"/>
            <a:ext cx="3600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400" b="1">
                <a:solidFill>
                  <a:srgbClr val="FF0000"/>
                </a:solidFill>
                <a:latin typeface="Jokerman" charset="0"/>
              </a:rPr>
              <a:t>III.</a:t>
            </a:r>
            <a:r>
              <a:rPr lang="en-US" sz="2400" b="1">
                <a:latin typeface="Jokerman" charset="0"/>
              </a:rPr>
              <a:t>    Biological Agents</a:t>
            </a:r>
            <a:endParaRPr lang="ar-sa" sz="2400" b="1">
              <a:latin typeface="Jokerman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971550" y="3348038"/>
            <a:ext cx="1311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Jokerman" charset="0"/>
              </a:rPr>
              <a:t>1. Natural</a:t>
            </a:r>
            <a:endParaRPr lang="ar-sa">
              <a:latin typeface="Jokerman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5926138" y="3348038"/>
            <a:ext cx="2030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b="1" dirty="0">
                <a:latin typeface="Jokerman" charset="0"/>
              </a:rPr>
              <a:t>2. Semisynthetic</a:t>
            </a:r>
            <a:endParaRPr lang="ar-sa" dirty="0">
              <a:latin typeface="Jokerman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827088" y="1700213"/>
            <a:ext cx="7848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1" hangingPunct="1">
              <a:buFont typeface="Arial" charset="0"/>
              <a:buChar char="•"/>
            </a:pPr>
            <a:r>
              <a:rPr lang="en-US" sz="2000" dirty="0"/>
              <a:t>The biological agents are antimicrobial agents that kill (</a:t>
            </a:r>
            <a:r>
              <a:rPr lang="en-US" sz="2000" dirty="0" err="1"/>
              <a:t>cidal</a:t>
            </a:r>
            <a:r>
              <a:rPr lang="en-US" sz="2000" dirty="0"/>
              <a:t> effect) or inhibit (static effect) the </a:t>
            </a:r>
            <a:r>
              <a:rPr lang="en-US" sz="2000" dirty="0" smtClean="0"/>
              <a:t>growth of </a:t>
            </a:r>
            <a:r>
              <a:rPr lang="en-US" sz="2000" dirty="0"/>
              <a:t>microorganisms.</a:t>
            </a: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en-US" sz="2000" dirty="0"/>
              <a:t>Antimicrobial agents may be </a:t>
            </a:r>
            <a:r>
              <a:rPr lang="en-US" sz="2000" dirty="0" smtClean="0"/>
              <a:t>natural </a:t>
            </a:r>
            <a:r>
              <a:rPr lang="en-US" sz="2000" dirty="0"/>
              <a:t>or synthetic origin: </a:t>
            </a:r>
            <a:endParaRPr lang="ar-sa" sz="2000" dirty="0"/>
          </a:p>
        </p:txBody>
      </p:sp>
      <p:cxnSp>
        <p:nvCxnSpPr>
          <p:cNvPr id="10" name="Straight Arrow Connector 9"/>
          <p:cNvCxnSpPr>
            <a:cxnSpLocks noChangeShapeType="1"/>
            <a:stCxn id="14341" idx="2"/>
            <a:endCxn id="14339" idx="0"/>
          </p:cNvCxnSpPr>
          <p:nvPr/>
        </p:nvCxnSpPr>
        <p:spPr bwMode="auto">
          <a:xfrm flipH="1">
            <a:off x="1627188" y="2716213"/>
            <a:ext cx="3124200" cy="6318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  <a:stCxn id="14341" idx="2"/>
            <a:endCxn id="14340" idx="0"/>
          </p:cNvCxnSpPr>
          <p:nvPr/>
        </p:nvCxnSpPr>
        <p:spPr bwMode="auto">
          <a:xfrm>
            <a:off x="4751388" y="2716213"/>
            <a:ext cx="2190750" cy="6318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4" name="Rectangle 15"/>
          <p:cNvSpPr>
            <a:spLocks noChangeArrowheads="1"/>
          </p:cNvSpPr>
          <p:nvPr/>
        </p:nvSpPr>
        <p:spPr bwMode="auto">
          <a:xfrm>
            <a:off x="4572000" y="5272088"/>
            <a:ext cx="4572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 hangingPunct="1">
              <a:buFont typeface="Arial" charset="0"/>
              <a:buChar char="•"/>
            </a:pPr>
            <a:r>
              <a:rPr lang="en-US" sz="1600"/>
              <a:t>Molecules produced by a microbe that are subsequently </a:t>
            </a:r>
            <a:r>
              <a:rPr lang="en-US" sz="1600">
                <a:solidFill>
                  <a:srgbClr val="FF0000"/>
                </a:solidFill>
              </a:rPr>
              <a:t>modified</a:t>
            </a:r>
            <a:r>
              <a:rPr lang="en-US" sz="1600"/>
              <a:t> by an organic chemist to enhance their antimicrobial properties or to render them unique for a pharmaceutical patent.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 sz="1600"/>
              <a:t>Examples are sulfonilamides and chloramphenicol. </a:t>
            </a:r>
            <a:endParaRPr lang="ar-sa" sz="1600"/>
          </a:p>
        </p:txBody>
      </p:sp>
      <p:sp>
        <p:nvSpPr>
          <p:cNvPr id="14345" name="Rectangle 16"/>
          <p:cNvSpPr>
            <a:spLocks noChangeArrowheads="1"/>
          </p:cNvSpPr>
          <p:nvPr/>
        </p:nvSpPr>
        <p:spPr bwMode="auto">
          <a:xfrm>
            <a:off x="250825" y="5229225"/>
            <a:ext cx="35290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eaLnBrk="1" hangingPunct="1">
              <a:buFont typeface="Arial" charset="0"/>
              <a:buChar char="•"/>
            </a:pPr>
            <a:r>
              <a:rPr lang="en-US" sz="1600"/>
              <a:t>Antimicrobial agents produced by microorganisms that kill or inhibit other microorganisms. </a:t>
            </a:r>
          </a:p>
          <a:p>
            <a:pPr marL="285750" indent="-285750" algn="just" eaLnBrk="1" hangingPunct="1">
              <a:buFont typeface="Arial" charset="0"/>
              <a:buChar char="•"/>
            </a:pPr>
            <a:r>
              <a:rPr lang="en-US" sz="1600"/>
              <a:t>Examples are  penicillin and its relatives.</a:t>
            </a:r>
            <a:endParaRPr lang="ar-sa" sz="1600"/>
          </a:p>
        </p:txBody>
      </p:sp>
      <p:sp>
        <p:nvSpPr>
          <p:cNvPr id="14346" name="Rectangle 1"/>
          <p:cNvSpPr>
            <a:spLocks noChangeArrowheads="1"/>
          </p:cNvSpPr>
          <p:nvPr/>
        </p:nvSpPr>
        <p:spPr bwMode="auto">
          <a:xfrm>
            <a:off x="250825" y="790575"/>
            <a:ext cx="86407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العوامل البيولوجية هي مضادات الميكروبات (المضادات الحيوية) التي تقتل (تأثير قاتل ) أو تمنع نمو الكائنات الحية الدقيقة (تأثير مثبط )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قد تكون هذه  المضادات طبيعية المصدر أو صناعية</a:t>
            </a:r>
          </a:p>
        </p:txBody>
      </p:sp>
      <p:sp>
        <p:nvSpPr>
          <p:cNvPr id="14347" name="Rectangle 2"/>
          <p:cNvSpPr>
            <a:spLocks noChangeArrowheads="1"/>
          </p:cNvSpPr>
          <p:nvPr/>
        </p:nvSpPr>
        <p:spPr bwMode="auto">
          <a:xfrm>
            <a:off x="1244600" y="3694113"/>
            <a:ext cx="1011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 eaLnBrk="1" hangingPunct="1"/>
            <a:r>
              <a:rPr lang="ar-sa" b="1"/>
              <a:t>طبيعية</a:t>
            </a:r>
            <a:r>
              <a:rPr lang="ar-sa"/>
              <a:t> </a:t>
            </a:r>
          </a:p>
        </p:txBody>
      </p:sp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6642100" y="3694113"/>
            <a:ext cx="1011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 eaLnBrk="1" hangingPunct="1"/>
            <a:r>
              <a:rPr lang="ar-sa" b="1" dirty="0" smtClean="0"/>
              <a:t>شبه صناعية</a:t>
            </a:r>
            <a:endParaRPr lang="ar-sa" b="1" dirty="0"/>
          </a:p>
        </p:txBody>
      </p:sp>
      <p:sp>
        <p:nvSpPr>
          <p:cNvPr id="14349" name="Rectangle 3"/>
          <p:cNvSpPr>
            <a:spLocks noChangeArrowheads="1"/>
          </p:cNvSpPr>
          <p:nvPr/>
        </p:nvSpPr>
        <p:spPr bwMode="auto">
          <a:xfrm>
            <a:off x="-107950" y="4071938"/>
            <a:ext cx="4105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المضادات الحيوية التي تنتجها الكائنات الحية الدقيقة قد تقتل أو تثبط نمو  كائنات حية  دقيقة أخرى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/>
              <a:t>ومن أمثلتها البنسلين ومشتقاته</a:t>
            </a:r>
          </a:p>
        </p:txBody>
      </p:sp>
      <p:sp>
        <p:nvSpPr>
          <p:cNvPr id="14350" name="Rectangle 4"/>
          <p:cNvSpPr>
            <a:spLocks noChangeArrowheads="1"/>
          </p:cNvSpPr>
          <p:nvPr/>
        </p:nvSpPr>
        <p:spPr bwMode="auto">
          <a:xfrm>
            <a:off x="4860925" y="390683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dirty="0"/>
              <a:t>الجزيئات التي ينتجها ميكروب يتم تعديلها بواسطة الكيمياء العضوية لتعزيز خصائصها المضادة للميكروبات أو جعلها فريدة من نوعها لبراءة اختراع الأدوية </a:t>
            </a:r>
          </a:p>
          <a:p>
            <a:pPr marL="285750" indent="-285750" algn="r" rtl="1" eaLnBrk="1" hangingPunct="1">
              <a:buFont typeface="Arial" charset="0"/>
              <a:buChar char="•"/>
            </a:pPr>
            <a:r>
              <a:rPr lang="ar-sa" dirty="0"/>
              <a:t>ومن أمثلة سولفونيلاميديس والكلورامفينيكول</a:t>
            </a:r>
          </a:p>
        </p:txBody>
      </p:sp>
    </p:spTree>
    <p:extLst>
      <p:ext uri="{BB962C8B-B14F-4D97-AF65-F5344CB8AC3E}">
        <p14:creationId xmlns:p14="http://schemas.microsoft.com/office/powerpoint/2010/main" val="336045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ar-sa"/>
              <a:t>فعالية المضادات الحيوية</a:t>
            </a:r>
            <a:r>
              <a:rPr lang="en-US"/>
              <a:t/>
            </a:r>
            <a:br>
              <a:rPr lang="en-US"/>
            </a:br>
            <a:r>
              <a:rPr lang="en-US"/>
              <a:t>Efficiency of antibiotics</a:t>
            </a:r>
            <a:endParaRPr lang="ar-sa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-101600" y="3711575"/>
            <a:ext cx="3889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dirty="0" smtClean="0"/>
              <a:t>Antibiotics</a:t>
            </a:r>
            <a:r>
              <a:rPr lang="ar-sa" dirty="0" smtClean="0"/>
              <a:t> </a:t>
            </a:r>
            <a:r>
              <a:rPr lang="en-GB" dirty="0" smtClean="0"/>
              <a:t>are</a:t>
            </a:r>
            <a:r>
              <a:rPr lang="en-US" dirty="0" smtClean="0"/>
              <a:t> </a:t>
            </a:r>
            <a:r>
              <a:rPr lang="en-US" dirty="0"/>
              <a:t>effective against prokaryotes which kill or inhibit a wide range of Gram-positive and Gram-negative bacteria. 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43613" y="3757613"/>
            <a:ext cx="32146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dirty="0" smtClean="0"/>
              <a:t>Antibiotics are </a:t>
            </a:r>
            <a:r>
              <a:rPr lang="en-US" dirty="0"/>
              <a:t>effective against prokaryotes which kill or inhibit a single organism. 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09550" y="3341688"/>
            <a:ext cx="1704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 eaLnBrk="1" hangingPunct="1"/>
            <a:r>
              <a:rPr lang="en-US" b="1"/>
              <a:t>Broad spectrum</a:t>
            </a:r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81388" y="5294313"/>
            <a:ext cx="2254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85750" indent="-285750" eaLnBrk="1" hangingPunct="1">
              <a:buFont typeface="Wingdings" charset="0"/>
              <a:buChar char="Ø"/>
            </a:pPr>
            <a:r>
              <a:rPr lang="en-US" b="1"/>
              <a:t>Narrow spectrum</a:t>
            </a:r>
            <a:r>
              <a:rPr lang="en-US"/>
              <a:t> </a:t>
            </a:r>
            <a:endParaRPr lang="ar-sa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6488113" y="3155950"/>
            <a:ext cx="1903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 eaLnBrk="1" hangingPunct="1"/>
            <a:r>
              <a:rPr lang="en-US" b="1"/>
              <a:t>Limited spectrum</a:t>
            </a:r>
            <a:r>
              <a:rPr lang="en-US"/>
              <a:t>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835275" y="5648325"/>
            <a:ext cx="3887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dirty="0" smtClean="0"/>
              <a:t>Antibiotics are </a:t>
            </a:r>
            <a:r>
              <a:rPr lang="en-US" dirty="0"/>
              <a:t>effective against prokaryotes which kill or inhibit a wide range of Gram-negative or Gram-positive bacteria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500563" y="1700213"/>
            <a:ext cx="215900" cy="1641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004976" flipV="1">
            <a:off x="4506913" y="1787525"/>
            <a:ext cx="1422400" cy="2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14" name="Right Arrow 13"/>
          <p:cNvSpPr/>
          <p:nvPr/>
        </p:nvSpPr>
        <p:spPr>
          <a:xfrm rot="9818120">
            <a:off x="3116263" y="1811338"/>
            <a:ext cx="1511300" cy="184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73564" y="1601788"/>
            <a:ext cx="189026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285750" indent="-285750" algn="r" rtl="1" eaLnBrk="1" hangingPunct="1">
              <a:buFont typeface="Wingdings" charset="0"/>
              <a:buChar char="Ø"/>
            </a:pPr>
            <a:r>
              <a:rPr lang="ar-sa" b="1" i="1" dirty="0">
                <a:solidFill>
                  <a:srgbClr val="FFFFFF"/>
                </a:solidFill>
                <a:latin typeface="Calibri" charset="0"/>
                <a:ea typeface="ＭＳ Ｐゴシック" charset="0"/>
                <a:cs typeface="Arial" charset="0"/>
              </a:rPr>
              <a:t>ذات طيف واسع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23898" y="1587500"/>
            <a:ext cx="20056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285750" indent="-285750" algn="r" rtl="1" eaLnBrk="1" hangingPunct="1">
              <a:buFont typeface="Wingdings" charset="0"/>
              <a:buChar char="Ø"/>
            </a:pPr>
            <a:r>
              <a:rPr lang="ar-sa" b="1" i="1">
                <a:solidFill>
                  <a:srgbClr val="FFFFFF"/>
                </a:solidFill>
                <a:latin typeface="Calibri" charset="0"/>
                <a:ea typeface="ＭＳ Ｐゴシック" charset="0"/>
                <a:cs typeface="Arial" charset="0"/>
              </a:rPr>
              <a:t>ذات طيف محدود</a:t>
            </a:r>
          </a:p>
        </p:txBody>
      </p:sp>
      <p:sp>
        <p:nvSpPr>
          <p:cNvPr id="15374" name="Rectangle 2"/>
          <p:cNvSpPr>
            <a:spLocks noChangeArrowheads="1"/>
          </p:cNvSpPr>
          <p:nvPr/>
        </p:nvSpPr>
        <p:spPr bwMode="auto">
          <a:xfrm>
            <a:off x="176213" y="1955800"/>
            <a:ext cx="2944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 eaLnBrk="1" hangingPunct="1"/>
            <a:r>
              <a:rPr lang="ar-sa"/>
              <a:t>المضادات الحيوية الفعالة ضد بدائيات النواة التي تقتل أو تثبط مجموعة واسعة من السالبة والموجبة لصبغة غرام.</a:t>
            </a:r>
          </a:p>
        </p:txBody>
      </p:sp>
      <p:sp>
        <p:nvSpPr>
          <p:cNvPr id="15375" name="Rectangle 3"/>
          <p:cNvSpPr>
            <a:spLocks noChangeArrowheads="1"/>
          </p:cNvSpPr>
          <p:nvPr/>
        </p:nvSpPr>
        <p:spPr bwMode="auto">
          <a:xfrm>
            <a:off x="6043613" y="2001838"/>
            <a:ext cx="27892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 eaLnBrk="1" hangingPunct="1"/>
            <a:r>
              <a:rPr lang="ar-sa"/>
              <a:t>المضادات الحيوية الفعالة ضد بدائيات النواة التي تقتل أو تثبط كائن واحد.</a:t>
            </a:r>
          </a:p>
        </p:txBody>
      </p:sp>
      <p:sp>
        <p:nvSpPr>
          <p:cNvPr id="15376" name="Rectangle 4"/>
          <p:cNvSpPr>
            <a:spLocks noChangeArrowheads="1"/>
          </p:cNvSpPr>
          <p:nvPr/>
        </p:nvSpPr>
        <p:spPr bwMode="auto">
          <a:xfrm>
            <a:off x="3711575" y="3709988"/>
            <a:ext cx="20097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rtl="1" eaLnBrk="1" hangingPunct="1"/>
            <a:r>
              <a:rPr lang="ar-sa"/>
              <a:t>المضادات الحيوية الفعالة ضد بدائيات النواة التي تقتل أو تثبط طائفة واسعة من البكتيريا سالبة لغرام أو موجبة لغرام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602613" y="3341688"/>
            <a:ext cx="187743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285750" indent="-285750" algn="r" rtl="1" eaLnBrk="1" hangingPunct="1">
              <a:buFont typeface="Wingdings" charset="0"/>
              <a:buChar char="Ø"/>
            </a:pPr>
            <a:r>
              <a:rPr lang="ar-sa" b="1" i="1">
                <a:solidFill>
                  <a:srgbClr val="FFFFFF"/>
                </a:solidFill>
                <a:latin typeface="Calibri" charset="0"/>
                <a:ea typeface="ＭＳ Ｐゴシック" charset="0"/>
                <a:cs typeface="Arial" charset="0"/>
              </a:rPr>
              <a:t>ذات طيف ضيق</a:t>
            </a:r>
          </a:p>
        </p:txBody>
      </p:sp>
    </p:spTree>
    <p:extLst>
      <p:ext uri="{BB962C8B-B14F-4D97-AF65-F5344CB8AC3E}">
        <p14:creationId xmlns:p14="http://schemas.microsoft.com/office/powerpoint/2010/main" val="328930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27088" y="188913"/>
            <a:ext cx="7772400" cy="86360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ar-sa" sz="3600" b="1" dirty="0"/>
              <a:t>التحكم (السيطرة) في النمو الميكروبي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Controlling of Microbial Growth</a:t>
            </a:r>
            <a:endParaRPr lang="ar-s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4076700"/>
            <a:ext cx="7488238" cy="2447925"/>
          </a:xfrm>
        </p:spPr>
        <p:txBody>
          <a:bodyPr>
            <a:normAutofit/>
          </a:bodyPr>
          <a:lstStyle/>
          <a:p>
            <a:pPr marL="457200" indent="-457200" algn="just" rtl="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700">
                <a:solidFill>
                  <a:schemeClr val="tx1"/>
                </a:solidFill>
              </a:rPr>
              <a:t>The control of microbial growth is necessary in many practical situations, and significant advances in agriculture, medicine, and food science .</a:t>
            </a:r>
          </a:p>
          <a:p>
            <a:pPr marL="457200" indent="-457200" algn="just" rtl="0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700">
                <a:solidFill>
                  <a:schemeClr val="tx1"/>
                </a:solidFill>
              </a:rPr>
              <a:t>Control of microbial growth means to </a:t>
            </a:r>
            <a:r>
              <a:rPr lang="en-US" sz="2700">
                <a:solidFill>
                  <a:srgbClr val="FF0000"/>
                </a:solidFill>
              </a:rPr>
              <a:t>inhibit</a:t>
            </a:r>
            <a:r>
              <a:rPr lang="en-US" sz="2700">
                <a:solidFill>
                  <a:schemeClr val="tx1"/>
                </a:solidFill>
              </a:rPr>
              <a:t> or </a:t>
            </a:r>
            <a:r>
              <a:rPr lang="en-US" sz="2700">
                <a:solidFill>
                  <a:srgbClr val="FF0000"/>
                </a:solidFill>
              </a:rPr>
              <a:t>prevent</a:t>
            </a:r>
            <a:r>
              <a:rPr lang="en-US" sz="2700">
                <a:solidFill>
                  <a:schemeClr val="tx1"/>
                </a:solidFill>
              </a:rPr>
              <a:t> growth of microorganisms. </a:t>
            </a:r>
          </a:p>
          <a:p>
            <a:pPr marL="457200" indent="-457200" algn="just" rtl="0" eaLnBrk="1" hangingPunct="1">
              <a:lnSpc>
                <a:spcPct val="90000"/>
              </a:lnSpc>
            </a:pPr>
            <a:endParaRPr lang="ar-sa" sz="2700">
              <a:solidFill>
                <a:schemeClr val="tx1"/>
              </a:solidFill>
            </a:endParaRPr>
          </a:p>
        </p:txBody>
      </p:sp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611188" y="1412875"/>
            <a:ext cx="81010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r" rt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ar-sa" sz="2400"/>
              <a:t>السيطرة على نمو الميكروبات أمر ضروري في كثير من الحالات العملية، حيث ساعد على التقدم الكبير في علوم الزراعة والطب، وعلوم الاغذية.</a:t>
            </a:r>
          </a:p>
          <a:p>
            <a:pPr marL="342900" indent="-342900" algn="r" rt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ar-sa" sz="2400"/>
              <a:t>السيطرة على النمو الميكروبي تعني منع أو تثبيط نمو الكائنات الحية الدقيقة.</a:t>
            </a:r>
          </a:p>
        </p:txBody>
      </p:sp>
    </p:spTree>
    <p:extLst>
      <p:ext uri="{BB962C8B-B14F-4D97-AF65-F5344CB8AC3E}">
        <p14:creationId xmlns:p14="http://schemas.microsoft.com/office/powerpoint/2010/main" val="467399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46063" y="1862138"/>
            <a:ext cx="424815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2000"/>
              <a:t>بواسطة قتل الكائنات الحية الدقيقة</a:t>
            </a:r>
            <a:br>
              <a:rPr lang="ar-sa" sz="2000"/>
            </a:br>
            <a:r>
              <a:rPr lang="en-US" sz="2000"/>
              <a:t>By </a:t>
            </a:r>
            <a:br>
              <a:rPr lang="en-US" sz="2000"/>
            </a:br>
            <a:r>
              <a:rPr lang="en-US" sz="2000">
                <a:solidFill>
                  <a:srgbClr val="FF0000"/>
                </a:solidFill>
              </a:rPr>
              <a:t>killing</a:t>
            </a:r>
            <a:r>
              <a:rPr lang="en-US" sz="2000"/>
              <a:t> </a:t>
            </a:r>
            <a:br>
              <a:rPr lang="en-US" sz="2000"/>
            </a:br>
            <a:r>
              <a:rPr lang="en-US" sz="2000"/>
              <a:t>microorganisms </a:t>
            </a:r>
            <a:endParaRPr lang="ar-sa" sz="200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55650" y="188913"/>
            <a:ext cx="8229600" cy="936625"/>
          </a:xfrm>
        </p:spPr>
        <p:txBody>
          <a:bodyPr>
            <a:normAutofit fontScale="92500" lnSpcReduction="20000"/>
          </a:bodyPr>
          <a:lstStyle/>
          <a:p>
            <a:pPr marL="0" indent="0" algn="ctr" rtl="0" eaLnBrk="1" hangingPunct="1">
              <a:buFont typeface="Arial" charset="0"/>
              <a:buNone/>
            </a:pPr>
            <a:r>
              <a:rPr lang="en-US"/>
              <a:t>	</a:t>
            </a:r>
            <a:r>
              <a:rPr lang="ar-sa"/>
              <a:t>يأثر هذا التحكم بطريقتين أساسيتين:</a:t>
            </a:r>
            <a:endParaRPr lang="en-US"/>
          </a:p>
          <a:p>
            <a:pPr marL="0" indent="0" algn="ctr" rtl="0" eaLnBrk="1" hangingPunct="1">
              <a:buFont typeface="Arial" charset="0"/>
              <a:buNone/>
            </a:pPr>
            <a:r>
              <a:rPr lang="en-US"/>
              <a:t>This control is affected in two basic ways :</a:t>
            </a:r>
            <a:endParaRPr lang="ar-sa"/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4500563" y="2133600"/>
            <a:ext cx="41751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-sa" sz="2000" i="1" dirty="0">
                <a:cs typeface="Times New Roman" charset="0"/>
              </a:rPr>
              <a:t>بواسطة تثبيط النمو للكائنات الحية الدقيقة</a:t>
            </a:r>
          </a:p>
          <a:p>
            <a:pPr algn="ctr" rtl="1" eaLnBrk="1" hangingPunct="1"/>
            <a:r>
              <a:rPr lang="en-US" sz="2000" dirty="0"/>
              <a:t>By </a:t>
            </a:r>
          </a:p>
          <a:p>
            <a:pPr algn="ctr" rtl="1" eaLnBrk="1" hangingPunct="1"/>
            <a:r>
              <a:rPr lang="en-US" sz="2000" dirty="0">
                <a:solidFill>
                  <a:srgbClr val="FF0000"/>
                </a:solidFill>
              </a:rPr>
              <a:t>inhibiting</a:t>
            </a:r>
            <a:r>
              <a:rPr lang="en-US" sz="2000" dirty="0"/>
              <a:t> the growth</a:t>
            </a:r>
          </a:p>
          <a:p>
            <a:pPr algn="ctr" rtl="1" eaLnBrk="1" hangingPunct="1"/>
            <a:r>
              <a:rPr lang="en-US" sz="2000" dirty="0"/>
              <a:t> of </a:t>
            </a:r>
          </a:p>
          <a:p>
            <a:pPr algn="ctr" rtl="1" eaLnBrk="1" hangingPunct="1"/>
            <a:r>
              <a:rPr lang="en-US" sz="2000" dirty="0"/>
              <a:t>microorganisms</a:t>
            </a:r>
            <a:endParaRPr lang="ar-sa" sz="2000" dirty="0">
              <a:cs typeface="Times New Roman" charset="0"/>
            </a:endParaRPr>
          </a:p>
        </p:txBody>
      </p:sp>
      <p:sp>
        <p:nvSpPr>
          <p:cNvPr id="4101" name="Title 1"/>
          <p:cNvSpPr txBox="1">
            <a:spLocks/>
          </p:cNvSpPr>
          <p:nvPr/>
        </p:nvSpPr>
        <p:spPr bwMode="auto">
          <a:xfrm>
            <a:off x="107950" y="4848225"/>
            <a:ext cx="42481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-sa" sz="2400" i="1" dirty="0"/>
              <a:t>العوامل التي تقتل الخلايا </a:t>
            </a:r>
            <a:r>
              <a:rPr lang="ar-sa" sz="2400" i="1" dirty="0" smtClean="0"/>
              <a:t>تسمى</a:t>
            </a:r>
            <a:r>
              <a:rPr lang="en-GB" sz="2400" i="1" dirty="0" smtClean="0"/>
              <a:t> </a:t>
            </a:r>
          </a:p>
          <a:p>
            <a:pPr algn="ctr" rtl="1" eaLnBrk="1" hangingPunct="1"/>
            <a:r>
              <a:rPr lang="en-US" sz="2400" b="1" dirty="0" err="1" smtClean="0">
                <a:solidFill>
                  <a:srgbClr val="FF0000"/>
                </a:solidFill>
              </a:rPr>
              <a:t>cidal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/>
              <a:t>agents</a:t>
            </a:r>
          </a:p>
          <a:p>
            <a:pPr algn="ctr" rtl="1" eaLnBrk="1" hangingPunct="1"/>
            <a:endParaRPr lang="en-US" sz="2400" dirty="0"/>
          </a:p>
          <a:p>
            <a:pPr algn="ctr" rtl="1" eaLnBrk="1" hangingPunct="1"/>
            <a:r>
              <a:rPr lang="en-US" sz="2400" dirty="0"/>
              <a:t>Agents which kill cells </a:t>
            </a:r>
          </a:p>
          <a:p>
            <a:pPr algn="ctr" rtl="1" eaLnBrk="1" hangingPunct="1"/>
            <a:r>
              <a:rPr lang="en-US" sz="2400" dirty="0"/>
              <a:t>are called </a:t>
            </a:r>
            <a:r>
              <a:rPr lang="en-US" sz="2400" b="1" dirty="0" err="1">
                <a:solidFill>
                  <a:srgbClr val="FF0000"/>
                </a:solidFill>
              </a:rPr>
              <a:t>cidal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agents</a:t>
            </a:r>
            <a:endParaRPr lang="ar-sa" sz="2400" dirty="0">
              <a:cs typeface="Times New Roman" charset="0"/>
            </a:endParaRPr>
          </a:p>
        </p:txBody>
      </p:sp>
      <p:sp>
        <p:nvSpPr>
          <p:cNvPr id="4102" name="Title 1"/>
          <p:cNvSpPr txBox="1">
            <a:spLocks/>
          </p:cNvSpPr>
          <p:nvPr/>
        </p:nvSpPr>
        <p:spPr bwMode="auto">
          <a:xfrm>
            <a:off x="4518025" y="4846638"/>
            <a:ext cx="42481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rtl="1" eaLnBrk="1" hangingPunct="1"/>
            <a:r>
              <a:rPr lang="ar-sa" sz="2400" i="1" dirty="0">
                <a:solidFill>
                  <a:srgbClr val="000000"/>
                </a:solidFill>
              </a:rPr>
              <a:t>العوامل التي تعمل على تثبيط نمو الخلايا تسمى </a:t>
            </a:r>
            <a:r>
              <a:rPr lang="en-US" sz="2400" b="1" dirty="0">
                <a:solidFill>
                  <a:srgbClr val="000000"/>
                </a:solidFill>
              </a:rPr>
              <a:t>static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agents</a:t>
            </a:r>
            <a:endParaRPr lang="ar-sa" sz="2400" dirty="0" smtClean="0">
              <a:solidFill>
                <a:srgbClr val="000000"/>
              </a:solidFill>
            </a:endParaRPr>
          </a:p>
          <a:p>
            <a:pPr algn="ctr" rtl="1" eaLnBrk="1" hangingPunct="1"/>
            <a:endParaRPr lang="ar-sa" sz="2400" dirty="0" smtClean="0"/>
          </a:p>
          <a:p>
            <a:pPr algn="ctr" rtl="1" eaLnBrk="1" hangingPunct="1"/>
            <a:r>
              <a:rPr lang="ar-sa" sz="2400" dirty="0" smtClean="0"/>
              <a:t> </a:t>
            </a:r>
            <a:r>
              <a:rPr lang="en-US" sz="2400" dirty="0"/>
              <a:t>Agents which inhibit the growth of cells </a:t>
            </a:r>
          </a:p>
          <a:p>
            <a:pPr algn="ctr" rtl="1" eaLnBrk="1" hangingPunct="1"/>
            <a:r>
              <a:rPr lang="en-US" sz="2400" dirty="0"/>
              <a:t>are called </a:t>
            </a:r>
            <a:r>
              <a:rPr lang="en-US" sz="2400" b="1" dirty="0">
                <a:solidFill>
                  <a:srgbClr val="FF0000"/>
                </a:solidFill>
              </a:rPr>
              <a:t>static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agents</a:t>
            </a:r>
            <a:endParaRPr lang="ar-sa" sz="2400" dirty="0">
              <a:cs typeface="Times New Roman" charset="0"/>
            </a:endParaRPr>
          </a:p>
        </p:txBody>
      </p:sp>
      <p:cxnSp>
        <p:nvCxnSpPr>
          <p:cNvPr id="8" name="Straight Arrow Connector 7"/>
          <p:cNvCxnSpPr>
            <a:endCxn id="4098" idx="0"/>
          </p:cNvCxnSpPr>
          <p:nvPr/>
        </p:nvCxnSpPr>
        <p:spPr>
          <a:xfrm flipH="1">
            <a:off x="2370138" y="1341438"/>
            <a:ext cx="2500312" cy="520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70450" y="1341438"/>
            <a:ext cx="1717675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098" idx="2"/>
          </p:cNvCxnSpPr>
          <p:nvPr/>
        </p:nvCxnSpPr>
        <p:spPr>
          <a:xfrm flipH="1">
            <a:off x="2232025" y="3157538"/>
            <a:ext cx="138113" cy="1208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88125" y="3573463"/>
            <a:ext cx="53975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3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550" y="115888"/>
            <a:ext cx="8229600" cy="1536700"/>
          </a:xfrm>
        </p:spPr>
        <p:txBody>
          <a:bodyPr>
            <a:noAutofit/>
          </a:bodyPr>
          <a:lstStyle/>
          <a:p>
            <a:pPr rtl="0" eaLnBrk="1" hangingPunct="1"/>
            <a:r>
              <a:rPr lang="ar-sa" sz="2800" i="1" dirty="0">
                <a:latin typeface="Jokerman" charset="0"/>
                <a:cs typeface="Arial" charset="0"/>
              </a:rPr>
              <a:t>العوامل المستخدمة في السيطرة على الكائنات الحية الدقيقة </a:t>
            </a:r>
            <a:br>
              <a:rPr lang="ar-sa" sz="2800" i="1" dirty="0">
                <a:latin typeface="Jokerman" charset="0"/>
                <a:cs typeface="Arial" charset="0"/>
              </a:rPr>
            </a:br>
            <a:r>
              <a:rPr lang="ar-sa" sz="2800" i="1" dirty="0">
                <a:latin typeface="Jokerman" charset="0"/>
                <a:cs typeface="Arial" charset="0"/>
              </a:rPr>
              <a:t>3 أنواع</a:t>
            </a:r>
            <a:r>
              <a:rPr lang="en-US" sz="2800" b="1" dirty="0">
                <a:latin typeface="Jokerman" charset="0"/>
              </a:rPr>
              <a:t/>
            </a:r>
            <a:br>
              <a:rPr lang="en-US" sz="2800" b="1" dirty="0">
                <a:latin typeface="Jokerman" charset="0"/>
              </a:rPr>
            </a:br>
            <a:r>
              <a:rPr lang="en-US" sz="2800" b="1" dirty="0">
                <a:latin typeface="Gisha" charset="0"/>
                <a:cs typeface="Gisha" charset="0"/>
              </a:rPr>
              <a:t>Agents used in Controlling of Microorganisms</a:t>
            </a:r>
            <a:br>
              <a:rPr lang="en-US" sz="2800" b="1" dirty="0">
                <a:latin typeface="Gisha" charset="0"/>
                <a:cs typeface="Gisha" charset="0"/>
              </a:rPr>
            </a:br>
            <a:r>
              <a:rPr lang="en-US" sz="2800" b="1" dirty="0">
                <a:latin typeface="Gisha" charset="0"/>
                <a:cs typeface="Gisha" charset="0"/>
              </a:rPr>
              <a:t>3 Types</a:t>
            </a:r>
            <a:endParaRPr lang="ar-sa" sz="2800" b="1" dirty="0">
              <a:latin typeface="Gisha" charset="0"/>
              <a:cs typeface="Arial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979738" y="2349500"/>
            <a:ext cx="2879725" cy="603250"/>
          </a:xfrm>
        </p:spPr>
        <p:txBody>
          <a:bodyPr>
            <a:normAutofit fontScale="92500" lnSpcReduction="20000"/>
          </a:bodyPr>
          <a:lstStyle/>
          <a:p>
            <a:pPr marL="0" indent="0" algn="l" rtl="0" eaLnBrk="1" hangingPunct="1">
              <a:buFont typeface="Arial" charset="0"/>
              <a:buNone/>
            </a:pPr>
            <a:r>
              <a:rPr lang="en-US" sz="1800" b="1">
                <a:latin typeface="Jokerman" charset="0"/>
              </a:rPr>
              <a:t>II.  </a:t>
            </a:r>
            <a:r>
              <a:rPr lang="ar-sa" sz="1800" b="1">
                <a:latin typeface="Jokerman" charset="0"/>
              </a:rPr>
              <a:t>العوامل الكيميائية</a:t>
            </a:r>
          </a:p>
          <a:p>
            <a:pPr marL="0" indent="0" algn="l" rtl="0" eaLnBrk="1" hangingPunct="1">
              <a:buFont typeface="Arial" charset="0"/>
              <a:buNone/>
            </a:pPr>
            <a:r>
              <a:rPr lang="en-US" sz="1800" b="1">
                <a:latin typeface="Jokerman" charset="0"/>
              </a:rPr>
              <a:t>Chemical Agents</a:t>
            </a:r>
            <a:endParaRPr lang="ar-sa" sz="1800" b="1">
              <a:latin typeface="Jokerman" charset="0"/>
            </a:endParaRPr>
          </a:p>
        </p:txBody>
      </p:sp>
      <p:sp>
        <p:nvSpPr>
          <p:cNvPr id="4100" name="Content Placeholder 2"/>
          <p:cNvSpPr txBox="1">
            <a:spLocks/>
          </p:cNvSpPr>
          <p:nvPr/>
        </p:nvSpPr>
        <p:spPr bwMode="auto">
          <a:xfrm>
            <a:off x="171450" y="2320925"/>
            <a:ext cx="296068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AutoNum type="romanUcPeriod"/>
            </a:pPr>
            <a:r>
              <a:rPr lang="ar-sa" sz="1800" b="1" i="1" dirty="0">
                <a:latin typeface="Jokerman" charset="0"/>
              </a:rPr>
              <a:t>العوامل الطبيعية (الفيزيائية)</a:t>
            </a:r>
            <a:endParaRPr lang="en-US" sz="1800" b="1" i="1" dirty="0">
              <a:latin typeface="Jokerman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1800" b="1" dirty="0">
                <a:latin typeface="Jokerman" charset="0"/>
              </a:rPr>
              <a:t>Physical Agents</a:t>
            </a:r>
            <a:endParaRPr lang="ar-sa" sz="1800" b="1" dirty="0">
              <a:latin typeface="Jokerman" charset="0"/>
            </a:endParaRPr>
          </a:p>
        </p:txBody>
      </p:sp>
      <p:sp>
        <p:nvSpPr>
          <p:cNvPr id="5125" name="Content Placeholder 2"/>
          <p:cNvSpPr txBox="1">
            <a:spLocks/>
          </p:cNvSpPr>
          <p:nvPr/>
        </p:nvSpPr>
        <p:spPr bwMode="auto">
          <a:xfrm>
            <a:off x="5859463" y="2349500"/>
            <a:ext cx="29606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b="1" dirty="0">
                <a:latin typeface="Jokerman" charset="0"/>
              </a:rPr>
              <a:t>III. </a:t>
            </a:r>
            <a:r>
              <a:rPr lang="ar-sa" sz="1800" b="1" i="1" dirty="0">
                <a:latin typeface="Jokerman" charset="0"/>
              </a:rPr>
              <a:t>العوامل البيولوجية</a:t>
            </a:r>
            <a:endParaRPr lang="en-US" sz="1800" b="1" i="1" dirty="0">
              <a:latin typeface="Jokerman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b="1" dirty="0">
                <a:latin typeface="Jokerman" charset="0"/>
              </a:rPr>
              <a:t>Biological Agents</a:t>
            </a:r>
            <a:endParaRPr lang="ar-sa" sz="1800" b="1" dirty="0">
              <a:latin typeface="Jokerman" charset="0"/>
            </a:endParaRPr>
          </a:p>
        </p:txBody>
      </p:sp>
      <p:grpSp>
        <p:nvGrpSpPr>
          <p:cNvPr id="5126" name="Group 51"/>
          <p:cNvGrpSpPr>
            <a:grpSpLocks/>
          </p:cNvGrpSpPr>
          <p:nvPr/>
        </p:nvGrpSpPr>
        <p:grpSpPr bwMode="auto">
          <a:xfrm>
            <a:off x="611188" y="3429000"/>
            <a:ext cx="2520950" cy="2967038"/>
            <a:chOff x="899592" y="3544416"/>
            <a:chExt cx="2520958" cy="2967151"/>
          </a:xfrm>
        </p:grpSpPr>
        <p:sp>
          <p:nvSpPr>
            <p:cNvPr id="5167" name="Content Placeholder 2"/>
            <p:cNvSpPr txBox="1">
              <a:spLocks/>
            </p:cNvSpPr>
            <p:nvPr/>
          </p:nvSpPr>
          <p:spPr bwMode="auto">
            <a:xfrm>
              <a:off x="899592" y="3544416"/>
              <a:ext cx="2223864" cy="604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charset="0"/>
                <a:buNone/>
              </a:pPr>
              <a:r>
                <a:rPr lang="en-US" sz="2100" b="1">
                  <a:latin typeface="Gisha" charset="0"/>
                  <a:cs typeface="Gisha" charset="0"/>
                </a:rPr>
                <a:t>1. Heating</a:t>
              </a:r>
              <a:endParaRPr lang="ar-sa" sz="2100" b="1">
                <a:latin typeface="Gisha" charset="0"/>
                <a:cs typeface="Gisha" charset="0"/>
              </a:endParaRPr>
            </a:p>
          </p:txBody>
        </p:sp>
        <p:sp>
          <p:nvSpPr>
            <p:cNvPr id="5168" name="Content Placeholder 2"/>
            <p:cNvSpPr txBox="1">
              <a:spLocks/>
            </p:cNvSpPr>
            <p:nvPr/>
          </p:nvSpPr>
          <p:spPr bwMode="auto">
            <a:xfrm>
              <a:off x="907529" y="4481072"/>
              <a:ext cx="2224095" cy="60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charset="0"/>
                <a:buNone/>
              </a:pPr>
              <a:r>
                <a:rPr lang="en-US" sz="2300" b="1">
                  <a:latin typeface="Gisha" charset="0"/>
                  <a:cs typeface="Gisha" charset="0"/>
                </a:rPr>
                <a:t>3. </a:t>
              </a:r>
              <a:r>
                <a:rPr lang="en-US" sz="2100" b="1">
                  <a:latin typeface="Gisha" charset="0"/>
                  <a:cs typeface="Gisha" charset="0"/>
                </a:rPr>
                <a:t>Filtration</a:t>
              </a:r>
              <a:r>
                <a:rPr lang="en-US"/>
                <a:t> </a:t>
              </a:r>
              <a:endParaRPr lang="ar-sa"/>
            </a:p>
          </p:txBody>
        </p:sp>
        <p:sp>
          <p:nvSpPr>
            <p:cNvPr id="5169" name="Content Placeholder 2"/>
            <p:cNvSpPr txBox="1">
              <a:spLocks/>
            </p:cNvSpPr>
            <p:nvPr/>
          </p:nvSpPr>
          <p:spPr bwMode="auto">
            <a:xfrm>
              <a:off x="899592" y="5444717"/>
              <a:ext cx="2224093" cy="604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charset="0"/>
                <a:buNone/>
              </a:pPr>
              <a:r>
                <a:rPr lang="en-US" sz="2300" b="1">
                  <a:latin typeface="Gisha" charset="0"/>
                  <a:cs typeface="Gisha" charset="0"/>
                </a:rPr>
                <a:t>5.</a:t>
              </a:r>
              <a:r>
                <a:rPr lang="en-US" b="1">
                  <a:latin typeface="Jokerman" charset="0"/>
                </a:rPr>
                <a:t> </a:t>
              </a:r>
              <a:r>
                <a:rPr lang="en-US" sz="2300" b="1">
                  <a:latin typeface="Gisha" charset="0"/>
                  <a:cs typeface="Gisha" charset="0"/>
                </a:rPr>
                <a:t>freezing</a:t>
              </a:r>
              <a:endParaRPr lang="ar-sa" sz="2300" b="1">
                <a:latin typeface="Gisha" charset="0"/>
                <a:cs typeface="Gisha" charset="0"/>
              </a:endParaRP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899592" y="5085938"/>
              <a:ext cx="2520958" cy="60327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300" b="1">
                  <a:latin typeface="Gisha" charset="0"/>
                  <a:cs typeface="Gisha" charset="0"/>
                </a:rPr>
                <a:t>4</a:t>
              </a:r>
              <a:r>
                <a:rPr lang="en-US" sz="1800" b="1">
                  <a:latin typeface="Jokerman" charset="0"/>
                </a:rPr>
                <a:t>. </a:t>
              </a:r>
              <a:r>
                <a:rPr lang="en-US" sz="2100" b="1">
                  <a:latin typeface="Gisha" charset="0"/>
                  <a:cs typeface="Gisha" charset="0"/>
                </a:rPr>
                <a:t>Pasteurization</a:t>
              </a:r>
              <a:r>
                <a:rPr lang="en-US" sz="1500"/>
                <a:t> </a:t>
              </a:r>
              <a:endParaRPr lang="ar-sa" sz="1500"/>
            </a:p>
          </p:txBody>
        </p:sp>
        <p:sp>
          <p:nvSpPr>
            <p:cNvPr id="5171" name="Content Placeholder 2"/>
            <p:cNvSpPr txBox="1">
              <a:spLocks/>
            </p:cNvSpPr>
            <p:nvPr/>
          </p:nvSpPr>
          <p:spPr bwMode="auto">
            <a:xfrm>
              <a:off x="918295" y="3976465"/>
              <a:ext cx="2223864" cy="604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2</a:t>
              </a:r>
              <a:r>
                <a:rPr lang="en-US" sz="2300" b="1">
                  <a:latin typeface="Gisha" charset="0"/>
                  <a:cs typeface="Gisha" charset="0"/>
                </a:rPr>
                <a:t>.</a:t>
              </a:r>
              <a:r>
                <a:rPr lang="en-US" sz="2100" b="1">
                  <a:latin typeface="Jokerman" charset="0"/>
                </a:rPr>
                <a:t> </a:t>
              </a:r>
              <a:r>
                <a:rPr lang="en-US" sz="2100" b="1">
                  <a:latin typeface="Gisha" charset="0"/>
                  <a:cs typeface="Gisha" charset="0"/>
                </a:rPr>
                <a:t>Irradiation</a:t>
              </a:r>
              <a:endParaRPr lang="ar-sa" sz="2100" b="1">
                <a:latin typeface="Gisha" charset="0"/>
                <a:cs typeface="Gisha" charset="0"/>
              </a:endParaRPr>
            </a:p>
          </p:txBody>
        </p:sp>
        <p:sp>
          <p:nvSpPr>
            <p:cNvPr id="5172" name="Rectangle 11"/>
            <p:cNvSpPr>
              <a:spLocks noChangeArrowheads="1"/>
            </p:cNvSpPr>
            <p:nvPr/>
          </p:nvSpPr>
          <p:spPr bwMode="auto">
            <a:xfrm>
              <a:off x="899592" y="6049887"/>
              <a:ext cx="1389680" cy="46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300" b="1">
                  <a:latin typeface="Gisha" charset="0"/>
                  <a:cs typeface="Gisha" charset="0"/>
                </a:rPr>
                <a:t>6.</a:t>
              </a:r>
              <a:r>
                <a:rPr lang="en-US" sz="2400" b="1">
                  <a:latin typeface="Jokerman" charset="0"/>
                </a:rPr>
                <a:t> </a:t>
              </a:r>
              <a:r>
                <a:rPr lang="en-US" sz="2100" b="1">
                  <a:latin typeface="Gisha" charset="0"/>
                  <a:cs typeface="Gisha" charset="0"/>
                </a:rPr>
                <a:t>Drying</a:t>
              </a:r>
              <a:endParaRPr lang="ar-sa" sz="2400" b="1">
                <a:latin typeface="Jokerman" charset="0"/>
              </a:endParaRPr>
            </a:p>
          </p:txBody>
        </p:sp>
      </p:grpSp>
      <p:grpSp>
        <p:nvGrpSpPr>
          <p:cNvPr id="5127" name="Group 50"/>
          <p:cNvGrpSpPr>
            <a:grpSpLocks/>
          </p:cNvGrpSpPr>
          <p:nvPr/>
        </p:nvGrpSpPr>
        <p:grpSpPr bwMode="auto">
          <a:xfrm>
            <a:off x="323850" y="3025775"/>
            <a:ext cx="1152525" cy="3211513"/>
            <a:chOff x="611560" y="3026521"/>
            <a:chExt cx="1152128" cy="3210792"/>
          </a:xfrm>
        </p:grpSpPr>
        <p:cxnSp>
          <p:nvCxnSpPr>
            <p:cNvPr id="16" name="Elbow Connector 15"/>
            <p:cNvCxnSpPr/>
            <p:nvPr/>
          </p:nvCxnSpPr>
          <p:spPr>
            <a:xfrm rot="10800000" flipV="1">
              <a:off x="619495" y="3026521"/>
              <a:ext cx="1144193" cy="33012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19495" y="3356647"/>
              <a:ext cx="0" cy="28806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19495" y="3716929"/>
              <a:ext cx="28089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11560" y="4148632"/>
              <a:ext cx="279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11560" y="4724765"/>
              <a:ext cx="279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611560" y="5229476"/>
              <a:ext cx="279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11560" y="5805610"/>
              <a:ext cx="279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11560" y="6237313"/>
              <a:ext cx="2793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28" name="Group 52"/>
          <p:cNvGrpSpPr>
            <a:grpSpLocks/>
          </p:cNvGrpSpPr>
          <p:nvPr/>
        </p:nvGrpSpPr>
        <p:grpSpPr bwMode="auto">
          <a:xfrm>
            <a:off x="3348038" y="3025775"/>
            <a:ext cx="2663825" cy="2490788"/>
            <a:chOff x="3707904" y="3025550"/>
            <a:chExt cx="2664296" cy="2491682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3715842" y="3976804"/>
              <a:ext cx="2794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/>
            <p:nvPr/>
          </p:nvCxnSpPr>
          <p:spPr>
            <a:xfrm rot="5400000">
              <a:off x="4077826" y="2655628"/>
              <a:ext cx="331907" cy="1071751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707904" y="3357457"/>
              <a:ext cx="0" cy="17278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4004818" y="3716361"/>
              <a:ext cx="2222893" cy="60505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1. </a:t>
              </a:r>
              <a:r>
                <a:rPr lang="en-US" sz="2300" b="1">
                  <a:latin typeface="Gisha" charset="0"/>
                  <a:cs typeface="Gisha" charset="0"/>
                </a:rPr>
                <a:t>Antiseptics</a:t>
              </a:r>
              <a:endParaRPr lang="ar-sa" sz="2300" b="1">
                <a:latin typeface="Gisha" charset="0"/>
                <a:cs typeface="Gisha" charset="0"/>
              </a:endParaRPr>
            </a:p>
          </p:txBody>
        </p:sp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3995292" y="4264244"/>
              <a:ext cx="2224481" cy="60505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2. Disinfectants</a:t>
              </a:r>
              <a:endParaRPr lang="ar-sa" sz="2000" b="1">
                <a:latin typeface="Gisha" charset="0"/>
                <a:cs typeface="Gisha" charset="0"/>
              </a:endParaRPr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995292" y="4912177"/>
              <a:ext cx="2376908" cy="605055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3. </a:t>
              </a:r>
              <a:r>
                <a:rPr lang="en-US" sz="2200" b="1">
                  <a:latin typeface="Gisha" charset="0"/>
                  <a:cs typeface="Gisha" charset="0"/>
                </a:rPr>
                <a:t>Preservatives</a:t>
              </a:r>
              <a:endParaRPr lang="ar-sa" sz="2200" b="1">
                <a:latin typeface="Gisha" charset="0"/>
                <a:cs typeface="Gisha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3707904" y="4437345"/>
              <a:ext cx="2794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3707904" y="5085277"/>
              <a:ext cx="2794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29" name="Group 54"/>
          <p:cNvGrpSpPr>
            <a:grpSpLocks/>
          </p:cNvGrpSpPr>
          <p:nvPr/>
        </p:nvGrpSpPr>
        <p:grpSpPr bwMode="auto">
          <a:xfrm>
            <a:off x="6156325" y="3025775"/>
            <a:ext cx="2800350" cy="1843088"/>
            <a:chOff x="6156176" y="3025550"/>
            <a:chExt cx="2799928" cy="1843610"/>
          </a:xfrm>
        </p:grpSpPr>
        <p:grpSp>
          <p:nvGrpSpPr>
            <p:cNvPr id="5144" name="Group 49"/>
            <p:cNvGrpSpPr>
              <a:grpSpLocks/>
            </p:cNvGrpSpPr>
            <p:nvPr/>
          </p:nvGrpSpPr>
          <p:grpSpPr bwMode="auto">
            <a:xfrm>
              <a:off x="6156176" y="3025550"/>
              <a:ext cx="1183941" cy="1411561"/>
              <a:chOff x="6732240" y="3025550"/>
              <a:chExt cx="1183941" cy="1411561"/>
            </a:xfrm>
          </p:grpSpPr>
          <p:cxnSp>
            <p:nvCxnSpPr>
              <p:cNvPr id="42" name="Elbow Connector 41"/>
              <p:cNvCxnSpPr/>
              <p:nvPr/>
            </p:nvCxnSpPr>
            <p:spPr>
              <a:xfrm rot="5400000">
                <a:off x="7158348" y="2599442"/>
                <a:ext cx="331882" cy="1184097"/>
              </a:xfrm>
              <a:prstGeom prst="bent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6732240" y="3357432"/>
                <a:ext cx="0" cy="10798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6732240" y="3897335"/>
                <a:ext cx="57617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6732240" y="4437238"/>
                <a:ext cx="57617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45" name="Content Placeholder 2"/>
            <p:cNvSpPr txBox="1">
              <a:spLocks/>
            </p:cNvSpPr>
            <p:nvPr/>
          </p:nvSpPr>
          <p:spPr bwMode="auto">
            <a:xfrm>
              <a:off x="6732240" y="3717032"/>
              <a:ext cx="2223864" cy="604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1. </a:t>
              </a:r>
              <a:r>
                <a:rPr lang="en-US" sz="1900" b="1">
                  <a:latin typeface="Gisha" charset="0"/>
                  <a:cs typeface="Gisha" charset="0"/>
                </a:rPr>
                <a:t>Natural</a:t>
              </a:r>
              <a:endParaRPr lang="ar-sa" sz="1900" b="1">
                <a:latin typeface="Gisha" charset="0"/>
                <a:cs typeface="Gisha" charset="0"/>
              </a:endParaRPr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6732352" y="4264151"/>
              <a:ext cx="2223752" cy="605009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>
                <a:defRPr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Arial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000" b="1">
                  <a:latin typeface="Gisha" charset="0"/>
                  <a:cs typeface="Gisha" charset="0"/>
                </a:rPr>
                <a:t>2. </a:t>
              </a:r>
              <a:r>
                <a:rPr lang="en-US" sz="1900" b="1">
                  <a:latin typeface="Gisha" charset="0"/>
                  <a:cs typeface="Gisha" charset="0"/>
                </a:rPr>
                <a:t>Semisynthetic</a:t>
              </a:r>
              <a:endParaRPr lang="ar-sa" sz="1900" b="1">
                <a:latin typeface="Gisha" charset="0"/>
                <a:cs typeface="Gisha" charset="0"/>
              </a:endParaRPr>
            </a:p>
          </p:txBody>
        </p:sp>
      </p:grpSp>
      <p:cxnSp>
        <p:nvCxnSpPr>
          <p:cNvPr id="65" name="Straight Arrow Connector 64"/>
          <p:cNvCxnSpPr>
            <a:cxnSpLocks noChangeShapeType="1"/>
          </p:cNvCxnSpPr>
          <p:nvPr/>
        </p:nvCxnSpPr>
        <p:spPr bwMode="auto">
          <a:xfrm flipH="1">
            <a:off x="2195513" y="1858963"/>
            <a:ext cx="2328862" cy="461962"/>
          </a:xfrm>
          <a:prstGeom prst="straightConnector1">
            <a:avLst/>
          </a:prstGeom>
          <a:noFill/>
          <a:ln w="254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Straight Arrow Connector 66"/>
          <p:cNvCxnSpPr>
            <a:cxnSpLocks noChangeShapeType="1"/>
          </p:cNvCxnSpPr>
          <p:nvPr/>
        </p:nvCxnSpPr>
        <p:spPr bwMode="auto">
          <a:xfrm>
            <a:off x="4516438" y="1839913"/>
            <a:ext cx="2071687" cy="481012"/>
          </a:xfrm>
          <a:prstGeom prst="straightConnector1">
            <a:avLst/>
          </a:prstGeom>
          <a:noFill/>
          <a:ln w="254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Straight Arrow Connector 69"/>
          <p:cNvCxnSpPr>
            <a:cxnSpLocks noChangeShapeType="1"/>
          </p:cNvCxnSpPr>
          <p:nvPr/>
        </p:nvCxnSpPr>
        <p:spPr bwMode="auto">
          <a:xfrm flipH="1">
            <a:off x="4475163" y="1839913"/>
            <a:ext cx="41275" cy="536575"/>
          </a:xfrm>
          <a:prstGeom prst="straightConnector1">
            <a:avLst/>
          </a:prstGeom>
          <a:noFill/>
          <a:ln w="25400">
            <a:solidFill>
              <a:srgbClr val="8064A2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3" name="Rectangle 5"/>
          <p:cNvSpPr>
            <a:spLocks noChangeArrowheads="1"/>
          </p:cNvSpPr>
          <p:nvPr/>
        </p:nvSpPr>
        <p:spPr bwMode="auto">
          <a:xfrm>
            <a:off x="2041525" y="3522663"/>
            <a:ext cx="684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الحرارة</a:t>
            </a:r>
            <a:endParaRPr lang="ar-sa"/>
          </a:p>
        </p:txBody>
      </p:sp>
      <p:sp>
        <p:nvSpPr>
          <p:cNvPr id="5134" name="Rectangle 46"/>
          <p:cNvSpPr>
            <a:spLocks noChangeArrowheads="1"/>
          </p:cNvSpPr>
          <p:nvPr/>
        </p:nvSpPr>
        <p:spPr bwMode="auto">
          <a:xfrm>
            <a:off x="2444750" y="3921125"/>
            <a:ext cx="687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الاشعاع</a:t>
            </a:r>
            <a:endParaRPr lang="ar-sa"/>
          </a:p>
        </p:txBody>
      </p:sp>
      <p:sp>
        <p:nvSpPr>
          <p:cNvPr id="5135" name="Rectangle 48"/>
          <p:cNvSpPr>
            <a:spLocks noChangeArrowheads="1"/>
          </p:cNvSpPr>
          <p:nvPr/>
        </p:nvSpPr>
        <p:spPr bwMode="auto">
          <a:xfrm>
            <a:off x="2506663" y="4530725"/>
            <a:ext cx="5778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الفلترة</a:t>
            </a:r>
            <a:endParaRPr lang="ar-sa"/>
          </a:p>
        </p:txBody>
      </p:sp>
      <p:sp>
        <p:nvSpPr>
          <p:cNvPr id="5136" name="Rectangle 49"/>
          <p:cNvSpPr>
            <a:spLocks noChangeArrowheads="1"/>
          </p:cNvSpPr>
          <p:nvPr/>
        </p:nvSpPr>
        <p:spPr bwMode="auto">
          <a:xfrm>
            <a:off x="2735263" y="4997450"/>
            <a:ext cx="638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البسترة</a:t>
            </a:r>
            <a:endParaRPr lang="ar-sa"/>
          </a:p>
        </p:txBody>
      </p:sp>
      <p:sp>
        <p:nvSpPr>
          <p:cNvPr id="5137" name="Rectangle 50"/>
          <p:cNvSpPr>
            <a:spLocks noChangeArrowheads="1"/>
          </p:cNvSpPr>
          <p:nvPr/>
        </p:nvSpPr>
        <p:spPr bwMode="auto">
          <a:xfrm>
            <a:off x="2344738" y="5516563"/>
            <a:ext cx="631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التجميد</a:t>
            </a:r>
            <a:endParaRPr lang="ar-sa"/>
          </a:p>
        </p:txBody>
      </p:sp>
      <p:sp>
        <p:nvSpPr>
          <p:cNvPr id="5138" name="Rectangle 51"/>
          <p:cNvSpPr>
            <a:spLocks noChangeArrowheads="1"/>
          </p:cNvSpPr>
          <p:nvPr/>
        </p:nvSpPr>
        <p:spPr bwMode="auto">
          <a:xfrm>
            <a:off x="2085975" y="5995988"/>
            <a:ext cx="6969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التجفيف</a:t>
            </a:r>
            <a:endParaRPr lang="ar-sa"/>
          </a:p>
        </p:txBody>
      </p:sp>
      <p:sp>
        <p:nvSpPr>
          <p:cNvPr id="5139" name="Rectangle 52"/>
          <p:cNvSpPr>
            <a:spLocks noChangeArrowheads="1"/>
          </p:cNvSpPr>
          <p:nvPr/>
        </p:nvSpPr>
        <p:spPr bwMode="auto">
          <a:xfrm>
            <a:off x="4033838" y="5237163"/>
            <a:ext cx="1101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المواد الحافظة</a:t>
            </a:r>
            <a:endParaRPr lang="ar-sa"/>
          </a:p>
        </p:txBody>
      </p:sp>
      <p:sp>
        <p:nvSpPr>
          <p:cNvPr id="5140" name="Rectangle 54"/>
          <p:cNvSpPr>
            <a:spLocks noChangeArrowheads="1"/>
          </p:cNvSpPr>
          <p:nvPr/>
        </p:nvSpPr>
        <p:spPr bwMode="auto">
          <a:xfrm>
            <a:off x="3570288" y="4554538"/>
            <a:ext cx="19065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المطهرات (الاسطح-سامة)</a:t>
            </a:r>
            <a:endParaRPr lang="ar-sa"/>
          </a:p>
        </p:txBody>
      </p:sp>
      <p:sp>
        <p:nvSpPr>
          <p:cNvPr id="5141" name="Rectangle 55"/>
          <p:cNvSpPr>
            <a:spLocks noChangeArrowheads="1"/>
          </p:cNvSpPr>
          <p:nvPr/>
        </p:nvSpPr>
        <p:spPr bwMode="auto">
          <a:xfrm>
            <a:off x="3486150" y="3994150"/>
            <a:ext cx="2109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المطهرات (الجلدية-غيرسامة)</a:t>
            </a:r>
            <a:endParaRPr lang="ar-sa"/>
          </a:p>
        </p:txBody>
      </p:sp>
      <p:sp>
        <p:nvSpPr>
          <p:cNvPr id="5142" name="Rectangle 56"/>
          <p:cNvSpPr>
            <a:spLocks noChangeArrowheads="1"/>
          </p:cNvSpPr>
          <p:nvPr/>
        </p:nvSpPr>
        <p:spPr bwMode="auto">
          <a:xfrm>
            <a:off x="7291388" y="4614863"/>
            <a:ext cx="974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شبة صناعية</a:t>
            </a:r>
            <a:endParaRPr lang="ar-sa"/>
          </a:p>
        </p:txBody>
      </p:sp>
      <p:sp>
        <p:nvSpPr>
          <p:cNvPr id="5143" name="Rectangle 57"/>
          <p:cNvSpPr>
            <a:spLocks noChangeArrowheads="1"/>
          </p:cNvSpPr>
          <p:nvPr/>
        </p:nvSpPr>
        <p:spPr bwMode="auto">
          <a:xfrm>
            <a:off x="8183563" y="3848100"/>
            <a:ext cx="609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 sz="1600"/>
              <a:t>طبيعية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200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ar-sa" sz="3200" b="1">
                <a:solidFill>
                  <a:schemeClr val="accent1"/>
                </a:solidFill>
                <a:latin typeface="Jokerman" charset="0"/>
              </a:rPr>
              <a:t>العوامل الفيزيائية</a:t>
            </a:r>
            <a:r>
              <a:rPr lang="en-US" sz="3200" b="1">
                <a:solidFill>
                  <a:schemeClr val="accent1"/>
                </a:solidFill>
                <a:latin typeface="Jokerman" charset="0"/>
              </a:rPr>
              <a:t/>
            </a:r>
            <a:br>
              <a:rPr lang="en-US" sz="3200" b="1">
                <a:solidFill>
                  <a:schemeClr val="accent1"/>
                </a:solidFill>
                <a:latin typeface="Jokerman" charset="0"/>
              </a:rPr>
            </a:br>
            <a:r>
              <a:rPr lang="en-US" sz="2000" b="1">
                <a:solidFill>
                  <a:schemeClr val="accent1"/>
                </a:solidFill>
                <a:latin typeface="Gisha" charset="0"/>
                <a:cs typeface="Gisha" charset="0"/>
              </a:rPr>
              <a:t>2-Physical Agents</a:t>
            </a:r>
            <a:r>
              <a:rPr lang="en-US" sz="2000" b="1">
                <a:latin typeface="Gisha" charset="0"/>
                <a:cs typeface="Gisha" charset="0"/>
              </a:rPr>
              <a:t/>
            </a:r>
            <a:br>
              <a:rPr lang="en-US" sz="2000" b="1">
                <a:latin typeface="Gisha" charset="0"/>
                <a:cs typeface="Gisha" charset="0"/>
              </a:rPr>
            </a:br>
            <a:r>
              <a:rPr lang="ar-sa" sz="3200" b="1">
                <a:latin typeface="Jokerman" charset="0"/>
              </a:rPr>
              <a:t/>
            </a:r>
            <a:br>
              <a:rPr lang="ar-sa" sz="3200" b="1">
                <a:latin typeface="Jokerman" charset="0"/>
              </a:rPr>
            </a:br>
            <a:endParaRPr lang="ar-sa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908050"/>
            <a:ext cx="8280400" cy="893763"/>
          </a:xfrm>
        </p:spPr>
        <p:txBody>
          <a:bodyPr>
            <a:normAutofit/>
          </a:bodyPr>
          <a:lstStyle/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b="1">
                <a:solidFill>
                  <a:srgbClr val="FF0000"/>
                </a:solidFill>
                <a:latin typeface="Jokerman" charset="0"/>
              </a:rPr>
              <a:t>I.       </a:t>
            </a:r>
            <a:r>
              <a:rPr lang="en-US" sz="1800" b="1">
                <a:latin typeface="Jokerman" charset="0"/>
              </a:rPr>
              <a:t>Heating</a:t>
            </a:r>
            <a:r>
              <a:rPr lang="ar-sa" sz="1800" b="1">
                <a:latin typeface="Jokerman" charset="0"/>
              </a:rPr>
              <a:t>الحرارة    </a:t>
            </a:r>
            <a:endParaRPr lang="en-US" sz="1800" b="1">
              <a:latin typeface="Jokerman" charset="0"/>
            </a:endParaRP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b="1">
                <a:solidFill>
                  <a:srgbClr val="FF0000"/>
                </a:solidFill>
                <a:latin typeface="MV Boli" charset="0"/>
                <a:cs typeface="MV Boli" charset="0"/>
              </a:rPr>
              <a:t>Means using of temperature to ensure destruction of all microorganisms</a:t>
            </a:r>
            <a:r>
              <a:rPr lang="en-US" sz="1800" b="1">
                <a:solidFill>
                  <a:srgbClr val="FF0000"/>
                </a:solidFill>
              </a:rPr>
              <a:t> 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ar-sa" sz="1800" b="1">
                <a:solidFill>
                  <a:srgbClr val="FF0000"/>
                </a:solidFill>
                <a:latin typeface="Jokerman" charset="0"/>
              </a:rPr>
              <a:t>استخدام درجة الحرارة لضمان تدمير جميع الكائنات الحية الدقيقة</a:t>
            </a:r>
          </a:p>
          <a:p>
            <a:pPr marL="0" indent="0" algn="l" rtl="0" eaLnBrk="1" hangingPunct="1">
              <a:lnSpc>
                <a:spcPct val="80000"/>
              </a:lnSpc>
            </a:pPr>
            <a:endParaRPr lang="ar-sa" sz="1800" b="1"/>
          </a:p>
        </p:txBody>
      </p:sp>
      <p:grpSp>
        <p:nvGrpSpPr>
          <p:cNvPr id="6148" name="Group 27"/>
          <p:cNvGrpSpPr>
            <a:grpSpLocks/>
          </p:cNvGrpSpPr>
          <p:nvPr/>
        </p:nvGrpSpPr>
        <p:grpSpPr bwMode="auto">
          <a:xfrm>
            <a:off x="287338" y="1844675"/>
            <a:ext cx="8605837" cy="2600325"/>
            <a:chOff x="288025" y="1844824"/>
            <a:chExt cx="8604455" cy="2599982"/>
          </a:xfrm>
        </p:grpSpPr>
        <p:sp>
          <p:nvSpPr>
            <p:cNvPr id="6160" name="Rectangle 15"/>
            <p:cNvSpPr>
              <a:spLocks noChangeArrowheads="1"/>
            </p:cNvSpPr>
            <p:nvPr/>
          </p:nvSpPr>
          <p:spPr bwMode="auto">
            <a:xfrm>
              <a:off x="288025" y="3501008"/>
              <a:ext cx="1331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b="1" dirty="0"/>
                <a:t>Incineration</a:t>
              </a:r>
              <a:endParaRPr lang="ar-sa" dirty="0"/>
            </a:p>
          </p:txBody>
        </p:sp>
        <p:sp>
          <p:nvSpPr>
            <p:cNvPr id="6161" name="Rectangle 16"/>
            <p:cNvSpPr>
              <a:spLocks noChangeArrowheads="1"/>
            </p:cNvSpPr>
            <p:nvPr/>
          </p:nvSpPr>
          <p:spPr bwMode="auto">
            <a:xfrm>
              <a:off x="2641596" y="3504266"/>
              <a:ext cx="83869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rtl="1" eaLnBrk="1" hangingPunct="1"/>
              <a:r>
                <a:rPr lang="en-US" b="1"/>
                <a:t>Boiling</a:t>
              </a:r>
              <a:endParaRPr lang="ar-sa"/>
            </a:p>
          </p:txBody>
        </p:sp>
        <p:sp>
          <p:nvSpPr>
            <p:cNvPr id="6162" name="Rectangle 17"/>
            <p:cNvSpPr>
              <a:spLocks noChangeArrowheads="1"/>
            </p:cNvSpPr>
            <p:nvPr/>
          </p:nvSpPr>
          <p:spPr bwMode="auto">
            <a:xfrm>
              <a:off x="4523166" y="3429000"/>
              <a:ext cx="1993050" cy="1015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600" b="1"/>
                <a:t>Autoclaving </a:t>
              </a:r>
            </a:p>
            <a:p>
              <a:pPr algn="ctr" eaLnBrk="1" hangingPunct="1"/>
              <a:r>
                <a:rPr lang="ar-sa" sz="1600"/>
                <a:t>الاوتوكلاف</a:t>
              </a:r>
              <a:endParaRPr lang="en-US" sz="1400"/>
            </a:p>
            <a:p>
              <a:pPr algn="ctr" eaLnBrk="1" hangingPunct="1"/>
              <a:r>
                <a:rPr lang="en-US" sz="1400" b="1"/>
                <a:t>(steam under pressure or pressure cooker)</a:t>
              </a:r>
              <a:r>
                <a:rPr lang="en-US" sz="1400"/>
                <a:t> </a:t>
              </a:r>
            </a:p>
          </p:txBody>
        </p:sp>
        <p:sp>
          <p:nvSpPr>
            <p:cNvPr id="6163" name="Rectangle 18"/>
            <p:cNvSpPr>
              <a:spLocks noChangeArrowheads="1"/>
            </p:cNvSpPr>
            <p:nvPr/>
          </p:nvSpPr>
          <p:spPr bwMode="auto">
            <a:xfrm>
              <a:off x="7357701" y="3356992"/>
              <a:ext cx="153477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b="1"/>
                <a:t>Dry heat </a:t>
              </a:r>
            </a:p>
            <a:p>
              <a:pPr algn="ctr" eaLnBrk="1" hangingPunct="1"/>
              <a:r>
                <a:rPr lang="en-US" b="1"/>
                <a:t>(hot air oven)</a:t>
              </a:r>
              <a:r>
                <a:rPr lang="en-US"/>
                <a:t> </a:t>
              </a:r>
              <a:endParaRPr lang="ar-sa"/>
            </a:p>
          </p:txBody>
        </p:sp>
        <p:grpSp>
          <p:nvGrpSpPr>
            <p:cNvPr id="6164" name="Group 23"/>
            <p:cNvGrpSpPr>
              <a:grpSpLocks/>
            </p:cNvGrpSpPr>
            <p:nvPr/>
          </p:nvGrpSpPr>
          <p:grpSpPr bwMode="auto">
            <a:xfrm>
              <a:off x="971600" y="1844824"/>
              <a:ext cx="7128792" cy="1596950"/>
              <a:chOff x="971600" y="2492896"/>
              <a:chExt cx="7128792" cy="1596950"/>
            </a:xfrm>
          </p:grpSpPr>
          <p:grpSp>
            <p:nvGrpSpPr>
              <p:cNvPr id="6165" name="Group 14"/>
              <p:cNvGrpSpPr>
                <a:grpSpLocks/>
              </p:cNvGrpSpPr>
              <p:nvPr/>
            </p:nvGrpSpPr>
            <p:grpSpPr bwMode="auto">
              <a:xfrm>
                <a:off x="971601" y="2492896"/>
                <a:ext cx="7128791" cy="1584176"/>
                <a:chOff x="971601" y="2492896"/>
                <a:chExt cx="7128791" cy="1584176"/>
              </a:xfrm>
            </p:grpSpPr>
            <p:sp>
              <p:nvSpPr>
                <p:cNvPr id="5" name="Down Arrow 4"/>
                <p:cNvSpPr/>
                <p:nvPr/>
              </p:nvSpPr>
              <p:spPr>
                <a:xfrm>
                  <a:off x="4284708" y="2492896"/>
                  <a:ext cx="431731" cy="647615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rtl="1" eaLnBrk="1" hangingPunct="1"/>
                  <a:endParaRPr lang="en-US">
                    <a:solidFill>
                      <a:srgbClr val="FFFFFF"/>
                    </a:solidFill>
                    <a:latin typeface="Calibri" charset="0"/>
                    <a:ea typeface="ＭＳ Ｐゴシック" charset="0"/>
                    <a:cs typeface="Arial" charset="0"/>
                  </a:endParaRPr>
                </a:p>
              </p:txBody>
            </p:sp>
            <p:cxnSp>
              <p:nvCxnSpPr>
                <p:cNvPr id="7" name="Elbow Connector 6"/>
                <p:cNvCxnSpPr>
                  <a:stCxn id="5" idx="2"/>
                </p:cNvCxnSpPr>
                <p:nvPr/>
              </p:nvCxnSpPr>
              <p:spPr>
                <a:xfrm rot="5400000">
                  <a:off x="2556192" y="1556445"/>
                  <a:ext cx="360315" cy="3528446"/>
                </a:xfrm>
                <a:prstGeom prst="bentConnector2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Elbow Connector 8"/>
                <p:cNvCxnSpPr>
                  <a:stCxn id="5" idx="2"/>
                </p:cNvCxnSpPr>
                <p:nvPr/>
              </p:nvCxnSpPr>
              <p:spPr>
                <a:xfrm rot="16200000" flipH="1">
                  <a:off x="6120351" y="1520733"/>
                  <a:ext cx="360315" cy="3599872"/>
                </a:xfrm>
                <a:prstGeom prst="bentConnector2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060941" y="3500826"/>
                  <a:ext cx="0" cy="57618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5508473" y="3500826"/>
                  <a:ext cx="0" cy="576186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Arrow Connector 20"/>
              <p:cNvCxnSpPr/>
              <p:nvPr/>
            </p:nvCxnSpPr>
            <p:spPr>
              <a:xfrm>
                <a:off x="8100445" y="3500826"/>
                <a:ext cx="0" cy="50475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972127" y="3500826"/>
                <a:ext cx="0" cy="58888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49" name="Rectangle 24"/>
          <p:cNvSpPr>
            <a:spLocks noChangeArrowheads="1"/>
          </p:cNvSpPr>
          <p:nvPr/>
        </p:nvSpPr>
        <p:spPr bwMode="auto">
          <a:xfrm>
            <a:off x="34925" y="4292600"/>
            <a:ext cx="1512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1" eaLnBrk="1" hangingPunct="1"/>
            <a:r>
              <a:rPr lang="en-US">
                <a:solidFill>
                  <a:srgbClr val="00B050"/>
                </a:solidFill>
              </a:rPr>
              <a:t>burns organisms and physically destroys them</a:t>
            </a:r>
            <a:endParaRPr lang="ar-sa">
              <a:solidFill>
                <a:srgbClr val="00B050"/>
              </a:solidFill>
            </a:endParaRPr>
          </a:p>
        </p:txBody>
      </p:sp>
      <p:sp>
        <p:nvSpPr>
          <p:cNvPr id="6150" name="Rectangle 25"/>
          <p:cNvSpPr>
            <a:spLocks noChangeArrowheads="1"/>
          </p:cNvSpPr>
          <p:nvPr/>
        </p:nvSpPr>
        <p:spPr bwMode="auto">
          <a:xfrm>
            <a:off x="42863" y="5732463"/>
            <a:ext cx="1936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solidFill>
                  <a:srgbClr val="0070C0"/>
                </a:solidFill>
              </a:rPr>
              <a:t>Used for needles, inoculating wires, glassware, etc. </a:t>
            </a:r>
            <a:endParaRPr lang="ar-sa">
              <a:solidFill>
                <a:srgbClr val="0070C0"/>
              </a:solidFill>
            </a:endParaRPr>
          </a:p>
        </p:txBody>
      </p:sp>
      <p:sp>
        <p:nvSpPr>
          <p:cNvPr id="6151" name="Rectangle 28"/>
          <p:cNvSpPr>
            <a:spLocks noChangeArrowheads="1"/>
          </p:cNvSpPr>
          <p:nvPr/>
        </p:nvSpPr>
        <p:spPr bwMode="auto">
          <a:xfrm>
            <a:off x="1927225" y="4005263"/>
            <a:ext cx="2162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en-US"/>
              <a:t>100</a:t>
            </a:r>
            <a:r>
              <a:rPr lang="en-US" baseline="30000"/>
              <a:t>o</a:t>
            </a:r>
            <a:r>
              <a:rPr lang="en-US"/>
              <a:t>C for 30 minutes</a:t>
            </a:r>
          </a:p>
          <a:p>
            <a:pPr algn="r" rtl="1" eaLnBrk="1" hangingPunct="1"/>
            <a:r>
              <a:rPr lang="en-US"/>
              <a:t> </a:t>
            </a:r>
            <a:endParaRPr lang="ar-sa"/>
          </a:p>
        </p:txBody>
      </p:sp>
      <p:sp>
        <p:nvSpPr>
          <p:cNvPr id="6152" name="Rectangle 29"/>
          <p:cNvSpPr>
            <a:spLocks noChangeArrowheads="1"/>
          </p:cNvSpPr>
          <p:nvPr/>
        </p:nvSpPr>
        <p:spPr bwMode="auto">
          <a:xfrm>
            <a:off x="2255838" y="4826000"/>
            <a:ext cx="160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en-US">
                <a:solidFill>
                  <a:srgbClr val="00B050"/>
                </a:solidFill>
              </a:rPr>
              <a:t>Kills everything</a:t>
            </a:r>
            <a:endParaRPr lang="ar-sa">
              <a:solidFill>
                <a:srgbClr val="00B050"/>
              </a:solidFill>
            </a:endParaRPr>
          </a:p>
        </p:txBody>
      </p:sp>
      <p:sp>
        <p:nvSpPr>
          <p:cNvPr id="6153" name="Rectangle 30"/>
          <p:cNvSpPr>
            <a:spLocks noChangeArrowheads="1"/>
          </p:cNvSpPr>
          <p:nvPr/>
        </p:nvSpPr>
        <p:spPr bwMode="auto">
          <a:xfrm>
            <a:off x="4356100" y="4322763"/>
            <a:ext cx="2501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/>
              <a:t>temperature/pressure employed is 121</a:t>
            </a:r>
            <a:r>
              <a:rPr lang="en-US" baseline="30000"/>
              <a:t>o</a:t>
            </a:r>
            <a:r>
              <a:rPr lang="en-US"/>
              <a:t>C/1.5 psi for 15 minutes</a:t>
            </a:r>
            <a:endParaRPr lang="ar-sa"/>
          </a:p>
        </p:txBody>
      </p:sp>
      <p:sp>
        <p:nvSpPr>
          <p:cNvPr id="6154" name="Rectangle 31"/>
          <p:cNvSpPr>
            <a:spLocks noChangeArrowheads="1"/>
          </p:cNvSpPr>
          <p:nvPr/>
        </p:nvSpPr>
        <p:spPr bwMode="auto">
          <a:xfrm>
            <a:off x="3924300" y="5157788"/>
            <a:ext cx="32750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solidFill>
                  <a:srgbClr val="00B0F0"/>
                </a:solidFill>
              </a:rPr>
              <a:t>for sterilizing biohazardous waste, surgical dressings, glassware, and many types of microbiologic media, liquids, and many other things </a:t>
            </a:r>
          </a:p>
        </p:txBody>
      </p:sp>
      <p:sp>
        <p:nvSpPr>
          <p:cNvPr id="6155" name="Rectangle 32"/>
          <p:cNvSpPr>
            <a:spLocks noChangeArrowheads="1"/>
          </p:cNvSpPr>
          <p:nvPr/>
        </p:nvSpPr>
        <p:spPr bwMode="auto">
          <a:xfrm>
            <a:off x="7199313" y="4167188"/>
            <a:ext cx="1693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/>
              <a:t>160</a:t>
            </a:r>
            <a:r>
              <a:rPr lang="en-US" baseline="30000"/>
              <a:t>o</a:t>
            </a:r>
            <a:r>
              <a:rPr lang="en-US"/>
              <a:t>C/2hours or 170</a:t>
            </a:r>
            <a:r>
              <a:rPr lang="en-US" baseline="30000"/>
              <a:t>o</a:t>
            </a:r>
            <a:r>
              <a:rPr lang="en-US"/>
              <a:t>C/1hour </a:t>
            </a:r>
            <a:endParaRPr lang="ar-sa"/>
          </a:p>
        </p:txBody>
      </p:sp>
      <p:sp>
        <p:nvSpPr>
          <p:cNvPr id="6156" name="Rectangle 33"/>
          <p:cNvSpPr>
            <a:spLocks noChangeArrowheads="1"/>
          </p:cNvSpPr>
          <p:nvPr/>
        </p:nvSpPr>
        <p:spPr bwMode="auto">
          <a:xfrm>
            <a:off x="7173913" y="5202238"/>
            <a:ext cx="185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solidFill>
                  <a:srgbClr val="00B0F0"/>
                </a:solidFill>
              </a:rPr>
              <a:t>used for glassware, metal, and objects that  won't melt</a:t>
            </a:r>
            <a:endParaRPr lang="ar-sa">
              <a:solidFill>
                <a:srgbClr val="00B0F0"/>
              </a:solidFill>
            </a:endParaRPr>
          </a:p>
        </p:txBody>
      </p:sp>
      <p:sp>
        <p:nvSpPr>
          <p:cNvPr id="6157" name="Rectangle 3"/>
          <p:cNvSpPr>
            <a:spLocks noChangeArrowheads="1"/>
          </p:cNvSpPr>
          <p:nvPr/>
        </p:nvSpPr>
        <p:spPr bwMode="auto">
          <a:xfrm>
            <a:off x="628650" y="3776663"/>
            <a:ext cx="649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/>
              <a:t>الحرق</a:t>
            </a:r>
          </a:p>
        </p:txBody>
      </p:sp>
      <p:sp>
        <p:nvSpPr>
          <p:cNvPr id="6158" name="Rectangle 5"/>
          <p:cNvSpPr>
            <a:spLocks noChangeArrowheads="1"/>
          </p:cNvSpPr>
          <p:nvPr/>
        </p:nvSpPr>
        <p:spPr bwMode="auto">
          <a:xfrm>
            <a:off x="2682875" y="3760788"/>
            <a:ext cx="650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/>
              <a:t>الغليان</a:t>
            </a:r>
          </a:p>
        </p:txBody>
      </p:sp>
      <p:sp>
        <p:nvSpPr>
          <p:cNvPr id="6159" name="Rectangle 7"/>
          <p:cNvSpPr>
            <a:spLocks noChangeArrowheads="1"/>
          </p:cNvSpPr>
          <p:nvPr/>
        </p:nvSpPr>
        <p:spPr bwMode="auto">
          <a:xfrm>
            <a:off x="7434263" y="3870325"/>
            <a:ext cx="1223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1" eaLnBrk="1" hangingPunct="1"/>
            <a:r>
              <a:rPr lang="ar-sa"/>
              <a:t>الحرارة الجافة</a:t>
            </a:r>
          </a:p>
        </p:txBody>
      </p:sp>
    </p:spTree>
    <p:extLst>
      <p:ext uri="{BB962C8B-B14F-4D97-AF65-F5344CB8AC3E}">
        <p14:creationId xmlns:p14="http://schemas.microsoft.com/office/powerpoint/2010/main" val="1007945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28625" y="1412875"/>
            <a:ext cx="8229600" cy="1036638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rtl="0" eaLnBrk="1" hangingPunct="1">
              <a:buFont typeface="Arial" charset="0"/>
              <a:buNone/>
            </a:pPr>
            <a:r>
              <a:rPr lang="ar-sa" sz="2800"/>
              <a:t>عادة ما يدمر أو يشوه الأحماض النووية</a:t>
            </a:r>
            <a:endParaRPr lang="en-US" sz="2800"/>
          </a:p>
          <a:p>
            <a:pPr marL="0" indent="0" algn="ctr" rtl="0" eaLnBrk="1" hangingPunct="1">
              <a:buFont typeface="Arial" charset="0"/>
              <a:buNone/>
            </a:pPr>
            <a:r>
              <a:rPr lang="en-US" sz="2800"/>
              <a:t>usually destroys or distorts nucleic acids</a:t>
            </a:r>
            <a:endParaRPr lang="ar-sa" sz="280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693988" y="541338"/>
            <a:ext cx="3700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2400" b="1" dirty="0">
                <a:solidFill>
                  <a:schemeClr val="accent1"/>
                </a:solidFill>
                <a:latin typeface="Gisha" charset="0"/>
                <a:cs typeface="Gisha" charset="0"/>
              </a:rPr>
              <a:t>2. Irradiation</a:t>
            </a:r>
            <a:r>
              <a:rPr lang="ar-sa" sz="2400" b="1" i="1" dirty="0">
                <a:solidFill>
                  <a:schemeClr val="accent1"/>
                </a:solidFill>
                <a:latin typeface="Gisha" charset="0"/>
                <a:cs typeface="Gisha" charset="0"/>
              </a:rPr>
              <a:t>الاشعاع</a:t>
            </a:r>
            <a:r>
              <a:rPr lang="ar-sa" sz="2400" b="1" dirty="0">
                <a:solidFill>
                  <a:schemeClr val="accent1"/>
                </a:solidFill>
                <a:latin typeface="Gisha" charset="0"/>
                <a:cs typeface="Gisha" charset="0"/>
              </a:rPr>
              <a:t> </a:t>
            </a:r>
            <a:endParaRPr lang="ar-sa" sz="2400" b="1" dirty="0">
              <a:solidFill>
                <a:schemeClr val="accent1"/>
              </a:solidFill>
              <a:latin typeface="Gisha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627188" y="3357563"/>
            <a:ext cx="5832475" cy="954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rtl="1" eaLnBrk="1" hangingPunct="1"/>
            <a:r>
              <a:rPr lang="ar-sa" sz="2800"/>
              <a:t>يستخدم في تعقيم أسطح الاشياء</a:t>
            </a:r>
            <a:endParaRPr lang="en-US" sz="2800"/>
          </a:p>
          <a:p>
            <a:pPr algn="ctr" rtl="1" eaLnBrk="1" hangingPunct="1"/>
            <a:r>
              <a:rPr lang="en-US" sz="2800"/>
              <a:t>used to sterilize the surfaces of objects</a:t>
            </a:r>
            <a:endParaRPr lang="ar-sa" sz="2800"/>
          </a:p>
        </p:txBody>
      </p:sp>
      <p:sp>
        <p:nvSpPr>
          <p:cNvPr id="7" name="Down Arrow 6"/>
          <p:cNvSpPr/>
          <p:nvPr/>
        </p:nvSpPr>
        <p:spPr>
          <a:xfrm>
            <a:off x="4284663" y="2492375"/>
            <a:ext cx="503237" cy="720725"/>
          </a:xfrm>
          <a:prstGeom prst="downArrow">
            <a:avLst>
              <a:gd name="adj1" fmla="val 3846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123950" y="5157788"/>
            <a:ext cx="6840538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ar-sa" sz="2400"/>
              <a:t>بواسطة الأشعة السينية وأشعة جاما وأشعة حزمة الإلكترون</a:t>
            </a:r>
            <a:endParaRPr lang="en-US" sz="2400"/>
          </a:p>
          <a:p>
            <a:pPr algn="ctr" eaLnBrk="1" hangingPunct="1"/>
            <a:r>
              <a:rPr lang="en-US" sz="2400"/>
              <a:t>By</a:t>
            </a:r>
            <a:r>
              <a:rPr lang="en-US" sz="2400">
                <a:solidFill>
                  <a:srgbClr val="FF0000"/>
                </a:solidFill>
              </a:rPr>
              <a:t>  </a:t>
            </a:r>
            <a:r>
              <a:rPr lang="en-US" sz="2400"/>
              <a:t>x-rays, gamma radiation and electron beam radiation are also used </a:t>
            </a:r>
          </a:p>
        </p:txBody>
      </p:sp>
      <p:sp>
        <p:nvSpPr>
          <p:cNvPr id="8" name="Down Arrow 7"/>
          <p:cNvSpPr/>
          <p:nvPr/>
        </p:nvSpPr>
        <p:spPr>
          <a:xfrm>
            <a:off x="4264025" y="4406900"/>
            <a:ext cx="503238" cy="654050"/>
          </a:xfrm>
          <a:prstGeom prst="downArrow">
            <a:avLst>
              <a:gd name="adj1" fmla="val 3846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858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95625" y="461963"/>
            <a:ext cx="2952750" cy="6064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700" b="1">
                <a:solidFill>
                  <a:schemeClr val="accent1"/>
                </a:solidFill>
                <a:latin typeface="Gulim" charset="0"/>
                <a:ea typeface="Gulim" charset="0"/>
                <a:cs typeface="Gulim" charset="0"/>
              </a:rPr>
              <a:t>3. Filtration </a:t>
            </a:r>
            <a:r>
              <a:rPr lang="ar-sa" sz="2700" b="1">
                <a:solidFill>
                  <a:schemeClr val="accent1"/>
                </a:solidFill>
                <a:latin typeface="Gulim" charset="0"/>
                <a:ea typeface="Gulim" charset="0"/>
                <a:cs typeface="Gulim" charset="0"/>
              </a:rPr>
              <a:t>الفلترة </a:t>
            </a:r>
            <a:r>
              <a:rPr lang="en-US" sz="2700">
                <a:solidFill>
                  <a:schemeClr val="accent1"/>
                </a:solidFill>
              </a:rPr>
              <a:t> </a:t>
            </a:r>
            <a:endParaRPr lang="ar-sa" sz="2700">
              <a:solidFill>
                <a:schemeClr val="accent1"/>
              </a:solidFill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68313" y="2043113"/>
            <a:ext cx="8424862" cy="954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ar-sa" sz="2800"/>
              <a:t>إزالة الاشياء المادية (الاستبعاد) لكافة الخلايا في سائل أو غاز.</a:t>
            </a:r>
            <a:endParaRPr lang="en-US" sz="2800"/>
          </a:p>
          <a:p>
            <a:pPr algn="ctr" eaLnBrk="1" hangingPunct="1"/>
            <a:r>
              <a:rPr lang="en-US" sz="2800"/>
              <a:t>Physical removal (exclusion) of all cells in a liquid or gas. </a:t>
            </a:r>
            <a:endParaRPr lang="ar-sa" sz="2800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481013" y="4508500"/>
            <a:ext cx="8207375" cy="954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ar-sa" sz="2800"/>
              <a:t>يستخدم لإزالة أصغر الخلايا البكتيرية المعروفة.</a:t>
            </a:r>
            <a:endParaRPr lang="en-US" sz="2800"/>
          </a:p>
          <a:p>
            <a:pPr algn="ctr" eaLnBrk="1" hangingPunct="1"/>
            <a:r>
              <a:rPr lang="en-US" sz="2800"/>
              <a:t>Used to remove the smallest known bacterial cells.</a:t>
            </a:r>
            <a:endParaRPr lang="ar-sa" sz="2800"/>
          </a:p>
        </p:txBody>
      </p:sp>
      <p:sp>
        <p:nvSpPr>
          <p:cNvPr id="7" name="Down Arrow 6"/>
          <p:cNvSpPr/>
          <p:nvPr/>
        </p:nvSpPr>
        <p:spPr>
          <a:xfrm>
            <a:off x="4537075" y="1196975"/>
            <a:ext cx="431800" cy="673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479925" y="3340100"/>
            <a:ext cx="431800" cy="673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77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2700338" y="765175"/>
            <a:ext cx="4103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700" b="1" dirty="0">
                <a:solidFill>
                  <a:srgbClr val="3366FF"/>
                </a:solidFill>
                <a:latin typeface="Gulim" charset="0"/>
                <a:ea typeface="Gulim" charset="0"/>
                <a:cs typeface="Gulim" charset="0"/>
              </a:rPr>
              <a:t>4. Pasteurization  </a:t>
            </a:r>
            <a:r>
              <a:rPr lang="ar-sa" sz="2700" b="1" dirty="0">
                <a:solidFill>
                  <a:srgbClr val="3366FF"/>
                </a:solidFill>
                <a:latin typeface="Gulim" charset="0"/>
                <a:ea typeface="Gulim" charset="0"/>
                <a:cs typeface="Gulim" charset="0"/>
              </a:rPr>
              <a:t> </a:t>
            </a:r>
            <a:r>
              <a:rPr lang="ar-sa" sz="2700" b="1" i="1" dirty="0" smtClean="0">
                <a:solidFill>
                  <a:srgbClr val="3366FF"/>
                </a:solidFill>
                <a:latin typeface="Gulim" charset="0"/>
                <a:ea typeface="Gulim" charset="0"/>
                <a:cs typeface="Gulim" charset="0"/>
              </a:rPr>
              <a:t>البسترة</a:t>
            </a:r>
            <a:endParaRPr lang="ar-sa" sz="2800" i="1" dirty="0">
              <a:solidFill>
                <a:srgbClr val="3366FF"/>
              </a:solidFill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620713" y="2262188"/>
            <a:ext cx="8343900" cy="1570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ar-sa" sz="2400" i="1" dirty="0">
                <a:latin typeface="BatangChe" charset="0"/>
                <a:ea typeface="BatangChe" charset="0"/>
                <a:cs typeface="BatangChe" charset="0"/>
              </a:rPr>
              <a:t>وهذا يعني استخدام الحرارة المعتدلة لتقليل عدد الكائنات الحية الدقيقة في المنتج أو </a:t>
            </a:r>
            <a:r>
              <a:rPr lang="en-US" sz="2400" i="1" dirty="0">
                <a:latin typeface="BatangChe" charset="0"/>
                <a:ea typeface="BatangChe" charset="0"/>
                <a:cs typeface="BatangChe" charset="0"/>
              </a:rPr>
              <a:t>.</a:t>
            </a:r>
            <a:r>
              <a:rPr lang="ar-sa" sz="2400" i="1" dirty="0">
                <a:latin typeface="BatangChe" charset="0"/>
                <a:ea typeface="BatangChe" charset="0"/>
                <a:cs typeface="BatangChe" charset="0"/>
              </a:rPr>
              <a:t>المواد الغذائية</a:t>
            </a:r>
            <a:endParaRPr lang="en-US" sz="2400" i="1" dirty="0">
              <a:latin typeface="BatangChe" charset="0"/>
              <a:ea typeface="BatangChe" charset="0"/>
              <a:cs typeface="BatangChe" charset="0"/>
            </a:endParaRPr>
          </a:p>
          <a:p>
            <a:pPr algn="ctr" eaLnBrk="1" hangingPunct="1"/>
            <a:r>
              <a:rPr lang="en-US" sz="2400" dirty="0">
                <a:latin typeface="BatangChe" charset="0"/>
                <a:ea typeface="BatangChe" charset="0"/>
                <a:cs typeface="BatangChe" charset="0"/>
              </a:rPr>
              <a:t>It means the use of </a:t>
            </a:r>
            <a:r>
              <a:rPr lang="en-US" sz="2400" dirty="0">
                <a:solidFill>
                  <a:srgbClr val="FF0000"/>
                </a:solidFill>
                <a:latin typeface="BatangChe" charset="0"/>
                <a:ea typeface="BatangChe" charset="0"/>
                <a:cs typeface="BatangChe" charset="0"/>
              </a:rPr>
              <a:t>mild heat </a:t>
            </a:r>
            <a:r>
              <a:rPr lang="en-US" sz="2400" dirty="0">
                <a:latin typeface="BatangChe" charset="0"/>
                <a:ea typeface="BatangChe" charset="0"/>
                <a:cs typeface="BatangChe" charset="0"/>
              </a:rPr>
              <a:t>to reduce the number of microorganisms in a product or food </a:t>
            </a:r>
            <a:endParaRPr lang="ar-sa" sz="2400" dirty="0">
              <a:latin typeface="BatangChe" charset="0"/>
              <a:ea typeface="BatangChe" charset="0"/>
              <a:cs typeface="BatangChe" charset="0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620713" y="4541838"/>
            <a:ext cx="7991475" cy="1323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ar-sa" sz="2000" b="1" i="1" dirty="0">
                <a:latin typeface="BatangChe" charset="0"/>
                <a:ea typeface="BatangChe" charset="0"/>
                <a:cs typeface="BatangChe" charset="0"/>
              </a:rPr>
              <a:t>الحليب عادة يبستر بالحرارة عند 63 درجة مئوية لمدة 30 دقيقة، أو في 71 درجة مئوية لمدة 15 دقيقة</a:t>
            </a:r>
            <a:endParaRPr lang="en-US" sz="2000" b="1" i="1" dirty="0">
              <a:latin typeface="BatangChe" charset="0"/>
              <a:ea typeface="BatangChe" charset="0"/>
              <a:cs typeface="BatangChe" charset="0"/>
            </a:endParaRPr>
          </a:p>
          <a:p>
            <a:pPr algn="ctr" eaLnBrk="1" hangingPunct="1"/>
            <a:r>
              <a:rPr lang="en-US" sz="2000" b="1" dirty="0">
                <a:latin typeface="BatangChe" charset="0"/>
                <a:ea typeface="BatangChe" charset="0"/>
                <a:cs typeface="BatangChe" charset="0"/>
              </a:rPr>
              <a:t>Milk is usually pasteurized by heating, typically at </a:t>
            </a:r>
            <a:r>
              <a:rPr lang="en-US" sz="2000" b="1" dirty="0">
                <a:solidFill>
                  <a:srgbClr val="FF0000"/>
                </a:solidFill>
                <a:latin typeface="BatangChe" charset="0"/>
                <a:ea typeface="BatangChe" charset="0"/>
                <a:cs typeface="BatangChe" charset="0"/>
              </a:rPr>
              <a:t>63°C for 30 </a:t>
            </a:r>
            <a:r>
              <a:rPr lang="en-US" sz="2000" b="1" dirty="0">
                <a:latin typeface="BatangChe" charset="0"/>
                <a:ea typeface="BatangChe" charset="0"/>
                <a:cs typeface="BatangChe" charset="0"/>
              </a:rPr>
              <a:t>minutes or at </a:t>
            </a:r>
            <a:r>
              <a:rPr lang="en-US" sz="2000" b="1" dirty="0">
                <a:solidFill>
                  <a:srgbClr val="FF0000"/>
                </a:solidFill>
                <a:latin typeface="BatangChe" charset="0"/>
                <a:ea typeface="BatangChe" charset="0"/>
                <a:cs typeface="BatangChe" charset="0"/>
              </a:rPr>
              <a:t>71°C for 15 </a:t>
            </a:r>
            <a:r>
              <a:rPr lang="en-US" sz="2000" b="1" dirty="0">
                <a:latin typeface="BatangChe" charset="0"/>
                <a:ea typeface="BatangChe" charset="0"/>
                <a:cs typeface="BatangChe" charset="0"/>
              </a:rPr>
              <a:t>minutes </a:t>
            </a:r>
            <a:endParaRPr lang="ar-sa" sz="2000" b="1" dirty="0">
              <a:latin typeface="BatangChe" charset="0"/>
              <a:ea typeface="BatangChe" charset="0"/>
              <a:cs typeface="BatangChe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356100" y="1484313"/>
            <a:ext cx="360363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3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en-US" sz="3000" b="1" dirty="0">
                <a:latin typeface="Jokerman" charset="0"/>
              </a:rPr>
              <a:t/>
            </a:r>
            <a:br>
              <a:rPr lang="en-US" sz="3000" b="1" dirty="0">
                <a:latin typeface="Jokerman" charset="0"/>
              </a:rPr>
            </a:br>
            <a:r>
              <a:rPr lang="en-US" sz="2700" b="1" dirty="0">
                <a:solidFill>
                  <a:schemeClr val="accent1"/>
                </a:solidFill>
                <a:latin typeface="Gulim" charset="0"/>
                <a:ea typeface="Gulim" charset="0"/>
                <a:cs typeface="Gulim" charset="0"/>
              </a:rPr>
              <a:t>5. freezing</a:t>
            </a:r>
            <a:r>
              <a:rPr lang="ar-sa" sz="2700" b="1" i="1" dirty="0">
                <a:solidFill>
                  <a:schemeClr val="accent1"/>
                </a:solidFill>
                <a:latin typeface="Gulim" charset="0"/>
                <a:ea typeface="Gulim" charset="0"/>
                <a:cs typeface="Arial" charset="0"/>
              </a:rPr>
              <a:t>التجميد</a:t>
            </a:r>
            <a:r>
              <a:rPr lang="ar-sa" sz="2700" b="1" dirty="0">
                <a:solidFill>
                  <a:schemeClr val="accent1"/>
                </a:solidFill>
                <a:latin typeface="Gulim" charset="0"/>
                <a:ea typeface="Gulim" charset="0"/>
                <a:cs typeface="Arial" charset="0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ar-sa" sz="4000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503238" y="1052513"/>
            <a:ext cx="8229600" cy="749300"/>
          </a:xfrm>
        </p:spPr>
        <p:txBody>
          <a:bodyPr>
            <a:normAutofit fontScale="70000" lnSpcReduction="20000"/>
          </a:bodyPr>
          <a:lstStyle/>
          <a:p>
            <a:pPr marL="0" indent="0" algn="ctr" rtl="0" eaLnBrk="1" hangingPunct="1">
              <a:buFont typeface="Arial" charset="0"/>
              <a:buNone/>
            </a:pPr>
            <a:r>
              <a:rPr lang="ar-sa"/>
              <a:t>درجات الحرارة المنخفضة (التبريد والتجميد)</a:t>
            </a:r>
            <a:endParaRPr lang="en-US"/>
          </a:p>
          <a:p>
            <a:pPr marL="0" indent="0" algn="ctr" rtl="0" eaLnBrk="1" hangingPunct="1">
              <a:buFont typeface="Arial" charset="0"/>
              <a:buNone/>
            </a:pPr>
            <a:r>
              <a:rPr lang="en-US"/>
              <a:t>Low temperature (refrigeration and freezing)</a:t>
            </a:r>
            <a:endParaRPr lang="ar-sa"/>
          </a:p>
        </p:txBody>
      </p:sp>
      <p:sp>
        <p:nvSpPr>
          <p:cNvPr id="10244" name="Content Placeholder 2"/>
          <p:cNvSpPr txBox="1">
            <a:spLocks/>
          </p:cNvSpPr>
          <p:nvPr/>
        </p:nvSpPr>
        <p:spPr bwMode="auto">
          <a:xfrm>
            <a:off x="179388" y="3141663"/>
            <a:ext cx="8734425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ar-sa" sz="2400" i="1" dirty="0"/>
              <a:t>معظم الكائنات الحية تنمو ببطء أو لا تنمو على الاطلاق  عند درجة التجمد الصفر المئوية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ar-sa" sz="2400" i="1" dirty="0"/>
              <a:t>الأغذية القابلة للتلف تخزن في درجات حرارة منخفضة لإبطاء معدل النمو</a:t>
            </a:r>
            <a:r>
              <a:rPr lang="ar-sa" sz="2400" dirty="0"/>
              <a:t>.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en-US" sz="1100" dirty="0"/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/>
              <a:t>Most organisms grow very little or not at all at 0</a:t>
            </a:r>
            <a:r>
              <a:rPr lang="en-US" sz="2800" baseline="30000" dirty="0"/>
              <a:t>o</a:t>
            </a:r>
            <a:r>
              <a:rPr lang="en-US" sz="2800" dirty="0"/>
              <a:t>C. Perishable foods are stored at low temperatures to slow rate of growth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0727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1256</Words>
  <Application>Microsoft Macintosh PowerPoint</Application>
  <PresentationFormat>On-screen Show (4:3)</PresentationFormat>
  <Paragraphs>176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التحكم (السيطرة) في النمو الميكروبي Controlling of Microbial Growth</vt:lpstr>
      <vt:lpstr>التحكم (السيطرة) في النمو الميكروبي Controlling of Microbial Growth</vt:lpstr>
      <vt:lpstr>بواسطة قتل الكائنات الحية الدقيقة By  killing  microorganisms </vt:lpstr>
      <vt:lpstr>العوامل المستخدمة في السيطرة على الكائنات الحية الدقيقة  3 أنواع Agents used in Controlling of Microorganisms 3 Types</vt:lpstr>
      <vt:lpstr>العوامل الفيزيائية 2-Physical Agents  </vt:lpstr>
      <vt:lpstr>PowerPoint Presentation</vt:lpstr>
      <vt:lpstr>PowerPoint Presentation</vt:lpstr>
      <vt:lpstr>PowerPoint Presentation</vt:lpstr>
      <vt:lpstr> 5. freezingالتجميد  </vt:lpstr>
      <vt:lpstr>PowerPoint Presentation</vt:lpstr>
      <vt:lpstr>PowerPoint Presentation</vt:lpstr>
      <vt:lpstr>PowerPoint Presentation</vt:lpstr>
      <vt:lpstr>PowerPoint Presentation</vt:lpstr>
      <vt:lpstr>فعالية المضادات الحيوية Efficiency of antibiotics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6</cp:revision>
  <cp:lastPrinted>2015-10-05T19:36:04Z</cp:lastPrinted>
  <dcterms:created xsi:type="dcterms:W3CDTF">2015-10-04T23:11:45Z</dcterms:created>
  <dcterms:modified xsi:type="dcterms:W3CDTF">2015-10-05T19:52:07Z</dcterms:modified>
</cp:coreProperties>
</file>