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8"/>
  </p:notesMasterIdLst>
  <p:handoutMasterIdLst>
    <p:handoutMasterId r:id="rId69"/>
  </p:handoutMasterIdLst>
  <p:sldIdLst>
    <p:sldId id="256" r:id="rId2"/>
    <p:sldId id="268" r:id="rId3"/>
    <p:sldId id="285" r:id="rId4"/>
    <p:sldId id="352" r:id="rId5"/>
    <p:sldId id="286" r:id="rId6"/>
    <p:sldId id="269" r:id="rId7"/>
    <p:sldId id="276" r:id="rId8"/>
    <p:sldId id="270" r:id="rId9"/>
    <p:sldId id="287" r:id="rId10"/>
    <p:sldId id="277" r:id="rId11"/>
    <p:sldId id="353" r:id="rId12"/>
    <p:sldId id="279" r:id="rId13"/>
    <p:sldId id="288" r:id="rId14"/>
    <p:sldId id="289" r:id="rId15"/>
    <p:sldId id="280" r:id="rId16"/>
    <p:sldId id="281" r:id="rId17"/>
    <p:sldId id="257" r:id="rId18"/>
    <p:sldId id="282" r:id="rId19"/>
    <p:sldId id="258" r:id="rId20"/>
    <p:sldId id="259" r:id="rId21"/>
    <p:sldId id="291" r:id="rId22"/>
    <p:sldId id="354" r:id="rId23"/>
    <p:sldId id="355" r:id="rId24"/>
    <p:sldId id="293" r:id="rId25"/>
    <p:sldId id="356" r:id="rId26"/>
    <p:sldId id="334" r:id="rId27"/>
    <p:sldId id="295" r:id="rId28"/>
    <p:sldId id="296" r:id="rId29"/>
    <p:sldId id="297" r:id="rId30"/>
    <p:sldId id="298" r:id="rId31"/>
    <p:sldId id="301" r:id="rId32"/>
    <p:sldId id="302" r:id="rId33"/>
    <p:sldId id="303" r:id="rId34"/>
    <p:sldId id="304" r:id="rId35"/>
    <p:sldId id="357" r:id="rId36"/>
    <p:sldId id="331" r:id="rId37"/>
    <p:sldId id="332" r:id="rId38"/>
    <p:sldId id="308" r:id="rId39"/>
    <p:sldId id="309" r:id="rId40"/>
    <p:sldId id="310" r:id="rId41"/>
    <p:sldId id="311" r:id="rId42"/>
    <p:sldId id="312" r:id="rId43"/>
    <p:sldId id="314" r:id="rId44"/>
    <p:sldId id="333" r:id="rId45"/>
    <p:sldId id="315" r:id="rId46"/>
    <p:sldId id="316" r:id="rId47"/>
    <p:sldId id="317" r:id="rId48"/>
    <p:sldId id="318" r:id="rId49"/>
    <p:sldId id="319" r:id="rId50"/>
    <p:sldId id="320" r:id="rId51"/>
    <p:sldId id="326" r:id="rId52"/>
    <p:sldId id="327" r:id="rId53"/>
    <p:sldId id="328" r:id="rId54"/>
    <p:sldId id="335" r:id="rId55"/>
    <p:sldId id="336" r:id="rId56"/>
    <p:sldId id="337" r:id="rId57"/>
    <p:sldId id="339" r:id="rId58"/>
    <p:sldId id="340" r:id="rId59"/>
    <p:sldId id="341" r:id="rId60"/>
    <p:sldId id="342" r:id="rId61"/>
    <p:sldId id="343" r:id="rId62"/>
    <p:sldId id="344" r:id="rId63"/>
    <p:sldId id="345" r:id="rId64"/>
    <p:sldId id="358" r:id="rId65"/>
    <p:sldId id="346" r:id="rId66"/>
    <p:sldId id="347" r:id="rId6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7" d="100"/>
          <a:sy n="77" d="100"/>
        </p:scale>
        <p:origin x="-870"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7D9B0B-8CB4-49AF-86D4-27F8DC0F163B}" type="datetimeFigureOut">
              <a:rPr lang="en-US" smtClean="0"/>
              <a:pPr/>
              <a:t>1/30/2016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35454A4-0500-4FAA-96E5-5FEB1AC0F0A9}" type="slidenum">
              <a:rPr lang="en-US" smtClean="0"/>
              <a:pPr/>
              <a:t>‹#›</a:t>
            </a:fld>
            <a:endParaRPr lang="en-US"/>
          </a:p>
        </p:txBody>
      </p:sp>
    </p:spTree>
    <p:extLst>
      <p:ext uri="{BB962C8B-B14F-4D97-AF65-F5344CB8AC3E}">
        <p14:creationId xmlns:p14="http://schemas.microsoft.com/office/powerpoint/2010/main" val="7071268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5BA9663-1CD0-42A7-8D46-FC970E2B5B8A}" type="datetimeFigureOut">
              <a:rPr lang="en-US" smtClean="0"/>
              <a:pPr/>
              <a:t>1/30/2016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44BE891-8597-4313-AB7D-27C205964AF9}" type="slidenum">
              <a:rPr lang="en-GB" smtClean="0"/>
              <a:pPr/>
              <a:t>‹#›</a:t>
            </a:fld>
            <a:endParaRPr lang="en-GB"/>
          </a:p>
        </p:txBody>
      </p:sp>
    </p:spTree>
    <p:extLst>
      <p:ext uri="{BB962C8B-B14F-4D97-AF65-F5344CB8AC3E}">
        <p14:creationId xmlns:p14="http://schemas.microsoft.com/office/powerpoint/2010/main" val="9021410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8C7736-CA5B-40EF-B971-F90AA012E717}" type="slidenum">
              <a:rPr lang="en-US" altLang="en-US"/>
              <a:pPr/>
              <a:t>4</a:t>
            </a:fld>
            <a:endParaRPr lang="en-US" altLang="en-US"/>
          </a:p>
        </p:txBody>
      </p:sp>
      <p:sp>
        <p:nvSpPr>
          <p:cNvPr id="8194" name="Rectangle 2"/>
          <p:cNvSpPr>
            <a:spLocks noGrp="1" noRot="1" noChangeAspect="1" noChangeArrowheads="1" noTextEdit="1"/>
          </p:cNvSpPr>
          <p:nvPr>
            <p:ph type="sldImg"/>
          </p:nvPr>
        </p:nvSpPr>
        <p:spPr>
          <a:ln w="12700" cap="flat"/>
        </p:spPr>
      </p:sp>
      <p:sp>
        <p:nvSpPr>
          <p:cNvPr id="8195" name="Rectangle 3"/>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EFEFD6-185B-4B7F-B6FA-A417D66778A3}" type="slidenum">
              <a:rPr lang="en-US"/>
              <a:pPr/>
              <a:t>38</a:t>
            </a:fld>
            <a:endParaRPr lang="en-US"/>
          </a:p>
        </p:txBody>
      </p:sp>
      <p:sp>
        <p:nvSpPr>
          <p:cNvPr id="162818" name="Rectangle 2"/>
          <p:cNvSpPr>
            <a:spLocks noGrp="1" noRot="1" noChangeAspect="1" noChangeArrowheads="1" noTextEdit="1"/>
          </p:cNvSpPr>
          <p:nvPr>
            <p:ph type="sldImg"/>
          </p:nvPr>
        </p:nvSpPr>
        <p:spPr>
          <a:ln/>
        </p:spPr>
      </p:sp>
      <p:sp>
        <p:nvSpPr>
          <p:cNvPr id="162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7D6091-11AC-47F3-8A80-F2D99E82C4C7}" type="slidenum">
              <a:rPr lang="en-US"/>
              <a:pPr/>
              <a:t>39</a:t>
            </a:fld>
            <a:endParaRPr lang="en-US"/>
          </a:p>
        </p:txBody>
      </p:sp>
      <p:sp>
        <p:nvSpPr>
          <p:cNvPr id="166914" name="Rectangle 2"/>
          <p:cNvSpPr>
            <a:spLocks noGrp="1" noRot="1" noChangeAspect="1" noChangeArrowheads="1" noTextEdit="1"/>
          </p:cNvSpPr>
          <p:nvPr>
            <p:ph type="sldImg"/>
          </p:nvPr>
        </p:nvSpPr>
        <p:spPr>
          <a:ln/>
        </p:spPr>
      </p:sp>
      <p:sp>
        <p:nvSpPr>
          <p:cNvPr id="1669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A8871E9-932A-4929-A872-F3CDD2A361A1}" type="slidenum">
              <a:rPr lang="en-US"/>
              <a:pPr/>
              <a:t>40</a:t>
            </a:fld>
            <a:endParaRPr lang="en-US"/>
          </a:p>
        </p:txBody>
      </p:sp>
      <p:sp>
        <p:nvSpPr>
          <p:cNvPr id="172034" name="Rectangle 2"/>
          <p:cNvSpPr>
            <a:spLocks noGrp="1" noRot="1" noChangeAspect="1" noChangeArrowheads="1" noTextEdit="1"/>
          </p:cNvSpPr>
          <p:nvPr>
            <p:ph type="sldImg"/>
          </p:nvPr>
        </p:nvSpPr>
        <p:spPr>
          <a:ln/>
        </p:spPr>
      </p:sp>
      <p:sp>
        <p:nvSpPr>
          <p:cNvPr id="1720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637975-BCBE-469C-AB43-5AD1A3FA2A8D}" type="slidenum">
              <a:rPr lang="en-US"/>
              <a:pPr/>
              <a:t>41</a:t>
            </a:fld>
            <a:endParaRPr lang="en-US"/>
          </a:p>
        </p:txBody>
      </p:sp>
      <p:sp>
        <p:nvSpPr>
          <p:cNvPr id="173058" name="Rectangle 2"/>
          <p:cNvSpPr>
            <a:spLocks noGrp="1" noRot="1" noChangeAspect="1" noChangeArrowheads="1" noTextEdit="1"/>
          </p:cNvSpPr>
          <p:nvPr>
            <p:ph type="sldImg"/>
          </p:nvPr>
        </p:nvSpPr>
        <p:spPr>
          <a:ln/>
        </p:spPr>
      </p:sp>
      <p:sp>
        <p:nvSpPr>
          <p:cNvPr id="1730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10000"/>
          </a:bodyPr>
          <a:lstStyle/>
          <a:p>
            <a:pPr fontAlgn="auto">
              <a:spcBef>
                <a:spcPts val="0"/>
              </a:spcBef>
              <a:spcAft>
                <a:spcPts val="0"/>
              </a:spcAft>
              <a:defRPr/>
            </a:pPr>
            <a:r>
              <a:rPr lang="en-US" sz="1100" b="1" dirty="0" smtClean="0"/>
              <a:t>Treating Pain </a:t>
            </a:r>
          </a:p>
          <a:p>
            <a:pPr fontAlgn="auto">
              <a:spcBef>
                <a:spcPts val="0"/>
              </a:spcBef>
              <a:spcAft>
                <a:spcPts val="0"/>
              </a:spcAft>
              <a:defRPr/>
            </a:pPr>
            <a:r>
              <a:rPr lang="en-US" sz="1100" dirty="0" smtClean="0"/>
              <a:t>Mild painful crises can be managed with treatments such as over-the-counter medicine and heating pads. However, severe pain may need to be treated in a hospital. Painful crises are the leading cause of emergency room visits and hospitalizations of people with sickle cell anemia. </a:t>
            </a:r>
          </a:p>
          <a:p>
            <a:pPr fontAlgn="auto">
              <a:spcBef>
                <a:spcPts val="0"/>
              </a:spcBef>
              <a:spcAft>
                <a:spcPts val="0"/>
              </a:spcAft>
              <a:defRPr/>
            </a:pPr>
            <a:endParaRPr lang="en-US" sz="1100" dirty="0" smtClean="0"/>
          </a:p>
          <a:p>
            <a:pPr fontAlgn="auto">
              <a:spcBef>
                <a:spcPts val="0"/>
              </a:spcBef>
              <a:spcAft>
                <a:spcPts val="0"/>
              </a:spcAft>
              <a:defRPr/>
            </a:pPr>
            <a:r>
              <a:rPr lang="en-US" sz="1100" dirty="0" smtClean="0"/>
              <a:t>The usual treatments for acute (short-term) pain crises are pain-killing medicines and fluids, given either by mouth or through a vein, to prevent dehydration (a condition in which your body doesn’t have enough fluids). The pain-killing medicines most often used are acetaminophen, </a:t>
            </a:r>
            <a:r>
              <a:rPr lang="en-US" sz="1100" dirty="0" err="1" smtClean="0"/>
              <a:t>nonsteroidal</a:t>
            </a:r>
            <a:r>
              <a:rPr lang="en-US" sz="1100" dirty="0" smtClean="0"/>
              <a:t> anti-inflammatory drugs (NSAIDs), and narcotics such as </a:t>
            </a:r>
            <a:r>
              <a:rPr lang="en-US" sz="1100" dirty="0" err="1" smtClean="0"/>
              <a:t>meperidine</a:t>
            </a:r>
            <a:r>
              <a:rPr lang="en-US" sz="1100" dirty="0" smtClean="0"/>
              <a:t>, morphine, </a:t>
            </a:r>
            <a:r>
              <a:rPr lang="en-US" sz="1100" dirty="0" err="1" smtClean="0"/>
              <a:t>oxycodone</a:t>
            </a:r>
            <a:r>
              <a:rPr lang="en-US" sz="1100" dirty="0" smtClean="0"/>
              <a:t>, and others. </a:t>
            </a:r>
          </a:p>
          <a:p>
            <a:pPr fontAlgn="auto">
              <a:spcBef>
                <a:spcPts val="0"/>
              </a:spcBef>
              <a:spcAft>
                <a:spcPts val="0"/>
              </a:spcAft>
              <a:defRPr/>
            </a:pPr>
            <a:endParaRPr lang="en-US" sz="1100" dirty="0" smtClean="0"/>
          </a:p>
          <a:p>
            <a:pPr fontAlgn="auto">
              <a:spcBef>
                <a:spcPts val="0"/>
              </a:spcBef>
              <a:spcAft>
                <a:spcPts val="0"/>
              </a:spcAft>
              <a:defRPr/>
            </a:pPr>
            <a:r>
              <a:rPr lang="en-US" sz="1100" dirty="0" smtClean="0"/>
              <a:t>The treatment of patients who have mild-to-moderate pain usually begins with NSAIDs or acetaminophen. If pain continues, a narcotic may be added. Moderate-to-severe pain is often treated with narcotics. The narcotic may be used alone or together with NSAIDs or acetaminophen. Narcotic abuse and addiction are pain management issues that must be considered in any pain control plan. </a:t>
            </a:r>
          </a:p>
          <a:p>
            <a:pPr fontAlgn="auto">
              <a:spcBef>
                <a:spcPts val="0"/>
              </a:spcBef>
              <a:spcAft>
                <a:spcPts val="0"/>
              </a:spcAft>
              <a:defRPr/>
            </a:pPr>
            <a:endParaRPr lang="en-US" sz="1100" dirty="0" smtClean="0"/>
          </a:p>
          <a:p>
            <a:pPr fontAlgn="auto">
              <a:spcBef>
                <a:spcPts val="0"/>
              </a:spcBef>
              <a:spcAft>
                <a:spcPts val="0"/>
              </a:spcAft>
              <a:defRPr/>
            </a:pPr>
            <a:r>
              <a:rPr lang="en-US" sz="1100" dirty="0" smtClean="0"/>
              <a:t>A medicine called </a:t>
            </a:r>
            <a:r>
              <a:rPr lang="en-US" sz="1100" b="1" dirty="0" err="1" smtClean="0"/>
              <a:t>hydroxyurea</a:t>
            </a:r>
            <a:r>
              <a:rPr lang="en-US" sz="1100" b="1" dirty="0" smtClean="0"/>
              <a:t> </a:t>
            </a:r>
            <a:r>
              <a:rPr lang="en-US" sz="1100" dirty="0" smtClean="0"/>
              <a:t>may be given to adults and older adolescents with severe sickle cell anemia to reduce their number of painful crises. This medicine is used only to prevent these crises, not to treat them when they occur. Given daily, </a:t>
            </a:r>
            <a:r>
              <a:rPr lang="en-US" sz="1100" dirty="0" err="1" smtClean="0"/>
              <a:t>hydroxyurea</a:t>
            </a:r>
            <a:r>
              <a:rPr lang="en-US" sz="1100" dirty="0" smtClean="0"/>
              <a:t> can reduce the frequency of painful crises and of acute chest syndrome. People taking the medicine also may need fewer blood transfusions. </a:t>
            </a:r>
          </a:p>
          <a:p>
            <a:pPr fontAlgn="auto">
              <a:spcBef>
                <a:spcPts val="0"/>
              </a:spcBef>
              <a:spcAft>
                <a:spcPts val="0"/>
              </a:spcAft>
              <a:defRPr/>
            </a:pPr>
            <a:endParaRPr lang="en-US" sz="1100" dirty="0" smtClean="0"/>
          </a:p>
          <a:p>
            <a:pPr fontAlgn="auto">
              <a:spcBef>
                <a:spcPts val="0"/>
              </a:spcBef>
              <a:spcAft>
                <a:spcPts val="0"/>
              </a:spcAft>
              <a:defRPr/>
            </a:pPr>
            <a:r>
              <a:rPr lang="en-US" sz="1100" dirty="0" smtClean="0"/>
              <a:t>People taking </a:t>
            </a:r>
            <a:r>
              <a:rPr lang="en-US" sz="1100" dirty="0" err="1" smtClean="0"/>
              <a:t>hydroxyurea</a:t>
            </a:r>
            <a:r>
              <a:rPr lang="en-US" sz="1100" dirty="0" smtClean="0"/>
              <a:t> must be watched carefully because the medicine can cause serious side effects, including an increased risk of dangerous infections. Some evidence suggests that long-term use of </a:t>
            </a:r>
            <a:r>
              <a:rPr lang="en-US" sz="1100" dirty="0" err="1" smtClean="0"/>
              <a:t>hydroxyurea</a:t>
            </a:r>
            <a:r>
              <a:rPr lang="en-US" sz="1100" dirty="0" smtClean="0"/>
              <a:t> can cause tumors or leukemia. Because of these risks, the medicine is usually only used in adults and older teenagers with severe sickle cell anemia. Although </a:t>
            </a:r>
            <a:r>
              <a:rPr lang="en-US" sz="1100" dirty="0" err="1" smtClean="0"/>
              <a:t>hydroxyurea</a:t>
            </a:r>
            <a:r>
              <a:rPr lang="en-US" sz="1100" dirty="0" smtClean="0"/>
              <a:t> is being tested in infants and children at this time, it won’t be approved for use in children until its long-term effects can be more closely studied. </a:t>
            </a:r>
          </a:p>
          <a:p>
            <a:pPr fontAlgn="auto">
              <a:spcBef>
                <a:spcPts val="0"/>
              </a:spcBef>
              <a:spcAft>
                <a:spcPts val="0"/>
              </a:spcAft>
              <a:defRPr/>
            </a:pPr>
            <a:endParaRPr lang="en-US" dirty="0"/>
          </a:p>
        </p:txBody>
      </p:sp>
      <p:sp>
        <p:nvSpPr>
          <p:cNvPr id="481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F32E856-20F8-42B7-84D8-C23B2D3B7FB4}" type="slidenum">
              <a:rPr lang="en-US"/>
              <a:pPr fontAlgn="base">
                <a:spcBef>
                  <a:spcPct val="0"/>
                </a:spcBef>
                <a:spcAft>
                  <a:spcPct val="0"/>
                </a:spcAft>
              </a:pPr>
              <a:t>42</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D02E931-A72B-4682-A197-38D2429F85E5}" type="slidenum">
              <a:rPr lang="en-US" altLang="en-US"/>
              <a:pPr/>
              <a:t>64</a:t>
            </a:fld>
            <a:endParaRPr lang="en-US" altLang="en-US"/>
          </a:p>
        </p:txBody>
      </p:sp>
      <p:sp>
        <p:nvSpPr>
          <p:cNvPr id="36866" name="Rectangle 2"/>
          <p:cNvSpPr>
            <a:spLocks noGrp="1" noRot="1" noChangeAspect="1" noChangeArrowheads="1" noTextEdit="1"/>
          </p:cNvSpPr>
          <p:nvPr>
            <p:ph type="sldImg"/>
          </p:nvPr>
        </p:nvSpPr>
        <p:spPr>
          <a:ln w="12700" cap="flat"/>
        </p:spPr>
      </p:sp>
      <p:sp>
        <p:nvSpPr>
          <p:cNvPr id="36867" name="Rectangle 3"/>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700E241-2C90-493C-82BC-348AA2389252}" type="slidenum">
              <a:rPr lang="en-US" altLang="en-US"/>
              <a:pPr/>
              <a:t>11</a:t>
            </a:fld>
            <a:endParaRPr lang="en-US" altLang="en-US"/>
          </a:p>
        </p:txBody>
      </p:sp>
      <p:sp>
        <p:nvSpPr>
          <p:cNvPr id="10242" name="Rectangle 2"/>
          <p:cNvSpPr>
            <a:spLocks noGrp="1" noRot="1" noChangeAspect="1" noChangeArrowheads="1" noTextEdit="1"/>
          </p:cNvSpPr>
          <p:nvPr>
            <p:ph type="sldImg"/>
          </p:nvPr>
        </p:nvSpPr>
        <p:spPr>
          <a:ln w="12700" cap="flat"/>
        </p:spPr>
      </p:sp>
      <p:sp>
        <p:nvSpPr>
          <p:cNvPr id="10243" name="Rectangle 3"/>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E94E73-E9C5-4C9A-825E-3F2689020406}" type="slidenum">
              <a:rPr lang="en-US" altLang="en-US"/>
              <a:pPr/>
              <a:t>22</a:t>
            </a:fld>
            <a:endParaRPr lang="en-US" altLang="en-US"/>
          </a:p>
        </p:txBody>
      </p:sp>
      <p:sp>
        <p:nvSpPr>
          <p:cNvPr id="12290" name="Rectangle 2"/>
          <p:cNvSpPr>
            <a:spLocks noGrp="1" noRot="1" noChangeAspect="1" noChangeArrowheads="1" noTextEdit="1"/>
          </p:cNvSpPr>
          <p:nvPr>
            <p:ph type="sldImg"/>
          </p:nvPr>
        </p:nvSpPr>
        <p:spPr>
          <a:ln w="12700" cap="flat"/>
        </p:spPr>
      </p:sp>
      <p:sp>
        <p:nvSpPr>
          <p:cNvPr id="12291" name="Rectangle 3"/>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A11B379-1132-4B23-8022-5C5485B3CF3D}" type="slidenum">
              <a:rPr lang="en-US" altLang="en-US"/>
              <a:pPr/>
              <a:t>23</a:t>
            </a:fld>
            <a:endParaRPr lang="en-US" altLang="en-US"/>
          </a:p>
        </p:txBody>
      </p:sp>
      <p:sp>
        <p:nvSpPr>
          <p:cNvPr id="14338" name="Rectangle 2"/>
          <p:cNvSpPr>
            <a:spLocks noGrp="1" noRot="1" noChangeAspect="1" noChangeArrowheads="1" noTextEdit="1"/>
          </p:cNvSpPr>
          <p:nvPr>
            <p:ph type="sldImg"/>
          </p:nvPr>
        </p:nvSpPr>
        <p:spPr>
          <a:ln w="12700" cap="flat"/>
        </p:spPr>
      </p:sp>
      <p:sp>
        <p:nvSpPr>
          <p:cNvPr id="14339" name="Rectangle 3"/>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45BF29A-6758-440A-883A-0ADC33BF6044}" type="slidenum">
              <a:rPr lang="en-US" altLang="en-US"/>
              <a:pPr/>
              <a:t>25</a:t>
            </a:fld>
            <a:endParaRPr lang="en-US" altLang="en-US"/>
          </a:p>
        </p:txBody>
      </p:sp>
      <p:sp>
        <p:nvSpPr>
          <p:cNvPr id="20482" name="Rectangle 2"/>
          <p:cNvSpPr>
            <a:spLocks noGrp="1" noRot="1" noChangeAspect="1" noChangeArrowheads="1" noTextEdit="1"/>
          </p:cNvSpPr>
          <p:nvPr>
            <p:ph type="sldImg"/>
          </p:nvPr>
        </p:nvSpPr>
        <p:spPr>
          <a:ln w="12700" cap="flat"/>
        </p:spPr>
      </p:sp>
      <p:sp>
        <p:nvSpPr>
          <p:cNvPr id="20483" name="Rectangle 3"/>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DC0A848-8856-4057-960F-EF86B5163A43}" type="slidenum">
              <a:rPr lang="en-US"/>
              <a:pPr/>
              <a:t>31</a:t>
            </a:fld>
            <a:endParaRPr lang="en-US"/>
          </a:p>
        </p:txBody>
      </p:sp>
      <p:sp>
        <p:nvSpPr>
          <p:cNvPr id="147458" name="Rectangle 2"/>
          <p:cNvSpPr>
            <a:spLocks noGrp="1" noRot="1" noChangeAspect="1" noChangeArrowheads="1" noTextEdit="1"/>
          </p:cNvSpPr>
          <p:nvPr>
            <p:ph type="sldImg"/>
          </p:nvPr>
        </p:nvSpPr>
        <p:spPr>
          <a:ln/>
        </p:spPr>
      </p:sp>
      <p:sp>
        <p:nvSpPr>
          <p:cNvPr id="1474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68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C64495A-A266-4022-8E6B-AD03FDF5C62C}" type="slidenum">
              <a:rPr lang="en-US"/>
              <a:pPr fontAlgn="base">
                <a:spcBef>
                  <a:spcPct val="0"/>
                </a:spcBef>
                <a:spcAft>
                  <a:spcPct val="0"/>
                </a:spcAft>
              </a:pPr>
              <a:t>32</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DF5EA3-7D59-4925-8AA7-E8C2327E5B2F}" type="slidenum">
              <a:rPr lang="en-US"/>
              <a:pPr/>
              <a:t>34</a:t>
            </a:fld>
            <a:endParaRPr lang="en-US"/>
          </a:p>
        </p:txBody>
      </p:sp>
      <p:sp>
        <p:nvSpPr>
          <p:cNvPr id="149506" name="Rectangle 2"/>
          <p:cNvSpPr>
            <a:spLocks noGrp="1" noRot="1" noChangeAspect="1" noChangeArrowheads="1" noTextEdit="1"/>
          </p:cNvSpPr>
          <p:nvPr>
            <p:ph type="sldImg"/>
          </p:nvPr>
        </p:nvSpPr>
        <p:spPr>
          <a:ln/>
        </p:spPr>
      </p:sp>
      <p:sp>
        <p:nvSpPr>
          <p:cNvPr id="1495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2865AFB-21EF-4545-A7BD-013D6DED1A13}" type="slidenum">
              <a:rPr lang="en-US" altLang="en-US"/>
              <a:pPr/>
              <a:t>35</a:t>
            </a:fld>
            <a:endParaRPr lang="en-US" altLang="en-US"/>
          </a:p>
        </p:txBody>
      </p:sp>
      <p:sp>
        <p:nvSpPr>
          <p:cNvPr id="28674" name="Rectangle 2"/>
          <p:cNvSpPr>
            <a:spLocks noGrp="1" noRot="1" noChangeAspect="1" noChangeArrowheads="1" noTextEdit="1"/>
          </p:cNvSpPr>
          <p:nvPr>
            <p:ph type="sldImg"/>
          </p:nvPr>
        </p:nvSpPr>
        <p:spPr>
          <a:ln w="12700" cap="flat"/>
        </p:spPr>
      </p:sp>
      <p:sp>
        <p:nvSpPr>
          <p:cNvPr id="28675" name="Rectangle 3"/>
          <p:cNvSpPr>
            <a:spLocks noGrp="1" noChangeArrowheads="1"/>
          </p:cNvSpPr>
          <p:nvPr>
            <p:ph type="body" idx="1"/>
          </p:nvPr>
        </p:nvSpPr>
        <p:spPr>
          <a:ln/>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D2F332C-7E6A-4D0D-B79A-07FA22117840}" type="datetime1">
              <a:rPr lang="en-US" smtClean="0"/>
              <a:pPr/>
              <a:t>1/30/2016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7F13DE-2B23-48AA-8601-18C04D185A1A}" type="datetime1">
              <a:rPr lang="en-US" smtClean="0"/>
              <a:pPr/>
              <a:t>1/30/2016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D8B47F-4087-4B74-BD39-705AFA1BC04E}" type="datetime1">
              <a:rPr lang="en-US" smtClean="0"/>
              <a:pPr/>
              <a:t>1/30/2016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897EFF-CB25-480B-8768-58699207895C}" type="datetime1">
              <a:rPr lang="en-US" smtClean="0"/>
              <a:pPr/>
              <a:t>1/30/2016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BF92882-A13F-4720-866A-0030F40385E0}" type="datetime1">
              <a:rPr lang="en-US" smtClean="0"/>
              <a:pPr/>
              <a:t>1/30/2016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E03B661-33C0-4435-B52C-64786927DA46}" type="datetime1">
              <a:rPr lang="en-US" smtClean="0"/>
              <a:pPr/>
              <a:t>1/30/2016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1DD6250-F885-4308-8693-E729CC0E80D1}" type="datetime1">
              <a:rPr lang="en-US" smtClean="0"/>
              <a:pPr/>
              <a:t>1/30/2016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0E310E5-CED5-4E50-8371-60CF647B02A6}" type="datetime1">
              <a:rPr lang="en-US" smtClean="0"/>
              <a:pPr/>
              <a:t>1/30/2016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A29CD1-A5B5-4DA3-9B2A-97A22CB12D22}" type="datetime1">
              <a:rPr lang="en-US" smtClean="0"/>
              <a:pPr/>
              <a:t>1/30/2016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1303FB-F420-4461-886F-5B65863FD586}" type="datetime1">
              <a:rPr lang="en-US" smtClean="0"/>
              <a:pPr/>
              <a:t>1/30/2016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FD8F27-43DD-4811-9189-1E03A70E4B09}" type="datetime1">
              <a:rPr lang="en-US" smtClean="0"/>
              <a:pPr/>
              <a:t>1/30/2016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EFD889-8D1B-4386-A23E-B357EFA1A027}" type="datetime1">
              <a:rPr lang="en-US" smtClean="0"/>
              <a:pPr/>
              <a:t>1/30/2016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3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hyperlink" Target="http://www.cooleysanemia.org/" TargetMode="Externa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130425"/>
            <a:ext cx="9144000" cy="1222375"/>
          </a:xfrm>
        </p:spPr>
        <p:style>
          <a:lnRef idx="1">
            <a:schemeClr val="accent2"/>
          </a:lnRef>
          <a:fillRef idx="2">
            <a:schemeClr val="accent2"/>
          </a:fillRef>
          <a:effectRef idx="1">
            <a:schemeClr val="accent2"/>
          </a:effectRef>
          <a:fontRef idx="minor">
            <a:schemeClr val="dk1"/>
          </a:fontRef>
        </p:style>
        <p:txBody>
          <a:bodyPr/>
          <a:lstStyle/>
          <a:p>
            <a:r>
              <a:rPr lang="en-GB" b="1" dirty="0" smtClean="0"/>
              <a:t>Alteration in Hematologic Function </a:t>
            </a:r>
            <a:endParaRPr lang="en-GB" b="1" dirty="0"/>
          </a:p>
        </p:txBody>
      </p:sp>
      <p:sp>
        <p:nvSpPr>
          <p:cNvPr id="3" name="Subtitle 2"/>
          <p:cNvSpPr>
            <a:spLocks noGrp="1"/>
          </p:cNvSpPr>
          <p:nvPr>
            <p:ph type="subTitle" idx="1"/>
          </p:nvPr>
        </p:nvSpPr>
        <p:spPr>
          <a:xfrm>
            <a:off x="0" y="4419600"/>
            <a:ext cx="3200400" cy="685800"/>
          </a:xfrm>
        </p:spPr>
        <p:style>
          <a:lnRef idx="1">
            <a:schemeClr val="accent5"/>
          </a:lnRef>
          <a:fillRef idx="2">
            <a:schemeClr val="accent5"/>
          </a:fillRef>
          <a:effectRef idx="1">
            <a:schemeClr val="accent5"/>
          </a:effectRef>
          <a:fontRef idx="minor">
            <a:schemeClr val="dk1"/>
          </a:fontRef>
        </p:style>
        <p:txBody>
          <a:bodyPr/>
          <a:lstStyle/>
          <a:p>
            <a:pPr algn="l"/>
            <a:r>
              <a:rPr lang="en-GB" b="1" dirty="0" smtClean="0">
                <a:solidFill>
                  <a:srgbClr val="FF0000"/>
                </a:solidFill>
              </a:rPr>
              <a:t>Lecture </a:t>
            </a:r>
            <a:r>
              <a:rPr lang="en-GB" b="1" dirty="0" smtClean="0">
                <a:solidFill>
                  <a:srgbClr val="FF0000"/>
                </a:solidFill>
              </a:rPr>
              <a:t>7 </a:t>
            </a:r>
            <a:endParaRPr lang="en-GB" b="1" dirty="0">
              <a:solidFill>
                <a:srgbClr val="FF0000"/>
              </a:solidFill>
            </a:endParaRPr>
          </a:p>
        </p:txBody>
      </p:sp>
      <p:pic>
        <p:nvPicPr>
          <p:cNvPr id="4" name="Picture 3" descr="blood"/>
          <p:cNvPicPr>
            <a:picLocks noChangeAspect="1" noChangeArrowheads="1"/>
          </p:cNvPicPr>
          <p:nvPr/>
        </p:nvPicPr>
        <p:blipFill>
          <a:blip r:embed="rId2" cstate="print"/>
          <a:srcRect/>
          <a:stretch>
            <a:fillRect/>
          </a:stretch>
        </p:blipFill>
        <p:spPr bwMode="auto">
          <a:xfrm>
            <a:off x="6688137" y="4833166"/>
            <a:ext cx="2455863" cy="2024834"/>
          </a:xfrm>
          <a:prstGeom prst="rect">
            <a:avLst/>
          </a:prstGeom>
          <a:solidFill>
            <a:schemeClr val="bg1"/>
          </a:solidFill>
        </p:spPr>
      </p:pic>
      <p:sp>
        <p:nvSpPr>
          <p:cNvPr id="5" name="Slide Number Placeholder 4"/>
          <p:cNvSpPr>
            <a:spLocks noGrp="1"/>
          </p:cNvSpPr>
          <p:nvPr>
            <p:ph type="sldNum" sz="quarter" idx="12"/>
          </p:nvPr>
        </p:nvSpPr>
        <p:spPr/>
        <p:txBody>
          <a:bodyPr/>
          <a:lstStyle/>
          <a:p>
            <a:fld id="{B6F15528-21DE-4FAA-801E-634DDDAF4B2B}" type="slidenum">
              <a:rPr lang="en-US" smtClean="0"/>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a:xfrm>
            <a:off x="457200" y="274638"/>
            <a:ext cx="8229600" cy="944562"/>
          </a:xfrm>
        </p:spPr>
        <p:style>
          <a:lnRef idx="1">
            <a:schemeClr val="accent2"/>
          </a:lnRef>
          <a:fillRef idx="2">
            <a:schemeClr val="accent2"/>
          </a:fillRef>
          <a:effectRef idx="1">
            <a:schemeClr val="accent2"/>
          </a:effectRef>
          <a:fontRef idx="minor">
            <a:schemeClr val="dk1"/>
          </a:fontRef>
        </p:style>
        <p:txBody>
          <a:bodyPr/>
          <a:lstStyle/>
          <a:p>
            <a:r>
              <a:rPr lang="en-US" dirty="0"/>
              <a:t>Plasma</a:t>
            </a:r>
          </a:p>
        </p:txBody>
      </p:sp>
      <p:sp>
        <p:nvSpPr>
          <p:cNvPr id="144387" name="Rectangle 3"/>
          <p:cNvSpPr>
            <a:spLocks noGrp="1" noChangeArrowheads="1"/>
          </p:cNvSpPr>
          <p:nvPr>
            <p:ph type="body" idx="1"/>
          </p:nvPr>
        </p:nvSpPr>
        <p:spPr/>
        <p:txBody>
          <a:bodyPr/>
          <a:lstStyle/>
          <a:p>
            <a:r>
              <a:rPr lang="en-US" b="1" dirty="0"/>
              <a:t>Plasma consists of:</a:t>
            </a:r>
          </a:p>
          <a:p>
            <a:pPr lvl="1"/>
            <a:r>
              <a:rPr lang="en-US" dirty="0"/>
              <a:t>90% water.</a:t>
            </a:r>
            <a:br>
              <a:rPr lang="en-US" dirty="0"/>
            </a:br>
            <a:endParaRPr lang="en-US" dirty="0"/>
          </a:p>
          <a:p>
            <a:pPr lvl="1"/>
            <a:r>
              <a:rPr lang="en-US" dirty="0"/>
              <a:t>10 % solutes: albumin, electrolytes and proteins.</a:t>
            </a:r>
            <a:br>
              <a:rPr lang="en-US" dirty="0"/>
            </a:br>
            <a:endParaRPr lang="en-US" dirty="0"/>
          </a:p>
          <a:p>
            <a:pPr lvl="1"/>
            <a:r>
              <a:rPr lang="en-US" dirty="0"/>
              <a:t>Proteins consist of clotting factors, globulins, circulating antibodies and fibrinogen.</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74638"/>
            <a:ext cx="8229600" cy="792162"/>
          </a:xfrm>
          <a:ln/>
        </p:spPr>
        <p:style>
          <a:lnRef idx="1">
            <a:schemeClr val="accent2"/>
          </a:lnRef>
          <a:fillRef idx="2">
            <a:schemeClr val="accent2"/>
          </a:fillRef>
          <a:effectRef idx="1">
            <a:schemeClr val="accent2"/>
          </a:effectRef>
          <a:fontRef idx="minor">
            <a:schemeClr val="dk1"/>
          </a:fontRef>
        </p:style>
        <p:txBody>
          <a:bodyPr/>
          <a:lstStyle/>
          <a:p>
            <a:pPr algn="ctr"/>
            <a:r>
              <a:rPr lang="en-US" altLang="en-US" dirty="0"/>
              <a:t>Erythrocytes</a:t>
            </a:r>
          </a:p>
        </p:txBody>
      </p:sp>
      <p:sp>
        <p:nvSpPr>
          <p:cNvPr id="9219" name="Rectangle 3"/>
          <p:cNvSpPr>
            <a:spLocks noGrp="1" noChangeArrowheads="1"/>
          </p:cNvSpPr>
          <p:nvPr>
            <p:ph idx="1"/>
          </p:nvPr>
        </p:nvSpPr>
        <p:spPr>
          <a:noFill/>
          <a:ln/>
        </p:spPr>
        <p:txBody>
          <a:bodyPr>
            <a:normAutofit lnSpcReduction="10000"/>
          </a:bodyPr>
          <a:lstStyle/>
          <a:p>
            <a:pPr>
              <a:buSzPct val="70000"/>
            </a:pPr>
            <a:r>
              <a:rPr lang="en-US" altLang="en-US" dirty="0"/>
              <a:t>RBCs </a:t>
            </a:r>
          </a:p>
          <a:p>
            <a:pPr lvl="1"/>
            <a:r>
              <a:rPr lang="en-US" altLang="en-US" dirty="0"/>
              <a:t>carry hemoglobin which is attached to oxygen- provides O2 to the tissues</a:t>
            </a:r>
          </a:p>
          <a:p>
            <a:pPr lvl="1"/>
            <a:r>
              <a:rPr lang="en-US" altLang="en-US" dirty="0"/>
              <a:t>life span 120 days</a:t>
            </a:r>
          </a:p>
          <a:p>
            <a:pPr lvl="1"/>
            <a:r>
              <a:rPr lang="en-US" altLang="en-US" dirty="0"/>
              <a:t>manufacture regulated by </a:t>
            </a:r>
            <a:r>
              <a:rPr lang="en-US" altLang="en-US" dirty="0" err="1"/>
              <a:t>erythropoetin</a:t>
            </a:r>
            <a:endParaRPr lang="en-US" altLang="en-US" dirty="0"/>
          </a:p>
          <a:p>
            <a:pPr lvl="1"/>
            <a:r>
              <a:rPr lang="en-US" altLang="en-US" dirty="0"/>
              <a:t>Normal Hematocrit- 35-45%</a:t>
            </a:r>
          </a:p>
          <a:p>
            <a:pPr lvl="1"/>
            <a:r>
              <a:rPr lang="en-US" altLang="en-US" dirty="0"/>
              <a:t>Normal Hemoglobin- 12-16 </a:t>
            </a:r>
            <a:r>
              <a:rPr lang="en-US" altLang="en-US" dirty="0" smtClean="0"/>
              <a:t>grams</a:t>
            </a:r>
          </a:p>
          <a:p>
            <a:pPr marL="457200" indent="-457200" eaLnBrk="0" hangingPunct="0"/>
            <a:r>
              <a:rPr lang="en-US" sz="2800" dirty="0">
                <a:solidFill>
                  <a:srgbClr val="000000"/>
                </a:solidFill>
                <a:cs typeface="Times New Roman" pitchFamily="18" charset="0"/>
              </a:rPr>
              <a:t>Hematopoiesis- production of RBC.</a:t>
            </a:r>
          </a:p>
          <a:p>
            <a:pPr marL="457200" indent="-457200" eaLnBrk="0" hangingPunct="0"/>
            <a:r>
              <a:rPr lang="en-US" sz="2800" dirty="0" err="1">
                <a:solidFill>
                  <a:srgbClr val="000000"/>
                </a:solidFill>
                <a:cs typeface="Times New Roman" pitchFamily="18" charset="0"/>
              </a:rPr>
              <a:t>Polycethemia</a:t>
            </a:r>
            <a:r>
              <a:rPr lang="en-US" sz="2800" dirty="0">
                <a:solidFill>
                  <a:srgbClr val="000000"/>
                </a:solidFill>
                <a:cs typeface="Times New Roman" pitchFamily="18" charset="0"/>
              </a:rPr>
              <a:t>: increase the number of RBC</a:t>
            </a:r>
          </a:p>
          <a:p>
            <a:pPr lvl="1"/>
            <a:endParaRPr lang="en-US" altLang="en-US" dirty="0"/>
          </a:p>
          <a:p>
            <a:pPr>
              <a:buFontTx/>
              <a:buChar char="–"/>
            </a:pPr>
            <a:endParaRPr lang="en-US" altLang="en-US" sz="2800" dirty="0"/>
          </a:p>
        </p:txBody>
      </p:sp>
    </p:spTree>
    <p:extLst>
      <p:ext uri="{BB962C8B-B14F-4D97-AF65-F5344CB8AC3E}">
        <p14:creationId xmlns:p14="http://schemas.microsoft.com/office/powerpoint/2010/main" val="7509260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dirty="0"/>
              <a:t>RBC’s</a:t>
            </a:r>
          </a:p>
        </p:txBody>
      </p:sp>
      <p:sp>
        <p:nvSpPr>
          <p:cNvPr id="9219" name="Rectangle 3"/>
          <p:cNvSpPr>
            <a:spLocks noGrp="1" noChangeArrowheads="1"/>
          </p:cNvSpPr>
          <p:nvPr>
            <p:ph type="body" sz="half" idx="1"/>
          </p:nvPr>
        </p:nvSpPr>
        <p:spPr>
          <a:xfrm>
            <a:off x="457200" y="1600200"/>
            <a:ext cx="4033838" cy="4530725"/>
          </a:xfrm>
        </p:spPr>
        <p:txBody>
          <a:bodyPr/>
          <a:lstStyle/>
          <a:p>
            <a:endParaRPr lang="en-US" sz="2600"/>
          </a:p>
        </p:txBody>
      </p:sp>
      <p:sp>
        <p:nvSpPr>
          <p:cNvPr id="9220" name="Rectangle 4"/>
          <p:cNvSpPr>
            <a:spLocks noGrp="1" noChangeArrowheads="1"/>
          </p:cNvSpPr>
          <p:nvPr>
            <p:ph type="body" sz="half" idx="2"/>
          </p:nvPr>
        </p:nvSpPr>
        <p:spPr>
          <a:xfrm>
            <a:off x="5257800" y="1676400"/>
            <a:ext cx="3886200" cy="4454525"/>
          </a:xfrm>
        </p:spPr>
        <p:txBody>
          <a:bodyPr/>
          <a:lstStyle/>
          <a:p>
            <a:r>
              <a:rPr lang="en-US" sz="2600" dirty="0" smtClean="0"/>
              <a:t>The </a:t>
            </a:r>
            <a:r>
              <a:rPr lang="en-US" sz="2600" dirty="0"/>
              <a:t>bones are continually producing new cells.</a:t>
            </a:r>
          </a:p>
        </p:txBody>
      </p:sp>
      <p:pic>
        <p:nvPicPr>
          <p:cNvPr id="9221" name="Picture 5" descr="rbc"/>
          <p:cNvPicPr>
            <a:picLocks noChangeAspect="1" noChangeArrowheads="1"/>
          </p:cNvPicPr>
          <p:nvPr/>
        </p:nvPicPr>
        <p:blipFill>
          <a:blip r:embed="rId2" cstate="print"/>
          <a:srcRect/>
          <a:stretch>
            <a:fillRect/>
          </a:stretch>
        </p:blipFill>
        <p:spPr bwMode="auto">
          <a:xfrm>
            <a:off x="5867400" y="3733800"/>
            <a:ext cx="2743200" cy="2290200"/>
          </a:xfrm>
          <a:prstGeom prst="rect">
            <a:avLst/>
          </a:prstGeom>
          <a:noFill/>
        </p:spPr>
      </p:pic>
      <p:pic>
        <p:nvPicPr>
          <p:cNvPr id="6" name="Picture 8" descr="17-04_Hemoglobin_1"/>
          <p:cNvPicPr>
            <a:picLocks noChangeAspect="1" noChangeArrowheads="1"/>
          </p:cNvPicPr>
          <p:nvPr/>
        </p:nvPicPr>
        <p:blipFill>
          <a:blip r:embed="rId3" cstate="print"/>
          <a:srcRect/>
          <a:stretch>
            <a:fillRect/>
          </a:stretch>
        </p:blipFill>
        <p:spPr bwMode="auto">
          <a:xfrm>
            <a:off x="0" y="1219200"/>
            <a:ext cx="5257800" cy="5334000"/>
          </a:xfrm>
          <a:prstGeom prst="rect">
            <a:avLst/>
          </a:prstGeom>
          <a:noFill/>
        </p:spPr>
      </p:pic>
      <p:sp>
        <p:nvSpPr>
          <p:cNvPr id="7" name="Slide Number Placeholder 6"/>
          <p:cNvSpPr>
            <a:spLocks noGrp="1"/>
          </p:cNvSpPr>
          <p:nvPr>
            <p:ph type="sldNum" sz="quarter" idx="12"/>
          </p:nvPr>
        </p:nvSpPr>
        <p:spPr/>
        <p:txBody>
          <a:bodyPr/>
          <a:lstStyle/>
          <a:p>
            <a:fld id="{B6F15528-21DE-4FAA-801E-634DDDAF4B2B}" type="slidenum">
              <a:rPr lang="en-US" smtClean="0"/>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152400"/>
            <a:ext cx="8229600" cy="68580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sz="4000" b="1" dirty="0"/>
              <a:t>RBC breakdown</a:t>
            </a:r>
          </a:p>
        </p:txBody>
      </p:sp>
      <p:sp>
        <p:nvSpPr>
          <p:cNvPr id="11267" name="Rectangle 3"/>
          <p:cNvSpPr>
            <a:spLocks noGrp="1" noChangeArrowheads="1"/>
          </p:cNvSpPr>
          <p:nvPr>
            <p:ph type="body" idx="1"/>
          </p:nvPr>
        </p:nvSpPr>
        <p:spPr>
          <a:xfrm>
            <a:off x="0" y="914400"/>
            <a:ext cx="9144000" cy="5715000"/>
          </a:xfrm>
        </p:spPr>
        <p:txBody>
          <a:bodyPr/>
          <a:lstStyle/>
          <a:p>
            <a:r>
              <a:rPr lang="en-US"/>
              <a:t>Healthy RBC’s live about 120 days; we break down about 174 million per minute</a:t>
            </a:r>
          </a:p>
          <a:p>
            <a:r>
              <a:rPr lang="en-US"/>
              <a:t>RBC’s are removed from circulation by the liver and spleen</a:t>
            </a:r>
          </a:p>
          <a:p>
            <a:r>
              <a:rPr lang="en-US"/>
              <a:t>Broken down into heme and globin portions</a:t>
            </a:r>
          </a:p>
          <a:p>
            <a:r>
              <a:rPr lang="en-US"/>
              <a:t>Globin is broken down into amino acids </a:t>
            </a:r>
          </a:p>
          <a:p>
            <a:r>
              <a:rPr lang="en-US"/>
              <a:t>Iron is removed from heme and stored or recycled</a:t>
            </a:r>
          </a:p>
          <a:p>
            <a:r>
              <a:rPr lang="en-US"/>
              <a:t>Heme is broken down into biliverdin and then into bilirubin</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RBC breakdown</a:t>
            </a:r>
            <a:endParaRPr lang="en-GB" dirty="0"/>
          </a:p>
        </p:txBody>
      </p:sp>
      <p:sp>
        <p:nvSpPr>
          <p:cNvPr id="3" name="Content Placeholder 2"/>
          <p:cNvSpPr>
            <a:spLocks noGrp="1"/>
          </p:cNvSpPr>
          <p:nvPr>
            <p:ph idx="1"/>
          </p:nvPr>
        </p:nvSpPr>
        <p:spPr/>
        <p:txBody>
          <a:bodyPr/>
          <a:lstStyle/>
          <a:p>
            <a:r>
              <a:rPr lang="en-US" dirty="0" smtClean="0"/>
              <a:t>Usually eliminated in bile.</a:t>
            </a:r>
          </a:p>
          <a:p>
            <a:r>
              <a:rPr lang="en-US" dirty="0" smtClean="0"/>
              <a:t>To produce more RBC’s, the body needs sufficient iron and amino acids as well as the vitamins </a:t>
            </a:r>
            <a:r>
              <a:rPr lang="en-US" dirty="0" err="1" smtClean="0"/>
              <a:t>folate</a:t>
            </a:r>
            <a:r>
              <a:rPr lang="en-US" dirty="0" smtClean="0"/>
              <a:t> (folic acid) and vitamin B</a:t>
            </a:r>
            <a:r>
              <a:rPr lang="en-US" baseline="-25000" dirty="0" smtClean="0"/>
              <a:t>12</a:t>
            </a:r>
          </a:p>
          <a:p>
            <a:pPr marL="342900" lvl="1" indent="-342900">
              <a:buFont typeface="Arial" pitchFamily="34" charset="0"/>
              <a:buChar char="•"/>
            </a:pPr>
            <a:r>
              <a:rPr lang="en-US" b="1" dirty="0" smtClean="0"/>
              <a:t>Erythropoietin </a:t>
            </a:r>
            <a:r>
              <a:rPr lang="en-US" dirty="0" smtClean="0"/>
              <a:t>is a hormone produced by the </a:t>
            </a:r>
            <a:r>
              <a:rPr lang="en-US" b="1" dirty="0" smtClean="0"/>
              <a:t>kidneys</a:t>
            </a:r>
            <a:r>
              <a:rPr lang="en-US" dirty="0" smtClean="0"/>
              <a:t> in response to low blood oxygen levels; signals bone marrow to increase RBC production.</a:t>
            </a:r>
          </a:p>
          <a:p>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style>
          <a:lnRef idx="1">
            <a:schemeClr val="accent4"/>
          </a:lnRef>
          <a:fillRef idx="2">
            <a:schemeClr val="accent4"/>
          </a:fillRef>
          <a:effectRef idx="1">
            <a:schemeClr val="accent4"/>
          </a:effectRef>
          <a:fontRef idx="minor">
            <a:schemeClr val="dk1"/>
          </a:fontRef>
        </p:style>
        <p:txBody>
          <a:bodyPr/>
          <a:lstStyle/>
          <a:p>
            <a:r>
              <a:rPr lang="en-US" b="1" dirty="0" smtClean="0"/>
              <a:t>Leukocytes: White </a:t>
            </a:r>
            <a:r>
              <a:rPr lang="en-US" b="1" dirty="0"/>
              <a:t>Blood Cells</a:t>
            </a:r>
          </a:p>
        </p:txBody>
      </p:sp>
      <p:sp>
        <p:nvSpPr>
          <p:cNvPr id="11267" name="Rectangle 3"/>
          <p:cNvSpPr>
            <a:spLocks noGrp="1" noChangeArrowheads="1"/>
          </p:cNvSpPr>
          <p:nvPr>
            <p:ph type="body" idx="1"/>
          </p:nvPr>
        </p:nvSpPr>
        <p:spPr/>
        <p:txBody>
          <a:bodyPr/>
          <a:lstStyle/>
          <a:p>
            <a:r>
              <a:rPr lang="en-US" dirty="0"/>
              <a:t>The battling blood cells.</a:t>
            </a:r>
          </a:p>
          <a:p>
            <a:r>
              <a:rPr lang="en-US" dirty="0"/>
              <a:t>The white blood cells are continually on the look out for signs of disease</a:t>
            </a:r>
            <a:r>
              <a:rPr lang="en-US" dirty="0" smtClean="0"/>
              <a:t>.</a:t>
            </a:r>
          </a:p>
          <a:p>
            <a:r>
              <a:rPr lang="en-US" dirty="0" smtClean="0"/>
              <a:t>They are five types </a:t>
            </a:r>
          </a:p>
          <a:p>
            <a:r>
              <a:rPr lang="en-US" dirty="0" err="1" smtClean="0"/>
              <a:t>Leukopenia</a:t>
            </a:r>
            <a:r>
              <a:rPr lang="en-US" dirty="0" smtClean="0"/>
              <a:t>: decrease NO of WBC</a:t>
            </a:r>
            <a:endParaRPr lang="en-US" dirty="0"/>
          </a:p>
          <a:p>
            <a:r>
              <a:rPr lang="en-US" dirty="0"/>
              <a:t>When a germ appears the WBC will:</a:t>
            </a:r>
          </a:p>
          <a:p>
            <a:pPr lvl="1"/>
            <a:r>
              <a:rPr lang="en-US" dirty="0"/>
              <a:t>Produce protective antibodies.</a:t>
            </a:r>
          </a:p>
          <a:p>
            <a:pPr lvl="1"/>
            <a:r>
              <a:rPr lang="en-US" dirty="0"/>
              <a:t>Surround it and devour the bacteria.</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274638"/>
            <a:ext cx="8229600" cy="792162"/>
          </a:xfrm>
        </p:spPr>
        <p:style>
          <a:lnRef idx="1">
            <a:schemeClr val="accent4"/>
          </a:lnRef>
          <a:fillRef idx="2">
            <a:schemeClr val="accent4"/>
          </a:fillRef>
          <a:effectRef idx="1">
            <a:schemeClr val="accent4"/>
          </a:effectRef>
          <a:fontRef idx="minor">
            <a:schemeClr val="dk1"/>
          </a:fontRef>
        </p:style>
        <p:txBody>
          <a:bodyPr/>
          <a:lstStyle/>
          <a:p>
            <a:r>
              <a:rPr lang="en-US" dirty="0"/>
              <a:t>WBC’s</a:t>
            </a:r>
          </a:p>
        </p:txBody>
      </p:sp>
      <p:sp>
        <p:nvSpPr>
          <p:cNvPr id="12291" name="Rectangle 3"/>
          <p:cNvSpPr>
            <a:spLocks noGrp="1" noChangeArrowheads="1"/>
          </p:cNvSpPr>
          <p:nvPr>
            <p:ph type="body" idx="1"/>
          </p:nvPr>
        </p:nvSpPr>
        <p:spPr/>
        <p:txBody>
          <a:bodyPr/>
          <a:lstStyle/>
          <a:p>
            <a:r>
              <a:rPr lang="en-US"/>
              <a:t>WBC life span is from a few days to a few weeks.</a:t>
            </a:r>
          </a:p>
          <a:p>
            <a:r>
              <a:rPr lang="en-US"/>
              <a:t>WBC’s will increase when fighting infection.</a:t>
            </a:r>
          </a:p>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style>
          <a:lnRef idx="1">
            <a:schemeClr val="accent3"/>
          </a:lnRef>
          <a:fillRef idx="2">
            <a:schemeClr val="accent3"/>
          </a:fillRef>
          <a:effectRef idx="1">
            <a:schemeClr val="accent3"/>
          </a:effectRef>
          <a:fontRef idx="minor">
            <a:schemeClr val="dk1"/>
          </a:fontRef>
        </p:style>
        <p:txBody>
          <a:bodyPr/>
          <a:lstStyle/>
          <a:p>
            <a:r>
              <a:rPr lang="en-GB" b="1" dirty="0" smtClean="0"/>
              <a:t>WBC</a:t>
            </a:r>
            <a:r>
              <a:rPr lang="en-GB" dirty="0" smtClean="0"/>
              <a:t> </a:t>
            </a:r>
            <a:endParaRPr lang="en-GB" dirty="0"/>
          </a:p>
        </p:txBody>
      </p:sp>
      <p:graphicFrame>
        <p:nvGraphicFramePr>
          <p:cNvPr id="4" name="Content Placeholder 3"/>
          <p:cNvGraphicFramePr>
            <a:graphicFrameLocks noGrp="1"/>
          </p:cNvGraphicFramePr>
          <p:nvPr>
            <p:ph idx="1"/>
          </p:nvPr>
        </p:nvGraphicFramePr>
        <p:xfrm>
          <a:off x="457200" y="1600200"/>
          <a:ext cx="8229600" cy="4442460"/>
        </p:xfrm>
        <a:graphic>
          <a:graphicData uri="http://schemas.openxmlformats.org/drawingml/2006/table">
            <a:tbl>
              <a:tblPr firstRow="1" bandRow="1">
                <a:tableStyleId>{D113A9D2-9D6B-4929-AA2D-F23B5EE8CBE7}</a:tableStyleId>
              </a:tblPr>
              <a:tblGrid>
                <a:gridCol w="2743200"/>
                <a:gridCol w="2743200"/>
                <a:gridCol w="2743200"/>
              </a:tblGrid>
              <a:tr h="723900">
                <a:tc>
                  <a:txBody>
                    <a:bodyPr/>
                    <a:lstStyle/>
                    <a:p>
                      <a:pPr algn="l"/>
                      <a:r>
                        <a:rPr lang="en-GB" sz="2400" b="1" dirty="0" smtClean="0"/>
                        <a:t>Type </a:t>
                      </a:r>
                      <a:endParaRPr lang="en-GB" sz="2400" b="1" dirty="0"/>
                    </a:p>
                  </a:txBody>
                  <a:tcPr/>
                </a:tc>
                <a:tc>
                  <a:txBody>
                    <a:bodyPr/>
                    <a:lstStyle/>
                    <a:p>
                      <a:pPr algn="l"/>
                      <a:r>
                        <a:rPr lang="en-GB" sz="2400" b="1" dirty="0" smtClean="0"/>
                        <a:t>Function</a:t>
                      </a:r>
                      <a:r>
                        <a:rPr lang="en-GB" sz="2400" b="1" baseline="0" dirty="0" smtClean="0"/>
                        <a:t> </a:t>
                      </a:r>
                      <a:endParaRPr lang="en-GB" sz="2400" b="1" dirty="0"/>
                    </a:p>
                  </a:txBody>
                  <a:tcPr/>
                </a:tc>
                <a:tc>
                  <a:txBody>
                    <a:bodyPr/>
                    <a:lstStyle/>
                    <a:p>
                      <a:pPr algn="ctr"/>
                      <a:r>
                        <a:rPr lang="en-GB" sz="2400" b="1" dirty="0" smtClean="0"/>
                        <a:t>Value </a:t>
                      </a:r>
                      <a:endParaRPr lang="en-GB" sz="2400" b="1" dirty="0"/>
                    </a:p>
                  </a:txBody>
                  <a:tcPr/>
                </a:tc>
              </a:tr>
              <a:tr h="723900">
                <a:tc>
                  <a:txBody>
                    <a:bodyPr/>
                    <a:lstStyle/>
                    <a:p>
                      <a:pPr algn="l"/>
                      <a:r>
                        <a:rPr lang="en-GB" sz="2400" b="1" dirty="0" smtClean="0"/>
                        <a:t>Neutrophil</a:t>
                      </a:r>
                      <a:r>
                        <a:rPr lang="en-GB" sz="2400" b="1" baseline="0" dirty="0" smtClean="0"/>
                        <a:t> </a:t>
                      </a:r>
                      <a:endParaRPr lang="en-GB" sz="2400" b="1" dirty="0"/>
                    </a:p>
                  </a:txBody>
                  <a:tcPr/>
                </a:tc>
                <a:tc>
                  <a:txBody>
                    <a:bodyPr/>
                    <a:lstStyle/>
                    <a:p>
                      <a:pPr algn="l"/>
                      <a:r>
                        <a:rPr lang="en-GB" sz="2400" b="1" dirty="0" err="1" smtClean="0"/>
                        <a:t>Phagocytosis</a:t>
                      </a:r>
                      <a:r>
                        <a:rPr lang="en-GB" sz="2400" b="1" dirty="0" smtClean="0"/>
                        <a:t> </a:t>
                      </a:r>
                      <a:endParaRPr lang="en-GB" sz="2400" b="1" dirty="0"/>
                    </a:p>
                  </a:txBody>
                  <a:tcPr/>
                </a:tc>
                <a:tc>
                  <a:txBody>
                    <a:bodyPr/>
                    <a:lstStyle/>
                    <a:p>
                      <a:pPr algn="ctr"/>
                      <a:r>
                        <a:rPr lang="en-GB" sz="2400" b="1" dirty="0" smtClean="0"/>
                        <a:t>32-72% </a:t>
                      </a:r>
                      <a:endParaRPr lang="en-GB" sz="2400" b="1" dirty="0"/>
                    </a:p>
                  </a:txBody>
                  <a:tcPr/>
                </a:tc>
              </a:tr>
              <a:tr h="723900">
                <a:tc>
                  <a:txBody>
                    <a:bodyPr/>
                    <a:lstStyle/>
                    <a:p>
                      <a:pPr algn="l"/>
                      <a:r>
                        <a:rPr lang="en-GB" sz="2400" b="1" dirty="0" err="1" smtClean="0"/>
                        <a:t>Eosinophil</a:t>
                      </a:r>
                      <a:r>
                        <a:rPr lang="en-GB" sz="2400" b="1" dirty="0" smtClean="0"/>
                        <a:t> </a:t>
                      </a:r>
                      <a:endParaRPr lang="en-GB" sz="2400" b="1" dirty="0"/>
                    </a:p>
                  </a:txBody>
                  <a:tcPr/>
                </a:tc>
                <a:tc>
                  <a:txBody>
                    <a:bodyPr/>
                    <a:lstStyle/>
                    <a:p>
                      <a:pPr algn="l"/>
                      <a:r>
                        <a:rPr lang="en-GB" sz="2400" b="1" dirty="0" smtClean="0"/>
                        <a:t>Allergic reaction </a:t>
                      </a:r>
                      <a:endParaRPr lang="en-GB" sz="2400" b="1" dirty="0"/>
                    </a:p>
                  </a:txBody>
                  <a:tcPr/>
                </a:tc>
                <a:tc>
                  <a:txBody>
                    <a:bodyPr/>
                    <a:lstStyle/>
                    <a:p>
                      <a:pPr algn="ctr"/>
                      <a:r>
                        <a:rPr lang="en-GB" sz="2400" b="1" dirty="0" smtClean="0"/>
                        <a:t>2.4</a:t>
                      </a:r>
                      <a:r>
                        <a:rPr lang="en-GB" sz="2400" b="1" baseline="0" dirty="0" smtClean="0"/>
                        <a:t> – 4.8%</a:t>
                      </a:r>
                      <a:endParaRPr lang="en-GB" sz="2400" b="1" dirty="0"/>
                    </a:p>
                  </a:txBody>
                  <a:tcPr/>
                </a:tc>
              </a:tr>
              <a:tr h="723900">
                <a:tc>
                  <a:txBody>
                    <a:bodyPr/>
                    <a:lstStyle/>
                    <a:p>
                      <a:pPr algn="l"/>
                      <a:r>
                        <a:rPr lang="en-GB" sz="2400" b="1" dirty="0" err="1" smtClean="0"/>
                        <a:t>Basophils</a:t>
                      </a:r>
                      <a:r>
                        <a:rPr lang="en-GB" sz="2400" b="1" dirty="0" smtClean="0"/>
                        <a:t> </a:t>
                      </a:r>
                      <a:endParaRPr lang="en-GB" sz="2400" b="1" dirty="0"/>
                    </a:p>
                  </a:txBody>
                  <a:tcPr/>
                </a:tc>
                <a:tc>
                  <a:txBody>
                    <a:bodyPr/>
                    <a:lstStyle/>
                    <a:p>
                      <a:pPr algn="l"/>
                      <a:r>
                        <a:rPr lang="en-GB" sz="2400" b="1" dirty="0" smtClean="0"/>
                        <a:t>Inflammatory reactions</a:t>
                      </a:r>
                      <a:endParaRPr lang="en-GB" sz="2400" b="1" dirty="0"/>
                    </a:p>
                  </a:txBody>
                  <a:tcPr/>
                </a:tc>
                <a:tc>
                  <a:txBody>
                    <a:bodyPr/>
                    <a:lstStyle/>
                    <a:p>
                      <a:pPr algn="ctr"/>
                      <a:r>
                        <a:rPr lang="en-GB" sz="2400" b="1" dirty="0" smtClean="0"/>
                        <a:t>1%</a:t>
                      </a:r>
                      <a:endParaRPr lang="en-GB" sz="2400" b="1" dirty="0"/>
                    </a:p>
                  </a:txBody>
                  <a:tcPr/>
                </a:tc>
              </a:tr>
              <a:tr h="723900">
                <a:tc>
                  <a:txBody>
                    <a:bodyPr/>
                    <a:lstStyle/>
                    <a:p>
                      <a:pPr algn="l"/>
                      <a:r>
                        <a:rPr lang="en-GB" sz="2400" b="1" dirty="0" err="1" smtClean="0"/>
                        <a:t>Monocyte</a:t>
                      </a:r>
                      <a:r>
                        <a:rPr lang="en-GB" sz="2400" b="1" dirty="0" smtClean="0"/>
                        <a:t> </a:t>
                      </a:r>
                      <a:endParaRPr lang="en-GB" sz="2400" b="1" dirty="0"/>
                    </a:p>
                  </a:txBody>
                  <a:tcPr/>
                </a:tc>
                <a:tc>
                  <a:txBody>
                    <a:bodyPr/>
                    <a:lstStyle/>
                    <a:p>
                      <a:pPr algn="l"/>
                      <a:r>
                        <a:rPr lang="en-GB" sz="2400" b="1" dirty="0" err="1" smtClean="0"/>
                        <a:t>Phagocytosis</a:t>
                      </a:r>
                      <a:r>
                        <a:rPr lang="en-GB" sz="2400" b="1" baseline="0" dirty="0" smtClean="0"/>
                        <a:t> </a:t>
                      </a:r>
                      <a:endParaRPr lang="en-GB" sz="2400" b="1" dirty="0"/>
                    </a:p>
                  </a:txBody>
                  <a:tcPr/>
                </a:tc>
                <a:tc>
                  <a:txBody>
                    <a:bodyPr/>
                    <a:lstStyle/>
                    <a:p>
                      <a:pPr algn="ctr"/>
                      <a:r>
                        <a:rPr lang="en-GB" sz="2400" b="1" dirty="0" smtClean="0"/>
                        <a:t>3.5% - 13.4</a:t>
                      </a:r>
                      <a:endParaRPr lang="en-GB" sz="2400" b="1" dirty="0"/>
                    </a:p>
                  </a:txBody>
                  <a:tcPr/>
                </a:tc>
              </a:tr>
              <a:tr h="723900">
                <a:tc>
                  <a:txBody>
                    <a:bodyPr/>
                    <a:lstStyle/>
                    <a:p>
                      <a:pPr algn="l"/>
                      <a:r>
                        <a:rPr lang="en-GB" sz="2400" b="1" dirty="0" smtClean="0"/>
                        <a:t>Lymphocyte </a:t>
                      </a:r>
                      <a:endParaRPr lang="en-GB" sz="2400" b="1" dirty="0"/>
                    </a:p>
                  </a:txBody>
                  <a:tcPr/>
                </a:tc>
                <a:tc>
                  <a:txBody>
                    <a:bodyPr/>
                    <a:lstStyle/>
                    <a:p>
                      <a:pPr algn="l"/>
                      <a:r>
                        <a:rPr lang="en-GB" sz="2400" b="1" dirty="0" smtClean="0"/>
                        <a:t>B , T cell </a:t>
                      </a:r>
                      <a:endParaRPr lang="en-GB" sz="2400" b="1" dirty="0"/>
                    </a:p>
                  </a:txBody>
                  <a:tcPr/>
                </a:tc>
                <a:tc>
                  <a:txBody>
                    <a:bodyPr/>
                    <a:lstStyle/>
                    <a:p>
                      <a:pPr algn="ctr"/>
                      <a:r>
                        <a:rPr lang="en-GB" sz="2400" b="1" dirty="0" smtClean="0"/>
                        <a:t>13.5 – 52.8%</a:t>
                      </a:r>
                      <a:endParaRPr lang="en-GB" sz="2400" b="1" dirty="0"/>
                    </a:p>
                  </a:txBody>
                  <a:tcPr/>
                </a:tc>
              </a:tr>
            </a:tbl>
          </a:graphicData>
        </a:graphic>
      </p:graphicFrame>
      <p:sp>
        <p:nvSpPr>
          <p:cNvPr id="5" name="Slide Number Placeholder 4"/>
          <p:cNvSpPr>
            <a:spLocks noGrp="1"/>
          </p:cNvSpPr>
          <p:nvPr>
            <p:ph type="sldNum" sz="quarter" idx="12"/>
          </p:nvPr>
        </p:nvSpPr>
        <p:spPr/>
        <p:txBody>
          <a:bodyPr/>
          <a:lstStyle/>
          <a:p>
            <a:fld id="{B6F15528-21DE-4FAA-801E-634DDDAF4B2B}" type="slidenum">
              <a:rPr lang="en-US" smtClean="0"/>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57200" y="274638"/>
            <a:ext cx="8229600" cy="868362"/>
          </a:xfrm>
        </p:spPr>
        <p:style>
          <a:lnRef idx="2">
            <a:schemeClr val="accent2">
              <a:shade val="50000"/>
            </a:schemeClr>
          </a:lnRef>
          <a:fillRef idx="1">
            <a:schemeClr val="accent2"/>
          </a:fillRef>
          <a:effectRef idx="0">
            <a:schemeClr val="accent2"/>
          </a:effectRef>
          <a:fontRef idx="minor">
            <a:schemeClr val="lt1"/>
          </a:fontRef>
        </p:style>
        <p:txBody>
          <a:bodyPr/>
          <a:lstStyle/>
          <a:p>
            <a:r>
              <a:rPr lang="en-US" dirty="0"/>
              <a:t>Platelets</a:t>
            </a:r>
          </a:p>
        </p:txBody>
      </p:sp>
      <p:sp>
        <p:nvSpPr>
          <p:cNvPr id="18435" name="Rectangle 3"/>
          <p:cNvSpPr>
            <a:spLocks noGrp="1" noChangeArrowheads="1"/>
          </p:cNvSpPr>
          <p:nvPr>
            <p:ph type="body" sz="half" idx="1"/>
          </p:nvPr>
        </p:nvSpPr>
        <p:spPr>
          <a:xfrm>
            <a:off x="457200" y="1600200"/>
            <a:ext cx="4033838" cy="4530725"/>
          </a:xfrm>
        </p:spPr>
        <p:txBody>
          <a:bodyPr/>
          <a:lstStyle/>
          <a:p>
            <a:r>
              <a:rPr lang="en-US" sz="2600" dirty="0"/>
              <a:t>Platelets are irregularly-shaped, colorless bodies that are present in blood.</a:t>
            </a:r>
          </a:p>
          <a:p>
            <a:r>
              <a:rPr lang="en-US" sz="2600" dirty="0"/>
              <a:t>Their sticky surface lets them form clots to stop bleeding</a:t>
            </a:r>
            <a:r>
              <a:rPr lang="en-US" sz="2600" dirty="0" smtClean="0"/>
              <a:t>.</a:t>
            </a:r>
          </a:p>
          <a:p>
            <a:r>
              <a:rPr lang="en-US" sz="2600" dirty="0" smtClean="0"/>
              <a:t>Thrombocytopenia </a:t>
            </a:r>
            <a:endParaRPr lang="en-US" sz="2600" dirty="0"/>
          </a:p>
        </p:txBody>
      </p:sp>
      <p:sp>
        <p:nvSpPr>
          <p:cNvPr id="18436" name="Rectangle 4"/>
          <p:cNvSpPr>
            <a:spLocks noGrp="1" noChangeArrowheads="1"/>
          </p:cNvSpPr>
          <p:nvPr>
            <p:ph type="body" sz="half" idx="2"/>
          </p:nvPr>
        </p:nvSpPr>
        <p:spPr>
          <a:xfrm>
            <a:off x="4652963" y="1600200"/>
            <a:ext cx="4033837" cy="4530725"/>
          </a:xfrm>
        </p:spPr>
        <p:txBody>
          <a:bodyPr/>
          <a:lstStyle/>
          <a:p>
            <a:endParaRPr lang="en-US" sz="2600"/>
          </a:p>
        </p:txBody>
      </p:sp>
      <p:pic>
        <p:nvPicPr>
          <p:cNvPr id="18437" name="Picture 5" descr="platelet"/>
          <p:cNvPicPr>
            <a:picLocks noChangeAspect="1" noChangeArrowheads="1"/>
          </p:cNvPicPr>
          <p:nvPr/>
        </p:nvPicPr>
        <p:blipFill>
          <a:blip r:embed="rId2" cstate="print"/>
          <a:srcRect/>
          <a:stretch>
            <a:fillRect/>
          </a:stretch>
        </p:blipFill>
        <p:spPr bwMode="auto">
          <a:xfrm>
            <a:off x="4648200" y="1600200"/>
            <a:ext cx="3886200" cy="4191000"/>
          </a:xfrm>
          <a:prstGeom prst="rect">
            <a:avLst/>
          </a:prstGeom>
          <a:noFill/>
        </p:spPr>
      </p:pic>
      <p:sp>
        <p:nvSpPr>
          <p:cNvPr id="6" name="Slide Number Placeholder 5"/>
          <p:cNvSpPr>
            <a:spLocks noGrp="1"/>
          </p:cNvSpPr>
          <p:nvPr>
            <p:ph type="sldNum" sz="quarter" idx="12"/>
          </p:nvPr>
        </p:nvSpPr>
        <p:spPr/>
        <p:txBody>
          <a:bodyPr/>
          <a:lstStyle/>
          <a:p>
            <a:fld id="{B6F15528-21DE-4FAA-801E-634DDDAF4B2B}" type="slidenum">
              <a:rPr lang="en-US" smtClean="0"/>
              <a:pPr/>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style>
          <a:lnRef idx="2">
            <a:schemeClr val="accent6">
              <a:shade val="50000"/>
            </a:schemeClr>
          </a:lnRef>
          <a:fillRef idx="1">
            <a:schemeClr val="accent6"/>
          </a:fillRef>
          <a:effectRef idx="0">
            <a:schemeClr val="accent6"/>
          </a:effectRef>
          <a:fontRef idx="minor">
            <a:schemeClr val="lt1"/>
          </a:fontRef>
        </p:style>
        <p:txBody>
          <a:bodyPr/>
          <a:lstStyle/>
          <a:p>
            <a:r>
              <a:rPr lang="en-GB" dirty="0" smtClean="0">
                <a:solidFill>
                  <a:schemeClr val="tx1"/>
                </a:solidFill>
              </a:rPr>
              <a:t>Normal value in children </a:t>
            </a:r>
            <a:endParaRPr lang="en-GB" dirty="0">
              <a:solidFill>
                <a:schemeClr val="tx1"/>
              </a:solidFill>
            </a:endParaRPr>
          </a:p>
        </p:txBody>
      </p:sp>
      <p:graphicFrame>
        <p:nvGraphicFramePr>
          <p:cNvPr id="4" name="Content Placeholder 3"/>
          <p:cNvGraphicFramePr>
            <a:graphicFrameLocks noGrp="1"/>
          </p:cNvGraphicFramePr>
          <p:nvPr>
            <p:ph idx="1"/>
          </p:nvPr>
        </p:nvGraphicFramePr>
        <p:xfrm>
          <a:off x="457200" y="1905000"/>
          <a:ext cx="8229600" cy="4114800"/>
        </p:xfrm>
        <a:graphic>
          <a:graphicData uri="http://schemas.openxmlformats.org/drawingml/2006/table">
            <a:tbl>
              <a:tblPr firstRow="1" bandRow="1">
                <a:tableStyleId>{93296810-A885-4BE3-A3E7-6D5BEEA58F35}</a:tableStyleId>
              </a:tblPr>
              <a:tblGrid>
                <a:gridCol w="2743200"/>
                <a:gridCol w="2743200"/>
                <a:gridCol w="2743200"/>
              </a:tblGrid>
              <a:tr h="685800">
                <a:tc>
                  <a:txBody>
                    <a:bodyPr/>
                    <a:lstStyle/>
                    <a:p>
                      <a:r>
                        <a:rPr lang="en-GB" b="1" dirty="0" smtClean="0"/>
                        <a:t>Type </a:t>
                      </a:r>
                      <a:endParaRPr lang="en-GB" b="1" dirty="0"/>
                    </a:p>
                  </a:txBody>
                  <a:tcPr/>
                </a:tc>
                <a:tc>
                  <a:txBody>
                    <a:bodyPr/>
                    <a:lstStyle/>
                    <a:p>
                      <a:r>
                        <a:rPr lang="en-GB" b="1" dirty="0" smtClean="0"/>
                        <a:t>New born </a:t>
                      </a:r>
                      <a:endParaRPr lang="en-GB" b="1" dirty="0"/>
                    </a:p>
                  </a:txBody>
                  <a:tcPr/>
                </a:tc>
                <a:tc>
                  <a:txBody>
                    <a:bodyPr/>
                    <a:lstStyle/>
                    <a:p>
                      <a:r>
                        <a:rPr lang="en-GB" b="1" dirty="0" smtClean="0"/>
                        <a:t>2 years </a:t>
                      </a:r>
                      <a:endParaRPr lang="en-GB" b="1" dirty="0"/>
                    </a:p>
                  </a:txBody>
                  <a:tcPr/>
                </a:tc>
              </a:tr>
              <a:tr h="685800">
                <a:tc>
                  <a:txBody>
                    <a:bodyPr/>
                    <a:lstStyle/>
                    <a:p>
                      <a:r>
                        <a:rPr lang="en-GB" b="1" dirty="0" smtClean="0"/>
                        <a:t>RBC (10</a:t>
                      </a:r>
                      <a:r>
                        <a:rPr lang="en-US" sz="1800" b="1" baseline="30000" dirty="0" smtClean="0"/>
                        <a:t>6</a:t>
                      </a:r>
                      <a:r>
                        <a:rPr lang="en-US" sz="1800" b="1" baseline="0" dirty="0" smtClean="0"/>
                        <a:t> / </a:t>
                      </a:r>
                      <a:r>
                        <a:rPr lang="en-US" sz="1800" b="1" baseline="0" dirty="0" err="1" smtClean="0"/>
                        <a:t>microl</a:t>
                      </a:r>
                      <a:r>
                        <a:rPr lang="en-US" sz="1800" b="1" baseline="0" dirty="0" smtClean="0"/>
                        <a:t>) </a:t>
                      </a:r>
                      <a:endParaRPr lang="en-GB" b="1" dirty="0"/>
                    </a:p>
                  </a:txBody>
                  <a:tcPr/>
                </a:tc>
                <a:tc>
                  <a:txBody>
                    <a:bodyPr/>
                    <a:lstStyle/>
                    <a:p>
                      <a:pPr algn="ctr"/>
                      <a:r>
                        <a:rPr lang="en-GB" b="1" dirty="0" smtClean="0"/>
                        <a:t>3.4 – 5.5</a:t>
                      </a:r>
                      <a:endParaRPr lang="en-GB" b="1" dirty="0"/>
                    </a:p>
                  </a:txBody>
                  <a:tcPr/>
                </a:tc>
                <a:tc>
                  <a:txBody>
                    <a:bodyPr/>
                    <a:lstStyle/>
                    <a:p>
                      <a:pPr algn="ctr"/>
                      <a:r>
                        <a:rPr lang="en-GB" b="1" dirty="0" smtClean="0"/>
                        <a:t>4- 4.9 </a:t>
                      </a:r>
                      <a:endParaRPr lang="en-GB" b="1" dirty="0"/>
                    </a:p>
                  </a:txBody>
                  <a:tcPr/>
                </a:tc>
              </a:tr>
              <a:tr h="685800">
                <a:tc>
                  <a:txBody>
                    <a:bodyPr/>
                    <a:lstStyle/>
                    <a:p>
                      <a:r>
                        <a:rPr lang="en-GB" b="1" dirty="0" err="1" smtClean="0"/>
                        <a:t>Hematocrit</a:t>
                      </a:r>
                      <a:r>
                        <a:rPr lang="en-GB" b="1" dirty="0" smtClean="0"/>
                        <a:t> </a:t>
                      </a:r>
                      <a:endParaRPr lang="en-GB" b="1" dirty="0"/>
                    </a:p>
                  </a:txBody>
                  <a:tcPr/>
                </a:tc>
                <a:tc>
                  <a:txBody>
                    <a:bodyPr/>
                    <a:lstStyle/>
                    <a:p>
                      <a:pPr algn="ctr"/>
                      <a:r>
                        <a:rPr lang="en-GB" b="1" dirty="0" smtClean="0"/>
                        <a:t>37.4 - 56.1 </a:t>
                      </a:r>
                      <a:endParaRPr lang="en-GB" b="1" dirty="0"/>
                    </a:p>
                  </a:txBody>
                  <a:tcPr/>
                </a:tc>
                <a:tc>
                  <a:txBody>
                    <a:bodyPr/>
                    <a:lstStyle/>
                    <a:p>
                      <a:pPr algn="ctr"/>
                      <a:r>
                        <a:rPr lang="en-GB" b="1" dirty="0" smtClean="0"/>
                        <a:t>31.7- 37.7</a:t>
                      </a:r>
                      <a:endParaRPr lang="en-GB" b="1" dirty="0"/>
                    </a:p>
                  </a:txBody>
                  <a:tcPr/>
                </a:tc>
              </a:tr>
              <a:tr h="685800">
                <a:tc>
                  <a:txBody>
                    <a:bodyPr/>
                    <a:lstStyle/>
                    <a:p>
                      <a:r>
                        <a:rPr lang="en-GB" b="1" dirty="0" err="1" smtClean="0"/>
                        <a:t>Hemoglobin</a:t>
                      </a:r>
                      <a:r>
                        <a:rPr lang="en-GB" b="1" dirty="0" smtClean="0"/>
                        <a:t> </a:t>
                      </a:r>
                      <a:endParaRPr lang="en-GB" b="1" dirty="0"/>
                    </a:p>
                  </a:txBody>
                  <a:tcPr/>
                </a:tc>
                <a:tc>
                  <a:txBody>
                    <a:bodyPr/>
                    <a:lstStyle/>
                    <a:p>
                      <a:pPr algn="ctr"/>
                      <a:r>
                        <a:rPr lang="en-GB" b="1" dirty="0" smtClean="0"/>
                        <a:t>12.7 -18.6</a:t>
                      </a:r>
                      <a:endParaRPr lang="en-GB" b="1" dirty="0"/>
                    </a:p>
                  </a:txBody>
                  <a:tcPr/>
                </a:tc>
                <a:tc>
                  <a:txBody>
                    <a:bodyPr/>
                    <a:lstStyle/>
                    <a:p>
                      <a:pPr algn="ctr"/>
                      <a:r>
                        <a:rPr lang="en-GB" b="1" dirty="0" smtClean="0"/>
                        <a:t>10.5 – 12.7 </a:t>
                      </a:r>
                      <a:endParaRPr lang="en-GB" b="1" dirty="0"/>
                    </a:p>
                  </a:txBody>
                  <a:tcPr/>
                </a:tc>
              </a:tr>
              <a:tr h="685800">
                <a:tc>
                  <a:txBody>
                    <a:bodyPr/>
                    <a:lstStyle/>
                    <a:p>
                      <a:r>
                        <a:rPr lang="en-GB" b="1" dirty="0" smtClean="0"/>
                        <a:t>WBC (10</a:t>
                      </a:r>
                      <a:r>
                        <a:rPr lang="en-US" sz="1800" b="1" baseline="30000" dirty="0" smtClean="0"/>
                        <a:t>3</a:t>
                      </a:r>
                      <a:r>
                        <a:rPr lang="en-US" sz="1800" b="1" baseline="0" dirty="0" smtClean="0"/>
                        <a:t> / </a:t>
                      </a:r>
                      <a:r>
                        <a:rPr lang="en-US" sz="1800" b="1" baseline="0" dirty="0" err="1" smtClean="0"/>
                        <a:t>microl</a:t>
                      </a:r>
                      <a:r>
                        <a:rPr lang="en-US" sz="1800" b="1" baseline="0" dirty="0" smtClean="0"/>
                        <a:t>) </a:t>
                      </a:r>
                      <a:endParaRPr lang="en-GB" b="1" dirty="0"/>
                    </a:p>
                  </a:txBody>
                  <a:tcPr/>
                </a:tc>
                <a:tc>
                  <a:txBody>
                    <a:bodyPr/>
                    <a:lstStyle/>
                    <a:p>
                      <a:pPr algn="ctr"/>
                      <a:r>
                        <a:rPr lang="en-GB" b="1" dirty="0" smtClean="0"/>
                        <a:t>6.8 – 14.3</a:t>
                      </a:r>
                      <a:endParaRPr lang="en-GB" b="1" dirty="0"/>
                    </a:p>
                  </a:txBody>
                  <a:tcPr/>
                </a:tc>
                <a:tc>
                  <a:txBody>
                    <a:bodyPr/>
                    <a:lstStyle/>
                    <a:p>
                      <a:pPr algn="ctr"/>
                      <a:r>
                        <a:rPr lang="en-GB" b="1" dirty="0" smtClean="0"/>
                        <a:t>5.3 – 11.5 </a:t>
                      </a:r>
                      <a:endParaRPr lang="en-GB" b="1" dirty="0"/>
                    </a:p>
                  </a:txBody>
                  <a:tcPr/>
                </a:tc>
              </a:tr>
              <a:tr h="685800">
                <a:tc>
                  <a:txBody>
                    <a:bodyPr/>
                    <a:lstStyle/>
                    <a:p>
                      <a:r>
                        <a:rPr lang="en-GB" b="1" dirty="0" err="1" smtClean="0"/>
                        <a:t>Platelats</a:t>
                      </a:r>
                      <a:r>
                        <a:rPr lang="en-GB" b="1" baseline="0" dirty="0" smtClean="0"/>
                        <a:t> </a:t>
                      </a:r>
                      <a:r>
                        <a:rPr lang="en-GB" b="1" dirty="0" smtClean="0"/>
                        <a:t>(10</a:t>
                      </a:r>
                      <a:r>
                        <a:rPr lang="en-US" sz="1800" b="1" baseline="30000" dirty="0" smtClean="0"/>
                        <a:t>3</a:t>
                      </a:r>
                      <a:r>
                        <a:rPr lang="en-US" sz="1800" b="1" baseline="0" dirty="0" smtClean="0"/>
                        <a:t> / </a:t>
                      </a:r>
                      <a:r>
                        <a:rPr lang="en-US" sz="1800" b="1" baseline="0" dirty="0" err="1" smtClean="0"/>
                        <a:t>microl</a:t>
                      </a:r>
                      <a:r>
                        <a:rPr lang="en-US" sz="1800" b="1" baseline="0" dirty="0" smtClean="0"/>
                        <a:t>) </a:t>
                      </a:r>
                      <a:endParaRPr lang="en-GB" b="1" dirty="0"/>
                    </a:p>
                  </a:txBody>
                  <a:tcPr/>
                </a:tc>
                <a:tc>
                  <a:txBody>
                    <a:bodyPr/>
                    <a:lstStyle/>
                    <a:p>
                      <a:pPr algn="ctr"/>
                      <a:r>
                        <a:rPr lang="en-GB" b="1" dirty="0" smtClean="0"/>
                        <a:t>165 -350 </a:t>
                      </a:r>
                      <a:endParaRPr lang="en-GB" b="1" dirty="0"/>
                    </a:p>
                  </a:txBody>
                  <a:tcPr/>
                </a:tc>
                <a:tc>
                  <a:txBody>
                    <a:bodyPr/>
                    <a:lstStyle/>
                    <a:p>
                      <a:pPr algn="ctr"/>
                      <a:r>
                        <a:rPr lang="en-GB" b="1" dirty="0" smtClean="0"/>
                        <a:t>200</a:t>
                      </a:r>
                      <a:r>
                        <a:rPr lang="en-GB" b="1" baseline="0" dirty="0" smtClean="0"/>
                        <a:t> </a:t>
                      </a:r>
                      <a:r>
                        <a:rPr lang="en-GB" b="1" dirty="0" smtClean="0"/>
                        <a:t>- 400</a:t>
                      </a:r>
                      <a:endParaRPr lang="en-GB" b="1" dirty="0"/>
                    </a:p>
                  </a:txBody>
                  <a:tcPr/>
                </a:tc>
              </a:tr>
            </a:tbl>
          </a:graphicData>
        </a:graphic>
      </p:graphicFrame>
      <p:sp>
        <p:nvSpPr>
          <p:cNvPr id="5" name="Slide Number Placeholder 4"/>
          <p:cNvSpPr>
            <a:spLocks noGrp="1"/>
          </p:cNvSpPr>
          <p:nvPr>
            <p:ph type="sldNum" sz="quarter" idx="12"/>
          </p:nvPr>
        </p:nvSpPr>
        <p:spPr/>
        <p:txBody>
          <a:bodyPr/>
          <a:lstStyle/>
          <a:p>
            <a:fld id="{B6F15528-21DE-4FAA-801E-634DDDAF4B2B}" type="slidenum">
              <a:rPr lang="en-US" smtClean="0"/>
              <a:pP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blood"/>
          <p:cNvPicPr>
            <a:picLocks noChangeAspect="1" noChangeArrowheads="1"/>
          </p:cNvPicPr>
          <p:nvPr/>
        </p:nvPicPr>
        <p:blipFill>
          <a:blip r:embed="rId2" cstate="print"/>
          <a:srcRect/>
          <a:stretch>
            <a:fillRect/>
          </a:stretch>
        </p:blipFill>
        <p:spPr bwMode="auto">
          <a:xfrm>
            <a:off x="1574800" y="1712913"/>
            <a:ext cx="5834063" cy="4810125"/>
          </a:xfrm>
          <a:prstGeom prst="rect">
            <a:avLst/>
          </a:prstGeom>
          <a:solidFill>
            <a:schemeClr val="bg1"/>
          </a:solidFill>
        </p:spPr>
      </p:pic>
      <p:sp>
        <p:nvSpPr>
          <p:cNvPr id="3076" name="Text Box 4"/>
          <p:cNvSpPr txBox="1">
            <a:spLocks noChangeArrowheads="1"/>
          </p:cNvSpPr>
          <p:nvPr/>
        </p:nvSpPr>
        <p:spPr bwMode="auto">
          <a:xfrm>
            <a:off x="642938" y="2751138"/>
            <a:ext cx="2633662" cy="822325"/>
          </a:xfrm>
          <a:prstGeom prst="rect">
            <a:avLst/>
          </a:prstGeom>
          <a:solidFill>
            <a:schemeClr val="bg1"/>
          </a:solidFill>
          <a:ln w="9525">
            <a:noFill/>
            <a:miter lim="800000"/>
            <a:headEnd/>
            <a:tailEnd/>
          </a:ln>
          <a:effectLst/>
        </p:spPr>
        <p:txBody>
          <a:bodyPr>
            <a:spAutoFit/>
          </a:bodyPr>
          <a:lstStyle/>
          <a:p>
            <a:pPr eaLnBrk="0" hangingPunct="0"/>
            <a:r>
              <a:rPr lang="en-US" dirty="0">
                <a:solidFill>
                  <a:srgbClr val="000000"/>
                </a:solidFill>
              </a:rPr>
              <a:t>White blood cells</a:t>
            </a:r>
          </a:p>
          <a:p>
            <a:pPr eaLnBrk="0" hangingPunct="0"/>
            <a:endParaRPr lang="en-US" dirty="0">
              <a:solidFill>
                <a:srgbClr val="000000"/>
              </a:solidFill>
            </a:endParaRPr>
          </a:p>
        </p:txBody>
      </p:sp>
      <p:sp>
        <p:nvSpPr>
          <p:cNvPr id="3077" name="Text Box 5"/>
          <p:cNvSpPr txBox="1">
            <a:spLocks noChangeArrowheads="1"/>
          </p:cNvSpPr>
          <p:nvPr/>
        </p:nvSpPr>
        <p:spPr bwMode="auto">
          <a:xfrm>
            <a:off x="1168400" y="4305300"/>
            <a:ext cx="1487488" cy="457200"/>
          </a:xfrm>
          <a:prstGeom prst="rect">
            <a:avLst/>
          </a:prstGeom>
          <a:solidFill>
            <a:schemeClr val="bg1"/>
          </a:solidFill>
          <a:ln w="9525">
            <a:noFill/>
            <a:miter lim="800000"/>
            <a:headEnd/>
            <a:tailEnd/>
          </a:ln>
          <a:effectLst/>
        </p:spPr>
        <p:txBody>
          <a:bodyPr>
            <a:spAutoFit/>
          </a:bodyPr>
          <a:lstStyle/>
          <a:p>
            <a:pPr eaLnBrk="0" hangingPunct="0"/>
            <a:r>
              <a:rPr lang="en-US">
                <a:solidFill>
                  <a:srgbClr val="000000"/>
                </a:solidFill>
              </a:rPr>
              <a:t>Platelets</a:t>
            </a:r>
          </a:p>
        </p:txBody>
      </p:sp>
      <p:sp>
        <p:nvSpPr>
          <p:cNvPr id="3078" name="Text Box 6"/>
          <p:cNvSpPr txBox="1">
            <a:spLocks noChangeArrowheads="1"/>
          </p:cNvSpPr>
          <p:nvPr/>
        </p:nvSpPr>
        <p:spPr bwMode="auto">
          <a:xfrm>
            <a:off x="5226050" y="5580063"/>
            <a:ext cx="2892425" cy="457200"/>
          </a:xfrm>
          <a:prstGeom prst="rect">
            <a:avLst/>
          </a:prstGeom>
          <a:solidFill>
            <a:schemeClr val="bg1"/>
          </a:solidFill>
          <a:ln w="9525">
            <a:noFill/>
            <a:miter lim="800000"/>
            <a:headEnd/>
            <a:tailEnd/>
          </a:ln>
          <a:effectLst/>
        </p:spPr>
        <p:txBody>
          <a:bodyPr>
            <a:spAutoFit/>
          </a:bodyPr>
          <a:lstStyle/>
          <a:p>
            <a:pPr eaLnBrk="0" hangingPunct="0"/>
            <a:r>
              <a:rPr lang="en-US">
                <a:solidFill>
                  <a:srgbClr val="000000"/>
                </a:solidFill>
              </a:rPr>
              <a:t>Red blood cells</a:t>
            </a:r>
          </a:p>
        </p:txBody>
      </p:sp>
      <p:sp>
        <p:nvSpPr>
          <p:cNvPr id="3079" name="Text Box 7"/>
          <p:cNvSpPr txBox="1">
            <a:spLocks noChangeArrowheads="1"/>
          </p:cNvSpPr>
          <p:nvPr/>
        </p:nvSpPr>
        <p:spPr bwMode="auto">
          <a:xfrm>
            <a:off x="3554413" y="1731963"/>
            <a:ext cx="1487487" cy="457200"/>
          </a:xfrm>
          <a:prstGeom prst="rect">
            <a:avLst/>
          </a:prstGeom>
          <a:solidFill>
            <a:schemeClr val="bg1"/>
          </a:solidFill>
          <a:ln w="9525">
            <a:noFill/>
            <a:miter lim="800000"/>
            <a:headEnd/>
            <a:tailEnd/>
          </a:ln>
          <a:effectLst/>
        </p:spPr>
        <p:txBody>
          <a:bodyPr>
            <a:spAutoFit/>
          </a:bodyPr>
          <a:lstStyle/>
          <a:p>
            <a:pPr eaLnBrk="0" hangingPunct="0"/>
            <a:r>
              <a:rPr lang="en-US">
                <a:solidFill>
                  <a:srgbClr val="000000"/>
                </a:solidFill>
              </a:rPr>
              <a:t>Artery</a:t>
            </a:r>
          </a:p>
        </p:txBody>
      </p:sp>
      <p:sp>
        <p:nvSpPr>
          <p:cNvPr id="3080" name="Line 8"/>
          <p:cNvSpPr>
            <a:spLocks noChangeShapeType="1"/>
          </p:cNvSpPr>
          <p:nvPr/>
        </p:nvSpPr>
        <p:spPr bwMode="auto">
          <a:xfrm>
            <a:off x="4302125" y="5808663"/>
            <a:ext cx="862013" cy="0"/>
          </a:xfrm>
          <a:prstGeom prst="line">
            <a:avLst/>
          </a:prstGeom>
          <a:noFill/>
          <a:ln w="57150">
            <a:solidFill>
              <a:srgbClr val="000000"/>
            </a:solidFill>
            <a:round/>
            <a:headEnd/>
            <a:tailEnd/>
          </a:ln>
          <a:effectLst/>
        </p:spPr>
        <p:txBody>
          <a:bodyPr/>
          <a:lstStyle/>
          <a:p>
            <a:endParaRPr lang="en-GB"/>
          </a:p>
        </p:txBody>
      </p:sp>
      <p:sp>
        <p:nvSpPr>
          <p:cNvPr id="3081" name="Line 9"/>
          <p:cNvSpPr>
            <a:spLocks noChangeShapeType="1"/>
          </p:cNvSpPr>
          <p:nvPr/>
        </p:nvSpPr>
        <p:spPr bwMode="auto">
          <a:xfrm flipH="1" flipV="1">
            <a:off x="2703513" y="4532313"/>
            <a:ext cx="581025" cy="617537"/>
          </a:xfrm>
          <a:prstGeom prst="line">
            <a:avLst/>
          </a:prstGeom>
          <a:noFill/>
          <a:ln w="57150">
            <a:solidFill>
              <a:srgbClr val="000000"/>
            </a:solidFill>
            <a:round/>
            <a:headEnd/>
            <a:tailEnd/>
          </a:ln>
          <a:effectLst/>
        </p:spPr>
        <p:txBody>
          <a:bodyPr/>
          <a:lstStyle/>
          <a:p>
            <a:endParaRPr lang="en-GB"/>
          </a:p>
        </p:txBody>
      </p:sp>
      <p:sp>
        <p:nvSpPr>
          <p:cNvPr id="3082" name="Line 10"/>
          <p:cNvSpPr>
            <a:spLocks noChangeShapeType="1"/>
          </p:cNvSpPr>
          <p:nvPr/>
        </p:nvSpPr>
        <p:spPr bwMode="auto">
          <a:xfrm>
            <a:off x="2700338" y="4529138"/>
            <a:ext cx="862012" cy="0"/>
          </a:xfrm>
          <a:prstGeom prst="line">
            <a:avLst/>
          </a:prstGeom>
          <a:noFill/>
          <a:ln w="57150">
            <a:solidFill>
              <a:srgbClr val="000000"/>
            </a:solidFill>
            <a:round/>
            <a:headEnd/>
            <a:tailEnd/>
          </a:ln>
          <a:effectLst/>
        </p:spPr>
        <p:txBody>
          <a:bodyPr/>
          <a:lstStyle/>
          <a:p>
            <a:endParaRPr lang="en-GB"/>
          </a:p>
        </p:txBody>
      </p:sp>
      <p:sp>
        <p:nvSpPr>
          <p:cNvPr id="3083" name="Line 11"/>
          <p:cNvSpPr>
            <a:spLocks noChangeShapeType="1"/>
          </p:cNvSpPr>
          <p:nvPr/>
        </p:nvSpPr>
        <p:spPr bwMode="auto">
          <a:xfrm flipH="1" flipV="1">
            <a:off x="3306763" y="3036888"/>
            <a:ext cx="1238250" cy="1003300"/>
          </a:xfrm>
          <a:prstGeom prst="line">
            <a:avLst/>
          </a:prstGeom>
          <a:noFill/>
          <a:ln w="57150">
            <a:solidFill>
              <a:srgbClr val="000000"/>
            </a:solidFill>
            <a:round/>
            <a:headEnd/>
            <a:tailEnd/>
          </a:ln>
          <a:effectLst/>
        </p:spPr>
        <p:txBody>
          <a:bodyPr/>
          <a:lstStyle/>
          <a:p>
            <a:endParaRPr lang="en-GB"/>
          </a:p>
        </p:txBody>
      </p:sp>
      <p:sp>
        <p:nvSpPr>
          <p:cNvPr id="3084" name="Line 12"/>
          <p:cNvSpPr>
            <a:spLocks noChangeShapeType="1"/>
          </p:cNvSpPr>
          <p:nvPr/>
        </p:nvSpPr>
        <p:spPr bwMode="auto">
          <a:xfrm>
            <a:off x="3303588" y="3033713"/>
            <a:ext cx="1403350" cy="0"/>
          </a:xfrm>
          <a:prstGeom prst="line">
            <a:avLst/>
          </a:prstGeom>
          <a:noFill/>
          <a:ln w="57150">
            <a:solidFill>
              <a:srgbClr val="000000"/>
            </a:solidFill>
            <a:round/>
            <a:headEnd/>
            <a:tailEnd/>
          </a:ln>
          <a:effectLst/>
        </p:spPr>
        <p:txBody>
          <a:bodyPr/>
          <a:lstStyle/>
          <a:p>
            <a:endParaRPr lang="en-GB"/>
          </a:p>
        </p:txBody>
      </p:sp>
      <p:sp>
        <p:nvSpPr>
          <p:cNvPr id="13" name="Title 1"/>
          <p:cNvSpPr txBox="1">
            <a:spLocks/>
          </p:cNvSpPr>
          <p:nvPr/>
        </p:nvSpPr>
        <p:spPr bwMode="auto">
          <a:xfrm>
            <a:off x="0" y="381001"/>
            <a:ext cx="9144000" cy="1066800"/>
          </a:xfrm>
          <a:prstGeom prst="rect">
            <a:avLst/>
          </a:prstGeom>
          <a:ln w="9525" cap="flat" cmpd="sng" algn="ctr">
            <a:solidFill>
              <a:schemeClr val="accent2">
                <a:shade val="95000"/>
                <a:satMod val="105000"/>
              </a:schemeClr>
            </a:solidFill>
            <a:prstDash val="solid"/>
            <a:miter lim="800000"/>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GB" sz="4400" b="1" kern="0" dirty="0" smtClean="0"/>
              <a:t>Introduction </a:t>
            </a:r>
            <a:r>
              <a:rPr kumimoji="0" lang="en-GB" sz="4400" b="1" i="0" u="none" strike="noStrike" kern="0" cap="none" spc="0" normalizeH="0" baseline="0" noProof="0" dirty="0" smtClean="0">
                <a:ln>
                  <a:noFill/>
                </a:ln>
                <a:solidFill>
                  <a:schemeClr val="dk1"/>
                </a:solidFill>
                <a:effectLst/>
                <a:uLnTx/>
                <a:uFillTx/>
                <a:latin typeface="+mn-lt"/>
                <a:ea typeface="+mn-ea"/>
                <a:cs typeface="+mn-cs"/>
              </a:rPr>
              <a:t> </a:t>
            </a:r>
          </a:p>
        </p:txBody>
      </p:sp>
      <p:sp>
        <p:nvSpPr>
          <p:cNvPr id="14" name="Slide Number Placeholder 13"/>
          <p:cNvSpPr>
            <a:spLocks noGrp="1"/>
          </p:cNvSpPr>
          <p:nvPr>
            <p:ph type="sldNum" sz="quarter" idx="12"/>
          </p:nvPr>
        </p:nvSpPr>
        <p:spPr/>
        <p:txBody>
          <a:bodyPr/>
          <a:lstStyle/>
          <a:p>
            <a:fld id="{B6F15528-21DE-4FAA-801E-634DDDAF4B2B}" type="slidenum">
              <a:rPr lang="en-US" smtClean="0"/>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style>
          <a:lnRef idx="1">
            <a:schemeClr val="accent4"/>
          </a:lnRef>
          <a:fillRef idx="2">
            <a:schemeClr val="accent4"/>
          </a:fillRef>
          <a:effectRef idx="1">
            <a:schemeClr val="accent4"/>
          </a:effectRef>
          <a:fontRef idx="minor">
            <a:schemeClr val="dk1"/>
          </a:fontRef>
        </p:style>
        <p:txBody>
          <a:bodyPr/>
          <a:lstStyle/>
          <a:p>
            <a:r>
              <a:rPr lang="en-GB" dirty="0" smtClean="0"/>
              <a:t>Pediatric differences </a:t>
            </a:r>
            <a:endParaRPr lang="en-GB" dirty="0"/>
          </a:p>
        </p:txBody>
      </p:sp>
      <p:sp>
        <p:nvSpPr>
          <p:cNvPr id="3" name="Content Placeholder 2"/>
          <p:cNvSpPr>
            <a:spLocks noGrp="1"/>
          </p:cNvSpPr>
          <p:nvPr>
            <p:ph idx="1"/>
          </p:nvPr>
        </p:nvSpPr>
        <p:spPr/>
        <p:txBody>
          <a:bodyPr>
            <a:normAutofit/>
          </a:bodyPr>
          <a:lstStyle/>
          <a:p>
            <a:r>
              <a:rPr lang="en-GB" dirty="0" smtClean="0"/>
              <a:t>At Second week = production of RBC</a:t>
            </a:r>
          </a:p>
          <a:p>
            <a:r>
              <a:rPr lang="en-GB" dirty="0" smtClean="0"/>
              <a:t>20 week production in liver.</a:t>
            </a:r>
          </a:p>
          <a:p>
            <a:r>
              <a:rPr lang="en-GB" dirty="0" smtClean="0"/>
              <a:t>Bone marrow production occur at every bone.  </a:t>
            </a:r>
          </a:p>
          <a:p>
            <a:r>
              <a:rPr lang="en-GB" dirty="0" smtClean="0"/>
              <a:t>Fetal </a:t>
            </a:r>
            <a:r>
              <a:rPr lang="en-GB" dirty="0" err="1" smtClean="0"/>
              <a:t>hemoglobin</a:t>
            </a:r>
            <a:r>
              <a:rPr lang="en-GB" dirty="0" smtClean="0"/>
              <a:t> has high affinity for oxygen.</a:t>
            </a:r>
          </a:p>
          <a:p>
            <a:r>
              <a:rPr lang="en-GB" dirty="0" smtClean="0"/>
              <a:t>Blood volume: 80 ml/ kg of body wt.</a:t>
            </a:r>
          </a:p>
          <a:p>
            <a:r>
              <a:rPr lang="en-GB" dirty="0" smtClean="0"/>
              <a:t>High level of erythropoietin .</a:t>
            </a:r>
          </a:p>
          <a:p>
            <a:r>
              <a:rPr lang="en-GB" dirty="0" smtClean="0"/>
              <a:t>Platelet lower than older : requires Vitamin K</a:t>
            </a:r>
          </a:p>
          <a:p>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style>
          <a:lnRef idx="1">
            <a:schemeClr val="accent1"/>
          </a:lnRef>
          <a:fillRef idx="3">
            <a:schemeClr val="accent1"/>
          </a:fillRef>
          <a:effectRef idx="2">
            <a:schemeClr val="accent1"/>
          </a:effectRef>
          <a:fontRef idx="minor">
            <a:schemeClr val="lt1"/>
          </a:fontRef>
        </p:style>
        <p:txBody>
          <a:bodyPr>
            <a:normAutofit fontScale="90000"/>
          </a:bodyPr>
          <a:lstStyle/>
          <a:p>
            <a:r>
              <a:rPr lang="en-US" b="1" dirty="0" smtClean="0">
                <a:solidFill>
                  <a:srgbClr val="FFFF00"/>
                </a:solidFill>
              </a:rPr>
              <a:t>Diagnostic Procedure </a:t>
            </a:r>
            <a:endParaRPr lang="en-US" b="1" dirty="0">
              <a:solidFill>
                <a:srgbClr val="FFFF00"/>
              </a:solidFill>
            </a:endParaRPr>
          </a:p>
        </p:txBody>
      </p:sp>
      <p:graphicFrame>
        <p:nvGraphicFramePr>
          <p:cNvPr id="4" name="Content Placeholder 3"/>
          <p:cNvGraphicFramePr>
            <a:graphicFrameLocks noGrp="1"/>
          </p:cNvGraphicFramePr>
          <p:nvPr>
            <p:ph idx="1"/>
          </p:nvPr>
        </p:nvGraphicFramePr>
        <p:xfrm>
          <a:off x="381000" y="1600200"/>
          <a:ext cx="8229600" cy="4802801"/>
        </p:xfrm>
        <a:graphic>
          <a:graphicData uri="http://schemas.openxmlformats.org/drawingml/2006/table">
            <a:tbl>
              <a:tblPr firstRow="1" bandRow="1">
                <a:tableStyleId>{5C22544A-7EE6-4342-B048-85BDC9FD1C3A}</a:tableStyleId>
              </a:tblPr>
              <a:tblGrid>
                <a:gridCol w="2514600"/>
                <a:gridCol w="2971800"/>
                <a:gridCol w="2743200"/>
              </a:tblGrid>
              <a:tr h="441226">
                <a:tc>
                  <a:txBody>
                    <a:bodyPr/>
                    <a:lstStyle/>
                    <a:p>
                      <a:r>
                        <a:rPr lang="en-US" sz="2400" dirty="0" smtClean="0">
                          <a:solidFill>
                            <a:srgbClr val="FFFF00"/>
                          </a:solidFill>
                        </a:rPr>
                        <a:t>Test </a:t>
                      </a:r>
                      <a:endParaRPr lang="en-US" sz="2400" dirty="0">
                        <a:solidFill>
                          <a:srgbClr val="FFFF00"/>
                        </a:solidFill>
                      </a:endParaRPr>
                    </a:p>
                  </a:txBody>
                  <a:tcPr/>
                </a:tc>
                <a:tc>
                  <a:txBody>
                    <a:bodyPr/>
                    <a:lstStyle/>
                    <a:p>
                      <a:r>
                        <a:rPr lang="en-US" sz="2400" dirty="0" smtClean="0">
                          <a:solidFill>
                            <a:srgbClr val="FFFF00"/>
                          </a:solidFill>
                        </a:rPr>
                        <a:t>Purpose </a:t>
                      </a:r>
                      <a:endParaRPr lang="en-US" sz="2400" dirty="0">
                        <a:solidFill>
                          <a:srgbClr val="FFFF00"/>
                        </a:solidFill>
                      </a:endParaRPr>
                    </a:p>
                  </a:txBody>
                  <a:tcPr/>
                </a:tc>
                <a:tc>
                  <a:txBody>
                    <a:bodyPr/>
                    <a:lstStyle/>
                    <a:p>
                      <a:r>
                        <a:rPr lang="en-US" sz="2400" dirty="0" smtClean="0">
                          <a:solidFill>
                            <a:srgbClr val="FFFF00"/>
                          </a:solidFill>
                        </a:rPr>
                        <a:t>Example </a:t>
                      </a:r>
                      <a:endParaRPr lang="en-US" sz="2400" dirty="0">
                        <a:solidFill>
                          <a:srgbClr val="FFFF00"/>
                        </a:solidFill>
                      </a:endParaRPr>
                    </a:p>
                  </a:txBody>
                  <a:tcPr/>
                </a:tc>
              </a:tr>
              <a:tr h="1740727">
                <a:tc>
                  <a:txBody>
                    <a:bodyPr/>
                    <a:lstStyle/>
                    <a:p>
                      <a:pPr>
                        <a:buFontTx/>
                        <a:buBlip>
                          <a:blip r:embed="rId2"/>
                        </a:buBlip>
                      </a:pPr>
                      <a:r>
                        <a:rPr lang="en-US" sz="2000" dirty="0" smtClean="0">
                          <a:latin typeface="+mn-lt"/>
                        </a:rPr>
                        <a:t>The complete blood count (CBC) </a:t>
                      </a:r>
                    </a:p>
                  </a:txBody>
                  <a:tcPr/>
                </a:tc>
                <a:tc>
                  <a:txBody>
                    <a:bodyPr/>
                    <a:lstStyle/>
                    <a:p>
                      <a:pPr>
                        <a:buFontTx/>
                        <a:buBlip>
                          <a:blip r:embed="rId2"/>
                        </a:buBlip>
                      </a:pPr>
                      <a:r>
                        <a:rPr lang="en-US" sz="2000" dirty="0" smtClean="0">
                          <a:latin typeface="+mn-lt"/>
                        </a:rPr>
                        <a:t>Help diagnose various conditions, such as anemia, infection, inflammation, bleeding disorder or leukemia</a:t>
                      </a:r>
                      <a:endParaRPr lang="en-US" sz="2000" dirty="0">
                        <a:latin typeface="+mn-lt"/>
                      </a:endParaRPr>
                    </a:p>
                  </a:txBody>
                  <a:tcPr/>
                </a:tc>
                <a:tc>
                  <a:txBody>
                    <a:bodyPr/>
                    <a:lstStyle/>
                    <a:p>
                      <a:pPr>
                        <a:buFontTx/>
                        <a:buBlip>
                          <a:blip r:embed="rId2"/>
                        </a:buBlip>
                      </a:pPr>
                      <a:r>
                        <a:rPr lang="en-US" sz="2000" dirty="0" err="1" smtClean="0">
                          <a:latin typeface="+mn-lt"/>
                        </a:rPr>
                        <a:t>Wbc</a:t>
                      </a:r>
                      <a:r>
                        <a:rPr lang="en-US" sz="2000" dirty="0" smtClean="0">
                          <a:latin typeface="+mn-lt"/>
                        </a:rPr>
                        <a:t> </a:t>
                      </a:r>
                    </a:p>
                    <a:p>
                      <a:pPr>
                        <a:buFontTx/>
                        <a:buBlip>
                          <a:blip r:embed="rId2"/>
                        </a:buBlip>
                      </a:pPr>
                      <a:r>
                        <a:rPr lang="en-US" sz="2000" dirty="0" smtClean="0">
                          <a:latin typeface="+mn-lt"/>
                        </a:rPr>
                        <a:t>RBC</a:t>
                      </a:r>
                      <a:r>
                        <a:rPr lang="en-US" sz="2000" baseline="0" dirty="0" smtClean="0">
                          <a:latin typeface="+mn-lt"/>
                        </a:rPr>
                        <a:t> </a:t>
                      </a:r>
                    </a:p>
                    <a:p>
                      <a:pPr>
                        <a:buFontTx/>
                        <a:buBlip>
                          <a:blip r:embed="rId2"/>
                        </a:buBlip>
                      </a:pPr>
                      <a:r>
                        <a:rPr lang="en-US" sz="2000" baseline="0" dirty="0" smtClean="0">
                          <a:latin typeface="+mn-lt"/>
                        </a:rPr>
                        <a:t>Platelet</a:t>
                      </a:r>
                      <a:endParaRPr lang="en-US" sz="2000" dirty="0" smtClean="0">
                        <a:latin typeface="+mn-lt"/>
                      </a:endParaRPr>
                    </a:p>
                    <a:p>
                      <a:pPr>
                        <a:buFontTx/>
                        <a:buBlip>
                          <a:blip r:embed="rId2"/>
                        </a:buBlip>
                      </a:pPr>
                      <a:endParaRPr lang="en-US" sz="2000" dirty="0">
                        <a:latin typeface="+mn-lt"/>
                      </a:endParaRPr>
                    </a:p>
                  </a:txBody>
                  <a:tcPr/>
                </a:tc>
              </a:tr>
              <a:tr h="441226">
                <a:tc>
                  <a:txBody>
                    <a:bodyPr/>
                    <a:lstStyle/>
                    <a:p>
                      <a:pPr>
                        <a:buFontTx/>
                        <a:buBlip>
                          <a:blip r:embed="rId2"/>
                        </a:buBlip>
                      </a:pPr>
                      <a:r>
                        <a:rPr lang="en-US" sz="2000" dirty="0" smtClean="0">
                          <a:latin typeface="+mn-lt"/>
                        </a:rPr>
                        <a:t>Clotting indices </a:t>
                      </a:r>
                      <a:endParaRPr lang="en-US" sz="2000" dirty="0">
                        <a:latin typeface="+mn-lt"/>
                      </a:endParaRPr>
                    </a:p>
                  </a:txBody>
                  <a:tcPr/>
                </a:tc>
                <a:tc>
                  <a:txBody>
                    <a:bodyPr/>
                    <a:lstStyle/>
                    <a:p>
                      <a:pPr>
                        <a:buFontTx/>
                        <a:buBlip>
                          <a:blip r:embed="rId2"/>
                        </a:buBlip>
                      </a:pPr>
                      <a:r>
                        <a:rPr lang="en-US" sz="2000" dirty="0" smtClean="0">
                          <a:latin typeface="+mn-lt"/>
                        </a:rPr>
                        <a:t>Clotting</a:t>
                      </a:r>
                      <a:r>
                        <a:rPr lang="en-US" sz="2000" baseline="0" dirty="0" smtClean="0">
                          <a:latin typeface="+mn-lt"/>
                        </a:rPr>
                        <a:t> disorders</a:t>
                      </a:r>
                      <a:endParaRPr lang="en-US" sz="2000" dirty="0">
                        <a:latin typeface="+mn-lt"/>
                      </a:endParaRPr>
                    </a:p>
                  </a:txBody>
                  <a:tcPr/>
                </a:tc>
                <a:tc>
                  <a:txBody>
                    <a:bodyPr/>
                    <a:lstStyle/>
                    <a:p>
                      <a:pPr>
                        <a:buFontTx/>
                        <a:buBlip>
                          <a:blip r:embed="rId2"/>
                        </a:buBlip>
                      </a:pPr>
                      <a:r>
                        <a:rPr lang="en-US" sz="2000" dirty="0" smtClean="0">
                          <a:latin typeface="+mn-lt"/>
                        </a:rPr>
                        <a:t>PT,</a:t>
                      </a:r>
                      <a:r>
                        <a:rPr lang="en-US" sz="2000" baseline="0" dirty="0" smtClean="0">
                          <a:latin typeface="+mn-lt"/>
                        </a:rPr>
                        <a:t> PTT and ACT</a:t>
                      </a:r>
                      <a:endParaRPr lang="en-US" sz="2000" dirty="0">
                        <a:latin typeface="+mn-lt"/>
                      </a:endParaRPr>
                    </a:p>
                  </a:txBody>
                  <a:tcPr/>
                </a:tc>
              </a:tr>
              <a:tr h="761568">
                <a:tc>
                  <a:txBody>
                    <a:bodyPr/>
                    <a:lstStyle/>
                    <a:p>
                      <a:pPr>
                        <a:buFontTx/>
                        <a:buBlip>
                          <a:blip r:embed="rId2"/>
                        </a:buBlip>
                      </a:pPr>
                      <a:r>
                        <a:rPr lang="en-US" sz="2000" dirty="0" smtClean="0">
                          <a:latin typeface="+mn-lt"/>
                        </a:rPr>
                        <a:t>Iron indices </a:t>
                      </a:r>
                      <a:endParaRPr lang="en-US" sz="2000" dirty="0">
                        <a:latin typeface="+mn-lt"/>
                      </a:endParaRPr>
                    </a:p>
                  </a:txBody>
                  <a:tcPr/>
                </a:tc>
                <a:tc>
                  <a:txBody>
                    <a:bodyPr/>
                    <a:lstStyle/>
                    <a:p>
                      <a:pPr>
                        <a:buFontTx/>
                        <a:buBlip>
                          <a:blip r:embed="rId2"/>
                        </a:buBlip>
                      </a:pPr>
                      <a:r>
                        <a:rPr lang="en-US" sz="2000" dirty="0" smtClean="0">
                          <a:latin typeface="+mn-lt"/>
                        </a:rPr>
                        <a:t>To detect iron deficiency anemia </a:t>
                      </a:r>
                      <a:endParaRPr lang="en-US" sz="2000" dirty="0">
                        <a:latin typeface="+mn-lt"/>
                      </a:endParaRPr>
                    </a:p>
                  </a:txBody>
                  <a:tcPr/>
                </a:tc>
                <a:tc>
                  <a:txBody>
                    <a:bodyPr/>
                    <a:lstStyle/>
                    <a:p>
                      <a:pPr>
                        <a:buFontTx/>
                        <a:buBlip>
                          <a:blip r:embed="rId2"/>
                        </a:buBlip>
                      </a:pPr>
                      <a:r>
                        <a:rPr lang="en-US" sz="2000" dirty="0" smtClean="0">
                          <a:latin typeface="+mn-lt"/>
                        </a:rPr>
                        <a:t>Serum iron, serum </a:t>
                      </a:r>
                      <a:r>
                        <a:rPr lang="en-US" sz="2000" dirty="0" err="1" smtClean="0">
                          <a:latin typeface="+mn-lt"/>
                        </a:rPr>
                        <a:t>ferritin</a:t>
                      </a:r>
                      <a:r>
                        <a:rPr lang="en-US" sz="2000" dirty="0" smtClean="0">
                          <a:latin typeface="+mn-lt"/>
                        </a:rPr>
                        <a:t> </a:t>
                      </a:r>
                      <a:endParaRPr lang="en-US" sz="2000" dirty="0">
                        <a:latin typeface="+mn-lt"/>
                      </a:endParaRPr>
                    </a:p>
                  </a:txBody>
                  <a:tcPr/>
                </a:tc>
              </a:tr>
              <a:tr h="441226">
                <a:tc>
                  <a:txBody>
                    <a:bodyPr/>
                    <a:lstStyle/>
                    <a:p>
                      <a:pPr>
                        <a:buFontTx/>
                        <a:buBlip>
                          <a:blip r:embed="rId2"/>
                        </a:buBlip>
                      </a:pPr>
                      <a:r>
                        <a:rPr lang="en-US" sz="2000" dirty="0" err="1" smtClean="0">
                          <a:latin typeface="+mn-lt"/>
                        </a:rPr>
                        <a:t>Vit</a:t>
                      </a:r>
                      <a:r>
                        <a:rPr lang="en-US" sz="2000" baseline="0" dirty="0" smtClean="0">
                          <a:latin typeface="+mn-lt"/>
                        </a:rPr>
                        <a:t> B12 </a:t>
                      </a:r>
                      <a:endParaRPr lang="en-US" sz="2000" dirty="0">
                        <a:latin typeface="+mn-lt"/>
                      </a:endParaRPr>
                    </a:p>
                  </a:txBody>
                  <a:tcPr/>
                </a:tc>
                <a:tc>
                  <a:txBody>
                    <a:bodyPr/>
                    <a:lstStyle/>
                    <a:p>
                      <a:pPr>
                        <a:buFontTx/>
                        <a:buBlip>
                          <a:blip r:embed="rId2"/>
                        </a:buBlip>
                      </a:pPr>
                      <a:r>
                        <a:rPr lang="en-US" sz="2000" dirty="0" smtClean="0">
                          <a:latin typeface="+mn-lt"/>
                        </a:rPr>
                        <a:t>Potential cause of anemia</a:t>
                      </a:r>
                      <a:endParaRPr lang="en-US" sz="2000" dirty="0">
                        <a:latin typeface="+mn-lt"/>
                      </a:endParaRPr>
                    </a:p>
                  </a:txBody>
                  <a:tcPr/>
                </a:tc>
                <a:tc>
                  <a:txBody>
                    <a:bodyPr/>
                    <a:lstStyle/>
                    <a:p>
                      <a:pPr>
                        <a:buFontTx/>
                        <a:buBlip>
                          <a:blip r:embed="rId2"/>
                        </a:buBlip>
                      </a:pPr>
                      <a:r>
                        <a:rPr lang="en-US" sz="2000" dirty="0" smtClean="0">
                          <a:latin typeface="+mn-lt"/>
                        </a:rPr>
                        <a:t>B12</a:t>
                      </a:r>
                      <a:endParaRPr lang="en-US" sz="2000" dirty="0">
                        <a:latin typeface="+mn-lt"/>
                      </a:endParaRPr>
                    </a:p>
                  </a:txBody>
                  <a:tcPr/>
                </a:tc>
              </a:tr>
              <a:tr h="441226">
                <a:tc>
                  <a:txBody>
                    <a:bodyPr/>
                    <a:lstStyle/>
                    <a:p>
                      <a:pPr>
                        <a:buFontTx/>
                        <a:buBlip>
                          <a:blip r:embed="rId2"/>
                        </a:buBlip>
                      </a:pPr>
                      <a:r>
                        <a:rPr lang="en-US" sz="2000" dirty="0" smtClean="0">
                          <a:latin typeface="+mn-lt"/>
                        </a:rPr>
                        <a:t>G6PD</a:t>
                      </a:r>
                      <a:endParaRPr lang="en-US" sz="2000" dirty="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Blip>
                          <a:blip r:embed="rId2"/>
                        </a:buBlip>
                        <a:tabLst/>
                        <a:defRPr/>
                      </a:pPr>
                      <a:r>
                        <a:rPr lang="en-US" sz="2000" dirty="0" err="1" smtClean="0">
                          <a:latin typeface="+mn-lt"/>
                        </a:rPr>
                        <a:t>Genitics</a:t>
                      </a:r>
                      <a:r>
                        <a:rPr lang="en-US" sz="2000" dirty="0" smtClean="0">
                          <a:latin typeface="+mn-lt"/>
                        </a:rPr>
                        <a:t>  cause of anemia</a:t>
                      </a:r>
                    </a:p>
                  </a:txBody>
                  <a:tcPr/>
                </a:tc>
                <a:tc>
                  <a:txBody>
                    <a:bodyPr/>
                    <a:lstStyle/>
                    <a:p>
                      <a:pPr>
                        <a:buFontTx/>
                        <a:buBlip>
                          <a:blip r:embed="rId2"/>
                        </a:buBlip>
                      </a:pPr>
                      <a:r>
                        <a:rPr lang="en-US" sz="2000" dirty="0" smtClean="0">
                          <a:latin typeface="+mn-lt"/>
                        </a:rPr>
                        <a:t>G6PD</a:t>
                      </a:r>
                      <a:endParaRPr lang="en-US" sz="2000" dirty="0">
                        <a:latin typeface="+mn-lt"/>
                      </a:endParaRPr>
                    </a:p>
                  </a:txBody>
                  <a:tcPr/>
                </a:tc>
              </a:tr>
            </a:tbl>
          </a:graphicData>
        </a:graphic>
      </p:graphicFrame>
      <p:sp>
        <p:nvSpPr>
          <p:cNvPr id="5" name="Slide Number Placeholder 4"/>
          <p:cNvSpPr>
            <a:spLocks noGrp="1"/>
          </p:cNvSpPr>
          <p:nvPr>
            <p:ph type="sldNum" sz="quarter" idx="12"/>
          </p:nvPr>
        </p:nvSpPr>
        <p:spPr/>
        <p:txBody>
          <a:bodyPr/>
          <a:lstStyle/>
          <a:p>
            <a:fld id="{B6F15528-21DE-4FAA-801E-634DDDAF4B2B}" type="slidenum">
              <a:rPr lang="en-US" smtClean="0"/>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274638"/>
            <a:ext cx="8229600" cy="792162"/>
          </a:xfrm>
          <a:ln/>
        </p:spPr>
        <p:style>
          <a:lnRef idx="1">
            <a:schemeClr val="accent2"/>
          </a:lnRef>
          <a:fillRef idx="3">
            <a:schemeClr val="accent2"/>
          </a:fillRef>
          <a:effectRef idx="2">
            <a:schemeClr val="accent2"/>
          </a:effectRef>
          <a:fontRef idx="minor">
            <a:schemeClr val="lt1"/>
          </a:fontRef>
        </p:style>
        <p:txBody>
          <a:bodyPr/>
          <a:lstStyle/>
          <a:p>
            <a:r>
              <a:rPr lang="en-US" altLang="en-US" sz="4000" dirty="0"/>
              <a:t>Problems of Erythrocyte Production</a:t>
            </a:r>
          </a:p>
        </p:txBody>
      </p:sp>
      <p:sp>
        <p:nvSpPr>
          <p:cNvPr id="11267" name="Rectangle 3"/>
          <p:cNvSpPr>
            <a:spLocks noGrp="1" noChangeArrowheads="1"/>
          </p:cNvSpPr>
          <p:nvPr>
            <p:ph idx="1"/>
          </p:nvPr>
        </p:nvSpPr>
        <p:spPr>
          <a:xfrm>
            <a:off x="457200" y="1600201"/>
            <a:ext cx="8229600" cy="1981200"/>
          </a:xfrm>
          <a:noFill/>
          <a:ln/>
        </p:spPr>
        <p:txBody>
          <a:bodyPr/>
          <a:lstStyle/>
          <a:p>
            <a:pPr>
              <a:buSzPct val="70000"/>
            </a:pPr>
            <a:r>
              <a:rPr lang="en-US" altLang="en-US" dirty="0"/>
              <a:t>Anemia – reduction of RBC volume or </a:t>
            </a:r>
            <a:r>
              <a:rPr lang="en-US" altLang="en-US" dirty="0" err="1"/>
              <a:t>Hgb</a:t>
            </a:r>
            <a:r>
              <a:rPr lang="en-US" altLang="en-US" dirty="0"/>
              <a:t> concentration below </a:t>
            </a:r>
            <a:r>
              <a:rPr lang="en-US" altLang="en-US" dirty="0" smtClean="0"/>
              <a:t>normal</a:t>
            </a:r>
            <a:endParaRPr lang="en-US" altLang="en-US" dirty="0"/>
          </a:p>
        </p:txBody>
      </p:sp>
    </p:spTree>
    <p:extLst>
      <p:ext uri="{BB962C8B-B14F-4D97-AF65-F5344CB8AC3E}">
        <p14:creationId xmlns:p14="http://schemas.microsoft.com/office/powerpoint/2010/main" val="25828945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274638"/>
            <a:ext cx="8229600" cy="792162"/>
          </a:xfrm>
          <a:ln/>
        </p:spPr>
        <p:style>
          <a:lnRef idx="1">
            <a:schemeClr val="accent2"/>
          </a:lnRef>
          <a:fillRef idx="3">
            <a:schemeClr val="accent2"/>
          </a:fillRef>
          <a:effectRef idx="2">
            <a:schemeClr val="accent2"/>
          </a:effectRef>
          <a:fontRef idx="minor">
            <a:schemeClr val="lt1"/>
          </a:fontRef>
        </p:style>
        <p:txBody>
          <a:bodyPr/>
          <a:lstStyle/>
          <a:p>
            <a:pPr algn="ctr"/>
            <a:r>
              <a:rPr lang="en-US" altLang="en-US" dirty="0"/>
              <a:t>Causes of Anemia</a:t>
            </a:r>
          </a:p>
        </p:txBody>
      </p:sp>
      <p:sp>
        <p:nvSpPr>
          <p:cNvPr id="13315" name="Rectangle 3"/>
          <p:cNvSpPr>
            <a:spLocks noGrp="1" noChangeArrowheads="1"/>
          </p:cNvSpPr>
          <p:nvPr>
            <p:ph idx="1"/>
          </p:nvPr>
        </p:nvSpPr>
        <p:spPr>
          <a:noFill/>
          <a:ln/>
        </p:spPr>
        <p:txBody>
          <a:bodyPr/>
          <a:lstStyle/>
          <a:p>
            <a:pPr>
              <a:buSzPct val="70000"/>
            </a:pPr>
            <a:r>
              <a:rPr lang="en-US" altLang="en-US" dirty="0"/>
              <a:t>Nutritional deficiency – iron, folate, B12</a:t>
            </a:r>
          </a:p>
          <a:p>
            <a:pPr>
              <a:buSzPct val="70000"/>
            </a:pPr>
            <a:r>
              <a:rPr lang="en-US" altLang="en-US" dirty="0"/>
              <a:t>Increased destruction of RBCs – sickle    </a:t>
            </a:r>
          </a:p>
          <a:p>
            <a:pPr>
              <a:buSzPct val="70000"/>
              <a:buFont typeface="Monotype Sorts" pitchFamily="2" charset="2"/>
              <a:buNone/>
            </a:pPr>
            <a:r>
              <a:rPr lang="en-US" altLang="en-US" dirty="0"/>
              <a:t>        cell anemia</a:t>
            </a:r>
          </a:p>
          <a:p>
            <a:pPr>
              <a:buSzPct val="70000"/>
            </a:pPr>
            <a:r>
              <a:rPr lang="en-US" altLang="en-US" dirty="0"/>
              <a:t>Impaired or decreased rate of      </a:t>
            </a:r>
          </a:p>
          <a:p>
            <a:pPr>
              <a:buSzPct val="70000"/>
              <a:buFont typeface="Monotype Sorts" pitchFamily="2" charset="2"/>
              <a:buNone/>
            </a:pPr>
            <a:r>
              <a:rPr lang="en-US" altLang="en-US" dirty="0"/>
              <a:t>        production – aplastic anemia</a:t>
            </a:r>
          </a:p>
          <a:p>
            <a:pPr>
              <a:buSzPct val="70000"/>
            </a:pPr>
            <a:r>
              <a:rPr lang="en-US" altLang="en-US" dirty="0"/>
              <a:t>Excessive blood loss - hemophilia </a:t>
            </a:r>
          </a:p>
        </p:txBody>
      </p:sp>
    </p:spTree>
    <p:extLst>
      <p:ext uri="{BB962C8B-B14F-4D97-AF65-F5344CB8AC3E}">
        <p14:creationId xmlns:p14="http://schemas.microsoft.com/office/powerpoint/2010/main" val="5704815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style>
          <a:lnRef idx="1">
            <a:schemeClr val="accent4"/>
          </a:lnRef>
          <a:fillRef idx="3">
            <a:schemeClr val="accent4"/>
          </a:fillRef>
          <a:effectRef idx="2">
            <a:schemeClr val="accent4"/>
          </a:effectRef>
          <a:fontRef idx="minor">
            <a:schemeClr val="lt1"/>
          </a:fontRef>
        </p:style>
        <p:txBody>
          <a:bodyPr/>
          <a:lstStyle/>
          <a:p>
            <a:r>
              <a:rPr lang="en-US" dirty="0" smtClean="0"/>
              <a:t>Iron deficiency Anemia </a:t>
            </a:r>
            <a:endParaRPr lang="en-US" dirty="0"/>
          </a:p>
        </p:txBody>
      </p:sp>
      <p:sp>
        <p:nvSpPr>
          <p:cNvPr id="3" name="Content Placeholder 2"/>
          <p:cNvSpPr>
            <a:spLocks noGrp="1"/>
          </p:cNvSpPr>
          <p:nvPr>
            <p:ph idx="1"/>
          </p:nvPr>
        </p:nvSpPr>
        <p:spPr/>
        <p:txBody>
          <a:bodyPr/>
          <a:lstStyle/>
          <a:p>
            <a:r>
              <a:rPr lang="en-US" dirty="0" smtClean="0"/>
              <a:t>Is the most common type and the most common nutritional deficiency in children. It effects:</a:t>
            </a:r>
          </a:p>
          <a:p>
            <a:r>
              <a:rPr lang="en-US" dirty="0" smtClean="0"/>
              <a:t>3% &gt; 2years </a:t>
            </a:r>
          </a:p>
          <a:p>
            <a:r>
              <a:rPr lang="en-US" dirty="0" smtClean="0"/>
              <a:t>6-18% of toddler</a:t>
            </a:r>
          </a:p>
          <a:p>
            <a:r>
              <a:rPr lang="en-US" dirty="0" smtClean="0"/>
              <a:t>9-11% adolescent female.</a:t>
            </a:r>
          </a:p>
          <a:p>
            <a:r>
              <a:rPr lang="en-US" dirty="0" smtClean="0"/>
              <a:t>1%  adolescent male. </a:t>
            </a:r>
          </a:p>
        </p:txBody>
      </p:sp>
      <p:sp>
        <p:nvSpPr>
          <p:cNvPr id="4" name="Slide Number Placeholder 3"/>
          <p:cNvSpPr>
            <a:spLocks noGrp="1"/>
          </p:cNvSpPr>
          <p:nvPr>
            <p:ph type="sldNum" sz="quarter" idx="12"/>
          </p:nvPr>
        </p:nvSpPr>
        <p:spPr/>
        <p:txBody>
          <a:bodyPr/>
          <a:lstStyle/>
          <a:p>
            <a:fld id="{B6F15528-21DE-4FAA-801E-634DDDAF4B2B}" type="slidenum">
              <a:rPr lang="en-US" smtClean="0"/>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57200" y="274638"/>
            <a:ext cx="8229600" cy="868362"/>
          </a:xfrm>
          <a:ln/>
        </p:spPr>
        <p:style>
          <a:lnRef idx="1">
            <a:schemeClr val="accent4"/>
          </a:lnRef>
          <a:fillRef idx="3">
            <a:schemeClr val="accent4"/>
          </a:fillRef>
          <a:effectRef idx="2">
            <a:schemeClr val="accent4"/>
          </a:effectRef>
          <a:fontRef idx="minor">
            <a:schemeClr val="lt1"/>
          </a:fontRef>
        </p:style>
        <p:txBody>
          <a:bodyPr/>
          <a:lstStyle/>
          <a:p>
            <a:pPr algn="ctr"/>
            <a:r>
              <a:rPr lang="en-US" altLang="en-US" dirty="0"/>
              <a:t>Iron Deficiency Anemia</a:t>
            </a:r>
          </a:p>
        </p:txBody>
      </p:sp>
      <p:sp>
        <p:nvSpPr>
          <p:cNvPr id="19459" name="Rectangle 3"/>
          <p:cNvSpPr>
            <a:spLocks noGrp="1" noChangeArrowheads="1"/>
          </p:cNvSpPr>
          <p:nvPr>
            <p:ph idx="1"/>
          </p:nvPr>
        </p:nvSpPr>
        <p:spPr>
          <a:noFill/>
          <a:ln/>
        </p:spPr>
        <p:txBody>
          <a:bodyPr>
            <a:normAutofit fontScale="92500" lnSpcReduction="20000"/>
          </a:bodyPr>
          <a:lstStyle/>
          <a:p>
            <a:pPr>
              <a:buSzPct val="70000"/>
            </a:pPr>
            <a:r>
              <a:rPr lang="en-US" altLang="en-US" dirty="0"/>
              <a:t>Causes</a:t>
            </a:r>
          </a:p>
          <a:p>
            <a:pPr>
              <a:buSzPct val="70000"/>
              <a:buFont typeface="Monotype Sorts" pitchFamily="2" charset="2"/>
              <a:buNone/>
            </a:pPr>
            <a:r>
              <a:rPr lang="en-US" altLang="en-US" dirty="0"/>
              <a:t>     - inadequate supply of iron</a:t>
            </a:r>
          </a:p>
          <a:p>
            <a:pPr>
              <a:buSzPct val="70000"/>
              <a:buFont typeface="Monotype Sorts" pitchFamily="2" charset="2"/>
              <a:buNone/>
            </a:pPr>
            <a:r>
              <a:rPr lang="en-US" altLang="en-US" dirty="0"/>
              <a:t>     - impaired absorption</a:t>
            </a:r>
          </a:p>
          <a:p>
            <a:pPr>
              <a:buSzPct val="70000"/>
              <a:buFont typeface="Monotype Sorts" pitchFamily="2" charset="2"/>
              <a:buNone/>
            </a:pPr>
            <a:r>
              <a:rPr lang="en-US" altLang="en-US" dirty="0"/>
              <a:t>     - blood loss</a:t>
            </a:r>
          </a:p>
          <a:p>
            <a:pPr>
              <a:buSzPct val="70000"/>
              <a:buFont typeface="Monotype Sorts" pitchFamily="2" charset="2"/>
              <a:buNone/>
            </a:pPr>
            <a:r>
              <a:rPr lang="en-US" altLang="en-US" dirty="0"/>
              <a:t>     - excessive demands for iron </a:t>
            </a:r>
            <a:r>
              <a:rPr lang="en-US" altLang="en-US" dirty="0" err="1"/>
              <a:t>req’d</a:t>
            </a:r>
            <a:r>
              <a:rPr lang="en-US" altLang="en-US" dirty="0"/>
              <a:t> for</a:t>
            </a:r>
          </a:p>
          <a:p>
            <a:pPr>
              <a:buSzPct val="70000"/>
              <a:buFont typeface="Monotype Sorts" pitchFamily="2" charset="2"/>
              <a:buNone/>
            </a:pPr>
            <a:r>
              <a:rPr lang="en-US" altLang="en-US" dirty="0"/>
              <a:t>            growth</a:t>
            </a:r>
          </a:p>
          <a:p>
            <a:pPr>
              <a:buSzPct val="70000"/>
              <a:buFont typeface="Monotype Sorts" pitchFamily="2" charset="2"/>
              <a:buNone/>
            </a:pPr>
            <a:r>
              <a:rPr lang="en-US" altLang="en-US" dirty="0"/>
              <a:t>    -  inability for form </a:t>
            </a:r>
            <a:r>
              <a:rPr lang="en-US" altLang="en-US" dirty="0" err="1"/>
              <a:t>Hgb</a:t>
            </a:r>
            <a:r>
              <a:rPr lang="en-US" altLang="en-US" dirty="0"/>
              <a:t> </a:t>
            </a:r>
            <a:endParaRPr lang="en-US" altLang="en-US" dirty="0" smtClean="0"/>
          </a:p>
          <a:p>
            <a:pPr>
              <a:buSzPct val="70000"/>
            </a:pPr>
            <a:r>
              <a:rPr lang="en-US" dirty="0" smtClean="0"/>
              <a:t>Most </a:t>
            </a:r>
            <a:r>
              <a:rPr lang="en-US" dirty="0"/>
              <a:t>children need to receive </a:t>
            </a:r>
            <a:r>
              <a:rPr lang="en-US" b="1" dirty="0"/>
              <a:t>8-10 mg of iron </a:t>
            </a:r>
            <a:r>
              <a:rPr lang="en-US" dirty="0"/>
              <a:t>per day. Breastfed babies need less, because iron is absorbed 3 times </a:t>
            </a:r>
            <a:r>
              <a:rPr lang="en-US" dirty="0" smtClean="0"/>
              <a:t>better.</a:t>
            </a:r>
            <a:endParaRPr lang="en-US" altLang="en-US" dirty="0"/>
          </a:p>
        </p:txBody>
      </p:sp>
    </p:spTree>
    <p:extLst>
      <p:ext uri="{BB962C8B-B14F-4D97-AF65-F5344CB8AC3E}">
        <p14:creationId xmlns:p14="http://schemas.microsoft.com/office/powerpoint/2010/main" val="6134931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a:xfrm>
            <a:off x="457200" y="274638"/>
            <a:ext cx="8229600" cy="868362"/>
          </a:xfrm>
        </p:spPr>
        <p:style>
          <a:lnRef idx="1">
            <a:schemeClr val="accent4"/>
          </a:lnRef>
          <a:fillRef idx="3">
            <a:schemeClr val="accent4"/>
          </a:fillRef>
          <a:effectRef idx="2">
            <a:schemeClr val="accent4"/>
          </a:effectRef>
          <a:fontRef idx="minor">
            <a:schemeClr val="lt1"/>
          </a:fontRef>
        </p:style>
        <p:txBody>
          <a:bodyPr/>
          <a:lstStyle/>
          <a:p>
            <a:r>
              <a:rPr lang="en-US" dirty="0"/>
              <a:t>Abnormal Laboratory Values</a:t>
            </a:r>
          </a:p>
        </p:txBody>
      </p:sp>
      <p:sp>
        <p:nvSpPr>
          <p:cNvPr id="149507" name="Rectangle 3"/>
          <p:cNvSpPr>
            <a:spLocks noGrp="1" noChangeArrowheads="1"/>
          </p:cNvSpPr>
          <p:nvPr>
            <p:ph type="body" idx="1"/>
          </p:nvPr>
        </p:nvSpPr>
        <p:spPr/>
        <p:txBody>
          <a:bodyPr/>
          <a:lstStyle/>
          <a:p>
            <a:r>
              <a:rPr lang="en-US"/>
              <a:t>Hemoglobin levels less than 8 g/dL</a:t>
            </a:r>
          </a:p>
          <a:p>
            <a:pPr>
              <a:buFont typeface="Wingdings" pitchFamily="2" charset="2"/>
              <a:buNone/>
            </a:pPr>
            <a:endParaRPr lang="en-US"/>
          </a:p>
          <a:p>
            <a:r>
              <a:rPr lang="en-US"/>
              <a:t>Decreased levels of Serum Iron or Total Iron Binding or Serum Ferritin </a:t>
            </a:r>
          </a:p>
          <a:p>
            <a:pPr>
              <a:buFont typeface="Wingdings" pitchFamily="2" charset="2"/>
              <a:buNone/>
            </a:pPr>
            <a:endParaRPr lang="en-US"/>
          </a:p>
          <a:p>
            <a:r>
              <a:rPr lang="en-US"/>
              <a:t>Microcytic and hypochromic red blood cells</a:t>
            </a:r>
          </a:p>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26</a:t>
            </a:fld>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style>
          <a:lnRef idx="1">
            <a:schemeClr val="accent2"/>
          </a:lnRef>
          <a:fillRef idx="3">
            <a:schemeClr val="accent2"/>
          </a:fillRef>
          <a:effectRef idx="2">
            <a:schemeClr val="accent2"/>
          </a:effectRef>
          <a:fontRef idx="minor">
            <a:schemeClr val="lt1"/>
          </a:fontRef>
        </p:style>
        <p:txBody>
          <a:bodyPr>
            <a:normAutofit fontScale="90000"/>
          </a:bodyPr>
          <a:lstStyle/>
          <a:p>
            <a:r>
              <a:rPr lang="en-US" dirty="0" smtClean="0"/>
              <a:t>Clinical Manifestations </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very pale whites of eyes</a:t>
            </a:r>
          </a:p>
          <a:p>
            <a:r>
              <a:rPr lang="en-US" dirty="0" smtClean="0"/>
              <a:t>Brittle nails</a:t>
            </a:r>
          </a:p>
          <a:p>
            <a:r>
              <a:rPr lang="en-US" dirty="0" smtClean="0"/>
              <a:t>Decreased appetite (especially in children)</a:t>
            </a:r>
          </a:p>
          <a:p>
            <a:r>
              <a:rPr lang="en-US" dirty="0" smtClean="0"/>
              <a:t>Fatigue</a:t>
            </a:r>
          </a:p>
          <a:p>
            <a:r>
              <a:rPr lang="en-US" dirty="0" smtClean="0"/>
              <a:t>Headache</a:t>
            </a:r>
          </a:p>
          <a:p>
            <a:r>
              <a:rPr lang="en-US" dirty="0" smtClean="0"/>
              <a:t>Irritability</a:t>
            </a:r>
          </a:p>
          <a:p>
            <a:r>
              <a:rPr lang="en-US" dirty="0" smtClean="0"/>
              <a:t>Pale skin color (pallor)</a:t>
            </a:r>
          </a:p>
          <a:p>
            <a:r>
              <a:rPr lang="en-US" dirty="0" smtClean="0"/>
              <a:t>Shortness of breath</a:t>
            </a:r>
          </a:p>
          <a:p>
            <a:r>
              <a:rPr lang="en-US" dirty="0" smtClean="0"/>
              <a:t>Unusual food cravings (called pica)</a:t>
            </a:r>
          </a:p>
          <a:p>
            <a:r>
              <a:rPr lang="en-US" dirty="0" smtClean="0"/>
              <a:t>Weakness</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style>
          <a:lnRef idx="1">
            <a:schemeClr val="accent2"/>
          </a:lnRef>
          <a:fillRef idx="3">
            <a:schemeClr val="accent2"/>
          </a:fillRef>
          <a:effectRef idx="2">
            <a:schemeClr val="accent2"/>
          </a:effectRef>
          <a:fontRef idx="minor">
            <a:schemeClr val="lt1"/>
          </a:fontRef>
        </p:style>
        <p:txBody>
          <a:bodyPr/>
          <a:lstStyle/>
          <a:p>
            <a:r>
              <a:rPr lang="en-US" dirty="0" smtClean="0"/>
              <a:t>Treatment</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Treatment involves iron supplements (ferrous sulfate), which are taken by mouth. </a:t>
            </a:r>
          </a:p>
          <a:p>
            <a:pPr lvl="1"/>
            <a:r>
              <a:rPr lang="en-US" dirty="0" smtClean="0"/>
              <a:t>The iron is best absorbed on an empty stomach, but many people need to take the supplements with food to avoid stomach upset. Another way to increase iron absorption is to take it together with vitamin C.</a:t>
            </a:r>
          </a:p>
          <a:p>
            <a:r>
              <a:rPr lang="en-US" dirty="0" smtClean="0"/>
              <a:t>Milk and antacids can interfere with iron absorption.</a:t>
            </a:r>
          </a:p>
          <a:p>
            <a:r>
              <a:rPr lang="en-US" dirty="0" smtClean="0"/>
              <a:t>Iron-rich foods include  meats (especially liver), fish, poultry, egg yolks, legumes (peas and beans), and whole-grain bread.</a:t>
            </a:r>
          </a:p>
          <a:p>
            <a:r>
              <a:rPr lang="en-US" dirty="0" smtClean="0"/>
              <a:t>Screening for anemia is recommended at 9-12 months, 15-18 m, and again at adolescent. </a:t>
            </a:r>
          </a:p>
          <a:p>
            <a:r>
              <a:rPr lang="en-US" dirty="0" smtClean="0"/>
              <a:t>Ferrous sulfate medication.</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style>
          <a:lnRef idx="1">
            <a:schemeClr val="accent3"/>
          </a:lnRef>
          <a:fillRef idx="2">
            <a:schemeClr val="accent3"/>
          </a:fillRef>
          <a:effectRef idx="1">
            <a:schemeClr val="accent3"/>
          </a:effectRef>
          <a:fontRef idx="minor">
            <a:schemeClr val="dk1"/>
          </a:fontRef>
        </p:style>
        <p:txBody>
          <a:bodyPr/>
          <a:lstStyle/>
          <a:p>
            <a:r>
              <a:rPr lang="en-US" b="1" dirty="0" smtClean="0"/>
              <a:t>Nursing diagnosis </a:t>
            </a:r>
            <a:endParaRPr lang="en-US" b="1" dirty="0"/>
          </a:p>
        </p:txBody>
      </p:sp>
      <p:sp>
        <p:nvSpPr>
          <p:cNvPr id="3" name="Content Placeholder 2"/>
          <p:cNvSpPr>
            <a:spLocks noGrp="1"/>
          </p:cNvSpPr>
          <p:nvPr>
            <p:ph idx="1"/>
          </p:nvPr>
        </p:nvSpPr>
        <p:spPr/>
        <p:txBody>
          <a:bodyPr>
            <a:normAutofit/>
          </a:bodyPr>
          <a:lstStyle/>
          <a:p>
            <a:r>
              <a:rPr lang="en-US" sz="2800" dirty="0" smtClean="0"/>
              <a:t>Imbalance nutrition less than body requirements related to dietary intake.</a:t>
            </a:r>
          </a:p>
          <a:p>
            <a:r>
              <a:rPr lang="en-US" sz="2800" dirty="0" smtClean="0"/>
              <a:t>Ineffective tissue perfusion related lack of oxygen.</a:t>
            </a:r>
          </a:p>
          <a:p>
            <a:r>
              <a:rPr lang="en-US" sz="2800" dirty="0" smtClean="0"/>
              <a:t>Activity intolerance related to decrease oxygen carrying capacity.</a:t>
            </a:r>
          </a:p>
          <a:p>
            <a:r>
              <a:rPr lang="en-US" sz="2800" dirty="0" smtClean="0"/>
              <a:t>Risk of delayed growth and development related to decrease tissue perfusion.</a:t>
            </a:r>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a:xfrm>
            <a:off x="457200" y="274638"/>
            <a:ext cx="8229600" cy="868362"/>
          </a:xfrm>
        </p:spPr>
        <p:style>
          <a:lnRef idx="1">
            <a:schemeClr val="accent2"/>
          </a:lnRef>
          <a:fillRef idx="2">
            <a:schemeClr val="accent2"/>
          </a:fillRef>
          <a:effectRef idx="1">
            <a:schemeClr val="accent2"/>
          </a:effectRef>
          <a:fontRef idx="minor">
            <a:schemeClr val="dk1"/>
          </a:fontRef>
        </p:style>
        <p:txBody>
          <a:bodyPr>
            <a:normAutofit/>
          </a:bodyPr>
          <a:lstStyle/>
          <a:p>
            <a:r>
              <a:rPr lang="en-US" sz="4000" dirty="0"/>
              <a:t>Physical Characteristics of </a:t>
            </a:r>
            <a:r>
              <a:rPr lang="en-US" sz="4000" dirty="0" smtClean="0"/>
              <a:t>Blood</a:t>
            </a:r>
            <a:endParaRPr lang="en-US" sz="4000" dirty="0"/>
          </a:p>
        </p:txBody>
      </p:sp>
      <p:sp>
        <p:nvSpPr>
          <p:cNvPr id="116739" name="Rectangle 3"/>
          <p:cNvSpPr>
            <a:spLocks noGrp="1" noChangeArrowheads="1"/>
          </p:cNvSpPr>
          <p:nvPr>
            <p:ph type="body" idx="1"/>
          </p:nvPr>
        </p:nvSpPr>
        <p:spPr>
          <a:xfrm>
            <a:off x="381000" y="1676400"/>
            <a:ext cx="8229600" cy="4572000"/>
          </a:xfrm>
        </p:spPr>
        <p:txBody>
          <a:bodyPr/>
          <a:lstStyle/>
          <a:p>
            <a:r>
              <a:rPr lang="en-US" dirty="0"/>
              <a:t>Heavier, thicker, and 3-4 </a:t>
            </a:r>
            <a:r>
              <a:rPr lang="en-US" dirty="0" smtClean="0"/>
              <a:t>more </a:t>
            </a:r>
            <a:r>
              <a:rPr lang="en-US" dirty="0"/>
              <a:t>viscous than water</a:t>
            </a:r>
          </a:p>
          <a:p>
            <a:r>
              <a:rPr lang="en-US" dirty="0"/>
              <a:t>38</a:t>
            </a:r>
            <a:r>
              <a:rPr lang="en-US" baseline="30000" dirty="0"/>
              <a:t>o</a:t>
            </a:r>
            <a:r>
              <a:rPr lang="en-US" dirty="0"/>
              <a:t> C  (100.4</a:t>
            </a:r>
            <a:r>
              <a:rPr lang="en-US" baseline="40000" dirty="0"/>
              <a:t>o</a:t>
            </a:r>
            <a:r>
              <a:rPr lang="en-US" dirty="0"/>
              <a:t>F)</a:t>
            </a:r>
          </a:p>
          <a:p>
            <a:r>
              <a:rPr lang="en-US" dirty="0"/>
              <a:t>pH : 7.35 – 7.45</a:t>
            </a:r>
          </a:p>
          <a:p>
            <a:r>
              <a:rPr lang="en-US" dirty="0"/>
              <a:t>4-6 liters in an </a:t>
            </a:r>
            <a:r>
              <a:rPr lang="en-US" dirty="0" smtClean="0"/>
              <a:t>adult.</a:t>
            </a:r>
            <a:endParaRPr lang="en-US" dirty="0"/>
          </a:p>
          <a:p>
            <a:r>
              <a:rPr lang="en-US" dirty="0"/>
              <a:t>Varies with electrolyte </a:t>
            </a:r>
            <a:r>
              <a:rPr lang="en-US" dirty="0" smtClean="0"/>
              <a:t>concentration and amount of adipose tissue</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style>
          <a:lnRef idx="1">
            <a:schemeClr val="accent2"/>
          </a:lnRef>
          <a:fillRef idx="2">
            <a:schemeClr val="accent2"/>
          </a:fillRef>
          <a:effectRef idx="1">
            <a:schemeClr val="accent2"/>
          </a:effectRef>
          <a:fontRef idx="minor">
            <a:schemeClr val="dk1"/>
          </a:fontRef>
        </p:style>
        <p:txBody>
          <a:bodyPr/>
          <a:lstStyle/>
          <a:p>
            <a:r>
              <a:rPr lang="en-US" dirty="0" smtClean="0"/>
              <a:t>Implementation </a:t>
            </a:r>
            <a:endParaRPr lang="en-US" dirty="0"/>
          </a:p>
        </p:txBody>
      </p:sp>
      <p:sp>
        <p:nvSpPr>
          <p:cNvPr id="3" name="Content Placeholder 2"/>
          <p:cNvSpPr>
            <a:spLocks noGrp="1"/>
          </p:cNvSpPr>
          <p:nvPr>
            <p:ph idx="1"/>
          </p:nvPr>
        </p:nvSpPr>
        <p:spPr/>
        <p:txBody>
          <a:bodyPr/>
          <a:lstStyle/>
          <a:p>
            <a:r>
              <a:rPr lang="en-US" dirty="0" smtClean="0"/>
              <a:t>Dietary management.</a:t>
            </a:r>
          </a:p>
          <a:p>
            <a:r>
              <a:rPr lang="en-US" dirty="0" smtClean="0"/>
              <a:t>Teach family and child about food that rich in iron and vitamin C.</a:t>
            </a:r>
          </a:p>
          <a:p>
            <a:r>
              <a:rPr lang="en-US" dirty="0" smtClean="0"/>
              <a:t>The infants over 6 month should have a diet include breast milk or iron fortified formula.</a:t>
            </a:r>
          </a:p>
          <a:p>
            <a:r>
              <a:rPr lang="en-US" dirty="0" smtClean="0"/>
              <a:t>Oral </a:t>
            </a:r>
            <a:r>
              <a:rPr lang="en-US" dirty="0" smtClean="0"/>
              <a:t>iron </a:t>
            </a:r>
            <a:r>
              <a:rPr lang="en-US" dirty="0" smtClean="0"/>
              <a:t>preparation</a:t>
            </a:r>
          </a:p>
          <a:p>
            <a:r>
              <a:rPr lang="en-US" dirty="0" smtClean="0"/>
              <a:t>  explain laboratory testing.</a:t>
            </a:r>
          </a:p>
          <a:p>
            <a:pPr marL="0" indent="0">
              <a:buNone/>
            </a:pPr>
            <a:r>
              <a:rPr lang="en-US" dirty="0" smtClean="0"/>
              <a:t> </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30</a:t>
            </a:fld>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9" name="Rectangle 1027"/>
          <p:cNvSpPr>
            <a:spLocks noChangeArrowheads="1"/>
          </p:cNvSpPr>
          <p:nvPr/>
        </p:nvSpPr>
        <p:spPr bwMode="auto">
          <a:xfrm>
            <a:off x="381000" y="381000"/>
            <a:ext cx="8382000" cy="707886"/>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square">
            <a:spAutoFit/>
          </a:bodyPr>
          <a:lstStyle/>
          <a:p>
            <a:r>
              <a:rPr lang="en-US" sz="4000" b="0" dirty="0" smtClean="0">
                <a:solidFill>
                  <a:schemeClr val="folHlink"/>
                </a:solidFill>
              </a:rPr>
              <a:t>Sickle </a:t>
            </a:r>
            <a:r>
              <a:rPr lang="en-US" sz="4000" b="0" dirty="0">
                <a:solidFill>
                  <a:schemeClr val="folHlink"/>
                </a:solidFill>
              </a:rPr>
              <a:t>Cell Anemia (SCA</a:t>
            </a:r>
            <a:r>
              <a:rPr lang="en-US" sz="4000" b="0" dirty="0" smtClean="0">
                <a:solidFill>
                  <a:schemeClr val="folHlink"/>
                </a:solidFill>
              </a:rPr>
              <a:t>)</a:t>
            </a:r>
            <a:endParaRPr lang="en-US" sz="4000" b="0" dirty="0">
              <a:solidFill>
                <a:schemeClr val="folHlink"/>
              </a:solidFill>
            </a:endParaRPr>
          </a:p>
        </p:txBody>
      </p:sp>
      <p:pic>
        <p:nvPicPr>
          <p:cNvPr id="111620" name="Picture 1028" descr="bloovesc"/>
          <p:cNvPicPr>
            <a:picLocks noChangeAspect="1" noChangeArrowheads="1"/>
          </p:cNvPicPr>
          <p:nvPr/>
        </p:nvPicPr>
        <p:blipFill>
          <a:blip r:embed="rId3" cstate="print"/>
          <a:srcRect/>
          <a:stretch>
            <a:fillRect/>
          </a:stretch>
        </p:blipFill>
        <p:spPr bwMode="auto">
          <a:xfrm>
            <a:off x="5334000" y="4191000"/>
            <a:ext cx="3810000" cy="2117725"/>
          </a:xfrm>
          <a:prstGeom prst="rect">
            <a:avLst/>
          </a:prstGeom>
          <a:noFill/>
        </p:spPr>
      </p:pic>
      <p:sp>
        <p:nvSpPr>
          <p:cNvPr id="111623" name="Rectangle 1031"/>
          <p:cNvSpPr>
            <a:spLocks noChangeArrowheads="1"/>
          </p:cNvSpPr>
          <p:nvPr/>
        </p:nvSpPr>
        <p:spPr bwMode="auto">
          <a:xfrm>
            <a:off x="0" y="1600200"/>
            <a:ext cx="8229600" cy="2667000"/>
          </a:xfrm>
          <a:prstGeom prst="rect">
            <a:avLst/>
          </a:prstGeom>
          <a:noFill/>
          <a:ln w="9525">
            <a:noFill/>
            <a:miter lim="800000"/>
            <a:headEnd/>
            <a:tailEnd/>
          </a:ln>
          <a:effectLst/>
        </p:spPr>
        <p:txBody>
          <a:bodyPr/>
          <a:lstStyle/>
          <a:p>
            <a:pPr marL="742950" lvl="1" indent="-285750">
              <a:lnSpc>
                <a:spcPct val="90000"/>
              </a:lnSpc>
              <a:spcBef>
                <a:spcPct val="20000"/>
              </a:spcBef>
              <a:buClr>
                <a:schemeClr val="hlink"/>
              </a:buClr>
              <a:buSzPct val="55000"/>
              <a:buFont typeface="Wingdings" pitchFamily="2" charset="2"/>
              <a:buChar char="n"/>
            </a:pPr>
            <a:r>
              <a:rPr lang="en-US" sz="2400" b="0" dirty="0"/>
              <a:t>Sickle red blood cells become hard and irregularly shaped (resembling a sickle)</a:t>
            </a:r>
          </a:p>
          <a:p>
            <a:pPr marL="742950" lvl="1" indent="-285750">
              <a:lnSpc>
                <a:spcPct val="90000"/>
              </a:lnSpc>
              <a:spcBef>
                <a:spcPct val="20000"/>
              </a:spcBef>
              <a:buClr>
                <a:schemeClr val="hlink"/>
              </a:buClr>
              <a:buSzPct val="55000"/>
              <a:buFont typeface="Wingdings" pitchFamily="2" charset="2"/>
              <a:buChar char="n"/>
            </a:pPr>
            <a:r>
              <a:rPr lang="en-US" sz="2400" b="0" dirty="0"/>
              <a:t>Become clogged in the small blood vessels and therefore do not deliver oxygen to the tissues.</a:t>
            </a:r>
          </a:p>
          <a:p>
            <a:pPr marL="742950" lvl="1" indent="-285750">
              <a:lnSpc>
                <a:spcPct val="90000"/>
              </a:lnSpc>
              <a:spcBef>
                <a:spcPct val="20000"/>
              </a:spcBef>
              <a:buClr>
                <a:schemeClr val="hlink"/>
              </a:buClr>
              <a:buSzPct val="55000"/>
              <a:buFont typeface="Wingdings" pitchFamily="2" charset="2"/>
              <a:buChar char="n"/>
            </a:pPr>
            <a:r>
              <a:rPr lang="en-US" sz="2400" dirty="0"/>
              <a:t>Lack of tissue oxygenation</a:t>
            </a:r>
            <a:r>
              <a:rPr lang="en-US" sz="2400" b="0" dirty="0"/>
              <a:t> can cause excruciating pain, damage to body organs and even death.</a:t>
            </a:r>
          </a:p>
          <a:p>
            <a:pPr marL="342900" indent="-342900">
              <a:lnSpc>
                <a:spcPct val="90000"/>
              </a:lnSpc>
              <a:spcBef>
                <a:spcPct val="20000"/>
              </a:spcBef>
              <a:buClr>
                <a:schemeClr val="folHlink"/>
              </a:buClr>
              <a:buSzPct val="60000"/>
              <a:buFont typeface="Wingdings" pitchFamily="2" charset="2"/>
              <a:buChar char="n"/>
            </a:pPr>
            <a:endParaRPr lang="en-US" sz="2800" b="0" dirty="0"/>
          </a:p>
        </p:txBody>
      </p:sp>
      <p:pic>
        <p:nvPicPr>
          <p:cNvPr id="6" name="Picture 4" descr="D:\Slide Shows\Images\Hematology\Nrbc sickle cell.jpg"/>
          <p:cNvPicPr>
            <a:picLocks noChangeAspect="1" noChangeArrowheads="1"/>
          </p:cNvPicPr>
          <p:nvPr/>
        </p:nvPicPr>
        <p:blipFill>
          <a:blip r:embed="rId4" cstate="print"/>
          <a:srcRect/>
          <a:stretch>
            <a:fillRect/>
          </a:stretch>
        </p:blipFill>
        <p:spPr bwMode="auto">
          <a:xfrm>
            <a:off x="533400" y="4267200"/>
            <a:ext cx="3810000" cy="2286000"/>
          </a:xfrm>
          <a:prstGeom prst="rect">
            <a:avLst/>
          </a:prstGeom>
          <a:noFill/>
          <a:ln w="9525">
            <a:solidFill>
              <a:srgbClr val="000066"/>
            </a:solidFill>
            <a:miter lim="800000"/>
            <a:headEnd/>
            <a:tailEnd/>
          </a:ln>
        </p:spPr>
      </p:pic>
      <p:sp>
        <p:nvSpPr>
          <p:cNvPr id="7" name="Slide Number Placeholder 6"/>
          <p:cNvSpPr>
            <a:spLocks noGrp="1"/>
          </p:cNvSpPr>
          <p:nvPr>
            <p:ph type="sldNum" sz="quarter" idx="12"/>
          </p:nvPr>
        </p:nvSpPr>
        <p:spPr/>
        <p:txBody>
          <a:bodyPr/>
          <a:lstStyle/>
          <a:p>
            <a:fld id="{B6F15528-21DE-4FAA-801E-634DDDAF4B2B}" type="slidenum">
              <a:rPr lang="en-US" smtClean="0"/>
              <a:pPr/>
              <a:t>31</a:t>
            </a:fld>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384175"/>
            <a:ext cx="8534400" cy="758825"/>
          </a:xfrm>
        </p:spPr>
        <p:txBody>
          <a:bodyPr>
            <a:normAutofit fontScale="90000"/>
          </a:bodyPr>
          <a:lstStyle/>
          <a:p>
            <a:pPr fontAlgn="auto">
              <a:spcAft>
                <a:spcPts val="0"/>
              </a:spcAft>
              <a:defRPr/>
            </a:pPr>
            <a:r>
              <a:rPr lang="en-US" dirty="0" smtClean="0"/>
              <a:t>Normal and </a:t>
            </a:r>
            <a:r>
              <a:rPr lang="en-US" dirty="0" err="1" smtClean="0"/>
              <a:t>Sickled</a:t>
            </a:r>
            <a:r>
              <a:rPr lang="en-US" dirty="0" smtClean="0"/>
              <a:t> Red Blood Cells </a:t>
            </a:r>
            <a:br>
              <a:rPr lang="en-US" dirty="0" smtClean="0"/>
            </a:br>
            <a:r>
              <a:rPr lang="en-US" dirty="0" smtClean="0"/>
              <a:t>in Blood Vessels</a:t>
            </a:r>
            <a:endParaRPr lang="en-US" dirty="0"/>
          </a:p>
        </p:txBody>
      </p:sp>
      <p:pic>
        <p:nvPicPr>
          <p:cNvPr id="15363" name="Content Placeholder 3" descr="sickle_cell_01.jpg"/>
          <p:cNvPicPr>
            <a:picLocks noGrp="1" noChangeAspect="1"/>
          </p:cNvPicPr>
          <p:nvPr>
            <p:ph idx="1"/>
          </p:nvPr>
        </p:nvPicPr>
        <p:blipFill>
          <a:blip r:embed="rId3" cstate="print"/>
          <a:srcRect b="52023"/>
          <a:stretch>
            <a:fillRect/>
          </a:stretch>
        </p:blipFill>
        <p:spPr>
          <a:xfrm>
            <a:off x="304800" y="1600200"/>
            <a:ext cx="4268788" cy="3276600"/>
          </a:xfrm>
        </p:spPr>
      </p:pic>
      <p:pic>
        <p:nvPicPr>
          <p:cNvPr id="15364" name="Picture 4" descr="sickle_cell_01.jpg"/>
          <p:cNvPicPr>
            <a:picLocks noChangeAspect="1"/>
          </p:cNvPicPr>
          <p:nvPr/>
        </p:nvPicPr>
        <p:blipFill>
          <a:blip r:embed="rId3" cstate="print"/>
          <a:srcRect t="47333"/>
          <a:stretch>
            <a:fillRect/>
          </a:stretch>
        </p:blipFill>
        <p:spPr bwMode="auto">
          <a:xfrm>
            <a:off x="4498975" y="2362200"/>
            <a:ext cx="4340225" cy="3657600"/>
          </a:xfrm>
          <a:prstGeom prst="rect">
            <a:avLst/>
          </a:prstGeom>
          <a:noFill/>
          <a:ln w="9525">
            <a:noFill/>
            <a:miter lim="800000"/>
            <a:headEnd/>
            <a:tailEnd/>
          </a:ln>
        </p:spPr>
      </p:pic>
      <p:sp>
        <p:nvSpPr>
          <p:cNvPr id="6" name="TextBox 5"/>
          <p:cNvSpPr txBox="1"/>
          <p:nvPr/>
        </p:nvSpPr>
        <p:spPr>
          <a:xfrm>
            <a:off x="381000" y="5105400"/>
            <a:ext cx="3429000" cy="577850"/>
          </a:xfrm>
          <a:prstGeom prst="rect">
            <a:avLst/>
          </a:prstGeom>
          <a:noFill/>
        </p:spPr>
        <p:txBody>
          <a:bodyPr>
            <a:spAutoFit/>
          </a:bodyPr>
          <a:lstStyle/>
          <a:p>
            <a:pPr fontAlgn="auto">
              <a:spcBef>
                <a:spcPts val="0"/>
              </a:spcBef>
              <a:spcAft>
                <a:spcPts val="0"/>
              </a:spcAft>
              <a:defRPr/>
            </a:pPr>
            <a:r>
              <a:rPr lang="en-US" sz="1050" dirty="0">
                <a:latin typeface="+mn-lt"/>
              </a:rPr>
              <a:t>Figure A shows normal red blood cells flowing freely in a blood vessel. The inset image shows a cross-section of a normal red blood cell with normal hemoglobin. </a:t>
            </a:r>
          </a:p>
        </p:txBody>
      </p:sp>
      <p:sp>
        <p:nvSpPr>
          <p:cNvPr id="15366" name="TextBox 6"/>
          <p:cNvSpPr txBox="1">
            <a:spLocks noChangeArrowheads="1"/>
          </p:cNvSpPr>
          <p:nvPr/>
        </p:nvSpPr>
        <p:spPr bwMode="auto">
          <a:xfrm>
            <a:off x="4800600" y="1524000"/>
            <a:ext cx="3886200" cy="708025"/>
          </a:xfrm>
          <a:prstGeom prst="rect">
            <a:avLst/>
          </a:prstGeom>
          <a:noFill/>
          <a:ln w="9525">
            <a:noFill/>
            <a:miter lim="800000"/>
            <a:headEnd/>
            <a:tailEnd/>
          </a:ln>
        </p:spPr>
        <p:txBody>
          <a:bodyPr>
            <a:spAutoFit/>
          </a:bodyPr>
          <a:lstStyle/>
          <a:p>
            <a:r>
              <a:rPr lang="en-US" sz="1000">
                <a:latin typeface="Georgia" pitchFamily="18" charset="0"/>
              </a:rPr>
              <a:t>Figure B shows abnormal, sickled red blood cells clumping and blocking the blood flow in a blood vessel. The inset image shows a cross-section of a sickled red blood cell with abnormal strands of hemoglobin.</a:t>
            </a:r>
          </a:p>
        </p:txBody>
      </p:sp>
      <p:sp>
        <p:nvSpPr>
          <p:cNvPr id="15367" name="TextBox 7"/>
          <p:cNvSpPr txBox="1">
            <a:spLocks noChangeArrowheads="1"/>
          </p:cNvSpPr>
          <p:nvPr/>
        </p:nvSpPr>
        <p:spPr bwMode="auto">
          <a:xfrm>
            <a:off x="228600" y="6477000"/>
            <a:ext cx="6781800" cy="215900"/>
          </a:xfrm>
          <a:prstGeom prst="rect">
            <a:avLst/>
          </a:prstGeom>
          <a:noFill/>
          <a:ln w="9525">
            <a:noFill/>
            <a:miter lim="800000"/>
            <a:headEnd/>
            <a:tailEnd/>
          </a:ln>
        </p:spPr>
        <p:txBody>
          <a:bodyPr>
            <a:spAutoFit/>
          </a:bodyPr>
          <a:lstStyle/>
          <a:p>
            <a:r>
              <a:rPr lang="en-US" sz="800">
                <a:latin typeface="Georgia" pitchFamily="18" charset="0"/>
              </a:rPr>
              <a:t>Source from http://www.nhlbi.nih.gov/health/dci/Diseases/Sca/SCA_WhatIs.html</a:t>
            </a:r>
          </a:p>
        </p:txBody>
      </p:sp>
      <p:sp>
        <p:nvSpPr>
          <p:cNvPr id="8" name="Slide Number Placeholder 7"/>
          <p:cNvSpPr>
            <a:spLocks noGrp="1"/>
          </p:cNvSpPr>
          <p:nvPr>
            <p:ph type="sldNum" sz="quarter" idx="12"/>
          </p:nvPr>
        </p:nvSpPr>
        <p:spPr/>
        <p:txBody>
          <a:bodyPr/>
          <a:lstStyle/>
          <a:p>
            <a:fld id="{B6F15528-21DE-4FAA-801E-634DDDAF4B2B}" type="slidenum">
              <a:rPr lang="en-US" smtClean="0"/>
              <a:pPr/>
              <a:t>32</a:t>
            </a:fld>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marL="457200" indent="-457200">
              <a:lnSpc>
                <a:spcPct val="140000"/>
              </a:lnSpc>
              <a:spcBef>
                <a:spcPct val="50000"/>
              </a:spcBef>
              <a:buClr>
                <a:schemeClr val="folHlink"/>
              </a:buClr>
              <a:buFont typeface="Wingdings" pitchFamily="2" charset="2"/>
              <a:buChar char="§"/>
            </a:pPr>
            <a:r>
              <a:rPr lang="en-US" sz="2400" b="1" dirty="0" smtClean="0"/>
              <a:t>Red blood cells (RBC)</a:t>
            </a:r>
          </a:p>
          <a:p>
            <a:pPr marL="914400" lvl="1" indent="-457200">
              <a:lnSpc>
                <a:spcPct val="140000"/>
              </a:lnSpc>
              <a:buClr>
                <a:schemeClr val="hlink"/>
              </a:buClr>
              <a:buFont typeface="Wingdings" pitchFamily="2" charset="2"/>
              <a:buChar char="§"/>
            </a:pPr>
            <a:r>
              <a:rPr lang="en-US" sz="2600" dirty="0" smtClean="0"/>
              <a:t>Contain a special protein called </a:t>
            </a:r>
            <a:r>
              <a:rPr lang="en-US" sz="2600" dirty="0" err="1" smtClean="0"/>
              <a:t>haemoglobin</a:t>
            </a:r>
            <a:r>
              <a:rPr lang="en-US" sz="2600" dirty="0" smtClean="0"/>
              <a:t> (</a:t>
            </a:r>
            <a:r>
              <a:rPr lang="en-US" sz="2600" dirty="0" err="1" smtClean="0"/>
              <a:t>Hb</a:t>
            </a:r>
            <a:r>
              <a:rPr lang="en-US" sz="2600" dirty="0" smtClean="0"/>
              <a:t>)</a:t>
            </a:r>
          </a:p>
          <a:p>
            <a:pPr marL="914400" lvl="1" indent="-457200">
              <a:lnSpc>
                <a:spcPct val="120000"/>
              </a:lnSpc>
              <a:buClr>
                <a:schemeClr val="hlink"/>
              </a:buClr>
              <a:buFont typeface="Wingdings" pitchFamily="2" charset="2"/>
              <a:buChar char="§"/>
            </a:pPr>
            <a:r>
              <a:rPr lang="en-US" sz="2600" dirty="0" err="1" smtClean="0"/>
              <a:t>Hb</a:t>
            </a:r>
            <a:r>
              <a:rPr lang="en-US" sz="2600" dirty="0" smtClean="0"/>
              <a:t> is the component that carries oxygen from the lungs to all parts of the body.</a:t>
            </a:r>
          </a:p>
          <a:p>
            <a:pPr marL="914400" lvl="1" indent="-457200">
              <a:lnSpc>
                <a:spcPct val="140000"/>
              </a:lnSpc>
              <a:buClr>
                <a:schemeClr val="hlink"/>
              </a:buClr>
              <a:buFont typeface="Wingdings" pitchFamily="2" charset="2"/>
              <a:buChar char="§"/>
            </a:pPr>
            <a:r>
              <a:rPr lang="en-US" sz="2600" dirty="0" smtClean="0"/>
              <a:t>Most people have only hemoglobin type – </a:t>
            </a:r>
            <a:r>
              <a:rPr lang="en-US" sz="2600" dirty="0" err="1" smtClean="0"/>
              <a:t>Hb</a:t>
            </a:r>
            <a:r>
              <a:rPr lang="en-US" sz="2600" dirty="0" smtClean="0"/>
              <a:t> A within RBC (normal genotype: </a:t>
            </a:r>
            <a:r>
              <a:rPr lang="en-US" sz="2600" dirty="0" err="1" smtClean="0"/>
              <a:t>Hb</a:t>
            </a:r>
            <a:r>
              <a:rPr lang="en-US" sz="2600" dirty="0" smtClean="0"/>
              <a:t> AA).</a:t>
            </a:r>
          </a:p>
          <a:p>
            <a:pPr marL="914400" lvl="1" indent="-457200">
              <a:lnSpc>
                <a:spcPct val="140000"/>
              </a:lnSpc>
              <a:buClr>
                <a:schemeClr val="hlink"/>
              </a:buClr>
              <a:buFont typeface="Wingdings" pitchFamily="2" charset="2"/>
              <a:buChar char="§"/>
            </a:pPr>
            <a:r>
              <a:rPr lang="en-US" sz="2600" dirty="0" smtClean="0"/>
              <a:t>Glutamine is substituted for </a:t>
            </a:r>
            <a:r>
              <a:rPr lang="en-US" sz="2600" dirty="0" err="1" smtClean="0"/>
              <a:t>valine</a:t>
            </a:r>
            <a:r>
              <a:rPr lang="en-US" sz="2600" dirty="0" smtClean="0"/>
              <a:t> </a:t>
            </a:r>
          </a:p>
          <a:p>
            <a:pPr marL="914400" lvl="1" indent="-457200">
              <a:lnSpc>
                <a:spcPct val="140000"/>
              </a:lnSpc>
              <a:buClr>
                <a:schemeClr val="hlink"/>
              </a:buClr>
              <a:buFont typeface="Wingdings" pitchFamily="2" charset="2"/>
              <a:buChar char="§"/>
            </a:pPr>
            <a:r>
              <a:rPr lang="en-US" sz="2600" dirty="0" smtClean="0"/>
              <a:t>Sickle Cell: </a:t>
            </a:r>
            <a:r>
              <a:rPr lang="en-US" sz="2600" dirty="0" err="1" smtClean="0"/>
              <a:t>HbS</a:t>
            </a:r>
            <a:r>
              <a:rPr lang="en-US" sz="2600" dirty="0" smtClean="0"/>
              <a:t> </a:t>
            </a:r>
          </a:p>
          <a:p>
            <a:pPr marL="1371600" lvl="2" indent="-457200">
              <a:lnSpc>
                <a:spcPct val="140000"/>
              </a:lnSpc>
              <a:buClr>
                <a:schemeClr val="accent2"/>
              </a:buClr>
              <a:buFont typeface="Wingdings" pitchFamily="2" charset="2"/>
              <a:buChar char="§"/>
            </a:pPr>
            <a:r>
              <a:rPr lang="en-US" sz="2600" dirty="0" smtClean="0"/>
              <a:t>S similar to A, but one structural change</a:t>
            </a:r>
          </a:p>
          <a:p>
            <a:pPr marL="914400" lvl="1" indent="-457200">
              <a:lnSpc>
                <a:spcPct val="140000"/>
              </a:lnSpc>
              <a:buClr>
                <a:schemeClr val="hlink"/>
              </a:buClr>
              <a:buFont typeface="Wingdings" pitchFamily="2" charset="2"/>
              <a:buChar char="§"/>
            </a:pPr>
            <a:r>
              <a:rPr lang="en-US" sz="2600" dirty="0" smtClean="0"/>
              <a:t>Other types: </a:t>
            </a:r>
            <a:r>
              <a:rPr lang="en-US" sz="2600" dirty="0" err="1" smtClean="0"/>
              <a:t>HbC</a:t>
            </a:r>
            <a:r>
              <a:rPr lang="en-US" sz="2600" dirty="0" smtClean="0"/>
              <a:t>, </a:t>
            </a:r>
            <a:r>
              <a:rPr lang="en-US" sz="2600" dirty="0" err="1" smtClean="0"/>
              <a:t>HbD</a:t>
            </a:r>
            <a:r>
              <a:rPr lang="en-US" sz="2600" dirty="0" smtClean="0"/>
              <a:t>, and </a:t>
            </a:r>
            <a:r>
              <a:rPr lang="en-US" sz="2600" dirty="0" err="1" smtClean="0"/>
              <a:t>HbE</a:t>
            </a:r>
            <a:endParaRPr lang="en-US" sz="2600" dirty="0" smtClean="0"/>
          </a:p>
          <a:p>
            <a:endParaRPr lang="en-US" dirty="0"/>
          </a:p>
        </p:txBody>
      </p:sp>
      <p:sp>
        <p:nvSpPr>
          <p:cNvPr id="4" name="Rectangle 1027"/>
          <p:cNvSpPr>
            <a:spLocks noChangeArrowheads="1"/>
          </p:cNvSpPr>
          <p:nvPr/>
        </p:nvSpPr>
        <p:spPr bwMode="auto">
          <a:xfrm>
            <a:off x="381000" y="381000"/>
            <a:ext cx="8382000" cy="707886"/>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square">
            <a:spAutoFit/>
          </a:bodyPr>
          <a:lstStyle/>
          <a:p>
            <a:r>
              <a:rPr lang="en-US" sz="4000" b="0" dirty="0" smtClean="0">
                <a:solidFill>
                  <a:schemeClr val="folHlink"/>
                </a:solidFill>
              </a:rPr>
              <a:t>Sickle </a:t>
            </a:r>
            <a:r>
              <a:rPr lang="en-US" sz="4000" b="0" dirty="0">
                <a:solidFill>
                  <a:schemeClr val="folHlink"/>
                </a:solidFill>
              </a:rPr>
              <a:t>Cell Anemia (SCA</a:t>
            </a:r>
            <a:r>
              <a:rPr lang="en-US" sz="4000" b="0" dirty="0" smtClean="0">
                <a:solidFill>
                  <a:schemeClr val="folHlink"/>
                </a:solidFill>
              </a:rPr>
              <a:t>)</a:t>
            </a:r>
            <a:endParaRPr lang="en-US" sz="4000" b="0" dirty="0">
              <a:solidFill>
                <a:schemeClr val="folHlink"/>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33</a:t>
            </a:fld>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ChangeArrowheads="1"/>
          </p:cNvSpPr>
          <p:nvPr>
            <p:ph type="title"/>
          </p:nvPr>
        </p:nvSpPr>
        <p:spPr>
          <a:xfrm>
            <a:off x="457200" y="274638"/>
            <a:ext cx="8229600" cy="715962"/>
          </a:xfrm>
        </p:spPr>
        <p:style>
          <a:lnRef idx="1">
            <a:schemeClr val="accent3"/>
          </a:lnRef>
          <a:fillRef idx="3">
            <a:schemeClr val="accent3"/>
          </a:fillRef>
          <a:effectRef idx="2">
            <a:schemeClr val="accent3"/>
          </a:effectRef>
          <a:fontRef idx="minor">
            <a:schemeClr val="lt1"/>
          </a:fontRef>
        </p:style>
        <p:txBody>
          <a:bodyPr>
            <a:normAutofit fontScale="90000"/>
          </a:bodyPr>
          <a:lstStyle/>
          <a:p>
            <a:pPr algn="ctr"/>
            <a:r>
              <a:rPr lang="en-US" dirty="0" smtClean="0">
                <a:solidFill>
                  <a:schemeClr val="folHlink"/>
                </a:solidFill>
              </a:rPr>
              <a:t>Pathopysiology  </a:t>
            </a:r>
            <a:r>
              <a:rPr lang="en-US" dirty="0">
                <a:solidFill>
                  <a:schemeClr val="folHlink"/>
                </a:solidFill>
              </a:rPr>
              <a:t>-</a:t>
            </a:r>
            <a:r>
              <a:rPr lang="en-US" dirty="0" err="1">
                <a:solidFill>
                  <a:schemeClr val="folHlink"/>
                </a:solidFill>
              </a:rPr>
              <a:t>HbS</a:t>
            </a:r>
            <a:endParaRPr lang="en-US" dirty="0">
              <a:solidFill>
                <a:schemeClr val="folHlink"/>
              </a:solidFill>
            </a:endParaRPr>
          </a:p>
        </p:txBody>
      </p:sp>
      <p:sp>
        <p:nvSpPr>
          <p:cNvPr id="143363" name="Rectangle 3"/>
          <p:cNvSpPr>
            <a:spLocks noGrp="1" noChangeArrowheads="1"/>
          </p:cNvSpPr>
          <p:nvPr>
            <p:ph type="body" idx="1"/>
          </p:nvPr>
        </p:nvSpPr>
        <p:spPr>
          <a:xfrm>
            <a:off x="685800" y="1447800"/>
            <a:ext cx="7772400" cy="4724400"/>
          </a:xfrm>
        </p:spPr>
        <p:txBody>
          <a:bodyPr>
            <a:normAutofit/>
          </a:bodyPr>
          <a:lstStyle/>
          <a:p>
            <a:pPr>
              <a:lnSpc>
                <a:spcPct val="90000"/>
              </a:lnSpc>
            </a:pPr>
            <a:r>
              <a:rPr lang="en-US" sz="2800" dirty="0"/>
              <a:t>When sickle </a:t>
            </a:r>
            <a:r>
              <a:rPr lang="en-US" sz="2800" dirty="0" smtClean="0"/>
              <a:t>hemoglobin </a:t>
            </a:r>
            <a:r>
              <a:rPr lang="en-US" sz="2800" dirty="0"/>
              <a:t>(</a:t>
            </a:r>
            <a:r>
              <a:rPr lang="en-US" sz="2800" dirty="0" err="1"/>
              <a:t>HbS</a:t>
            </a:r>
            <a:r>
              <a:rPr lang="en-US" sz="2800" dirty="0"/>
              <a:t>) gives up its oxygen to the tissues, </a:t>
            </a:r>
            <a:r>
              <a:rPr lang="en-US" sz="2800" dirty="0" err="1"/>
              <a:t>HbS</a:t>
            </a:r>
            <a:r>
              <a:rPr lang="en-US" sz="2800" dirty="0"/>
              <a:t> sticks together </a:t>
            </a:r>
          </a:p>
          <a:p>
            <a:pPr lvl="1">
              <a:lnSpc>
                <a:spcPct val="90000"/>
              </a:lnSpc>
            </a:pPr>
            <a:r>
              <a:rPr lang="en-US" sz="2400" dirty="0"/>
              <a:t>Forms long rods form inside RBC </a:t>
            </a:r>
          </a:p>
          <a:p>
            <a:pPr lvl="1">
              <a:lnSpc>
                <a:spcPct val="90000"/>
              </a:lnSpc>
            </a:pPr>
            <a:r>
              <a:rPr lang="en-US" sz="2400" dirty="0"/>
              <a:t>RBC become rigid, inflexible, and sickle-shaped</a:t>
            </a:r>
          </a:p>
          <a:p>
            <a:pPr lvl="1">
              <a:lnSpc>
                <a:spcPct val="90000"/>
              </a:lnSpc>
            </a:pPr>
            <a:r>
              <a:rPr lang="en-US" sz="2400" dirty="0"/>
              <a:t>Unable to squeeze through small blood vessels, instead blocks small blood vessels</a:t>
            </a:r>
          </a:p>
          <a:p>
            <a:pPr lvl="1">
              <a:lnSpc>
                <a:spcPct val="90000"/>
              </a:lnSpc>
            </a:pPr>
            <a:r>
              <a:rPr lang="en-US" sz="2400" dirty="0"/>
              <a:t>Less oxygen to tissues of body</a:t>
            </a:r>
          </a:p>
          <a:p>
            <a:pPr>
              <a:lnSpc>
                <a:spcPct val="90000"/>
              </a:lnSpc>
            </a:pPr>
            <a:r>
              <a:rPr lang="en-US" sz="2800" dirty="0"/>
              <a:t>RBCs containing </a:t>
            </a:r>
            <a:r>
              <a:rPr lang="en-US" sz="2800" dirty="0" err="1"/>
              <a:t>HbS</a:t>
            </a:r>
            <a:r>
              <a:rPr lang="en-US" sz="2800" dirty="0"/>
              <a:t> have a shorter </a:t>
            </a:r>
            <a:r>
              <a:rPr lang="en-US" sz="2800" dirty="0" smtClean="0"/>
              <a:t>lifespan approximately </a:t>
            </a:r>
            <a:r>
              <a:rPr lang="en-US" sz="2800" b="1" dirty="0" smtClean="0"/>
              <a:t>20 days</a:t>
            </a:r>
            <a:endParaRPr lang="en-US" sz="2800" b="1" dirty="0"/>
          </a:p>
          <a:p>
            <a:pPr lvl="1">
              <a:lnSpc>
                <a:spcPct val="90000"/>
              </a:lnSpc>
            </a:pPr>
            <a:r>
              <a:rPr lang="en-US" sz="2400" dirty="0"/>
              <a:t>Normally 120 </a:t>
            </a:r>
            <a:r>
              <a:rPr lang="en-US" sz="2400" dirty="0" smtClean="0"/>
              <a:t>days</a:t>
            </a:r>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34</a:t>
            </a:fld>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026"/>
          <p:cNvSpPr>
            <a:spLocks noGrp="1" noChangeArrowheads="1"/>
          </p:cNvSpPr>
          <p:nvPr>
            <p:ph type="title"/>
          </p:nvPr>
        </p:nvSpPr>
        <p:spPr>
          <a:xfrm>
            <a:off x="457200" y="274638"/>
            <a:ext cx="8229600" cy="715962"/>
          </a:xfrm>
          <a:ln/>
        </p:spPr>
        <p:style>
          <a:lnRef idx="1">
            <a:schemeClr val="accent3"/>
          </a:lnRef>
          <a:fillRef idx="3">
            <a:schemeClr val="accent3"/>
          </a:fillRef>
          <a:effectRef idx="2">
            <a:schemeClr val="accent3"/>
          </a:effectRef>
          <a:fontRef idx="minor">
            <a:schemeClr val="lt1"/>
          </a:fontRef>
        </p:style>
        <p:txBody>
          <a:bodyPr>
            <a:normAutofit fontScale="90000"/>
          </a:bodyPr>
          <a:lstStyle/>
          <a:p>
            <a:r>
              <a:rPr lang="en-US" altLang="en-US" dirty="0" smtClean="0"/>
              <a:t>Pathophysiology</a:t>
            </a:r>
            <a:endParaRPr lang="en-US" altLang="en-US" dirty="0"/>
          </a:p>
        </p:txBody>
      </p:sp>
      <p:sp>
        <p:nvSpPr>
          <p:cNvPr id="27651" name="Rectangle 1027"/>
          <p:cNvSpPr>
            <a:spLocks noGrp="1" noChangeArrowheads="1"/>
          </p:cNvSpPr>
          <p:nvPr>
            <p:ph idx="1"/>
          </p:nvPr>
        </p:nvSpPr>
        <p:spPr>
          <a:xfrm>
            <a:off x="1143000" y="1447800"/>
            <a:ext cx="7772400" cy="4114800"/>
          </a:xfrm>
          <a:noFill/>
          <a:ln/>
        </p:spPr>
        <p:txBody>
          <a:bodyPr>
            <a:normAutofit fontScale="92500" lnSpcReduction="20000"/>
          </a:bodyPr>
          <a:lstStyle/>
          <a:p>
            <a:pPr>
              <a:buSzPct val="70000"/>
              <a:buFont typeface="Monotype Sorts" pitchFamily="2" charset="2"/>
              <a:buNone/>
            </a:pPr>
            <a:r>
              <a:rPr lang="en-US" altLang="en-US" dirty="0" smtClean="0"/>
              <a:t>- </a:t>
            </a:r>
            <a:r>
              <a:rPr lang="en-US" altLang="en-US" dirty="0" err="1"/>
              <a:t>vaso</a:t>
            </a:r>
            <a:r>
              <a:rPr lang="en-US" altLang="en-US" dirty="0"/>
              <a:t>-occlusion from sickled RBCs </a:t>
            </a:r>
          </a:p>
          <a:p>
            <a:pPr>
              <a:buSzPct val="70000"/>
              <a:buFont typeface="Monotype Sorts" pitchFamily="2" charset="2"/>
              <a:buNone/>
            </a:pPr>
            <a:r>
              <a:rPr lang="en-US" altLang="en-US" dirty="0"/>
              <a:t>  -  increased RBC destruction</a:t>
            </a:r>
          </a:p>
          <a:p>
            <a:pPr>
              <a:buSzPct val="70000"/>
              <a:buFont typeface="Monotype Sorts" pitchFamily="2" charset="2"/>
              <a:buNone/>
            </a:pPr>
            <a:r>
              <a:rPr lang="en-US" altLang="en-US" dirty="0"/>
              <a:t>  -  splenic congestion and enlargement</a:t>
            </a:r>
          </a:p>
          <a:p>
            <a:pPr>
              <a:buSzPct val="70000"/>
              <a:buFont typeface="Monotype Sorts" pitchFamily="2" charset="2"/>
              <a:buNone/>
            </a:pPr>
            <a:r>
              <a:rPr lang="en-US" altLang="en-US" dirty="0"/>
              <a:t>  -  hepatomegaly, liver failure</a:t>
            </a:r>
          </a:p>
          <a:p>
            <a:pPr>
              <a:buSzPct val="70000"/>
              <a:buFont typeface="Monotype Sorts" pitchFamily="2" charset="2"/>
              <a:buNone/>
            </a:pPr>
            <a:r>
              <a:rPr lang="en-US" altLang="en-US" dirty="0"/>
              <a:t>  -  renal ischemia, hematuria</a:t>
            </a:r>
          </a:p>
          <a:p>
            <a:pPr>
              <a:buSzPct val="70000"/>
              <a:buFont typeface="Monotype Sorts" pitchFamily="2" charset="2"/>
              <a:buNone/>
            </a:pPr>
            <a:r>
              <a:rPr lang="en-US" altLang="en-US" dirty="0"/>
              <a:t>  -  osteoporosis, lordosis, kyphosis</a:t>
            </a:r>
          </a:p>
          <a:p>
            <a:pPr>
              <a:buSzPct val="70000"/>
              <a:buFont typeface="Monotype Sorts" pitchFamily="2" charset="2"/>
              <a:buNone/>
            </a:pPr>
            <a:r>
              <a:rPr lang="en-US" altLang="en-US" dirty="0"/>
              <a:t>  -  cardiomegaly, heart failure, stroke  </a:t>
            </a:r>
          </a:p>
          <a:p>
            <a:pPr>
              <a:buSzPct val="70000"/>
              <a:buFont typeface="Monotype Sorts" pitchFamily="2" charset="2"/>
              <a:buNone/>
            </a:pPr>
            <a:endParaRPr lang="en-US" altLang="en-US" dirty="0"/>
          </a:p>
          <a:p>
            <a:pPr>
              <a:buSzPct val="70000"/>
              <a:buFont typeface="Monotype Sorts" pitchFamily="2" charset="2"/>
              <a:buNone/>
            </a:pPr>
            <a:r>
              <a:rPr lang="en-US" altLang="en-US" dirty="0"/>
              <a:t>   </a:t>
            </a:r>
          </a:p>
        </p:txBody>
      </p:sp>
    </p:spTree>
    <p:extLst>
      <p:ext uri="{BB962C8B-B14F-4D97-AF65-F5344CB8AC3E}">
        <p14:creationId xmlns:p14="http://schemas.microsoft.com/office/powerpoint/2010/main" val="213258480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8" name="Picture 2" descr="msotw9_temp0"/>
          <p:cNvPicPr>
            <a:picLocks noChangeAspect="1" noChangeArrowheads="1"/>
          </p:cNvPicPr>
          <p:nvPr/>
        </p:nvPicPr>
        <p:blipFill>
          <a:blip r:embed="rId2" cstate="print"/>
          <a:srcRect/>
          <a:stretch>
            <a:fillRect/>
          </a:stretch>
        </p:blipFill>
        <p:spPr bwMode="auto">
          <a:xfrm>
            <a:off x="152400" y="0"/>
            <a:ext cx="8991600" cy="6858000"/>
          </a:xfrm>
          <a:prstGeom prst="rect">
            <a:avLst/>
          </a:prstGeom>
          <a:noFill/>
          <a:ln w="9525">
            <a:noFill/>
            <a:miter lim="800000"/>
            <a:headEnd/>
            <a:tailEnd/>
          </a:ln>
          <a:effectLst/>
        </p:spPr>
      </p:pic>
      <p:sp>
        <p:nvSpPr>
          <p:cNvPr id="96259" name="Text Box 3"/>
          <p:cNvSpPr txBox="1">
            <a:spLocks noChangeArrowheads="1"/>
          </p:cNvSpPr>
          <p:nvPr/>
        </p:nvSpPr>
        <p:spPr bwMode="auto">
          <a:xfrm>
            <a:off x="4860925" y="6356350"/>
            <a:ext cx="2320925" cy="366713"/>
          </a:xfrm>
          <a:prstGeom prst="rect">
            <a:avLst/>
          </a:prstGeom>
          <a:noFill/>
          <a:ln w="9525">
            <a:noFill/>
            <a:miter lim="800000"/>
            <a:headEnd/>
            <a:tailEnd/>
          </a:ln>
          <a:effectLst/>
        </p:spPr>
        <p:txBody>
          <a:bodyPr wrap="none">
            <a:spAutoFit/>
          </a:bodyPr>
          <a:lstStyle/>
          <a:p>
            <a:r>
              <a:rPr lang="en-US">
                <a:latin typeface="Tahoma" pitchFamily="34" charset="0"/>
              </a:rPr>
              <a:t>Whaley &amp; Wong Text</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36</a:t>
            </a:fld>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457200" y="274638"/>
            <a:ext cx="8229600" cy="868362"/>
          </a:xfrm>
        </p:spPr>
        <p:style>
          <a:lnRef idx="1">
            <a:schemeClr val="accent3"/>
          </a:lnRef>
          <a:fillRef idx="2">
            <a:schemeClr val="accent3"/>
          </a:fillRef>
          <a:effectRef idx="1">
            <a:schemeClr val="accent3"/>
          </a:effectRef>
          <a:fontRef idx="minor">
            <a:schemeClr val="dk1"/>
          </a:fontRef>
        </p:style>
        <p:txBody>
          <a:bodyPr/>
          <a:lstStyle/>
          <a:p>
            <a:r>
              <a:rPr lang="en-US" dirty="0"/>
              <a:t>Body Systems Affected by SS</a:t>
            </a:r>
          </a:p>
        </p:txBody>
      </p:sp>
      <p:sp>
        <p:nvSpPr>
          <p:cNvPr id="97283" name="Rectangle 3"/>
          <p:cNvSpPr>
            <a:spLocks noGrp="1" noChangeArrowheads="1"/>
          </p:cNvSpPr>
          <p:nvPr>
            <p:ph type="body" idx="1"/>
          </p:nvPr>
        </p:nvSpPr>
        <p:spPr/>
        <p:txBody>
          <a:bodyPr/>
          <a:lstStyle/>
          <a:p>
            <a:r>
              <a:rPr lang="en-US" sz="2600"/>
              <a:t>Brain: CVA – paralysis - death</a:t>
            </a:r>
          </a:p>
          <a:p>
            <a:r>
              <a:rPr lang="en-US" sz="2600"/>
              <a:t>Eyes: retinopathy – blindness</a:t>
            </a:r>
          </a:p>
          <a:p>
            <a:r>
              <a:rPr lang="en-US" sz="2600"/>
              <a:t>Lungs: pneumonia</a:t>
            </a:r>
          </a:p>
          <a:p>
            <a:r>
              <a:rPr lang="en-US" sz="2600"/>
              <a:t>Abdomen: pain, hepatomegaly, splenomegaly (medical emergency due to possible rupture</a:t>
            </a:r>
          </a:p>
          <a:p>
            <a:r>
              <a:rPr lang="en-US" sz="2600"/>
              <a:t>Skeletal: joint pain, bone pain – osteomyelitis</a:t>
            </a:r>
          </a:p>
          <a:p>
            <a:r>
              <a:rPr lang="en-US" sz="2600"/>
              <a:t>Skin: chronic ulcers – poor wound healing</a:t>
            </a:r>
          </a:p>
          <a:p>
            <a:endParaRPr lang="en-US" sz="2600"/>
          </a:p>
        </p:txBody>
      </p:sp>
      <p:sp>
        <p:nvSpPr>
          <p:cNvPr id="4" name="Slide Number Placeholder 3"/>
          <p:cNvSpPr>
            <a:spLocks noGrp="1"/>
          </p:cNvSpPr>
          <p:nvPr>
            <p:ph type="sldNum" sz="quarter" idx="12"/>
          </p:nvPr>
        </p:nvSpPr>
        <p:spPr/>
        <p:txBody>
          <a:bodyPr/>
          <a:lstStyle/>
          <a:p>
            <a:fld id="{B6F15528-21DE-4FAA-801E-634DDDAF4B2B}" type="slidenum">
              <a:rPr lang="en-US" smtClean="0"/>
              <a:pPr/>
              <a:t>37</a:t>
            </a:fld>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7" name="Text Box 3"/>
          <p:cNvSpPr txBox="1">
            <a:spLocks noChangeArrowheads="1"/>
          </p:cNvSpPr>
          <p:nvPr/>
        </p:nvSpPr>
        <p:spPr bwMode="auto">
          <a:xfrm>
            <a:off x="533400" y="2438400"/>
            <a:ext cx="263525" cy="1006475"/>
          </a:xfrm>
          <a:prstGeom prst="rect">
            <a:avLst/>
          </a:prstGeom>
          <a:noFill/>
          <a:ln w="9525">
            <a:noFill/>
            <a:miter lim="800000"/>
            <a:headEnd/>
            <a:tailEnd/>
          </a:ln>
          <a:effectLst/>
        </p:spPr>
        <p:txBody>
          <a:bodyPr wrap="none">
            <a:spAutoFit/>
          </a:bodyPr>
          <a:lstStyle/>
          <a:p>
            <a:endParaRPr lang="en-US" b="0"/>
          </a:p>
          <a:p>
            <a:endParaRPr lang="en-US" b="0"/>
          </a:p>
          <a:p>
            <a:r>
              <a:rPr lang="en-US" b="0"/>
              <a:t> </a:t>
            </a:r>
          </a:p>
        </p:txBody>
      </p:sp>
      <p:sp>
        <p:nvSpPr>
          <p:cNvPr id="72708" name="Text Box 4"/>
          <p:cNvSpPr txBox="1">
            <a:spLocks noChangeArrowheads="1"/>
          </p:cNvSpPr>
          <p:nvPr/>
        </p:nvSpPr>
        <p:spPr bwMode="auto">
          <a:xfrm>
            <a:off x="1371600" y="533400"/>
            <a:ext cx="6365875" cy="762000"/>
          </a:xfrm>
          <a:prstGeom prst="rect">
            <a:avLst/>
          </a:prstGeom>
          <a:noFill/>
          <a:ln w="9525">
            <a:noFill/>
            <a:miter lim="800000"/>
            <a:headEnd/>
            <a:tailEnd/>
          </a:ln>
          <a:effectLst/>
        </p:spPr>
        <p:txBody>
          <a:bodyPr wrap="none">
            <a:spAutoFit/>
          </a:bodyPr>
          <a:lstStyle/>
          <a:p>
            <a:r>
              <a:rPr lang="en-US" sz="4400" b="0">
                <a:solidFill>
                  <a:schemeClr val="folHlink"/>
                </a:solidFill>
                <a:latin typeface="Bookman Old Style" pitchFamily="18" charset="0"/>
              </a:rPr>
              <a:t>Medical Complications</a:t>
            </a:r>
          </a:p>
        </p:txBody>
      </p:sp>
      <p:sp>
        <p:nvSpPr>
          <p:cNvPr id="72710" name="Rectangle 6"/>
          <p:cNvSpPr>
            <a:spLocks noChangeArrowheads="1"/>
          </p:cNvSpPr>
          <p:nvPr/>
        </p:nvSpPr>
        <p:spPr bwMode="auto">
          <a:xfrm>
            <a:off x="762000" y="1828800"/>
            <a:ext cx="3200400" cy="4708981"/>
          </a:xfrm>
          <a:prstGeom prst="rect">
            <a:avLst/>
          </a:prstGeom>
          <a:noFill/>
          <a:ln w="9525">
            <a:noFill/>
            <a:miter lim="800000"/>
            <a:headEnd/>
            <a:tailEnd/>
          </a:ln>
          <a:effectLst/>
        </p:spPr>
        <p:txBody>
          <a:bodyPr>
            <a:spAutoFit/>
          </a:bodyPr>
          <a:lstStyle/>
          <a:p>
            <a:pPr marL="457200" indent="-457200">
              <a:spcBef>
                <a:spcPct val="50000"/>
              </a:spcBef>
              <a:buFontTx/>
              <a:buAutoNum type="arabicPeriod"/>
            </a:pPr>
            <a:r>
              <a:rPr lang="en-US" sz="2400" b="0" dirty="0"/>
              <a:t>pain episodes </a:t>
            </a:r>
          </a:p>
          <a:p>
            <a:pPr marL="457200" indent="-457200">
              <a:spcBef>
                <a:spcPct val="50000"/>
              </a:spcBef>
              <a:buFontTx/>
              <a:buAutoNum type="arabicPeriod"/>
            </a:pPr>
            <a:r>
              <a:rPr lang="en-US" sz="2400" b="0" dirty="0"/>
              <a:t>strokes </a:t>
            </a:r>
          </a:p>
          <a:p>
            <a:pPr marL="457200" indent="-457200">
              <a:spcBef>
                <a:spcPct val="50000"/>
              </a:spcBef>
              <a:buFontTx/>
              <a:buAutoNum type="arabicPeriod"/>
            </a:pPr>
            <a:r>
              <a:rPr lang="en-US" sz="2400" b="0" dirty="0"/>
              <a:t>increased infections</a:t>
            </a:r>
          </a:p>
          <a:p>
            <a:pPr marL="457200" indent="-457200">
              <a:spcBef>
                <a:spcPct val="50000"/>
              </a:spcBef>
              <a:buFontTx/>
              <a:buAutoNum type="arabicPeriod"/>
            </a:pPr>
            <a:r>
              <a:rPr lang="en-US" sz="2400" b="0" dirty="0"/>
              <a:t>leg ulcers </a:t>
            </a:r>
          </a:p>
          <a:p>
            <a:pPr marL="457200" indent="-457200">
              <a:spcBef>
                <a:spcPct val="50000"/>
              </a:spcBef>
              <a:buFontTx/>
              <a:buAutoNum type="arabicPeriod"/>
            </a:pPr>
            <a:r>
              <a:rPr lang="en-US" sz="2400" b="0" dirty="0"/>
              <a:t>bone damage </a:t>
            </a:r>
          </a:p>
          <a:p>
            <a:pPr marL="457200" indent="-457200">
              <a:spcBef>
                <a:spcPct val="50000"/>
              </a:spcBef>
              <a:buFontTx/>
              <a:buAutoNum type="arabicPeriod"/>
            </a:pPr>
            <a:r>
              <a:rPr lang="en-US" sz="2400" b="0" dirty="0"/>
              <a:t>yellow eyes or jaundice </a:t>
            </a:r>
          </a:p>
          <a:p>
            <a:pPr marL="457200" indent="-457200">
              <a:spcBef>
                <a:spcPct val="50000"/>
              </a:spcBef>
              <a:buFontTx/>
              <a:buAutoNum type="arabicPeriod"/>
            </a:pPr>
            <a:r>
              <a:rPr lang="en-US" sz="2400" b="0" dirty="0"/>
              <a:t>early gallstones </a:t>
            </a:r>
          </a:p>
          <a:p>
            <a:pPr marL="457200" indent="-457200">
              <a:spcBef>
                <a:spcPct val="50000"/>
              </a:spcBef>
              <a:buFontTx/>
              <a:buAutoNum type="arabicPeriod"/>
            </a:pPr>
            <a:r>
              <a:rPr lang="en-US" sz="2400" b="0" dirty="0"/>
              <a:t>lung blockage</a:t>
            </a:r>
          </a:p>
        </p:txBody>
      </p:sp>
      <p:sp>
        <p:nvSpPr>
          <p:cNvPr id="72711" name="Rectangle 7"/>
          <p:cNvSpPr>
            <a:spLocks noChangeArrowheads="1"/>
          </p:cNvSpPr>
          <p:nvPr/>
        </p:nvSpPr>
        <p:spPr bwMode="auto">
          <a:xfrm>
            <a:off x="4267200" y="1676400"/>
            <a:ext cx="4495800" cy="5078313"/>
          </a:xfrm>
          <a:prstGeom prst="rect">
            <a:avLst/>
          </a:prstGeom>
          <a:noFill/>
          <a:ln w="9525">
            <a:noFill/>
            <a:miter lim="800000"/>
            <a:headEnd/>
            <a:tailEnd/>
          </a:ln>
          <a:effectLst/>
        </p:spPr>
        <p:txBody>
          <a:bodyPr>
            <a:spAutoFit/>
          </a:bodyPr>
          <a:lstStyle/>
          <a:p>
            <a:pPr marL="457200" indent="-457200">
              <a:spcBef>
                <a:spcPct val="50000"/>
              </a:spcBef>
            </a:pPr>
            <a:endParaRPr lang="en-US" sz="2400" b="0" dirty="0"/>
          </a:p>
          <a:p>
            <a:pPr marL="457200" indent="-457200">
              <a:buFontTx/>
              <a:buAutoNum type="arabicPeriod" startAt="9"/>
            </a:pPr>
            <a:r>
              <a:rPr lang="en-US" sz="2400" b="0" dirty="0"/>
              <a:t>kidney damage and </a:t>
            </a:r>
          </a:p>
          <a:p>
            <a:pPr marL="457200" indent="-457200"/>
            <a:r>
              <a:rPr lang="en-US" sz="2400" b="0" dirty="0"/>
              <a:t>     loss of body water in urine </a:t>
            </a:r>
          </a:p>
          <a:p>
            <a:pPr marL="457200" indent="-457200">
              <a:spcBef>
                <a:spcPct val="50000"/>
              </a:spcBef>
              <a:buFontTx/>
              <a:buAutoNum type="arabicPeriod" startAt="10"/>
            </a:pPr>
            <a:r>
              <a:rPr lang="en-US" sz="2400" b="0" dirty="0"/>
              <a:t>painful erections in men (</a:t>
            </a:r>
            <a:r>
              <a:rPr lang="en-US" sz="2400" b="0" dirty="0" err="1"/>
              <a:t>priapism</a:t>
            </a:r>
            <a:r>
              <a:rPr lang="en-US" sz="2400" b="0" dirty="0"/>
              <a:t>) </a:t>
            </a:r>
          </a:p>
          <a:p>
            <a:pPr marL="457200" indent="-457200">
              <a:spcBef>
                <a:spcPct val="50000"/>
              </a:spcBef>
              <a:buFontTx/>
              <a:buAutoNum type="arabicPeriod" startAt="10"/>
            </a:pPr>
            <a:r>
              <a:rPr lang="en-US" sz="2400" b="0" dirty="0"/>
              <a:t>blood blockage in the spleen or liver (sequestration) </a:t>
            </a:r>
          </a:p>
          <a:p>
            <a:pPr marL="457200" indent="-457200">
              <a:spcBef>
                <a:spcPct val="50000"/>
              </a:spcBef>
              <a:buFontTx/>
              <a:buAutoNum type="arabicPeriod" startAt="10"/>
            </a:pPr>
            <a:r>
              <a:rPr lang="en-US" sz="2400" b="0" dirty="0"/>
              <a:t>eye damage </a:t>
            </a:r>
          </a:p>
          <a:p>
            <a:pPr marL="457200" indent="-457200">
              <a:spcBef>
                <a:spcPct val="50000"/>
              </a:spcBef>
              <a:buFontTx/>
              <a:buAutoNum type="arabicPeriod" startAt="10"/>
            </a:pPr>
            <a:r>
              <a:rPr lang="en-US" sz="2400" b="0" dirty="0"/>
              <a:t>low red blood cell counts (anemia) </a:t>
            </a:r>
          </a:p>
          <a:p>
            <a:pPr marL="457200" indent="-457200">
              <a:spcBef>
                <a:spcPct val="50000"/>
              </a:spcBef>
              <a:buFontTx/>
              <a:buAutoNum type="arabicPeriod" startAt="10"/>
            </a:pPr>
            <a:r>
              <a:rPr lang="en-US" sz="2400" b="0" dirty="0"/>
              <a:t>delayed growth </a:t>
            </a:r>
          </a:p>
        </p:txBody>
      </p:sp>
      <p:sp>
        <p:nvSpPr>
          <p:cNvPr id="6" name="Slide Number Placeholder 5"/>
          <p:cNvSpPr>
            <a:spLocks noGrp="1"/>
          </p:cNvSpPr>
          <p:nvPr>
            <p:ph type="sldNum" sz="quarter" idx="12"/>
          </p:nvPr>
        </p:nvSpPr>
        <p:spPr/>
        <p:txBody>
          <a:bodyPr/>
          <a:lstStyle/>
          <a:p>
            <a:fld id="{B6F15528-21DE-4FAA-801E-634DDDAF4B2B}" type="slidenum">
              <a:rPr lang="en-US" smtClean="0"/>
              <a:pPr/>
              <a:t>38</a:t>
            </a:fld>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ChangeArrowheads="1"/>
          </p:cNvSpPr>
          <p:nvPr/>
        </p:nvSpPr>
        <p:spPr bwMode="auto">
          <a:xfrm>
            <a:off x="1066800" y="4572000"/>
            <a:ext cx="7391400" cy="854075"/>
          </a:xfrm>
          <a:prstGeom prst="rect">
            <a:avLst/>
          </a:prstGeom>
          <a:noFill/>
          <a:ln w="9525">
            <a:noFill/>
            <a:miter lim="800000"/>
            <a:headEnd/>
            <a:tailEnd/>
          </a:ln>
          <a:effectLst/>
        </p:spPr>
        <p:txBody>
          <a:bodyPr>
            <a:spAutoFit/>
          </a:bodyPr>
          <a:lstStyle/>
          <a:p>
            <a:pPr>
              <a:spcBef>
                <a:spcPct val="50000"/>
              </a:spcBef>
              <a:buFontTx/>
              <a:buChar char="•"/>
            </a:pPr>
            <a:endParaRPr lang="en-US"/>
          </a:p>
          <a:p>
            <a:pPr>
              <a:spcBef>
                <a:spcPct val="50000"/>
              </a:spcBef>
              <a:buFontTx/>
              <a:buChar char="•"/>
            </a:pPr>
            <a:endParaRPr lang="en-US"/>
          </a:p>
        </p:txBody>
      </p:sp>
      <p:sp>
        <p:nvSpPr>
          <p:cNvPr id="134147" name="Text Box 3"/>
          <p:cNvSpPr txBox="1">
            <a:spLocks noChangeArrowheads="1"/>
          </p:cNvSpPr>
          <p:nvPr/>
        </p:nvSpPr>
        <p:spPr bwMode="auto">
          <a:xfrm>
            <a:off x="609600" y="685800"/>
            <a:ext cx="7696200" cy="94615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en-US" sz="2800" b="1" dirty="0">
                <a:solidFill>
                  <a:schemeClr val="tx1"/>
                </a:solidFill>
              </a:rPr>
              <a:t>Serious Complications: PAIN</a:t>
            </a:r>
          </a:p>
          <a:p>
            <a:pPr algn="ctr"/>
            <a:r>
              <a:rPr lang="en-US" sz="2800" b="1" dirty="0">
                <a:solidFill>
                  <a:schemeClr val="tx1"/>
                </a:solidFill>
              </a:rPr>
              <a:t>Recurrent Pain </a:t>
            </a:r>
            <a:r>
              <a:rPr lang="en-US" sz="2800" b="1" dirty="0" smtClean="0">
                <a:solidFill>
                  <a:schemeClr val="tx1"/>
                </a:solidFill>
              </a:rPr>
              <a:t>Episodes</a:t>
            </a:r>
            <a:endParaRPr lang="en-US" sz="2800" b="1" dirty="0">
              <a:solidFill>
                <a:schemeClr val="tx1"/>
              </a:solidFill>
            </a:endParaRPr>
          </a:p>
        </p:txBody>
      </p:sp>
      <p:sp>
        <p:nvSpPr>
          <p:cNvPr id="134148" name="Rectangle 4"/>
          <p:cNvSpPr>
            <a:spLocks noChangeArrowheads="1"/>
          </p:cNvSpPr>
          <p:nvPr/>
        </p:nvSpPr>
        <p:spPr bwMode="auto">
          <a:xfrm>
            <a:off x="457200" y="1981200"/>
            <a:ext cx="7924800" cy="4459288"/>
          </a:xfrm>
          <a:prstGeom prst="rect">
            <a:avLst/>
          </a:prstGeom>
          <a:noFill/>
          <a:ln w="9525">
            <a:noFill/>
            <a:miter lim="800000"/>
            <a:headEnd/>
            <a:tailEnd/>
          </a:ln>
          <a:effectLst/>
        </p:spPr>
        <p:txBody>
          <a:bodyPr/>
          <a:lstStyle/>
          <a:p>
            <a:pPr marL="342900" indent="-342900">
              <a:spcBef>
                <a:spcPct val="20000"/>
              </a:spcBef>
              <a:buClr>
                <a:schemeClr val="folHlink"/>
              </a:buClr>
              <a:buSzPct val="60000"/>
              <a:buFont typeface="Wingdings" pitchFamily="2" charset="2"/>
              <a:buChar char="n"/>
            </a:pPr>
            <a:r>
              <a:rPr lang="en-US" sz="2800" b="0" dirty="0"/>
              <a:t>Occur at any age but appear to be particularly frequent during late adolescence and early adult life </a:t>
            </a:r>
          </a:p>
          <a:p>
            <a:pPr marL="742950" lvl="1" indent="-285750">
              <a:buClr>
                <a:schemeClr val="hlink"/>
              </a:buClr>
              <a:buFont typeface="Wingdings" pitchFamily="2" charset="2"/>
              <a:buChar char="§"/>
            </a:pPr>
            <a:r>
              <a:rPr lang="en-US" sz="2400" b="0" dirty="0"/>
              <a:t>Unpredictable </a:t>
            </a:r>
          </a:p>
          <a:p>
            <a:pPr marL="742950" lvl="1" indent="-285750">
              <a:buClr>
                <a:schemeClr val="hlink"/>
              </a:buClr>
              <a:buFont typeface="Wingdings" pitchFamily="2" charset="2"/>
              <a:buChar char="§"/>
            </a:pPr>
            <a:r>
              <a:rPr lang="en-US" sz="2400" b="0" dirty="0"/>
              <a:t>Red Blood Cells get stuck in the small veins and prevent normal blood flow</a:t>
            </a:r>
          </a:p>
          <a:p>
            <a:pPr marL="742950" lvl="1" indent="-285750">
              <a:buClr>
                <a:schemeClr val="hlink"/>
              </a:buClr>
              <a:buFont typeface="Wingdings" pitchFamily="2" charset="2"/>
              <a:buChar char="§"/>
            </a:pPr>
            <a:r>
              <a:rPr lang="en-US" sz="2400" b="0" dirty="0"/>
              <a:t>Characterized by </a:t>
            </a:r>
            <a:r>
              <a:rPr lang="en-US" sz="2400" u="sng" dirty="0" smtClean="0">
                <a:solidFill>
                  <a:schemeClr val="hlink"/>
                </a:solidFill>
                <a:effectLst>
                  <a:outerShdw blurRad="38100" dist="38100" dir="2700000" algn="tl">
                    <a:srgbClr val="C0C0C0"/>
                  </a:outerShdw>
                </a:effectLst>
              </a:rPr>
              <a:t>sever </a:t>
            </a:r>
            <a:r>
              <a:rPr lang="en-US" sz="2400" b="0" dirty="0" smtClean="0"/>
              <a:t>pain </a:t>
            </a:r>
            <a:r>
              <a:rPr lang="en-US" sz="2400" b="0" dirty="0"/>
              <a:t>in the back, chest, abdomen, extremities, and head </a:t>
            </a:r>
          </a:p>
          <a:p>
            <a:pPr marL="742950" lvl="1" indent="-285750">
              <a:buClr>
                <a:schemeClr val="hlink"/>
              </a:buClr>
              <a:buFont typeface="Wingdings" pitchFamily="2" charset="2"/>
              <a:buChar char="§"/>
            </a:pPr>
            <a:r>
              <a:rPr lang="en-US" sz="2400" b="0" dirty="0"/>
              <a:t>Highly disruptive to life </a:t>
            </a:r>
          </a:p>
          <a:p>
            <a:pPr marL="742950" lvl="1" indent="-285750">
              <a:buClr>
                <a:schemeClr val="hlink"/>
              </a:buClr>
              <a:buFont typeface="Wingdings" pitchFamily="2" charset="2"/>
              <a:buChar char="§"/>
            </a:pPr>
            <a:r>
              <a:rPr lang="en-US" sz="2400" b="0" dirty="0"/>
              <a:t>Most common reasons for individuals to seek health care</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39</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274638"/>
            <a:ext cx="8229600" cy="868362"/>
          </a:xfrm>
          <a:ln/>
        </p:spPr>
        <p:style>
          <a:lnRef idx="1">
            <a:schemeClr val="accent2"/>
          </a:lnRef>
          <a:fillRef idx="2">
            <a:schemeClr val="accent2"/>
          </a:fillRef>
          <a:effectRef idx="1">
            <a:schemeClr val="accent2"/>
          </a:effectRef>
          <a:fontRef idx="minor">
            <a:schemeClr val="dk1"/>
          </a:fontRef>
        </p:style>
        <p:txBody>
          <a:bodyPr/>
          <a:lstStyle/>
          <a:p>
            <a:pPr algn="ctr"/>
            <a:r>
              <a:rPr lang="en-US" altLang="en-US" dirty="0"/>
              <a:t>Components of the Blood</a:t>
            </a:r>
          </a:p>
        </p:txBody>
      </p:sp>
      <p:sp>
        <p:nvSpPr>
          <p:cNvPr id="7171" name="Rectangle 3"/>
          <p:cNvSpPr>
            <a:spLocks noGrp="1" noChangeArrowheads="1"/>
          </p:cNvSpPr>
          <p:nvPr>
            <p:ph idx="1"/>
          </p:nvPr>
        </p:nvSpPr>
        <p:spPr>
          <a:noFill/>
          <a:ln/>
        </p:spPr>
        <p:txBody>
          <a:bodyPr/>
          <a:lstStyle/>
          <a:p>
            <a:pPr>
              <a:buSzPct val="70000"/>
            </a:pPr>
            <a:r>
              <a:rPr lang="en-US" altLang="en-US"/>
              <a:t>Blood:</a:t>
            </a:r>
          </a:p>
          <a:p>
            <a:pPr lvl="1"/>
            <a:r>
              <a:rPr lang="en-US" altLang="en-US"/>
              <a:t>Plasma </a:t>
            </a:r>
          </a:p>
          <a:p>
            <a:pPr lvl="2"/>
            <a:r>
              <a:rPr lang="en-US" altLang="en-US"/>
              <a:t>water, albumin, electrolytes, clotting factors</a:t>
            </a:r>
          </a:p>
          <a:p>
            <a:pPr lvl="1"/>
            <a:r>
              <a:rPr lang="en-US" altLang="en-US"/>
              <a:t>Cellular Components</a:t>
            </a:r>
          </a:p>
          <a:p>
            <a:pPr lvl="2"/>
            <a:r>
              <a:rPr lang="en-US" altLang="en-US"/>
              <a:t>RBCs, WBCs, Platelets	</a:t>
            </a:r>
          </a:p>
          <a:p>
            <a:pPr lvl="2"/>
            <a:r>
              <a:rPr lang="en-US" altLang="en-US"/>
              <a:t>All formed in the red bone marrow (after birth)</a:t>
            </a:r>
          </a:p>
          <a:p>
            <a:pPr lvl="3"/>
            <a:r>
              <a:rPr lang="en-US" altLang="en-US"/>
              <a:t>In utero- spleen, thymus, liver</a:t>
            </a:r>
          </a:p>
          <a:p>
            <a:pPr lvl="2"/>
            <a:r>
              <a:rPr lang="en-US" altLang="en-US"/>
              <a:t>lymphatic system regulates maturation</a:t>
            </a:r>
          </a:p>
        </p:txBody>
      </p:sp>
    </p:spTree>
    <p:extLst>
      <p:ext uri="{BB962C8B-B14F-4D97-AF65-F5344CB8AC3E}">
        <p14:creationId xmlns:p14="http://schemas.microsoft.com/office/powerpoint/2010/main" val="186839826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7" name="Text Box 1027"/>
          <p:cNvSpPr txBox="1">
            <a:spLocks noChangeArrowheads="1"/>
          </p:cNvSpPr>
          <p:nvPr/>
        </p:nvSpPr>
        <p:spPr bwMode="auto">
          <a:xfrm>
            <a:off x="609600" y="630238"/>
            <a:ext cx="6629400" cy="701675"/>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square">
            <a:spAutoFit/>
          </a:bodyPr>
          <a:lstStyle/>
          <a:p>
            <a:r>
              <a:rPr lang="en-US" sz="4000" b="1" dirty="0">
                <a:solidFill>
                  <a:schemeClr val="folHlink"/>
                </a:solidFill>
              </a:rPr>
              <a:t>Alleviating Pain</a:t>
            </a:r>
          </a:p>
        </p:txBody>
      </p:sp>
      <p:sp>
        <p:nvSpPr>
          <p:cNvPr id="118788" name="Rectangle 1028"/>
          <p:cNvSpPr>
            <a:spLocks noChangeArrowheads="1"/>
          </p:cNvSpPr>
          <p:nvPr/>
        </p:nvSpPr>
        <p:spPr bwMode="auto">
          <a:xfrm>
            <a:off x="533400" y="1600200"/>
            <a:ext cx="8229600" cy="4778375"/>
          </a:xfrm>
          <a:prstGeom prst="rect">
            <a:avLst/>
          </a:prstGeom>
          <a:noFill/>
          <a:ln w="9525">
            <a:noFill/>
            <a:miter lim="800000"/>
            <a:headEnd/>
            <a:tailEnd/>
          </a:ln>
          <a:effectLst/>
        </p:spPr>
        <p:txBody>
          <a:bodyPr>
            <a:spAutoFit/>
          </a:bodyPr>
          <a:lstStyle/>
          <a:p>
            <a:pPr marL="457200" indent="-457200">
              <a:spcAft>
                <a:spcPct val="20000"/>
              </a:spcAft>
              <a:buClr>
                <a:schemeClr val="folHlink"/>
              </a:buClr>
              <a:buFont typeface="Wingdings" pitchFamily="2" charset="2"/>
              <a:buChar char="§"/>
            </a:pPr>
            <a:r>
              <a:rPr lang="en-US" sz="2200" b="0" dirty="0"/>
              <a:t>Warmth: increases blood flow </a:t>
            </a:r>
          </a:p>
          <a:p>
            <a:pPr marL="457200" indent="-457200">
              <a:spcAft>
                <a:spcPct val="20000"/>
              </a:spcAft>
              <a:buClr>
                <a:schemeClr val="folHlink"/>
              </a:buClr>
              <a:buFont typeface="Wingdings" pitchFamily="2" charset="2"/>
              <a:buChar char="§"/>
            </a:pPr>
            <a:r>
              <a:rPr lang="en-US" sz="2200" b="0" dirty="0"/>
              <a:t>Massaging and rubbing </a:t>
            </a:r>
          </a:p>
          <a:p>
            <a:pPr marL="457200" indent="-457200">
              <a:spcAft>
                <a:spcPct val="20000"/>
              </a:spcAft>
              <a:buClr>
                <a:schemeClr val="folHlink"/>
              </a:buClr>
              <a:buFont typeface="Wingdings" pitchFamily="2" charset="2"/>
              <a:buChar char="§"/>
            </a:pPr>
            <a:r>
              <a:rPr lang="en-US" sz="2200" b="0" dirty="0"/>
              <a:t>Heat from hot water bottles and deep heat creams</a:t>
            </a:r>
          </a:p>
          <a:p>
            <a:pPr marL="457200" indent="-457200">
              <a:spcAft>
                <a:spcPct val="20000"/>
              </a:spcAft>
              <a:buClr>
                <a:schemeClr val="folHlink"/>
              </a:buClr>
              <a:buFont typeface="Wingdings" pitchFamily="2" charset="2"/>
              <a:buChar char="§"/>
            </a:pPr>
            <a:r>
              <a:rPr lang="en-US" sz="2200" b="0" dirty="0"/>
              <a:t>Bandaging to support the painful region </a:t>
            </a:r>
          </a:p>
          <a:p>
            <a:pPr marL="457200" indent="-457200">
              <a:spcAft>
                <a:spcPct val="20000"/>
              </a:spcAft>
              <a:buClr>
                <a:schemeClr val="folHlink"/>
              </a:buClr>
              <a:buFont typeface="Wingdings" pitchFamily="2" charset="2"/>
              <a:buChar char="§"/>
            </a:pPr>
            <a:r>
              <a:rPr lang="en-US" sz="2200" b="0" dirty="0"/>
              <a:t>Resting the body</a:t>
            </a:r>
          </a:p>
          <a:p>
            <a:pPr marL="457200" indent="-457200">
              <a:spcAft>
                <a:spcPct val="20000"/>
              </a:spcAft>
              <a:buClr>
                <a:schemeClr val="folHlink"/>
              </a:buClr>
              <a:buFont typeface="Wingdings" pitchFamily="2" charset="2"/>
              <a:buChar char="§"/>
            </a:pPr>
            <a:r>
              <a:rPr lang="en-US" sz="2200" b="0" dirty="0"/>
              <a:t>Cognitive Behavioral Therapy</a:t>
            </a:r>
          </a:p>
          <a:p>
            <a:pPr marL="457200" indent="-457200">
              <a:spcAft>
                <a:spcPct val="20000"/>
              </a:spcAft>
              <a:buClr>
                <a:schemeClr val="folHlink"/>
              </a:buClr>
              <a:buFont typeface="Wingdings" pitchFamily="2" charset="2"/>
              <a:buChar char="§"/>
            </a:pPr>
            <a:r>
              <a:rPr lang="en-US" sz="2200" b="0" dirty="0"/>
              <a:t>Getting the sufferer to relax</a:t>
            </a:r>
          </a:p>
          <a:p>
            <a:pPr marL="914400" lvl="1" indent="-457200">
              <a:spcAft>
                <a:spcPct val="20000"/>
              </a:spcAft>
              <a:buClr>
                <a:schemeClr val="hlink"/>
              </a:buClr>
              <a:buFont typeface="Wingdings" pitchFamily="2" charset="2"/>
              <a:buChar char="§"/>
            </a:pPr>
            <a:r>
              <a:rPr lang="en-US" sz="2200" b="0" dirty="0"/>
              <a:t>deep breathing exercises </a:t>
            </a:r>
          </a:p>
          <a:p>
            <a:pPr marL="914400" lvl="1" indent="-457200">
              <a:spcAft>
                <a:spcPct val="20000"/>
              </a:spcAft>
              <a:buClr>
                <a:schemeClr val="hlink"/>
              </a:buClr>
              <a:buFont typeface="Wingdings" pitchFamily="2" charset="2"/>
              <a:buChar char="§"/>
            </a:pPr>
            <a:r>
              <a:rPr lang="en-US" sz="2200" b="0" dirty="0"/>
              <a:t>distracting the attention</a:t>
            </a:r>
          </a:p>
          <a:p>
            <a:pPr marL="914400" lvl="1" indent="-457200">
              <a:spcAft>
                <a:spcPct val="20000"/>
              </a:spcAft>
              <a:buClr>
                <a:schemeClr val="hlink"/>
              </a:buClr>
              <a:buFont typeface="Wingdings" pitchFamily="2" charset="2"/>
              <a:buChar char="§"/>
            </a:pPr>
            <a:r>
              <a:rPr lang="en-US" sz="2200" b="0" dirty="0"/>
              <a:t>by other psychological methods. </a:t>
            </a:r>
          </a:p>
          <a:p>
            <a:pPr marL="457200" indent="-457200">
              <a:spcAft>
                <a:spcPct val="20000"/>
              </a:spcAft>
              <a:buClr>
                <a:schemeClr val="folHlink"/>
              </a:buClr>
              <a:buFont typeface="Wingdings" pitchFamily="2" charset="2"/>
              <a:buChar char="§"/>
            </a:pPr>
            <a:r>
              <a:rPr lang="en-US" sz="2200" b="0" dirty="0"/>
              <a:t>Pain-killing medicines (analgesics): </a:t>
            </a:r>
            <a:r>
              <a:rPr lang="en-US" sz="2200" b="0" dirty="0" err="1"/>
              <a:t>paracetamol</a:t>
            </a:r>
            <a:r>
              <a:rPr lang="en-US" sz="2200" b="0" dirty="0"/>
              <a:t>, codeine non-steroidal anti-inflammatory, morphine if necessary</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40</a:t>
            </a:fld>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ChangeArrowheads="1"/>
          </p:cNvSpPr>
          <p:nvPr/>
        </p:nvSpPr>
        <p:spPr bwMode="auto">
          <a:xfrm>
            <a:off x="457200" y="1905000"/>
            <a:ext cx="8001000" cy="4116388"/>
          </a:xfrm>
          <a:prstGeom prst="rect">
            <a:avLst/>
          </a:prstGeom>
          <a:noFill/>
          <a:ln w="9525">
            <a:noFill/>
            <a:miter lim="800000"/>
            <a:headEnd/>
            <a:tailEnd/>
          </a:ln>
          <a:effectLst/>
        </p:spPr>
        <p:txBody>
          <a:bodyPr>
            <a:spAutoFit/>
          </a:bodyPr>
          <a:lstStyle/>
          <a:p>
            <a:pPr marL="457200" indent="-457200">
              <a:spcBef>
                <a:spcPct val="50000"/>
              </a:spcBef>
              <a:buFontTx/>
              <a:buAutoNum type="arabicPeriod"/>
            </a:pPr>
            <a:r>
              <a:rPr lang="en-US" sz="2200" b="0" dirty="0"/>
              <a:t>Taking the folic acid (</a:t>
            </a:r>
            <a:r>
              <a:rPr lang="en-US" sz="2200" b="0" dirty="0" err="1"/>
              <a:t>folate</a:t>
            </a:r>
            <a:r>
              <a:rPr lang="en-US" sz="2200" b="0" dirty="0"/>
              <a:t>) daily to help make new red cells</a:t>
            </a:r>
          </a:p>
          <a:p>
            <a:pPr marL="457200" indent="-457200">
              <a:spcBef>
                <a:spcPct val="50000"/>
              </a:spcBef>
              <a:buFontTx/>
              <a:buAutoNum type="arabicPeriod"/>
            </a:pPr>
            <a:r>
              <a:rPr lang="en-US" sz="2200" b="0" dirty="0"/>
              <a:t>Daily penicillin until age six to prevent serious infection </a:t>
            </a:r>
          </a:p>
          <a:p>
            <a:pPr marL="457200" indent="-457200">
              <a:spcBef>
                <a:spcPct val="50000"/>
              </a:spcBef>
              <a:buFontTx/>
              <a:buAutoNum type="arabicPeriod"/>
            </a:pPr>
            <a:r>
              <a:rPr lang="en-US" sz="2200" b="0" dirty="0"/>
              <a:t>Drinking plenty of water daily (8-10 glasses for adults) </a:t>
            </a:r>
          </a:p>
          <a:p>
            <a:pPr marL="457200" indent="-457200">
              <a:spcBef>
                <a:spcPct val="50000"/>
              </a:spcBef>
              <a:buFontTx/>
              <a:buAutoNum type="arabicPeriod"/>
            </a:pPr>
            <a:r>
              <a:rPr lang="en-US" sz="2200" b="0" dirty="0"/>
              <a:t>Avoiding too hot or too cold temperatures </a:t>
            </a:r>
          </a:p>
          <a:p>
            <a:pPr marL="457200" indent="-457200">
              <a:spcBef>
                <a:spcPct val="50000"/>
              </a:spcBef>
              <a:buFontTx/>
              <a:buAutoNum type="arabicPeriod"/>
            </a:pPr>
            <a:r>
              <a:rPr lang="en-US" sz="2200" b="0" dirty="0"/>
              <a:t>Avoiding over exertion and stress </a:t>
            </a:r>
          </a:p>
          <a:p>
            <a:pPr marL="457200" indent="-457200">
              <a:spcBef>
                <a:spcPct val="50000"/>
              </a:spcBef>
              <a:buFontTx/>
              <a:buAutoNum type="arabicPeriod"/>
            </a:pPr>
            <a:r>
              <a:rPr lang="en-US" sz="2200" b="0" dirty="0"/>
              <a:t>Getting plenty of rest </a:t>
            </a:r>
          </a:p>
          <a:p>
            <a:pPr marL="457200" indent="-457200">
              <a:spcBef>
                <a:spcPct val="50000"/>
              </a:spcBef>
              <a:buFontTx/>
              <a:buAutoNum type="arabicPeriod"/>
            </a:pPr>
            <a:r>
              <a:rPr lang="en-US" sz="2200" b="0" dirty="0"/>
              <a:t>Getting regular check-ups from knowledgeable health care providers </a:t>
            </a:r>
          </a:p>
        </p:txBody>
      </p:sp>
      <p:sp>
        <p:nvSpPr>
          <p:cNvPr id="124931" name="Text Box 3"/>
          <p:cNvSpPr txBox="1">
            <a:spLocks noChangeArrowheads="1"/>
          </p:cNvSpPr>
          <p:nvPr/>
        </p:nvSpPr>
        <p:spPr bwMode="auto">
          <a:xfrm>
            <a:off x="533400" y="609600"/>
            <a:ext cx="8039100" cy="701675"/>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square">
            <a:spAutoFit/>
          </a:bodyPr>
          <a:lstStyle/>
          <a:p>
            <a:r>
              <a:rPr lang="en-US" sz="4000" b="0" dirty="0">
                <a:solidFill>
                  <a:schemeClr val="folHlink"/>
                </a:solidFill>
              </a:rPr>
              <a:t>Daily Preventative Measures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41</a:t>
            </a:fld>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457200" y="274638"/>
            <a:ext cx="8229600" cy="944562"/>
          </a:xfrm>
        </p:spPr>
        <p:style>
          <a:lnRef idx="1">
            <a:schemeClr val="accent3"/>
          </a:lnRef>
          <a:fillRef idx="2">
            <a:schemeClr val="accent3"/>
          </a:fillRef>
          <a:effectRef idx="1">
            <a:schemeClr val="accent3"/>
          </a:effectRef>
          <a:fontRef idx="minor">
            <a:schemeClr val="dk1"/>
          </a:fontRef>
        </p:style>
        <p:txBody>
          <a:bodyPr/>
          <a:lstStyle/>
          <a:p>
            <a:r>
              <a:rPr lang="en-US" dirty="0" smtClean="0"/>
              <a:t>Treatments</a:t>
            </a:r>
          </a:p>
        </p:txBody>
      </p:sp>
      <p:sp>
        <p:nvSpPr>
          <p:cNvPr id="3" name="Content Placeholder 2"/>
          <p:cNvSpPr>
            <a:spLocks noGrp="1"/>
          </p:cNvSpPr>
          <p:nvPr>
            <p:ph sz="half" idx="1"/>
          </p:nvPr>
        </p:nvSpPr>
        <p:spPr>
          <a:xfrm>
            <a:off x="301625" y="1371600"/>
            <a:ext cx="6861175" cy="4724400"/>
          </a:xfrm>
        </p:spPr>
        <p:txBody>
          <a:bodyPr>
            <a:normAutofit fontScale="85000" lnSpcReduction="10000"/>
          </a:bodyPr>
          <a:lstStyle/>
          <a:p>
            <a:pPr marL="274320" indent="-274320" fontAlgn="auto">
              <a:spcAft>
                <a:spcPts val="0"/>
              </a:spcAft>
              <a:buFont typeface="Wingdings 2"/>
              <a:buChar char=""/>
              <a:defRPr/>
            </a:pPr>
            <a:r>
              <a:rPr lang="en-US" dirty="0" smtClean="0"/>
              <a:t>Effective treatments are available to help relieve the symptoms and complications of sickle cell anemia, but in most cases there’s </a:t>
            </a:r>
            <a:r>
              <a:rPr lang="en-US" dirty="0" smtClean="0">
                <a:solidFill>
                  <a:srgbClr val="FF0000"/>
                </a:solidFill>
              </a:rPr>
              <a:t>no cure</a:t>
            </a:r>
            <a:r>
              <a:rPr lang="en-US" sz="1900" dirty="0" smtClean="0"/>
              <a:t>. </a:t>
            </a:r>
          </a:p>
          <a:p>
            <a:pPr marL="274320" indent="-274320" fontAlgn="auto">
              <a:spcAft>
                <a:spcPts val="0"/>
              </a:spcAft>
              <a:buFont typeface="Wingdings 2"/>
              <a:buChar char=""/>
              <a:defRPr/>
            </a:pPr>
            <a:r>
              <a:rPr lang="en-US" dirty="0" smtClean="0"/>
              <a:t>The goal is to relieve the pain; prevent infections, eye damage, strokes and control complications if they occur.</a:t>
            </a:r>
          </a:p>
          <a:p>
            <a:pPr marL="274320" indent="-274320" fontAlgn="auto">
              <a:spcAft>
                <a:spcPts val="0"/>
              </a:spcAft>
              <a:buFont typeface="Wingdings 2"/>
              <a:buChar char=""/>
              <a:defRPr/>
            </a:pPr>
            <a:r>
              <a:rPr lang="en-US" dirty="0" smtClean="0"/>
              <a:t>Pain medicine: acetaminophen, </a:t>
            </a:r>
            <a:r>
              <a:rPr lang="en-US" dirty="0" err="1" smtClean="0"/>
              <a:t>nonsteroidal</a:t>
            </a:r>
            <a:r>
              <a:rPr lang="en-US" dirty="0" smtClean="0"/>
              <a:t> anti-inflammatory drugs (NSAIDs), and narcotics such as </a:t>
            </a:r>
            <a:r>
              <a:rPr lang="en-US" dirty="0" err="1" smtClean="0"/>
              <a:t>meperidine</a:t>
            </a:r>
            <a:r>
              <a:rPr lang="en-US" dirty="0" smtClean="0"/>
              <a:t>, morphine, </a:t>
            </a:r>
            <a:r>
              <a:rPr lang="en-US" dirty="0" err="1" smtClean="0"/>
              <a:t>oxycodone</a:t>
            </a:r>
            <a:r>
              <a:rPr lang="en-US" dirty="0" smtClean="0"/>
              <a:t>, and etc.</a:t>
            </a:r>
          </a:p>
          <a:p>
            <a:pPr marL="274320" indent="-274320" fontAlgn="auto">
              <a:spcAft>
                <a:spcPts val="0"/>
              </a:spcAft>
              <a:buFont typeface="Wingdings 2"/>
              <a:buChar char=""/>
              <a:defRPr/>
            </a:pPr>
            <a:r>
              <a:rPr lang="en-US" dirty="0" smtClean="0"/>
              <a:t>Heating pads</a:t>
            </a:r>
          </a:p>
          <a:p>
            <a:pPr marL="274320" indent="-274320" fontAlgn="auto">
              <a:spcAft>
                <a:spcPts val="0"/>
              </a:spcAft>
              <a:buFont typeface="Wingdings 2"/>
              <a:buChar char=""/>
              <a:defRPr/>
            </a:pPr>
            <a:r>
              <a:rPr lang="en-US" dirty="0" smtClean="0"/>
              <a:t>Folic </a:t>
            </a:r>
            <a:r>
              <a:rPr lang="en-US" dirty="0" smtClean="0"/>
              <a:t>Acid</a:t>
            </a:r>
          </a:p>
          <a:p>
            <a:pPr marL="274320" indent="-274320" fontAlgn="auto">
              <a:spcAft>
                <a:spcPts val="0"/>
              </a:spcAft>
              <a:buFont typeface="Wingdings 2"/>
              <a:buChar char=""/>
              <a:defRPr/>
            </a:pPr>
            <a:r>
              <a:rPr lang="en-US" dirty="0" smtClean="0"/>
              <a:t>Blood Transfusions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42</a:t>
            </a:fld>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Grp="1" noChangeArrowheads="1"/>
          </p:cNvSpPr>
          <p:nvPr>
            <p:ph type="title"/>
          </p:nvPr>
        </p:nvSpPr>
        <p:spPr>
          <a:xfrm>
            <a:off x="457200" y="274638"/>
            <a:ext cx="8229600" cy="868362"/>
          </a:xfrm>
        </p:spPr>
        <p:style>
          <a:lnRef idx="1">
            <a:schemeClr val="accent3"/>
          </a:lnRef>
          <a:fillRef idx="2">
            <a:schemeClr val="accent3"/>
          </a:fillRef>
          <a:effectRef idx="1">
            <a:schemeClr val="accent3"/>
          </a:effectRef>
          <a:fontRef idx="minor">
            <a:schemeClr val="dk1"/>
          </a:fontRef>
        </p:style>
        <p:txBody>
          <a:bodyPr/>
          <a:lstStyle/>
          <a:p>
            <a:r>
              <a:rPr lang="en-US" b="0" dirty="0"/>
              <a:t>What Is Thalassemia?</a:t>
            </a:r>
            <a:r>
              <a:rPr lang="en-US" dirty="0"/>
              <a:t> </a:t>
            </a:r>
          </a:p>
        </p:txBody>
      </p:sp>
      <p:sp>
        <p:nvSpPr>
          <p:cNvPr id="23557" name="Rectangle 5"/>
          <p:cNvSpPr>
            <a:spLocks noGrp="1" noChangeArrowheads="1"/>
          </p:cNvSpPr>
          <p:nvPr>
            <p:ph type="body" idx="1"/>
          </p:nvPr>
        </p:nvSpPr>
        <p:spPr/>
        <p:txBody>
          <a:bodyPr/>
          <a:lstStyle/>
          <a:p>
            <a:pPr marL="533400" indent="-533400" algn="l" rtl="0"/>
            <a:r>
              <a:rPr lang="en-US" dirty="0"/>
              <a:t>Thalassemia is an inherited blood disorder that causes mild or severe </a:t>
            </a:r>
            <a:r>
              <a:rPr lang="en-US" dirty="0" smtClean="0"/>
              <a:t>anemia. </a:t>
            </a:r>
            <a:r>
              <a:rPr lang="en-US" dirty="0"/>
              <a:t>The anemia is due to reduced </a:t>
            </a:r>
            <a:r>
              <a:rPr lang="en-US" dirty="0">
                <a:solidFill>
                  <a:srgbClr val="FF0000"/>
                </a:solidFill>
              </a:rPr>
              <a:t>hemoglobin </a:t>
            </a:r>
            <a:r>
              <a:rPr lang="en-US" dirty="0" smtClean="0">
                <a:solidFill>
                  <a:srgbClr val="FF0000"/>
                </a:solidFill>
              </a:rPr>
              <a:t>and </a:t>
            </a:r>
            <a:r>
              <a:rPr lang="en-US" dirty="0">
                <a:solidFill>
                  <a:srgbClr val="FF0000"/>
                </a:solidFill>
              </a:rPr>
              <a:t>fewer red blood cells than normal</a:t>
            </a:r>
            <a:r>
              <a:rPr lang="en-US" dirty="0"/>
              <a:t>. Hemoglobin is the protein in red blood cells that carries oxygen to all parts of the body.</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43</a:t>
            </a:fld>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457200" y="274638"/>
            <a:ext cx="8229600" cy="944562"/>
          </a:xfrm>
        </p:spPr>
        <p:style>
          <a:lnRef idx="1">
            <a:schemeClr val="accent3"/>
          </a:lnRef>
          <a:fillRef idx="2">
            <a:schemeClr val="accent3"/>
          </a:fillRef>
          <a:effectRef idx="1">
            <a:schemeClr val="accent3"/>
          </a:effectRef>
          <a:fontRef idx="minor">
            <a:schemeClr val="dk1"/>
          </a:fontRef>
        </p:style>
        <p:txBody>
          <a:bodyPr/>
          <a:lstStyle/>
          <a:p>
            <a:r>
              <a:rPr lang="en-US" dirty="0"/>
              <a:t>RBC Characteristics</a:t>
            </a:r>
          </a:p>
        </p:txBody>
      </p:sp>
      <p:sp>
        <p:nvSpPr>
          <p:cNvPr id="108547" name="Rectangle 3"/>
          <p:cNvSpPr>
            <a:spLocks noGrp="1" noChangeArrowheads="1"/>
          </p:cNvSpPr>
          <p:nvPr>
            <p:ph type="body" sz="half" idx="4294967295"/>
          </p:nvPr>
        </p:nvSpPr>
        <p:spPr>
          <a:xfrm>
            <a:off x="0" y="1600200"/>
            <a:ext cx="4343400" cy="4530725"/>
          </a:xfrm>
        </p:spPr>
        <p:txBody>
          <a:bodyPr>
            <a:normAutofit/>
          </a:bodyPr>
          <a:lstStyle/>
          <a:p>
            <a:pPr>
              <a:buFont typeface="Wingdings" pitchFamily="2" charset="2"/>
              <a:buNone/>
            </a:pPr>
            <a:endParaRPr lang="en-US" dirty="0"/>
          </a:p>
          <a:p>
            <a:pPr lvl="1"/>
            <a:r>
              <a:rPr lang="en-US" dirty="0" err="1"/>
              <a:t>Microcytosis</a:t>
            </a:r>
            <a:r>
              <a:rPr lang="en-US" dirty="0"/>
              <a:t> = small in size</a:t>
            </a:r>
          </a:p>
          <a:p>
            <a:pPr lvl="1">
              <a:buFont typeface="Wingdings" pitchFamily="2" charset="2"/>
              <a:buNone/>
            </a:pPr>
            <a:endParaRPr lang="en-US" dirty="0"/>
          </a:p>
          <a:p>
            <a:pPr lvl="1"/>
            <a:r>
              <a:rPr lang="en-US" dirty="0" err="1"/>
              <a:t>Hypochromia</a:t>
            </a:r>
            <a:r>
              <a:rPr lang="en-US" dirty="0"/>
              <a:t> = decrease hemoglobin</a:t>
            </a:r>
          </a:p>
          <a:p>
            <a:pPr lvl="1">
              <a:buFont typeface="Wingdings" pitchFamily="2" charset="2"/>
              <a:buNone/>
            </a:pPr>
            <a:endParaRPr lang="en-US" dirty="0"/>
          </a:p>
          <a:p>
            <a:pPr lvl="1"/>
            <a:r>
              <a:rPr lang="en-US" dirty="0" err="1"/>
              <a:t>Poikilocytosis</a:t>
            </a:r>
            <a:r>
              <a:rPr lang="en-US" dirty="0"/>
              <a:t> = abnormal shape</a:t>
            </a:r>
          </a:p>
        </p:txBody>
      </p:sp>
      <p:pic>
        <p:nvPicPr>
          <p:cNvPr id="108549" name="Picture 5" descr="msotw9_temp0"/>
          <p:cNvPicPr>
            <a:picLocks noChangeAspect="1" noChangeArrowheads="1"/>
          </p:cNvPicPr>
          <p:nvPr/>
        </p:nvPicPr>
        <p:blipFill>
          <a:blip r:embed="rId2" cstate="print"/>
          <a:srcRect/>
          <a:stretch>
            <a:fillRect/>
          </a:stretch>
        </p:blipFill>
        <p:spPr bwMode="auto">
          <a:xfrm>
            <a:off x="4724400" y="1600200"/>
            <a:ext cx="3886200" cy="4191000"/>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lstStyle/>
          <a:p>
            <a:fld id="{B6F15528-21DE-4FAA-801E-634DDDAF4B2B}" type="slidenum">
              <a:rPr lang="en-US" smtClean="0"/>
              <a:pPr/>
              <a:t>44</a:t>
            </a:fld>
            <a:endParaRPr 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274638"/>
            <a:ext cx="8229600" cy="868362"/>
          </a:xfrm>
        </p:spPr>
        <p:style>
          <a:lnRef idx="1">
            <a:schemeClr val="accent3"/>
          </a:lnRef>
          <a:fillRef idx="2">
            <a:schemeClr val="accent3"/>
          </a:fillRef>
          <a:effectRef idx="1">
            <a:schemeClr val="accent3"/>
          </a:effectRef>
          <a:fontRef idx="minor">
            <a:schemeClr val="dk1"/>
          </a:fontRef>
        </p:style>
        <p:txBody>
          <a:bodyPr/>
          <a:lstStyle/>
          <a:p>
            <a:r>
              <a:rPr lang="en-US" sz="4000" dirty="0"/>
              <a:t>The two main types of </a:t>
            </a:r>
            <a:r>
              <a:rPr lang="en-US" sz="4000" dirty="0" err="1"/>
              <a:t>thalassemia</a:t>
            </a:r>
            <a:r>
              <a:rPr lang="en-US" sz="4000" dirty="0"/>
              <a:t> </a:t>
            </a:r>
          </a:p>
        </p:txBody>
      </p:sp>
      <p:sp>
        <p:nvSpPr>
          <p:cNvPr id="28675" name="Rectangle 3"/>
          <p:cNvSpPr>
            <a:spLocks noGrp="1" noChangeArrowheads="1"/>
          </p:cNvSpPr>
          <p:nvPr>
            <p:ph type="body" idx="1"/>
          </p:nvPr>
        </p:nvSpPr>
        <p:spPr/>
        <p:txBody>
          <a:bodyPr/>
          <a:lstStyle/>
          <a:p>
            <a:pPr algn="l" rtl="0"/>
            <a:r>
              <a:rPr lang="en-US" dirty="0"/>
              <a:t>alpha and beta, are named for the two protein chains that make up normal hemoglobin. The genes for each type of </a:t>
            </a:r>
            <a:r>
              <a:rPr lang="en-US" dirty="0" err="1"/>
              <a:t>thalassemia</a:t>
            </a:r>
            <a:r>
              <a:rPr lang="en-US" dirty="0"/>
              <a:t> are passed from parents to their children. Alpha and beta </a:t>
            </a:r>
            <a:r>
              <a:rPr lang="en-US" dirty="0" err="1"/>
              <a:t>thalassemias</a:t>
            </a:r>
            <a:r>
              <a:rPr lang="en-US" dirty="0"/>
              <a:t> have both mild and severe forms. </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45</a:t>
            </a:fld>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type="body" idx="4294967295"/>
          </p:nvPr>
        </p:nvSpPr>
        <p:spPr>
          <a:xfrm>
            <a:off x="457200" y="1314450"/>
            <a:ext cx="8353425" cy="5543550"/>
          </a:xfrm>
        </p:spPr>
        <p:txBody>
          <a:bodyPr/>
          <a:lstStyle/>
          <a:p>
            <a:pPr algn="l" rtl="0"/>
            <a:r>
              <a:rPr lang="en-US" dirty="0"/>
              <a:t>Hemoglobin includes two kinds of protein chains called alpha </a:t>
            </a:r>
            <a:r>
              <a:rPr lang="en-US" dirty="0" err="1"/>
              <a:t>globin</a:t>
            </a:r>
            <a:r>
              <a:rPr lang="en-US" dirty="0"/>
              <a:t> chains and beta </a:t>
            </a:r>
            <a:r>
              <a:rPr lang="en-US" dirty="0" err="1"/>
              <a:t>globin</a:t>
            </a:r>
            <a:r>
              <a:rPr lang="en-US" dirty="0"/>
              <a:t> chains. </a:t>
            </a:r>
            <a:endParaRPr lang="en-US" dirty="0" smtClean="0"/>
          </a:p>
          <a:p>
            <a:pPr algn="l" rtl="0"/>
            <a:r>
              <a:rPr lang="en-US" dirty="0" smtClean="0"/>
              <a:t>If </a:t>
            </a:r>
            <a:r>
              <a:rPr lang="en-US" dirty="0"/>
              <a:t>the problem is with the alpha </a:t>
            </a:r>
            <a:r>
              <a:rPr lang="en-US" dirty="0" err="1"/>
              <a:t>globin</a:t>
            </a:r>
            <a:r>
              <a:rPr lang="en-US" dirty="0"/>
              <a:t> part of hemoglobin, the disorder is alpha </a:t>
            </a:r>
            <a:r>
              <a:rPr lang="en-US" dirty="0" err="1"/>
              <a:t>thalassemia</a:t>
            </a:r>
            <a:r>
              <a:rPr lang="en-US" dirty="0"/>
              <a:t>. If the problem is with the beta </a:t>
            </a:r>
            <a:r>
              <a:rPr lang="en-US" dirty="0" err="1"/>
              <a:t>globin</a:t>
            </a:r>
            <a:r>
              <a:rPr lang="en-US" dirty="0"/>
              <a:t> part, it is called beta </a:t>
            </a:r>
            <a:r>
              <a:rPr lang="en-US" dirty="0" err="1"/>
              <a:t>thalassemia</a:t>
            </a:r>
            <a:r>
              <a:rPr lang="en-US" dirty="0"/>
              <a:t>. </a:t>
            </a:r>
            <a:endParaRPr lang="en-US" dirty="0" smtClean="0"/>
          </a:p>
          <a:p>
            <a:pPr algn="l" rtl="0"/>
            <a:r>
              <a:rPr lang="en-US" dirty="0" smtClean="0"/>
              <a:t>There </a:t>
            </a:r>
            <a:r>
              <a:rPr lang="en-US" dirty="0"/>
              <a:t>are both mild and severe forms of alpha and beta </a:t>
            </a:r>
            <a:r>
              <a:rPr lang="en-US" dirty="0" err="1"/>
              <a:t>thalassemia</a:t>
            </a:r>
            <a:r>
              <a:rPr lang="en-US" dirty="0"/>
              <a:t>. Severe beta </a:t>
            </a:r>
            <a:r>
              <a:rPr lang="en-US" dirty="0" err="1"/>
              <a:t>thalassemia</a:t>
            </a:r>
            <a:r>
              <a:rPr lang="en-US" dirty="0"/>
              <a:t> is often called </a:t>
            </a:r>
            <a:r>
              <a:rPr lang="en-US" dirty="0">
                <a:hlinkClick r:id="rId2"/>
              </a:rPr>
              <a:t>Cooley</a:t>
            </a:r>
            <a:r>
              <a:rPr lang="en-US" dirty="0">
                <a:latin typeface="Arial"/>
                <a:hlinkClick r:id="rId2"/>
              </a:rPr>
              <a:t>’</a:t>
            </a:r>
            <a:r>
              <a:rPr lang="en-US" dirty="0">
                <a:hlinkClick r:id="rId2"/>
              </a:rPr>
              <a:t>s anemia</a:t>
            </a:r>
            <a:r>
              <a:rPr lang="en-US" dirty="0"/>
              <a:t>.</a:t>
            </a:r>
          </a:p>
        </p:txBody>
      </p:sp>
      <p:sp>
        <p:nvSpPr>
          <p:cNvPr id="3" name="Rectangle 2"/>
          <p:cNvSpPr txBox="1">
            <a:spLocks noChangeArrowheads="1"/>
          </p:cNvSpPr>
          <p:nvPr/>
        </p:nvSpPr>
        <p:spPr>
          <a:xfrm>
            <a:off x="457200" y="274638"/>
            <a:ext cx="8229600" cy="868362"/>
          </a:xfrm>
          <a:prstGeom prst="rect">
            <a:avLst/>
          </a:prstGeom>
        </p:spPr>
        <p:style>
          <a:lnRef idx="1">
            <a:schemeClr val="accent3"/>
          </a:lnRef>
          <a:fillRef idx="2">
            <a:schemeClr val="accent3"/>
          </a:fillRef>
          <a:effectRef idx="1">
            <a:schemeClr val="accent3"/>
          </a:effectRef>
          <a:fontRef idx="minor">
            <a:schemeClr val="dk1"/>
          </a:fontRef>
        </p:style>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smtClean="0">
                <a:ln>
                  <a:noFill/>
                </a:ln>
                <a:solidFill>
                  <a:schemeClr val="dk1"/>
                </a:solidFill>
                <a:effectLst/>
                <a:uLnTx/>
                <a:uFillTx/>
                <a:latin typeface="+mn-lt"/>
                <a:ea typeface="+mn-ea"/>
                <a:cs typeface="+mn-cs"/>
              </a:rPr>
              <a:t>The two main types of thalassemia </a:t>
            </a:r>
            <a:endParaRPr kumimoji="0" lang="en-US" sz="4000" b="0" i="0" u="none" strike="noStrike" kern="1200" cap="none" spc="0" normalizeH="0" baseline="0" noProof="0" dirty="0">
              <a:ln>
                <a:noFill/>
              </a:ln>
              <a:solidFill>
                <a:schemeClr val="dk1"/>
              </a:solidFill>
              <a:effectLst/>
              <a:uLnTx/>
              <a:uFillTx/>
              <a:latin typeface="+mn-lt"/>
              <a:ea typeface="+mn-ea"/>
              <a:cs typeface="+mn-cs"/>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46</a:t>
            </a:fld>
            <a:endParaRPr 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4" descr="http://www.ags.uci.edu/~bcrourke/Blood_Fluids/img016.gif"/>
          <p:cNvPicPr>
            <a:picLocks noChangeAspect="1" noChangeArrowheads="1"/>
          </p:cNvPicPr>
          <p:nvPr/>
        </p:nvPicPr>
        <p:blipFill>
          <a:blip r:embed="rId2" cstate="print"/>
          <a:srcRect/>
          <a:stretch>
            <a:fillRect/>
          </a:stretch>
        </p:blipFill>
        <p:spPr bwMode="auto">
          <a:xfrm>
            <a:off x="457200" y="342900"/>
            <a:ext cx="8229600" cy="6172200"/>
          </a:xfrm>
          <a:prstGeom prst="rect">
            <a:avLst/>
          </a:prstGeom>
          <a:noFill/>
        </p:spPr>
      </p:pic>
      <p:sp>
        <p:nvSpPr>
          <p:cNvPr id="5" name="Slide Number Placeholder 4"/>
          <p:cNvSpPr>
            <a:spLocks noGrp="1"/>
          </p:cNvSpPr>
          <p:nvPr>
            <p:ph type="sldNum" sz="quarter" idx="12"/>
          </p:nvPr>
        </p:nvSpPr>
        <p:spPr/>
        <p:txBody>
          <a:bodyPr/>
          <a:lstStyle/>
          <a:p>
            <a:fld id="{B6F15528-21DE-4FAA-801E-634DDDAF4B2B}" type="slidenum">
              <a:rPr lang="en-US" smtClean="0"/>
              <a:pPr/>
              <a:t>47</a:t>
            </a:fld>
            <a:endParaRPr 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457200" y="274638"/>
            <a:ext cx="8229600" cy="1020762"/>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sz="4000" b="0" dirty="0"/>
              <a:t>What Are the Signs and Symptoms of Thalassemia?</a:t>
            </a:r>
            <a:r>
              <a:rPr lang="en-US" sz="4000" dirty="0"/>
              <a:t> </a:t>
            </a:r>
          </a:p>
        </p:txBody>
      </p:sp>
      <p:sp>
        <p:nvSpPr>
          <p:cNvPr id="48131" name="Rectangle 3"/>
          <p:cNvSpPr>
            <a:spLocks noGrp="1" noChangeArrowheads="1"/>
          </p:cNvSpPr>
          <p:nvPr>
            <p:ph type="body" idx="1"/>
          </p:nvPr>
        </p:nvSpPr>
        <p:spPr/>
        <p:txBody>
          <a:bodyPr/>
          <a:lstStyle/>
          <a:p>
            <a:pPr algn="l" rtl="0"/>
            <a:r>
              <a:rPr lang="en-US" dirty="0"/>
              <a:t>The symptoms of </a:t>
            </a:r>
            <a:r>
              <a:rPr lang="en-US" dirty="0" err="1"/>
              <a:t>thalassemia</a:t>
            </a:r>
            <a:r>
              <a:rPr lang="en-US" dirty="0"/>
              <a:t> depend on the type and severity of the disease. Symptoms occur when not enough oxygen gets to various parts of the body due to low hemoglobin and a shortage of red blood cells in the blood (anemia). </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48</a:t>
            </a:fld>
            <a:endParaRPr lang="en-U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457200" y="274638"/>
            <a:ext cx="8229600" cy="944562"/>
          </a:xfrm>
        </p:spPr>
        <p:style>
          <a:lnRef idx="1">
            <a:schemeClr val="accent3"/>
          </a:lnRef>
          <a:fillRef idx="2">
            <a:schemeClr val="accent3"/>
          </a:fillRef>
          <a:effectRef idx="1">
            <a:schemeClr val="accent3"/>
          </a:effectRef>
          <a:fontRef idx="minor">
            <a:schemeClr val="dk1"/>
          </a:fontRef>
        </p:style>
        <p:txBody>
          <a:bodyPr/>
          <a:lstStyle/>
          <a:p>
            <a:r>
              <a:rPr lang="en-US" b="0" dirty="0"/>
              <a:t>How Is Thalassemia Diagnosed?</a:t>
            </a:r>
            <a:r>
              <a:rPr lang="en-US" dirty="0"/>
              <a:t> </a:t>
            </a:r>
          </a:p>
        </p:txBody>
      </p:sp>
      <p:sp>
        <p:nvSpPr>
          <p:cNvPr id="52227" name="Rectangle 3"/>
          <p:cNvSpPr>
            <a:spLocks noGrp="1" noChangeArrowheads="1"/>
          </p:cNvSpPr>
          <p:nvPr>
            <p:ph type="body" idx="1"/>
          </p:nvPr>
        </p:nvSpPr>
        <p:spPr>
          <a:xfrm>
            <a:off x="0" y="1700213"/>
            <a:ext cx="8893175" cy="4897437"/>
          </a:xfrm>
        </p:spPr>
        <p:txBody>
          <a:bodyPr/>
          <a:lstStyle/>
          <a:p>
            <a:pPr marL="381000" indent="-381000" algn="l" rtl="0">
              <a:lnSpc>
                <a:spcPct val="90000"/>
              </a:lnSpc>
              <a:buFontTx/>
              <a:buAutoNum type="arabicPeriod"/>
            </a:pPr>
            <a:r>
              <a:rPr lang="en-US" sz="2800" dirty="0"/>
              <a:t>Thalassemia is diagnosed using blood tests, including a complete blood count (CBC) and special hemoglobin studies.</a:t>
            </a:r>
          </a:p>
          <a:p>
            <a:pPr marL="381000" indent="-381000" algn="l" rtl="0">
              <a:lnSpc>
                <a:spcPct val="90000"/>
              </a:lnSpc>
              <a:buFontTx/>
              <a:buAutoNum type="arabicPeriod"/>
            </a:pPr>
            <a:r>
              <a:rPr lang="en-US" sz="2800" dirty="0" smtClean="0"/>
              <a:t>Hemoglobin </a:t>
            </a:r>
            <a:r>
              <a:rPr lang="en-US" sz="2800" dirty="0"/>
              <a:t>studies measure the types of hemoglobin in a blood sample. </a:t>
            </a:r>
            <a:endParaRPr lang="en-US" sz="2800" dirty="0" smtClean="0"/>
          </a:p>
          <a:p>
            <a:pPr marL="381000" indent="-381000" algn="l" rtl="0">
              <a:lnSpc>
                <a:spcPct val="90000"/>
              </a:lnSpc>
              <a:buFontTx/>
              <a:buAutoNum type="arabicPeriod"/>
            </a:pPr>
            <a:endParaRPr lang="en-US" sz="2800" dirty="0" smtClean="0"/>
          </a:p>
          <a:p>
            <a:pPr marL="381000" indent="-381000" algn="l" rtl="0">
              <a:lnSpc>
                <a:spcPct val="90000"/>
              </a:lnSpc>
              <a:buFontTx/>
              <a:buAutoNum type="arabicPeriod"/>
            </a:pPr>
            <a:endParaRPr lang="en-US" sz="2800" dirty="0"/>
          </a:p>
          <a:p>
            <a:pPr marL="381000" indent="-381000" algn="l" rtl="0">
              <a:lnSpc>
                <a:spcPct val="90000"/>
              </a:lnSpc>
              <a:buFontTx/>
              <a:buAutoNum type="arabicPeriod"/>
            </a:pPr>
            <a:endParaRPr lang="en-US" sz="2800" dirty="0"/>
          </a:p>
        </p:txBody>
      </p:sp>
      <p:sp>
        <p:nvSpPr>
          <p:cNvPr id="4" name="Text Box 4"/>
          <p:cNvSpPr txBox="1">
            <a:spLocks noChangeArrowheads="1"/>
          </p:cNvSpPr>
          <p:nvPr/>
        </p:nvSpPr>
        <p:spPr bwMode="auto">
          <a:xfrm>
            <a:off x="228600" y="4495800"/>
            <a:ext cx="8458200" cy="830997"/>
          </a:xfrm>
          <a:prstGeom prst="rect">
            <a:avLst/>
          </a:prstGeom>
          <a:noFill/>
          <a:ln w="9525">
            <a:noFill/>
            <a:miter lim="800000"/>
            <a:headEnd/>
            <a:tailEnd/>
          </a:ln>
          <a:effectLst/>
        </p:spPr>
        <p:txBody>
          <a:bodyPr wrap="square">
            <a:spAutoFit/>
          </a:bodyPr>
          <a:lstStyle/>
          <a:p>
            <a:r>
              <a:rPr lang="en-US" sz="2400" b="1" dirty="0">
                <a:latin typeface="Tahoma" pitchFamily="34" charset="0"/>
              </a:rPr>
              <a:t>Poor prognosis </a:t>
            </a:r>
            <a:r>
              <a:rPr lang="en-US" sz="2400" dirty="0">
                <a:latin typeface="Tahoma" pitchFamily="34" charset="0"/>
              </a:rPr>
              <a:t>/ death within 1</a:t>
            </a:r>
            <a:r>
              <a:rPr lang="en-US" sz="2400" baseline="30000" dirty="0">
                <a:latin typeface="Tahoma" pitchFamily="34" charset="0"/>
              </a:rPr>
              <a:t>st</a:t>
            </a:r>
            <a:r>
              <a:rPr lang="en-US" sz="2400" dirty="0">
                <a:latin typeface="Tahoma" pitchFamily="34" charset="0"/>
              </a:rPr>
              <a:t> year due to septicemia or</a:t>
            </a:r>
          </a:p>
          <a:p>
            <a:r>
              <a:rPr lang="en-US" sz="2400" dirty="0">
                <a:latin typeface="Tahoma" pitchFamily="34" charset="0"/>
              </a:rPr>
              <a:t>heart failure.</a:t>
            </a:r>
          </a:p>
        </p:txBody>
      </p:sp>
      <p:sp>
        <p:nvSpPr>
          <p:cNvPr id="5" name="Slide Number Placeholder 4"/>
          <p:cNvSpPr>
            <a:spLocks noGrp="1"/>
          </p:cNvSpPr>
          <p:nvPr>
            <p:ph type="sldNum" sz="quarter" idx="12"/>
          </p:nvPr>
        </p:nvSpPr>
        <p:spPr/>
        <p:txBody>
          <a:bodyPr/>
          <a:lstStyle/>
          <a:p>
            <a:fld id="{B6F15528-21DE-4FAA-801E-634DDDAF4B2B}" type="slidenum">
              <a:rPr lang="en-US" smtClean="0"/>
              <a:pPr/>
              <a:t>49</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274638"/>
            <a:ext cx="8229600" cy="792162"/>
          </a:xfrm>
        </p:spPr>
        <p:style>
          <a:lnRef idx="1">
            <a:schemeClr val="accent2"/>
          </a:lnRef>
          <a:fillRef idx="2">
            <a:schemeClr val="accent2"/>
          </a:fillRef>
          <a:effectRef idx="1">
            <a:schemeClr val="accent2"/>
          </a:effectRef>
          <a:fontRef idx="minor">
            <a:schemeClr val="dk1"/>
          </a:fontRef>
        </p:style>
        <p:txBody>
          <a:bodyPr/>
          <a:lstStyle/>
          <a:p>
            <a:r>
              <a:rPr lang="en-US" dirty="0"/>
              <a:t>Blood Volume</a:t>
            </a:r>
          </a:p>
        </p:txBody>
      </p:sp>
      <p:sp>
        <p:nvSpPr>
          <p:cNvPr id="3075" name="Rectangle 3"/>
          <p:cNvSpPr>
            <a:spLocks noGrp="1" noChangeArrowheads="1"/>
          </p:cNvSpPr>
          <p:nvPr>
            <p:ph type="body" idx="1"/>
          </p:nvPr>
        </p:nvSpPr>
        <p:spPr/>
        <p:txBody>
          <a:bodyPr/>
          <a:lstStyle/>
          <a:p>
            <a:r>
              <a:rPr lang="en-US" dirty="0"/>
              <a:t>Blood volume is about 8% of body weight.</a:t>
            </a:r>
          </a:p>
          <a:p>
            <a:r>
              <a:rPr lang="en-US" dirty="0"/>
              <a:t> 1 kg of blood </a:t>
            </a:r>
            <a:r>
              <a:rPr lang="en-US" dirty="0">
                <a:cs typeface="Arial" charset="0"/>
              </a:rPr>
              <a:t>≈ </a:t>
            </a:r>
            <a:r>
              <a:rPr lang="en-US" dirty="0"/>
              <a:t>1 L of blood </a:t>
            </a:r>
          </a:p>
          <a:p>
            <a:r>
              <a:rPr lang="en-US" dirty="0"/>
              <a:t>70 kg X 0.08 = 5.6 Kg = 5.6 L</a:t>
            </a:r>
          </a:p>
          <a:p>
            <a:r>
              <a:rPr lang="en-US" dirty="0"/>
              <a:t>45 % is formed elements</a:t>
            </a:r>
          </a:p>
          <a:p>
            <a:r>
              <a:rPr lang="en-US" dirty="0"/>
              <a:t>55% plasma</a:t>
            </a:r>
          </a:p>
          <a:p>
            <a:pPr lvl="1"/>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style>
          <a:lnRef idx="1">
            <a:schemeClr val="accent3"/>
          </a:lnRef>
          <a:fillRef idx="2">
            <a:schemeClr val="accent3"/>
          </a:fillRef>
          <a:effectRef idx="1">
            <a:schemeClr val="accent3"/>
          </a:effectRef>
          <a:fontRef idx="minor">
            <a:schemeClr val="dk1"/>
          </a:fontRef>
        </p:style>
        <p:txBody>
          <a:bodyPr/>
          <a:lstStyle/>
          <a:p>
            <a:r>
              <a:rPr lang="en-US" dirty="0" smtClean="0"/>
              <a:t>Treatment </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Severe </a:t>
            </a:r>
            <a:r>
              <a:rPr lang="en-US" dirty="0" err="1" smtClean="0"/>
              <a:t>thalassemia</a:t>
            </a:r>
            <a:r>
              <a:rPr lang="en-US" dirty="0" smtClean="0"/>
              <a:t> is treated with frequent blood transfusions and iron </a:t>
            </a:r>
            <a:r>
              <a:rPr lang="en-US" dirty="0" err="1" smtClean="0"/>
              <a:t>chelation</a:t>
            </a:r>
            <a:r>
              <a:rPr lang="en-US" dirty="0" smtClean="0"/>
              <a:t> therapy to remove excess iron that builds up in the body from the transfusions. The medicine </a:t>
            </a:r>
            <a:r>
              <a:rPr lang="en-US" dirty="0" err="1" smtClean="0"/>
              <a:t>deferoxamine</a:t>
            </a:r>
            <a:r>
              <a:rPr lang="en-US" dirty="0" smtClean="0"/>
              <a:t> </a:t>
            </a:r>
          </a:p>
          <a:p>
            <a:r>
              <a:rPr lang="en-US" dirty="0" smtClean="0"/>
              <a:t>Bone marrow or stem cell transplants have cured </a:t>
            </a:r>
            <a:r>
              <a:rPr lang="en-US" dirty="0" err="1" smtClean="0"/>
              <a:t>thalassemia</a:t>
            </a:r>
            <a:r>
              <a:rPr lang="en-US" dirty="0" smtClean="0"/>
              <a:t> in some children, but this treatment is not available for most people with </a:t>
            </a:r>
            <a:r>
              <a:rPr lang="en-US" dirty="0" err="1" smtClean="0"/>
              <a:t>thalassemia</a:t>
            </a:r>
            <a:r>
              <a:rPr lang="en-US" dirty="0" smtClean="0"/>
              <a:t>. </a:t>
            </a:r>
          </a:p>
          <a:p>
            <a:r>
              <a:rPr lang="en-US" dirty="0" smtClean="0"/>
              <a:t>Researchers are studying new treatments, including ways to cure </a:t>
            </a:r>
            <a:r>
              <a:rPr lang="en-US" dirty="0" err="1" smtClean="0"/>
              <a:t>thalassemia</a:t>
            </a:r>
            <a:r>
              <a:rPr lang="en-US" dirty="0" smtClean="0"/>
              <a:t> through stem cell and gene therapies. </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50</a:t>
            </a:fld>
            <a:endParaRPr 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style>
          <a:lnRef idx="1">
            <a:schemeClr val="accent4"/>
          </a:lnRef>
          <a:fillRef idx="2">
            <a:schemeClr val="accent4"/>
          </a:fillRef>
          <a:effectRef idx="1">
            <a:schemeClr val="accent4"/>
          </a:effectRef>
          <a:fontRef idx="minor">
            <a:schemeClr val="dk1"/>
          </a:fontRef>
        </p:style>
        <p:txBody>
          <a:bodyPr/>
          <a:lstStyle/>
          <a:p>
            <a:r>
              <a:rPr lang="en-US" dirty="0" smtClean="0"/>
              <a:t>Nursing diagnosis</a:t>
            </a:r>
            <a:endParaRPr lang="en-US" dirty="0"/>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US" sz="2800" dirty="0" smtClean="0"/>
              <a:t>Imbalance nutrition less than the needs associated with nausea, vomiting, anorexia.</a:t>
            </a:r>
          </a:p>
          <a:p>
            <a:pPr marL="514350" indent="-514350">
              <a:buFont typeface="+mj-lt"/>
              <a:buAutoNum type="arabicPeriod"/>
            </a:pPr>
            <a:r>
              <a:rPr lang="en-US" sz="2800" dirty="0" smtClean="0"/>
              <a:t>Activity intolerance related to reduced oxygen supply to the central nervous system.</a:t>
            </a:r>
          </a:p>
          <a:p>
            <a:pPr marL="514350" indent="-514350">
              <a:buFont typeface="+mj-lt"/>
              <a:buAutoNum type="arabicPeriod"/>
            </a:pPr>
            <a:r>
              <a:rPr lang="en-US" sz="2800" dirty="0" smtClean="0"/>
              <a:t>Bleeding</a:t>
            </a:r>
            <a:endParaRPr lang="en-US" sz="2800" dirty="0" smtClean="0"/>
          </a:p>
          <a:p>
            <a:pPr marL="514350" indent="-514350">
              <a:buFont typeface="+mj-lt"/>
              <a:buAutoNum type="arabicPeriod"/>
            </a:pPr>
            <a:r>
              <a:rPr lang="en-US" sz="2800" dirty="0" smtClean="0"/>
              <a:t>Risk of infection associated with invasive measures: a reduction in immunological</a:t>
            </a:r>
          </a:p>
          <a:p>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51</a:t>
            </a:fld>
            <a:endParaRPr lang="en-US"/>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style>
          <a:lnRef idx="1">
            <a:schemeClr val="accent4"/>
          </a:lnRef>
          <a:fillRef idx="2">
            <a:schemeClr val="accent4"/>
          </a:fillRef>
          <a:effectRef idx="1">
            <a:schemeClr val="accent4"/>
          </a:effectRef>
          <a:fontRef idx="minor">
            <a:schemeClr val="dk1"/>
          </a:fontRef>
        </p:style>
        <p:txBody>
          <a:bodyPr/>
          <a:lstStyle/>
          <a:p>
            <a:r>
              <a:rPr lang="en-US" dirty="0" smtClean="0"/>
              <a:t>Nursing interventions </a:t>
            </a:r>
            <a:endParaRPr lang="en-US" dirty="0"/>
          </a:p>
        </p:txBody>
      </p:sp>
      <p:sp>
        <p:nvSpPr>
          <p:cNvPr id="3" name="Content Placeholder 2"/>
          <p:cNvSpPr>
            <a:spLocks noGrp="1"/>
          </p:cNvSpPr>
          <p:nvPr>
            <p:ph idx="1"/>
          </p:nvPr>
        </p:nvSpPr>
        <p:spPr/>
        <p:txBody>
          <a:bodyPr>
            <a:normAutofit/>
          </a:bodyPr>
          <a:lstStyle/>
          <a:p>
            <a:r>
              <a:rPr lang="en-US" sz="2800" dirty="0" smtClean="0"/>
              <a:t>Monitor nutritional intake and output</a:t>
            </a:r>
          </a:p>
          <a:p>
            <a:r>
              <a:rPr lang="en-US" sz="2800" dirty="0" smtClean="0"/>
              <a:t>Monitor weight gain</a:t>
            </a:r>
          </a:p>
          <a:p>
            <a:r>
              <a:rPr lang="en-US" sz="2800" dirty="0" smtClean="0"/>
              <a:t>Help clients and families identify and select foods that contain calories and protein in accordance with a programmed diet.</a:t>
            </a:r>
          </a:p>
          <a:p>
            <a:r>
              <a:rPr lang="en-US" sz="2800" dirty="0" smtClean="0"/>
              <a:t>Serve food in warm and attractive</a:t>
            </a:r>
          </a:p>
          <a:p>
            <a:r>
              <a:rPr lang="en-US" sz="2800" dirty="0" smtClean="0"/>
              <a:t>Collaboration with a dietitian to determine the proper diet as well as physicians in the provision of vitamins.</a:t>
            </a:r>
          </a:p>
          <a:p>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52</a:t>
            </a:fld>
            <a:endParaRPr lang="en-US"/>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style>
          <a:lnRef idx="1">
            <a:schemeClr val="accent3"/>
          </a:lnRef>
          <a:fillRef idx="2">
            <a:schemeClr val="accent3"/>
          </a:fillRef>
          <a:effectRef idx="1">
            <a:schemeClr val="accent3"/>
          </a:effectRef>
          <a:fontRef idx="minor">
            <a:schemeClr val="dk1"/>
          </a:fontRef>
        </p:style>
        <p:txBody>
          <a:bodyPr/>
          <a:lstStyle/>
          <a:p>
            <a:r>
              <a:rPr lang="en-US" dirty="0" smtClean="0"/>
              <a:t>Nursing interventions </a:t>
            </a:r>
            <a:endParaRPr lang="en-US" dirty="0"/>
          </a:p>
        </p:txBody>
      </p:sp>
      <p:sp>
        <p:nvSpPr>
          <p:cNvPr id="3" name="Content Placeholder 2"/>
          <p:cNvSpPr>
            <a:spLocks noGrp="1"/>
          </p:cNvSpPr>
          <p:nvPr>
            <p:ph idx="1"/>
          </p:nvPr>
        </p:nvSpPr>
        <p:spPr/>
        <p:txBody>
          <a:bodyPr/>
          <a:lstStyle/>
          <a:p>
            <a:r>
              <a:rPr lang="en-US" b="1" dirty="0" smtClean="0">
                <a:solidFill>
                  <a:srgbClr val="FF0000"/>
                </a:solidFill>
              </a:rPr>
              <a:t>Observation of general condition Clients</a:t>
            </a:r>
          </a:p>
          <a:p>
            <a:r>
              <a:rPr lang="en-US" b="1" dirty="0" smtClean="0">
                <a:solidFill>
                  <a:srgbClr val="FF0000"/>
                </a:solidFill>
              </a:rPr>
              <a:t>Monitor laboratory results (number of platelets)</a:t>
            </a:r>
          </a:p>
          <a:p>
            <a:r>
              <a:rPr lang="en-US" b="1" dirty="0" smtClean="0">
                <a:solidFill>
                  <a:srgbClr val="FF0000"/>
                </a:solidFill>
              </a:rPr>
              <a:t>Observation of signs of bleeding</a:t>
            </a:r>
          </a:p>
          <a:p>
            <a:r>
              <a:rPr lang="en-US" b="1" dirty="0" smtClean="0">
                <a:solidFill>
                  <a:srgbClr val="FF0000"/>
                </a:solidFill>
              </a:rPr>
              <a:t>Collaborative provision platelet transfusion</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53</a:t>
            </a:fld>
            <a:endParaRPr lang="en-US"/>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ChangeArrowheads="1"/>
          </p:cNvSpPr>
          <p:nvPr>
            <p:ph type="title"/>
          </p:nvPr>
        </p:nvSpPr>
        <p:spPr>
          <a:xfrm>
            <a:off x="457200" y="274638"/>
            <a:ext cx="8229600" cy="715962"/>
          </a:xfrm>
        </p:spPr>
        <p:style>
          <a:lnRef idx="1">
            <a:schemeClr val="accent2"/>
          </a:lnRef>
          <a:fillRef idx="2">
            <a:schemeClr val="accent2"/>
          </a:fillRef>
          <a:effectRef idx="1">
            <a:schemeClr val="accent2"/>
          </a:effectRef>
          <a:fontRef idx="minor">
            <a:schemeClr val="dk1"/>
          </a:fontRef>
        </p:style>
        <p:txBody>
          <a:bodyPr>
            <a:normAutofit fontScale="90000"/>
          </a:bodyPr>
          <a:lstStyle/>
          <a:p>
            <a:pPr algn="l"/>
            <a:r>
              <a:rPr lang="en-US" dirty="0"/>
              <a:t>Bleeding Disorders</a:t>
            </a:r>
          </a:p>
        </p:txBody>
      </p:sp>
      <p:sp>
        <p:nvSpPr>
          <p:cNvPr id="147459" name="Rectangle 3"/>
          <p:cNvSpPr>
            <a:spLocks noGrp="1" noChangeArrowheads="1"/>
          </p:cNvSpPr>
          <p:nvPr>
            <p:ph type="body" idx="1"/>
          </p:nvPr>
        </p:nvSpPr>
        <p:spPr/>
        <p:txBody>
          <a:bodyPr/>
          <a:lstStyle/>
          <a:p>
            <a:r>
              <a:rPr lang="en-US" dirty="0"/>
              <a:t>Three types </a:t>
            </a:r>
            <a:r>
              <a:rPr lang="en-US" b="1" dirty="0"/>
              <a:t>Hemophilia</a:t>
            </a:r>
            <a:r>
              <a:rPr lang="en-US" dirty="0"/>
              <a:t>: males only</a:t>
            </a:r>
          </a:p>
          <a:p>
            <a:pPr lvl="1"/>
            <a:r>
              <a:rPr lang="en-US" dirty="0"/>
              <a:t>Type A most common – factor VIII deficiency</a:t>
            </a:r>
          </a:p>
          <a:p>
            <a:pPr lvl="1"/>
            <a:r>
              <a:rPr lang="en-US" dirty="0"/>
              <a:t>Type B -  lack of factor </a:t>
            </a:r>
            <a:r>
              <a:rPr lang="en-US" dirty="0" smtClean="0"/>
              <a:t>IX</a:t>
            </a:r>
            <a:endParaRPr lang="en-US" dirty="0"/>
          </a:p>
          <a:p>
            <a:pPr lvl="1"/>
            <a:r>
              <a:rPr lang="en-US" dirty="0"/>
              <a:t>Type C – lack of factor XI</a:t>
            </a:r>
          </a:p>
          <a:p>
            <a:pPr lvl="1">
              <a:buFont typeface="Wingdings" pitchFamily="2" charset="2"/>
              <a:buNone/>
            </a:pPr>
            <a:endParaRPr lang="en-US" dirty="0"/>
          </a:p>
          <a:p>
            <a:pPr lvl="1">
              <a:buFont typeface="Wingdings" pitchFamily="2" charset="2"/>
              <a:buNone/>
            </a:pPr>
            <a:r>
              <a:rPr lang="en-US" dirty="0"/>
              <a:t>Von </a:t>
            </a:r>
            <a:r>
              <a:rPr lang="en-US" dirty="0" err="1"/>
              <a:t>Willebrand</a:t>
            </a:r>
            <a:r>
              <a:rPr lang="en-US" dirty="0"/>
              <a:t> Disease – 1% of population – men or women – prolonged bleeding time</a:t>
            </a:r>
          </a:p>
          <a:p>
            <a:pPr lvl="1">
              <a:buFont typeface="Wingdings" pitchFamily="2" charset="2"/>
              <a:buNone/>
            </a:pP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54</a:t>
            </a:fld>
            <a:endParaRPr lang="en-US"/>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457200" y="274638"/>
            <a:ext cx="8229600" cy="792162"/>
          </a:xfrm>
        </p:spPr>
        <p:style>
          <a:lnRef idx="1">
            <a:schemeClr val="accent4"/>
          </a:lnRef>
          <a:fillRef idx="3">
            <a:schemeClr val="accent4"/>
          </a:fillRef>
          <a:effectRef idx="2">
            <a:schemeClr val="accent4"/>
          </a:effectRef>
          <a:fontRef idx="minor">
            <a:schemeClr val="lt1"/>
          </a:fontRef>
        </p:style>
        <p:txBody>
          <a:bodyPr/>
          <a:lstStyle/>
          <a:p>
            <a:r>
              <a:rPr lang="en-US" dirty="0"/>
              <a:t>Hemophilia Type A</a:t>
            </a:r>
          </a:p>
        </p:txBody>
      </p:sp>
      <p:sp>
        <p:nvSpPr>
          <p:cNvPr id="67587" name="Rectangle 3"/>
          <p:cNvSpPr>
            <a:spLocks noGrp="1" noChangeArrowheads="1"/>
          </p:cNvSpPr>
          <p:nvPr>
            <p:ph type="body" idx="1"/>
          </p:nvPr>
        </p:nvSpPr>
        <p:spPr/>
        <p:txBody>
          <a:bodyPr/>
          <a:lstStyle/>
          <a:p>
            <a:r>
              <a:rPr lang="en-US"/>
              <a:t>Hemophilia type A is the deficiency of clotting factor VIII.</a:t>
            </a:r>
          </a:p>
          <a:p>
            <a:pPr lvl="1"/>
            <a:r>
              <a:rPr lang="en-US"/>
              <a:t>A serious blood disorder</a:t>
            </a:r>
          </a:p>
          <a:p>
            <a:pPr lvl="1"/>
            <a:r>
              <a:rPr lang="en-US"/>
              <a:t>Affects 1 in 10,000 males in the US</a:t>
            </a:r>
          </a:p>
          <a:p>
            <a:pPr lvl="1"/>
            <a:r>
              <a:rPr lang="en-US"/>
              <a:t>Autoimmune disorder with lowered level of clotting factor</a:t>
            </a:r>
          </a:p>
          <a:p>
            <a:pPr lvl="1"/>
            <a:r>
              <a:rPr lang="en-US"/>
              <a:t>All races and socio economic groups affected equally</a:t>
            </a:r>
          </a:p>
        </p:txBody>
      </p:sp>
      <p:sp>
        <p:nvSpPr>
          <p:cNvPr id="4" name="Slide Number Placeholder 3"/>
          <p:cNvSpPr>
            <a:spLocks noGrp="1"/>
          </p:cNvSpPr>
          <p:nvPr>
            <p:ph type="sldNum" sz="quarter" idx="12"/>
          </p:nvPr>
        </p:nvSpPr>
        <p:spPr/>
        <p:txBody>
          <a:bodyPr/>
          <a:lstStyle/>
          <a:p>
            <a:fld id="{B6F15528-21DE-4FAA-801E-634DDDAF4B2B}" type="slidenum">
              <a:rPr lang="en-US" smtClean="0"/>
              <a:pPr/>
              <a:t>55</a:t>
            </a:fld>
            <a:endParaRPr lang="en-US"/>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457200" y="274638"/>
            <a:ext cx="8229600" cy="868362"/>
          </a:xfrm>
        </p:spPr>
        <p:style>
          <a:lnRef idx="1">
            <a:schemeClr val="accent4"/>
          </a:lnRef>
          <a:fillRef idx="2">
            <a:schemeClr val="accent4"/>
          </a:fillRef>
          <a:effectRef idx="1">
            <a:schemeClr val="accent4"/>
          </a:effectRef>
          <a:fontRef idx="minor">
            <a:schemeClr val="dk1"/>
          </a:fontRef>
        </p:style>
        <p:txBody>
          <a:bodyPr/>
          <a:lstStyle/>
          <a:p>
            <a:r>
              <a:rPr lang="en-US" dirty="0"/>
              <a:t>Hemophilia</a:t>
            </a:r>
          </a:p>
        </p:txBody>
      </p:sp>
      <p:sp>
        <p:nvSpPr>
          <p:cNvPr id="68611" name="Rectangle 3"/>
          <p:cNvSpPr>
            <a:spLocks noGrp="1" noChangeArrowheads="1"/>
          </p:cNvSpPr>
          <p:nvPr>
            <p:ph type="body" idx="1"/>
          </p:nvPr>
        </p:nvSpPr>
        <p:spPr/>
        <p:txBody>
          <a:bodyPr/>
          <a:lstStyle/>
          <a:p>
            <a:r>
              <a:rPr lang="en-US"/>
              <a:t>Hemophilia is a sex-linked hereditary bleeding disorder</a:t>
            </a:r>
          </a:p>
          <a:p>
            <a:r>
              <a:rPr lang="en-US"/>
              <a:t>Transmitted on the X chromosome</a:t>
            </a:r>
          </a:p>
          <a:p>
            <a:r>
              <a:rPr lang="en-US"/>
              <a:t>Female is the carrier</a:t>
            </a:r>
          </a:p>
          <a:p>
            <a:r>
              <a:rPr lang="en-US"/>
              <a:t>Women do not suffer from the disease itself</a:t>
            </a:r>
          </a:p>
        </p:txBody>
      </p:sp>
      <p:sp>
        <p:nvSpPr>
          <p:cNvPr id="4" name="Slide Number Placeholder 3"/>
          <p:cNvSpPr>
            <a:spLocks noGrp="1"/>
          </p:cNvSpPr>
          <p:nvPr>
            <p:ph type="sldNum" sz="quarter" idx="12"/>
          </p:nvPr>
        </p:nvSpPr>
        <p:spPr/>
        <p:txBody>
          <a:bodyPr/>
          <a:lstStyle/>
          <a:p>
            <a:fld id="{B6F15528-21DE-4FAA-801E-634DDDAF4B2B}" type="slidenum">
              <a:rPr lang="en-US" smtClean="0"/>
              <a:pPr/>
              <a:t>56</a:t>
            </a:fld>
            <a:endParaRPr lang="en-US"/>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a:xfrm>
            <a:off x="457200" y="274638"/>
            <a:ext cx="8229600" cy="868362"/>
          </a:xfrm>
        </p:spPr>
        <p:style>
          <a:lnRef idx="1">
            <a:schemeClr val="accent3"/>
          </a:lnRef>
          <a:fillRef idx="2">
            <a:schemeClr val="accent3"/>
          </a:fillRef>
          <a:effectRef idx="1">
            <a:schemeClr val="accent3"/>
          </a:effectRef>
          <a:fontRef idx="minor">
            <a:schemeClr val="dk1"/>
          </a:fontRef>
        </p:style>
        <p:txBody>
          <a:bodyPr/>
          <a:lstStyle/>
          <a:p>
            <a:r>
              <a:rPr lang="en-US" dirty="0"/>
              <a:t>Goals of Care</a:t>
            </a:r>
          </a:p>
        </p:txBody>
      </p:sp>
      <p:sp>
        <p:nvSpPr>
          <p:cNvPr id="146435" name="Rectangle 3"/>
          <p:cNvSpPr>
            <a:spLocks noGrp="1" noChangeArrowheads="1"/>
          </p:cNvSpPr>
          <p:nvPr>
            <p:ph type="body" idx="1"/>
          </p:nvPr>
        </p:nvSpPr>
        <p:spPr/>
        <p:txBody>
          <a:bodyPr/>
          <a:lstStyle/>
          <a:p>
            <a:r>
              <a:rPr lang="en-US"/>
              <a:t>Goals of care:</a:t>
            </a:r>
          </a:p>
          <a:p>
            <a:pPr lvl="1"/>
            <a:r>
              <a:rPr lang="en-US"/>
              <a:t>Provide factor VIII (IX) to aid blood in clotting.</a:t>
            </a:r>
          </a:p>
          <a:p>
            <a:pPr lvl="1"/>
            <a:r>
              <a:rPr lang="en-US"/>
              <a:t>To decrease transmission of infectious agents in blood products; hepatitis  &amp; AIDS.</a:t>
            </a:r>
          </a:p>
          <a:p>
            <a:pPr lvl="1"/>
            <a:r>
              <a:rPr lang="en-US"/>
              <a:t>Future: gene therapy to increase production of clotting factor.</a:t>
            </a:r>
          </a:p>
          <a:p>
            <a:pPr>
              <a:buFont typeface="Wingdings" pitchFamily="2" charset="2"/>
              <a:buNone/>
            </a:pP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57</a:t>
            </a:fld>
            <a:endParaRPr lang="en-US"/>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457200" y="274638"/>
            <a:ext cx="8229600" cy="792162"/>
          </a:xfrm>
        </p:spPr>
        <p:style>
          <a:lnRef idx="1">
            <a:schemeClr val="accent3"/>
          </a:lnRef>
          <a:fillRef idx="2">
            <a:schemeClr val="accent3"/>
          </a:fillRef>
          <a:effectRef idx="1">
            <a:schemeClr val="accent3"/>
          </a:effectRef>
          <a:fontRef idx="minor">
            <a:schemeClr val="dk1"/>
          </a:fontRef>
        </p:style>
        <p:txBody>
          <a:bodyPr/>
          <a:lstStyle/>
          <a:p>
            <a:r>
              <a:rPr lang="en-US" dirty="0"/>
              <a:t>Symptoms</a:t>
            </a:r>
          </a:p>
        </p:txBody>
      </p:sp>
      <p:sp>
        <p:nvSpPr>
          <p:cNvPr id="70659" name="Rectangle 3"/>
          <p:cNvSpPr>
            <a:spLocks noGrp="1" noChangeArrowheads="1"/>
          </p:cNvSpPr>
          <p:nvPr>
            <p:ph type="body" idx="1"/>
          </p:nvPr>
        </p:nvSpPr>
        <p:spPr/>
        <p:txBody>
          <a:bodyPr/>
          <a:lstStyle/>
          <a:p>
            <a:r>
              <a:rPr lang="en-US"/>
              <a:t>Circumcision may produce prolonged bleeding.</a:t>
            </a:r>
          </a:p>
          <a:p>
            <a:r>
              <a:rPr lang="en-US"/>
              <a:t>As child matures and becomes more active the incidence of bleeding due to trauma increases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58</a:t>
            </a:fld>
            <a:endParaRPr lang="en-US"/>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457200" y="274638"/>
            <a:ext cx="8229600" cy="792162"/>
          </a:xfrm>
        </p:spPr>
        <p:style>
          <a:lnRef idx="1">
            <a:schemeClr val="accent3"/>
          </a:lnRef>
          <a:fillRef idx="2">
            <a:schemeClr val="accent3"/>
          </a:fillRef>
          <a:effectRef idx="1">
            <a:schemeClr val="accent3"/>
          </a:effectRef>
          <a:fontRef idx="minor">
            <a:schemeClr val="dk1"/>
          </a:fontRef>
        </p:style>
        <p:txBody>
          <a:bodyPr/>
          <a:lstStyle/>
          <a:p>
            <a:r>
              <a:rPr lang="en-US" dirty="0"/>
              <a:t>Symptoms</a:t>
            </a:r>
          </a:p>
        </p:txBody>
      </p:sp>
      <p:sp>
        <p:nvSpPr>
          <p:cNvPr id="71683" name="Rectangle 3"/>
          <p:cNvSpPr>
            <a:spLocks noGrp="1" noChangeArrowheads="1"/>
          </p:cNvSpPr>
          <p:nvPr>
            <p:ph type="body" idx="1"/>
          </p:nvPr>
        </p:nvSpPr>
        <p:spPr/>
        <p:txBody>
          <a:bodyPr/>
          <a:lstStyle/>
          <a:p>
            <a:r>
              <a:rPr lang="en-US"/>
              <a:t>May be mild, moderate or severe</a:t>
            </a:r>
          </a:p>
          <a:p>
            <a:r>
              <a:rPr lang="en-US"/>
              <a:t>Bleeding into joint spaces, hemarthrosis</a:t>
            </a:r>
          </a:p>
          <a:p>
            <a:r>
              <a:rPr lang="en-US"/>
              <a:t>Most dangerous bleed would be intracranial.</a:t>
            </a:r>
          </a:p>
          <a:p>
            <a:pPr>
              <a:buFont typeface="Wingdings" pitchFamily="2" charset="2"/>
              <a:buNone/>
            </a:pP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59</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0" y="1676400"/>
            <a:ext cx="9144000" cy="3892550"/>
          </a:xfrm>
          <a:prstGeom prst="rect">
            <a:avLst/>
          </a:prstGeom>
          <a:noFill/>
          <a:ln w="9525">
            <a:noFill/>
            <a:miter lim="800000"/>
            <a:headEnd/>
            <a:tailEnd/>
          </a:ln>
          <a:effectLst/>
        </p:spPr>
        <p:txBody>
          <a:bodyPr>
            <a:spAutoFit/>
          </a:bodyPr>
          <a:lstStyle/>
          <a:p>
            <a:pPr marL="971550" lvl="1" indent="-514350" eaLnBrk="0" hangingPunct="0">
              <a:lnSpc>
                <a:spcPct val="130000"/>
              </a:lnSpc>
              <a:buFont typeface="+mj-lt"/>
              <a:buAutoNum type="arabicPeriod"/>
            </a:pPr>
            <a:r>
              <a:rPr lang="en-US" sz="3200" dirty="0">
                <a:solidFill>
                  <a:srgbClr val="000000"/>
                </a:solidFill>
              </a:rPr>
              <a:t>Deliver O2</a:t>
            </a:r>
          </a:p>
          <a:p>
            <a:pPr marL="971550" lvl="1" indent="-514350" eaLnBrk="0" hangingPunct="0">
              <a:lnSpc>
                <a:spcPct val="130000"/>
              </a:lnSpc>
              <a:buFont typeface="+mj-lt"/>
              <a:buAutoNum type="arabicPeriod"/>
            </a:pPr>
            <a:r>
              <a:rPr lang="en-US" sz="3200" dirty="0">
                <a:solidFill>
                  <a:srgbClr val="000000"/>
                </a:solidFill>
              </a:rPr>
              <a:t>Remove metabolic wastes</a:t>
            </a:r>
          </a:p>
          <a:p>
            <a:pPr marL="971550" lvl="1" indent="-514350" eaLnBrk="0" hangingPunct="0">
              <a:lnSpc>
                <a:spcPct val="130000"/>
              </a:lnSpc>
              <a:buFont typeface="+mj-lt"/>
              <a:buAutoNum type="arabicPeriod"/>
            </a:pPr>
            <a:r>
              <a:rPr lang="en-US" sz="3200" dirty="0">
                <a:solidFill>
                  <a:srgbClr val="000000"/>
                </a:solidFill>
              </a:rPr>
              <a:t>Maintain temperature, pH, and fluid volume</a:t>
            </a:r>
          </a:p>
          <a:p>
            <a:pPr marL="971550" lvl="1" indent="-514350" eaLnBrk="0" hangingPunct="0">
              <a:lnSpc>
                <a:spcPct val="130000"/>
              </a:lnSpc>
              <a:buFont typeface="+mj-lt"/>
              <a:buAutoNum type="arabicPeriod"/>
            </a:pPr>
            <a:r>
              <a:rPr lang="en-US" sz="3200" dirty="0">
                <a:solidFill>
                  <a:srgbClr val="000000"/>
                </a:solidFill>
              </a:rPr>
              <a:t>Protection from blood loss- platelets</a:t>
            </a:r>
          </a:p>
          <a:p>
            <a:pPr marL="971550" lvl="1" indent="-514350" eaLnBrk="0" hangingPunct="0">
              <a:lnSpc>
                <a:spcPct val="130000"/>
              </a:lnSpc>
              <a:buFont typeface="+mj-lt"/>
              <a:buAutoNum type="arabicPeriod"/>
            </a:pPr>
            <a:r>
              <a:rPr lang="en-US" sz="3200" dirty="0">
                <a:solidFill>
                  <a:srgbClr val="000000"/>
                </a:solidFill>
              </a:rPr>
              <a:t>Prevent infection- antibodies and WBC</a:t>
            </a:r>
          </a:p>
          <a:p>
            <a:pPr marL="971550" lvl="1" indent="-514350" eaLnBrk="0" hangingPunct="0">
              <a:lnSpc>
                <a:spcPct val="130000"/>
              </a:lnSpc>
              <a:buFont typeface="+mj-lt"/>
              <a:buAutoNum type="arabicPeriod"/>
            </a:pPr>
            <a:r>
              <a:rPr lang="en-US" sz="3200" dirty="0">
                <a:solidFill>
                  <a:srgbClr val="000000"/>
                </a:solidFill>
              </a:rPr>
              <a:t>Transport hormones</a:t>
            </a:r>
          </a:p>
        </p:txBody>
      </p:sp>
      <p:sp>
        <p:nvSpPr>
          <p:cNvPr id="4" name="Title 1"/>
          <p:cNvSpPr txBox="1">
            <a:spLocks/>
          </p:cNvSpPr>
          <p:nvPr/>
        </p:nvSpPr>
        <p:spPr>
          <a:xfrm>
            <a:off x="0" y="152400"/>
            <a:ext cx="9144000" cy="1222375"/>
          </a:xfrm>
          <a:prstGeom prst="rect">
            <a:avLst/>
          </a:prstGeom>
        </p:spPr>
        <p:style>
          <a:lnRef idx="1">
            <a:schemeClr val="accent2"/>
          </a:lnRef>
          <a:fillRef idx="2">
            <a:schemeClr val="accent2"/>
          </a:fillRef>
          <a:effectRef idx="1">
            <a:schemeClr val="accent2"/>
          </a:effectRef>
          <a:fontRef idx="minor">
            <a:schemeClr val="dk1"/>
          </a:fontRef>
        </p:style>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4400" b="1" i="0" u="none" strike="noStrike" kern="1200" cap="none" spc="0" normalizeH="0" baseline="0" noProof="0" dirty="0" smtClean="0">
                <a:ln>
                  <a:noFill/>
                </a:ln>
                <a:solidFill>
                  <a:schemeClr val="dk1"/>
                </a:solidFill>
                <a:effectLst/>
                <a:uLnTx/>
                <a:uFillTx/>
                <a:latin typeface="+mn-lt"/>
                <a:ea typeface="+mn-ea"/>
                <a:cs typeface="+mn-cs"/>
              </a:rPr>
              <a:t>Blood</a:t>
            </a:r>
            <a:r>
              <a:rPr kumimoji="0" lang="en-GB" sz="4400" b="1" i="0" u="none" strike="noStrike" kern="1200" cap="none" spc="0" normalizeH="0" noProof="0" dirty="0" smtClean="0">
                <a:ln>
                  <a:noFill/>
                </a:ln>
                <a:solidFill>
                  <a:schemeClr val="dk1"/>
                </a:solidFill>
                <a:effectLst/>
                <a:uLnTx/>
                <a:uFillTx/>
                <a:latin typeface="+mn-lt"/>
                <a:ea typeface="+mn-ea"/>
                <a:cs typeface="+mn-cs"/>
              </a:rPr>
              <a:t> </a:t>
            </a:r>
            <a:r>
              <a:rPr kumimoji="0" lang="en-GB" sz="4400" b="1" i="0" u="none" strike="noStrike" kern="1200" cap="none" spc="0" normalizeH="0" baseline="0" noProof="0" dirty="0" smtClean="0">
                <a:ln>
                  <a:noFill/>
                </a:ln>
                <a:solidFill>
                  <a:schemeClr val="dk1"/>
                </a:solidFill>
                <a:effectLst/>
                <a:uLnTx/>
                <a:uFillTx/>
                <a:latin typeface="+mn-lt"/>
                <a:ea typeface="+mn-ea"/>
                <a:cs typeface="+mn-cs"/>
              </a:rPr>
              <a:t>Functions </a:t>
            </a:r>
            <a:endParaRPr kumimoji="0" lang="en-GB" sz="4400" b="1" i="0" u="none" strike="noStrike" kern="1200" cap="none" spc="0" normalizeH="0" baseline="0" noProof="0" dirty="0">
              <a:ln>
                <a:noFill/>
              </a:ln>
              <a:solidFill>
                <a:schemeClr val="dk1"/>
              </a:solidFill>
              <a:effectLst/>
              <a:uLnTx/>
              <a:uFillTx/>
              <a:latin typeface="+mn-lt"/>
              <a:ea typeface="+mn-ea"/>
              <a:cs typeface="+mn-cs"/>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457200" y="274638"/>
            <a:ext cx="8229600" cy="792162"/>
          </a:xfrm>
        </p:spPr>
        <p:style>
          <a:lnRef idx="3">
            <a:schemeClr val="lt1"/>
          </a:lnRef>
          <a:fillRef idx="1">
            <a:schemeClr val="accent5"/>
          </a:fillRef>
          <a:effectRef idx="1">
            <a:schemeClr val="accent5"/>
          </a:effectRef>
          <a:fontRef idx="minor">
            <a:schemeClr val="lt1"/>
          </a:fontRef>
        </p:style>
        <p:txBody>
          <a:bodyPr/>
          <a:lstStyle/>
          <a:p>
            <a:r>
              <a:rPr lang="en-US" dirty="0"/>
              <a:t>Diagnosis</a:t>
            </a:r>
          </a:p>
        </p:txBody>
      </p:sp>
      <p:sp>
        <p:nvSpPr>
          <p:cNvPr id="72707" name="Rectangle 3"/>
          <p:cNvSpPr>
            <a:spLocks noGrp="1" noChangeArrowheads="1"/>
          </p:cNvSpPr>
          <p:nvPr>
            <p:ph type="body" idx="1"/>
          </p:nvPr>
        </p:nvSpPr>
        <p:spPr/>
        <p:txBody>
          <a:bodyPr/>
          <a:lstStyle/>
          <a:p>
            <a:r>
              <a:rPr lang="en-US"/>
              <a:t>Presenting symptoms</a:t>
            </a:r>
          </a:p>
          <a:p>
            <a:r>
              <a:rPr lang="en-US"/>
              <a:t>Prolonged activated aPTT and decreased levels of factor VIII or IX.</a:t>
            </a:r>
          </a:p>
          <a:p>
            <a:r>
              <a:rPr lang="en-US"/>
              <a:t>Genetic testing to identify carriers</a:t>
            </a:r>
          </a:p>
          <a:p>
            <a:pPr>
              <a:buFont typeface="Wingdings" pitchFamily="2" charset="2"/>
              <a:buNone/>
            </a:pP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60</a:t>
            </a:fld>
            <a:endParaRPr lang="en-US"/>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457200" y="274638"/>
            <a:ext cx="8229600" cy="944562"/>
          </a:xfrm>
        </p:spPr>
        <p:style>
          <a:lnRef idx="1">
            <a:schemeClr val="accent3"/>
          </a:lnRef>
          <a:fillRef idx="2">
            <a:schemeClr val="accent3"/>
          </a:fillRef>
          <a:effectRef idx="1">
            <a:schemeClr val="accent3"/>
          </a:effectRef>
          <a:fontRef idx="minor">
            <a:schemeClr val="dk1"/>
          </a:fontRef>
        </p:style>
        <p:txBody>
          <a:bodyPr/>
          <a:lstStyle/>
          <a:p>
            <a:r>
              <a:rPr lang="en-US" dirty="0"/>
              <a:t>Treatment</a:t>
            </a:r>
          </a:p>
        </p:txBody>
      </p:sp>
      <p:sp>
        <p:nvSpPr>
          <p:cNvPr id="73731" name="Rectangle 3"/>
          <p:cNvSpPr>
            <a:spLocks noGrp="1" noChangeArrowheads="1"/>
          </p:cNvSpPr>
          <p:nvPr>
            <p:ph type="body" idx="1"/>
          </p:nvPr>
        </p:nvSpPr>
        <p:spPr/>
        <p:txBody>
          <a:bodyPr/>
          <a:lstStyle/>
          <a:p>
            <a:r>
              <a:rPr lang="en-US" dirty="0"/>
              <a:t>Products used to treat hemophilia are:</a:t>
            </a:r>
          </a:p>
          <a:p>
            <a:pPr lvl="1"/>
            <a:r>
              <a:rPr lang="en-US" dirty="0"/>
              <a:t>Fresh frozen plasma </a:t>
            </a:r>
            <a:r>
              <a:rPr lang="en-US" dirty="0" smtClean="0"/>
              <a:t>which </a:t>
            </a:r>
            <a:r>
              <a:rPr lang="en-US" dirty="0"/>
              <a:t>are from single blood donors and require special freezing.</a:t>
            </a:r>
          </a:p>
          <a:p>
            <a:pPr lvl="1"/>
            <a:r>
              <a:rPr lang="en-US" dirty="0"/>
              <a:t>Second generation of factor VIII are made with animal or human proteins.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61</a:t>
            </a:fld>
            <a:endParaRPr lang="en-US"/>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457200" y="274638"/>
            <a:ext cx="8229600" cy="868362"/>
          </a:xfrm>
        </p:spPr>
        <p:style>
          <a:lnRef idx="1">
            <a:schemeClr val="accent4"/>
          </a:lnRef>
          <a:fillRef idx="3">
            <a:schemeClr val="accent4"/>
          </a:fillRef>
          <a:effectRef idx="2">
            <a:schemeClr val="accent4"/>
          </a:effectRef>
          <a:fontRef idx="minor">
            <a:schemeClr val="lt1"/>
          </a:fontRef>
        </p:style>
        <p:txBody>
          <a:bodyPr/>
          <a:lstStyle/>
          <a:p>
            <a:r>
              <a:rPr lang="en-US" dirty="0"/>
              <a:t>Nursing Diagnoses</a:t>
            </a:r>
          </a:p>
        </p:txBody>
      </p:sp>
      <p:sp>
        <p:nvSpPr>
          <p:cNvPr id="74755" name="Rectangle 3"/>
          <p:cNvSpPr>
            <a:spLocks noGrp="1" noChangeArrowheads="1"/>
          </p:cNvSpPr>
          <p:nvPr>
            <p:ph type="body" idx="1"/>
          </p:nvPr>
        </p:nvSpPr>
        <p:spPr/>
        <p:txBody>
          <a:bodyPr/>
          <a:lstStyle/>
          <a:p>
            <a:r>
              <a:rPr lang="en-US"/>
              <a:t>Risk for injury</a:t>
            </a:r>
          </a:p>
          <a:p>
            <a:r>
              <a:rPr lang="en-US"/>
              <a:t>Pain with bleed especially into a joint</a:t>
            </a:r>
          </a:p>
          <a:p>
            <a:r>
              <a:rPr lang="en-US"/>
              <a:t>Impaired physical mobility</a:t>
            </a:r>
          </a:p>
          <a:p>
            <a:r>
              <a:rPr lang="en-US"/>
              <a:t>Knowledge deficit regarding disease and management of disease</a:t>
            </a:r>
          </a:p>
        </p:txBody>
      </p:sp>
      <p:sp>
        <p:nvSpPr>
          <p:cNvPr id="4" name="Slide Number Placeholder 3"/>
          <p:cNvSpPr>
            <a:spLocks noGrp="1"/>
          </p:cNvSpPr>
          <p:nvPr>
            <p:ph type="sldNum" sz="quarter" idx="12"/>
          </p:nvPr>
        </p:nvSpPr>
        <p:spPr/>
        <p:txBody>
          <a:bodyPr/>
          <a:lstStyle/>
          <a:p>
            <a:fld id="{B6F15528-21DE-4FAA-801E-634DDDAF4B2B}" type="slidenum">
              <a:rPr lang="en-US" smtClean="0"/>
              <a:pPr/>
              <a:t>62</a:t>
            </a:fld>
            <a:endParaRPr lang="en-US"/>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457200" y="274638"/>
            <a:ext cx="8229600" cy="792162"/>
          </a:xfrm>
        </p:spPr>
        <p:style>
          <a:lnRef idx="1">
            <a:schemeClr val="accent6"/>
          </a:lnRef>
          <a:fillRef idx="2">
            <a:schemeClr val="accent6"/>
          </a:fillRef>
          <a:effectRef idx="1">
            <a:schemeClr val="accent6"/>
          </a:effectRef>
          <a:fontRef idx="minor">
            <a:schemeClr val="dk1"/>
          </a:fontRef>
        </p:style>
        <p:txBody>
          <a:bodyPr/>
          <a:lstStyle/>
          <a:p>
            <a:r>
              <a:rPr lang="en-US" dirty="0"/>
              <a:t>Nursing interventions</a:t>
            </a:r>
          </a:p>
        </p:txBody>
      </p:sp>
      <p:sp>
        <p:nvSpPr>
          <p:cNvPr id="75779" name="Rectangle 3"/>
          <p:cNvSpPr>
            <a:spLocks noGrp="1" noChangeArrowheads="1"/>
          </p:cNvSpPr>
          <p:nvPr>
            <p:ph type="body" idx="1"/>
          </p:nvPr>
        </p:nvSpPr>
        <p:spPr/>
        <p:txBody>
          <a:bodyPr/>
          <a:lstStyle/>
          <a:p>
            <a:pPr>
              <a:lnSpc>
                <a:spcPct val="80000"/>
              </a:lnSpc>
            </a:pPr>
            <a:r>
              <a:rPr lang="en-US" sz="2600"/>
              <a:t>No rectal temps.</a:t>
            </a:r>
          </a:p>
          <a:p>
            <a:pPr>
              <a:lnSpc>
                <a:spcPct val="80000"/>
              </a:lnSpc>
            </a:pPr>
            <a:r>
              <a:rPr lang="en-US" sz="2600"/>
              <a:t>Replace the factor as ordered by physician.</a:t>
            </a:r>
          </a:p>
          <a:p>
            <a:pPr>
              <a:lnSpc>
                <a:spcPct val="80000"/>
              </a:lnSpc>
            </a:pPr>
            <a:r>
              <a:rPr lang="en-US" sz="2600"/>
              <a:t>Manage pain utilizing analgesics as ordered.</a:t>
            </a:r>
          </a:p>
          <a:p>
            <a:pPr>
              <a:lnSpc>
                <a:spcPct val="80000"/>
              </a:lnSpc>
            </a:pPr>
            <a:r>
              <a:rPr lang="en-US" sz="2600"/>
              <a:t>Maintaining joint integrity during acute phase: immobilization, elevation, ice.</a:t>
            </a:r>
          </a:p>
          <a:p>
            <a:pPr>
              <a:lnSpc>
                <a:spcPct val="80000"/>
              </a:lnSpc>
            </a:pPr>
            <a:r>
              <a:rPr lang="en-US" sz="2600"/>
              <a:t>Physical therapy to prevent flexion contraction and to strengthen muscles and  joints.</a:t>
            </a:r>
          </a:p>
          <a:p>
            <a:pPr>
              <a:lnSpc>
                <a:spcPct val="80000"/>
              </a:lnSpc>
            </a:pPr>
            <a:r>
              <a:rPr lang="en-US" sz="2600"/>
              <a:t>Provide opportunities for normal growth and development.</a:t>
            </a:r>
          </a:p>
        </p:txBody>
      </p:sp>
      <p:sp>
        <p:nvSpPr>
          <p:cNvPr id="4" name="Slide Number Placeholder 3"/>
          <p:cNvSpPr>
            <a:spLocks noGrp="1"/>
          </p:cNvSpPr>
          <p:nvPr>
            <p:ph type="sldNum" sz="quarter" idx="12"/>
          </p:nvPr>
        </p:nvSpPr>
        <p:spPr/>
        <p:txBody>
          <a:bodyPr/>
          <a:lstStyle/>
          <a:p>
            <a:fld id="{B6F15528-21DE-4FAA-801E-634DDDAF4B2B}" type="slidenum">
              <a:rPr lang="en-US" smtClean="0"/>
              <a:pPr/>
              <a:t>63</a:t>
            </a:fld>
            <a:endParaRPr lang="en-US"/>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3"/>
          <p:cNvSpPr>
            <a:spLocks noGrp="1" noChangeArrowheads="1"/>
          </p:cNvSpPr>
          <p:nvPr>
            <p:ph idx="1"/>
          </p:nvPr>
        </p:nvSpPr>
        <p:spPr>
          <a:xfrm>
            <a:off x="1066800" y="1752600"/>
            <a:ext cx="7772400" cy="3581400"/>
          </a:xfrm>
          <a:noFill/>
          <a:ln/>
        </p:spPr>
        <p:txBody>
          <a:bodyPr>
            <a:normAutofit fontScale="92500" lnSpcReduction="10000"/>
          </a:bodyPr>
          <a:lstStyle/>
          <a:p>
            <a:pPr>
              <a:buSzPct val="70000"/>
            </a:pPr>
            <a:r>
              <a:rPr lang="en-US" altLang="en-US" sz="2800" dirty="0" smtClean="0"/>
              <a:t>Prevent </a:t>
            </a:r>
            <a:r>
              <a:rPr lang="en-US" altLang="en-US" sz="2800" dirty="0"/>
              <a:t>bleeding</a:t>
            </a:r>
          </a:p>
          <a:p>
            <a:pPr>
              <a:buSzPct val="70000"/>
            </a:pPr>
            <a:r>
              <a:rPr lang="en-US" altLang="en-US" sz="2800" dirty="0"/>
              <a:t>Recognize and control bleeding (RICE)</a:t>
            </a:r>
          </a:p>
          <a:p>
            <a:pPr>
              <a:buSzPct val="70000"/>
              <a:buFont typeface="Monotype Sorts" pitchFamily="2" charset="2"/>
              <a:buNone/>
            </a:pPr>
            <a:r>
              <a:rPr lang="en-US" altLang="en-US" sz="2800" dirty="0"/>
              <a:t>    - Rest</a:t>
            </a:r>
          </a:p>
          <a:p>
            <a:pPr>
              <a:buSzPct val="70000"/>
              <a:buFont typeface="Monotype Sorts" pitchFamily="2" charset="2"/>
              <a:buNone/>
            </a:pPr>
            <a:r>
              <a:rPr lang="en-US" altLang="en-US" sz="2800" dirty="0"/>
              <a:t>    - Ice</a:t>
            </a:r>
          </a:p>
          <a:p>
            <a:pPr>
              <a:buSzPct val="70000"/>
              <a:buFont typeface="Monotype Sorts" pitchFamily="2" charset="2"/>
              <a:buNone/>
            </a:pPr>
            <a:r>
              <a:rPr lang="en-US" altLang="en-US" sz="2800" dirty="0"/>
              <a:t>    - Compression</a:t>
            </a:r>
          </a:p>
          <a:p>
            <a:pPr>
              <a:buSzPct val="70000"/>
              <a:buFont typeface="Monotype Sorts" pitchFamily="2" charset="2"/>
              <a:buNone/>
            </a:pPr>
            <a:r>
              <a:rPr lang="en-US" altLang="en-US" sz="2800" dirty="0"/>
              <a:t>    - Elevation</a:t>
            </a:r>
          </a:p>
          <a:p>
            <a:pPr>
              <a:buSzPct val="70000"/>
            </a:pPr>
            <a:r>
              <a:rPr lang="en-US" altLang="en-US" sz="2800" dirty="0"/>
              <a:t>Prevent crippling effects of bleeding</a:t>
            </a:r>
          </a:p>
          <a:p>
            <a:pPr>
              <a:buSzPct val="70000"/>
            </a:pPr>
            <a:r>
              <a:rPr lang="en-US" altLang="en-US" sz="2800" dirty="0"/>
              <a:t>Client education</a:t>
            </a:r>
          </a:p>
          <a:p>
            <a:pPr>
              <a:buSzPct val="70000"/>
            </a:pPr>
            <a:endParaRPr lang="en-US" altLang="en-US" sz="2800" dirty="0"/>
          </a:p>
        </p:txBody>
      </p:sp>
      <p:sp>
        <p:nvSpPr>
          <p:cNvPr id="5" name="Rectangle 2"/>
          <p:cNvSpPr>
            <a:spLocks noGrp="1" noChangeArrowheads="1"/>
          </p:cNvSpPr>
          <p:nvPr>
            <p:ph type="title"/>
          </p:nvPr>
        </p:nvSpPr>
        <p:spPr>
          <a:xfrm>
            <a:off x="457200" y="274638"/>
            <a:ext cx="8229600" cy="792162"/>
          </a:xfrm>
        </p:spPr>
        <p:style>
          <a:lnRef idx="1">
            <a:schemeClr val="accent6"/>
          </a:lnRef>
          <a:fillRef idx="2">
            <a:schemeClr val="accent6"/>
          </a:fillRef>
          <a:effectRef idx="1">
            <a:schemeClr val="accent6"/>
          </a:effectRef>
          <a:fontRef idx="minor">
            <a:schemeClr val="dk1"/>
          </a:fontRef>
        </p:style>
        <p:txBody>
          <a:bodyPr/>
          <a:lstStyle/>
          <a:p>
            <a:r>
              <a:rPr lang="en-US" dirty="0"/>
              <a:t>Nursing interventions</a:t>
            </a:r>
          </a:p>
        </p:txBody>
      </p:sp>
    </p:spTree>
    <p:extLst>
      <p:ext uri="{BB962C8B-B14F-4D97-AF65-F5344CB8AC3E}">
        <p14:creationId xmlns:p14="http://schemas.microsoft.com/office/powerpoint/2010/main" val="185914924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457200" y="274638"/>
            <a:ext cx="8229600" cy="792162"/>
          </a:xfrm>
        </p:spPr>
        <p:style>
          <a:lnRef idx="1">
            <a:schemeClr val="accent2"/>
          </a:lnRef>
          <a:fillRef idx="2">
            <a:schemeClr val="accent2"/>
          </a:fillRef>
          <a:effectRef idx="1">
            <a:schemeClr val="accent2"/>
          </a:effectRef>
          <a:fontRef idx="minor">
            <a:schemeClr val="dk1"/>
          </a:fontRef>
        </p:style>
        <p:txBody>
          <a:bodyPr/>
          <a:lstStyle/>
          <a:p>
            <a:r>
              <a:rPr lang="en-US" dirty="0"/>
              <a:t>Teaching</a:t>
            </a:r>
          </a:p>
        </p:txBody>
      </p:sp>
      <p:sp>
        <p:nvSpPr>
          <p:cNvPr id="76803" name="Rectangle 3"/>
          <p:cNvSpPr>
            <a:spLocks noGrp="1" noChangeArrowheads="1"/>
          </p:cNvSpPr>
          <p:nvPr>
            <p:ph type="body" idx="1"/>
          </p:nvPr>
        </p:nvSpPr>
        <p:spPr/>
        <p:txBody>
          <a:bodyPr/>
          <a:lstStyle/>
          <a:p>
            <a:r>
              <a:rPr lang="en-US" sz="2600"/>
              <a:t>Avoid aspirin which prolongs bleeding time in people with normal levels of factor VIII.</a:t>
            </a:r>
          </a:p>
          <a:p>
            <a:r>
              <a:rPr lang="en-US" sz="2600"/>
              <a:t>A fresh bleeding episode can start if the clot becomes dislodged.</a:t>
            </a:r>
          </a:p>
          <a:p>
            <a:r>
              <a:rPr lang="en-US" sz="2600"/>
              <a:t>Natural reactions in the body cause the clot that is no longer needed to “break down. This process occurs 5 days after the initial clot is formed.</a:t>
            </a:r>
          </a:p>
        </p:txBody>
      </p:sp>
      <p:sp>
        <p:nvSpPr>
          <p:cNvPr id="4" name="Slide Number Placeholder 3"/>
          <p:cNvSpPr>
            <a:spLocks noGrp="1"/>
          </p:cNvSpPr>
          <p:nvPr>
            <p:ph type="sldNum" sz="quarter" idx="12"/>
          </p:nvPr>
        </p:nvSpPr>
        <p:spPr/>
        <p:txBody>
          <a:bodyPr/>
          <a:lstStyle/>
          <a:p>
            <a:fld id="{B6F15528-21DE-4FAA-801E-634DDDAF4B2B}" type="slidenum">
              <a:rPr lang="en-US" smtClean="0"/>
              <a:pPr/>
              <a:t>65</a:t>
            </a:fld>
            <a:endParaRPr lang="en-US"/>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a:off x="457200" y="274638"/>
            <a:ext cx="8229600" cy="792162"/>
          </a:xfrm>
        </p:spPr>
        <p:style>
          <a:lnRef idx="1">
            <a:schemeClr val="accent4"/>
          </a:lnRef>
          <a:fillRef idx="2">
            <a:schemeClr val="accent4"/>
          </a:fillRef>
          <a:effectRef idx="1">
            <a:schemeClr val="accent4"/>
          </a:effectRef>
          <a:fontRef idx="minor">
            <a:schemeClr val="dk1"/>
          </a:fontRef>
        </p:style>
        <p:txBody>
          <a:bodyPr/>
          <a:lstStyle/>
          <a:p>
            <a:r>
              <a:rPr lang="en-US" dirty="0"/>
              <a:t>Family Education</a:t>
            </a:r>
          </a:p>
        </p:txBody>
      </p:sp>
      <p:sp>
        <p:nvSpPr>
          <p:cNvPr id="77827" name="Rectangle 3"/>
          <p:cNvSpPr>
            <a:spLocks noGrp="1" noChangeArrowheads="1"/>
          </p:cNvSpPr>
          <p:nvPr>
            <p:ph type="body" idx="1"/>
          </p:nvPr>
        </p:nvSpPr>
        <p:spPr/>
        <p:txBody>
          <a:bodyPr/>
          <a:lstStyle/>
          <a:p>
            <a:r>
              <a:rPr lang="en-US"/>
              <a:t>Medic-Alert bracelet</a:t>
            </a:r>
          </a:p>
          <a:p>
            <a:r>
              <a:rPr lang="en-US"/>
              <a:t>Injury prevention appropriate for age</a:t>
            </a:r>
          </a:p>
          <a:p>
            <a:r>
              <a:rPr lang="en-US"/>
              <a:t>Signs and symptoms of internal bleeding or hemarthrosis</a:t>
            </a:r>
          </a:p>
          <a:p>
            <a:r>
              <a:rPr lang="en-US"/>
              <a:t>Dental checkups</a:t>
            </a:r>
          </a:p>
          <a:p>
            <a:r>
              <a:rPr lang="en-US"/>
              <a:t>Medication administration</a:t>
            </a:r>
          </a:p>
        </p:txBody>
      </p:sp>
      <p:sp>
        <p:nvSpPr>
          <p:cNvPr id="4" name="Slide Number Placeholder 3"/>
          <p:cNvSpPr>
            <a:spLocks noGrp="1"/>
          </p:cNvSpPr>
          <p:nvPr>
            <p:ph type="sldNum" sz="quarter" idx="12"/>
          </p:nvPr>
        </p:nvSpPr>
        <p:spPr/>
        <p:txBody>
          <a:bodyPr/>
          <a:lstStyle/>
          <a:p>
            <a:fld id="{B6F15528-21DE-4FAA-801E-634DDDAF4B2B}" type="slidenum">
              <a:rPr lang="en-US" smtClean="0"/>
              <a:pPr/>
              <a:t>66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style>
          <a:lnRef idx="1">
            <a:schemeClr val="accent2"/>
          </a:lnRef>
          <a:fillRef idx="2">
            <a:schemeClr val="accent2"/>
          </a:fillRef>
          <a:effectRef idx="1">
            <a:schemeClr val="accent2"/>
          </a:effectRef>
          <a:fontRef idx="minor">
            <a:schemeClr val="dk1"/>
          </a:fontRef>
        </p:style>
        <p:txBody>
          <a:bodyPr/>
          <a:lstStyle/>
          <a:p>
            <a:pPr eaLnBrk="1" hangingPunct="1"/>
            <a:r>
              <a:rPr lang="en-US" b="1" dirty="0" smtClean="0"/>
              <a:t>Blood Percentages</a:t>
            </a:r>
          </a:p>
        </p:txBody>
      </p:sp>
      <p:sp>
        <p:nvSpPr>
          <p:cNvPr id="7171" name="Rectangle 3"/>
          <p:cNvSpPr>
            <a:spLocks noGrp="1" noChangeArrowheads="1"/>
          </p:cNvSpPr>
          <p:nvPr>
            <p:ph type="body" idx="1"/>
          </p:nvPr>
        </p:nvSpPr>
        <p:spPr/>
        <p:txBody>
          <a:bodyPr/>
          <a:lstStyle/>
          <a:p>
            <a:pPr eaLnBrk="1" hangingPunct="1"/>
            <a:r>
              <a:rPr lang="en-US" smtClean="0"/>
              <a:t>55 % plasma</a:t>
            </a:r>
          </a:p>
          <a:p>
            <a:pPr lvl="1" eaLnBrk="1" hangingPunct="1"/>
            <a:r>
              <a:rPr lang="en-CA" b="1" smtClean="0"/>
              <a:t>Plasma</a:t>
            </a:r>
            <a:r>
              <a:rPr lang="en-CA" smtClean="0"/>
              <a:t> is the straw-colored liquid in which the blood cells are suspended. </a:t>
            </a:r>
            <a:endParaRPr lang="en-US" smtClean="0"/>
          </a:p>
          <a:p>
            <a:pPr eaLnBrk="1" hangingPunct="1"/>
            <a:r>
              <a:rPr lang="en-US" smtClean="0"/>
              <a:t>45 % formed elements</a:t>
            </a:r>
          </a:p>
          <a:p>
            <a:pPr lvl="1" eaLnBrk="1" hangingPunct="1"/>
            <a:r>
              <a:rPr lang="en-US" smtClean="0"/>
              <a:t>Red blood cells (Erythrocytes)</a:t>
            </a:r>
          </a:p>
          <a:p>
            <a:pPr lvl="1" eaLnBrk="1" hangingPunct="1"/>
            <a:r>
              <a:rPr lang="en-US" smtClean="0"/>
              <a:t>White blood cells (leukocytes)</a:t>
            </a:r>
          </a:p>
          <a:p>
            <a:pPr lvl="1" eaLnBrk="1" hangingPunct="1"/>
            <a:r>
              <a:rPr lang="en-US" smtClean="0"/>
              <a:t>Platelets (thrombocytes)</a:t>
            </a:r>
          </a:p>
          <a:p>
            <a:pPr lvl="1" eaLnBrk="1" hangingPunct="1"/>
            <a:endParaRPr lang="en-US"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30" name="Picture 10" descr="17-01_WholeBlood_3"/>
          <p:cNvPicPr>
            <a:picLocks noChangeAspect="1" noChangeArrowheads="1"/>
          </p:cNvPicPr>
          <p:nvPr/>
        </p:nvPicPr>
        <p:blipFill>
          <a:blip r:embed="rId2" cstate="print"/>
          <a:srcRect r="36900" b="7770"/>
          <a:stretch>
            <a:fillRect/>
          </a:stretch>
        </p:blipFill>
        <p:spPr bwMode="auto">
          <a:xfrm>
            <a:off x="0" y="1981200"/>
            <a:ext cx="8229600" cy="4179888"/>
          </a:xfrm>
          <a:prstGeom prst="rect">
            <a:avLst/>
          </a:prstGeom>
          <a:noFill/>
          <a:ln w="9525">
            <a:noFill/>
            <a:miter lim="800000"/>
            <a:headEnd/>
            <a:tailEnd/>
          </a:ln>
        </p:spPr>
      </p:pic>
      <p:sp>
        <p:nvSpPr>
          <p:cNvPr id="5123" name="Text Box 3"/>
          <p:cNvSpPr txBox="1">
            <a:spLocks noChangeArrowheads="1"/>
          </p:cNvSpPr>
          <p:nvPr/>
        </p:nvSpPr>
        <p:spPr bwMode="auto">
          <a:xfrm>
            <a:off x="6324600" y="1447800"/>
            <a:ext cx="2160588" cy="519113"/>
          </a:xfrm>
          <a:prstGeom prst="rect">
            <a:avLst/>
          </a:prstGeom>
          <a:noFill/>
          <a:ln w="9525">
            <a:noFill/>
            <a:miter lim="800000"/>
            <a:headEnd/>
            <a:tailEnd/>
          </a:ln>
          <a:effectLst/>
        </p:spPr>
        <p:txBody>
          <a:bodyPr wrap="none">
            <a:spAutoFit/>
          </a:bodyPr>
          <a:lstStyle/>
          <a:p>
            <a:pPr eaLnBrk="0" hangingPunct="0"/>
            <a:r>
              <a:rPr lang="en-US" sz="2800" b="1">
                <a:solidFill>
                  <a:schemeClr val="tx2"/>
                </a:solidFill>
              </a:rPr>
              <a:t>Plasma-</a:t>
            </a:r>
            <a:r>
              <a:rPr lang="en-US">
                <a:solidFill>
                  <a:srgbClr val="000000"/>
                </a:solidFill>
              </a:rPr>
              <a:t>55%</a:t>
            </a:r>
            <a:endParaRPr lang="en-US" sz="2800" b="1">
              <a:solidFill>
                <a:schemeClr val="tx2"/>
              </a:solidFill>
            </a:endParaRPr>
          </a:p>
        </p:txBody>
      </p:sp>
      <p:sp>
        <p:nvSpPr>
          <p:cNvPr id="5124" name="Text Box 4"/>
          <p:cNvSpPr txBox="1">
            <a:spLocks noChangeArrowheads="1"/>
          </p:cNvSpPr>
          <p:nvPr/>
        </p:nvSpPr>
        <p:spPr bwMode="auto">
          <a:xfrm>
            <a:off x="4114800" y="5562600"/>
            <a:ext cx="2743200" cy="946150"/>
          </a:xfrm>
          <a:prstGeom prst="rect">
            <a:avLst/>
          </a:prstGeom>
          <a:noFill/>
          <a:ln w="9525">
            <a:noFill/>
            <a:miter lim="800000"/>
            <a:headEnd/>
            <a:tailEnd/>
          </a:ln>
          <a:effectLst/>
        </p:spPr>
        <p:txBody>
          <a:bodyPr>
            <a:spAutoFit/>
          </a:bodyPr>
          <a:lstStyle/>
          <a:p>
            <a:pPr eaLnBrk="0" hangingPunct="0"/>
            <a:r>
              <a:rPr lang="en-US" sz="2800" b="1">
                <a:solidFill>
                  <a:schemeClr val="tx2"/>
                </a:solidFill>
              </a:rPr>
              <a:t>Formed elements-</a:t>
            </a:r>
            <a:r>
              <a:rPr lang="en-US">
                <a:solidFill>
                  <a:srgbClr val="000000"/>
                </a:solidFill>
              </a:rPr>
              <a:t>45%</a:t>
            </a:r>
          </a:p>
        </p:txBody>
      </p:sp>
      <p:sp>
        <p:nvSpPr>
          <p:cNvPr id="5129" name="WordArt 9"/>
          <p:cNvSpPr>
            <a:spLocks noChangeArrowheads="1" noChangeShapeType="1" noTextEdit="1"/>
          </p:cNvSpPr>
          <p:nvPr/>
        </p:nvSpPr>
        <p:spPr bwMode="auto">
          <a:xfrm>
            <a:off x="3581400" y="228600"/>
            <a:ext cx="2057400" cy="533400"/>
          </a:xfrm>
          <a:prstGeom prst="rect">
            <a:avLst/>
          </a:prstGeom>
        </p:spPr>
        <p:txBody>
          <a:bodyPr wrap="none" fromWordArt="1">
            <a:prstTxWarp prst="textPlain">
              <a:avLst>
                <a:gd name="adj" fmla="val 50000"/>
              </a:avLst>
            </a:prstTxWarp>
          </a:bodyPr>
          <a:lstStyle/>
          <a:p>
            <a:pPr algn="ctr"/>
            <a:r>
              <a:rPr lang="en-GB" sz="3600" kern="10" spc="720" dirty="0">
                <a:ln w="9525">
                  <a:noFill/>
                  <a:round/>
                  <a:headEnd/>
                  <a:tailEnd/>
                </a:ln>
                <a:gradFill rotWithShape="0">
                  <a:gsLst>
                    <a:gs pos="0">
                      <a:srgbClr val="800000"/>
                    </a:gs>
                    <a:gs pos="100000">
                      <a:srgbClr val="FF0000"/>
                    </a:gs>
                  </a:gsLst>
                  <a:lin ang="5400000" scaled="1"/>
                </a:gradFill>
                <a:effectLst>
                  <a:outerShdw dist="45791" dir="3378596" algn="ctr" rotWithShape="0">
                    <a:srgbClr val="4D4D4D"/>
                  </a:outerShdw>
                </a:effectLst>
                <a:latin typeface="Arial Black"/>
              </a:rPr>
              <a:t>Blood</a:t>
            </a:r>
          </a:p>
        </p:txBody>
      </p:sp>
      <p:sp>
        <p:nvSpPr>
          <p:cNvPr id="5132" name="Text Box 12"/>
          <p:cNvSpPr txBox="1">
            <a:spLocks noChangeArrowheads="1"/>
          </p:cNvSpPr>
          <p:nvPr/>
        </p:nvSpPr>
        <p:spPr bwMode="auto">
          <a:xfrm>
            <a:off x="4038600" y="2286000"/>
            <a:ext cx="2743200" cy="519113"/>
          </a:xfrm>
          <a:prstGeom prst="rect">
            <a:avLst/>
          </a:prstGeom>
          <a:noFill/>
          <a:ln w="9525">
            <a:noFill/>
            <a:miter lim="800000"/>
            <a:headEnd/>
            <a:tailEnd/>
          </a:ln>
          <a:effectLst/>
        </p:spPr>
        <p:txBody>
          <a:bodyPr>
            <a:spAutoFit/>
          </a:bodyPr>
          <a:lstStyle/>
          <a:p>
            <a:pPr eaLnBrk="0" hangingPunct="0"/>
            <a:r>
              <a:rPr lang="en-US" sz="2800" b="1">
                <a:solidFill>
                  <a:schemeClr val="tx2"/>
                </a:solidFill>
              </a:rPr>
              <a:t>Buffy coat-</a:t>
            </a:r>
            <a:r>
              <a:rPr lang="en-US">
                <a:solidFill>
                  <a:srgbClr val="000000"/>
                </a:solidFill>
              </a:rPr>
              <a:t>&lt;1%</a:t>
            </a:r>
          </a:p>
        </p:txBody>
      </p:sp>
      <p:sp>
        <p:nvSpPr>
          <p:cNvPr id="5133" name="Line 13"/>
          <p:cNvSpPr>
            <a:spLocks noChangeShapeType="1"/>
          </p:cNvSpPr>
          <p:nvPr/>
        </p:nvSpPr>
        <p:spPr bwMode="auto">
          <a:xfrm>
            <a:off x="6629400" y="2743200"/>
            <a:ext cx="762000" cy="1752600"/>
          </a:xfrm>
          <a:prstGeom prst="line">
            <a:avLst/>
          </a:prstGeom>
          <a:noFill/>
          <a:ln w="38100">
            <a:solidFill>
              <a:schemeClr val="tx1"/>
            </a:solidFill>
            <a:round/>
            <a:headEnd/>
            <a:tailEnd type="triangle" w="med" len="med"/>
          </a:ln>
          <a:effectLst/>
        </p:spPr>
        <p:txBody>
          <a:bodyPr/>
          <a:lstStyle/>
          <a:p>
            <a:endParaRPr lang="en-GB"/>
          </a:p>
        </p:txBody>
      </p:sp>
      <p:sp>
        <p:nvSpPr>
          <p:cNvPr id="5134" name="Line 14"/>
          <p:cNvSpPr>
            <a:spLocks noChangeShapeType="1"/>
          </p:cNvSpPr>
          <p:nvPr/>
        </p:nvSpPr>
        <p:spPr bwMode="auto">
          <a:xfrm>
            <a:off x="6553200" y="1905000"/>
            <a:ext cx="990600" cy="1447800"/>
          </a:xfrm>
          <a:prstGeom prst="line">
            <a:avLst/>
          </a:prstGeom>
          <a:noFill/>
          <a:ln w="38100">
            <a:solidFill>
              <a:schemeClr val="tx1"/>
            </a:solidFill>
            <a:round/>
            <a:headEnd/>
            <a:tailEnd type="triangle" w="med" len="med"/>
          </a:ln>
          <a:effectLst/>
        </p:spPr>
        <p:txBody>
          <a:bodyPr/>
          <a:lstStyle/>
          <a:p>
            <a:endParaRPr lang="en-GB"/>
          </a:p>
        </p:txBody>
      </p:sp>
      <p:sp>
        <p:nvSpPr>
          <p:cNvPr id="5135" name="Line 15"/>
          <p:cNvSpPr>
            <a:spLocks noChangeShapeType="1"/>
          </p:cNvSpPr>
          <p:nvPr/>
        </p:nvSpPr>
        <p:spPr bwMode="auto">
          <a:xfrm flipV="1">
            <a:off x="5867400" y="5486400"/>
            <a:ext cx="1676400" cy="381000"/>
          </a:xfrm>
          <a:prstGeom prst="line">
            <a:avLst/>
          </a:prstGeom>
          <a:noFill/>
          <a:ln w="38100">
            <a:solidFill>
              <a:schemeClr val="tx1"/>
            </a:solidFill>
            <a:round/>
            <a:headEnd/>
            <a:tailEnd type="triangle" w="med" len="med"/>
          </a:ln>
          <a:effectLst/>
        </p:spPr>
        <p:txBody>
          <a:bodyPr/>
          <a:lstStyle/>
          <a:p>
            <a:endParaRPr lang="en-GB"/>
          </a:p>
        </p:txBody>
      </p:sp>
      <p:pic>
        <p:nvPicPr>
          <p:cNvPr id="10" name="Content Placeholder 3" descr="blood components.jpg"/>
          <p:cNvPicPr>
            <a:picLocks noChangeAspect="1"/>
          </p:cNvPicPr>
          <p:nvPr/>
        </p:nvPicPr>
        <p:blipFill>
          <a:blip r:embed="rId3" cstate="print"/>
          <a:srcRect/>
          <a:stretch>
            <a:fillRect/>
          </a:stretch>
        </p:blipFill>
        <p:spPr>
          <a:xfrm>
            <a:off x="0" y="1066800"/>
            <a:ext cx="8610600" cy="5638800"/>
          </a:xfrm>
          <a:prstGeom prst="rect">
            <a:avLst/>
          </a:prstGeom>
        </p:spPr>
      </p:pic>
      <p:sp>
        <p:nvSpPr>
          <p:cNvPr id="11" name="Slide Number Placeholder 10"/>
          <p:cNvSpPr>
            <a:spLocks noGrp="1"/>
          </p:cNvSpPr>
          <p:nvPr>
            <p:ph type="sldNum" sz="quarter" idx="12"/>
          </p:nvPr>
        </p:nvSpPr>
        <p:spPr/>
        <p:txBody>
          <a:bodyPr/>
          <a:lstStyle/>
          <a:p>
            <a:fld id="{B6F15528-21DE-4FAA-801E-634DDDAF4B2B}" type="slidenum">
              <a:rPr lang="en-US"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blood cell development"/>
          <p:cNvPicPr>
            <a:picLocks noChangeAspect="1" noChangeArrowheads="1"/>
          </p:cNvPicPr>
          <p:nvPr/>
        </p:nvPicPr>
        <p:blipFill>
          <a:blip r:embed="rId2" cstate="print"/>
          <a:srcRect/>
          <a:stretch>
            <a:fillRect/>
          </a:stretch>
        </p:blipFill>
        <p:spPr bwMode="auto">
          <a:xfrm>
            <a:off x="0" y="152400"/>
            <a:ext cx="8991600" cy="6858000"/>
          </a:xfrm>
          <a:prstGeom prst="rect">
            <a:avLst/>
          </a:prstGeom>
          <a:noFill/>
        </p:spPr>
      </p:pic>
      <p:sp>
        <p:nvSpPr>
          <p:cNvPr id="4" name="Slide Number Placeholder 3"/>
          <p:cNvSpPr>
            <a:spLocks noGrp="1"/>
          </p:cNvSpPr>
          <p:nvPr>
            <p:ph type="sldNum" sz="quarter" idx="12"/>
          </p:nvPr>
        </p:nvSpPr>
        <p:spPr/>
        <p:txBody>
          <a:bodyPr/>
          <a:lstStyle/>
          <a:p>
            <a:fld id="{B6F15528-21DE-4FAA-801E-634DDDAF4B2B}" type="slidenum">
              <a:rPr lang="en-US" smtClean="0"/>
              <a:pPr/>
              <a:t>9</a:t>
            </a:fld>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4126</TotalTime>
  <Words>3149</Words>
  <Application>Microsoft Office PowerPoint</Application>
  <PresentationFormat>On-screen Show (4:3)</PresentationFormat>
  <Paragraphs>509</Paragraphs>
  <Slides>66</Slides>
  <Notes>15</Notes>
  <HiddenSlides>0</HiddenSlides>
  <MMClips>0</MMClips>
  <ScaleCrop>false</ScaleCrop>
  <HeadingPairs>
    <vt:vector size="4" baseType="variant">
      <vt:variant>
        <vt:lpstr>Theme</vt:lpstr>
      </vt:variant>
      <vt:variant>
        <vt:i4>1</vt:i4>
      </vt:variant>
      <vt:variant>
        <vt:lpstr>Slide Titles</vt:lpstr>
      </vt:variant>
      <vt:variant>
        <vt:i4>66</vt:i4>
      </vt:variant>
    </vt:vector>
  </HeadingPairs>
  <TitlesOfParts>
    <vt:vector size="67" baseType="lpstr">
      <vt:lpstr>Office Theme</vt:lpstr>
      <vt:lpstr>Alteration in Hematologic Function </vt:lpstr>
      <vt:lpstr>PowerPoint Presentation</vt:lpstr>
      <vt:lpstr>Physical Characteristics of Blood</vt:lpstr>
      <vt:lpstr>Components of the Blood</vt:lpstr>
      <vt:lpstr>Blood Volume</vt:lpstr>
      <vt:lpstr>PowerPoint Presentation</vt:lpstr>
      <vt:lpstr>Blood Percentages</vt:lpstr>
      <vt:lpstr>PowerPoint Presentation</vt:lpstr>
      <vt:lpstr>PowerPoint Presentation</vt:lpstr>
      <vt:lpstr>Plasma</vt:lpstr>
      <vt:lpstr>Erythrocytes</vt:lpstr>
      <vt:lpstr>RBC’s</vt:lpstr>
      <vt:lpstr>RBC breakdown</vt:lpstr>
      <vt:lpstr>RBC breakdown</vt:lpstr>
      <vt:lpstr>Leukocytes: White Blood Cells</vt:lpstr>
      <vt:lpstr>WBC’s</vt:lpstr>
      <vt:lpstr>WBC </vt:lpstr>
      <vt:lpstr>Platelets</vt:lpstr>
      <vt:lpstr>Normal value in children </vt:lpstr>
      <vt:lpstr>Pediatric differences </vt:lpstr>
      <vt:lpstr>Diagnostic Procedure </vt:lpstr>
      <vt:lpstr>Problems of Erythrocyte Production</vt:lpstr>
      <vt:lpstr>Causes of Anemia</vt:lpstr>
      <vt:lpstr>Iron deficiency Anemia </vt:lpstr>
      <vt:lpstr>Iron Deficiency Anemia</vt:lpstr>
      <vt:lpstr>Abnormal Laboratory Values</vt:lpstr>
      <vt:lpstr>Clinical Manifestations </vt:lpstr>
      <vt:lpstr>Treatment</vt:lpstr>
      <vt:lpstr>Nursing diagnosis </vt:lpstr>
      <vt:lpstr>Implementation </vt:lpstr>
      <vt:lpstr>PowerPoint Presentation</vt:lpstr>
      <vt:lpstr>Normal and Sickled Red Blood Cells  in Blood Vessels</vt:lpstr>
      <vt:lpstr>PowerPoint Presentation</vt:lpstr>
      <vt:lpstr>Pathopysiology  -HbS</vt:lpstr>
      <vt:lpstr>Pathophysiology</vt:lpstr>
      <vt:lpstr>PowerPoint Presentation</vt:lpstr>
      <vt:lpstr>Body Systems Affected by SS</vt:lpstr>
      <vt:lpstr>PowerPoint Presentation</vt:lpstr>
      <vt:lpstr>PowerPoint Presentation</vt:lpstr>
      <vt:lpstr>PowerPoint Presentation</vt:lpstr>
      <vt:lpstr>PowerPoint Presentation</vt:lpstr>
      <vt:lpstr>Treatments</vt:lpstr>
      <vt:lpstr>What Is Thalassemia? </vt:lpstr>
      <vt:lpstr>RBC Characteristics</vt:lpstr>
      <vt:lpstr>The two main types of thalassemia </vt:lpstr>
      <vt:lpstr>PowerPoint Presentation</vt:lpstr>
      <vt:lpstr>PowerPoint Presentation</vt:lpstr>
      <vt:lpstr>What Are the Signs and Symptoms of Thalassemia? </vt:lpstr>
      <vt:lpstr>How Is Thalassemia Diagnosed? </vt:lpstr>
      <vt:lpstr>Treatment </vt:lpstr>
      <vt:lpstr>Nursing diagnosis</vt:lpstr>
      <vt:lpstr>Nursing interventions </vt:lpstr>
      <vt:lpstr>Nursing interventions </vt:lpstr>
      <vt:lpstr>Bleeding Disorders</vt:lpstr>
      <vt:lpstr>Hemophilia Type A</vt:lpstr>
      <vt:lpstr>Hemophilia</vt:lpstr>
      <vt:lpstr>Goals of Care</vt:lpstr>
      <vt:lpstr>Symptoms</vt:lpstr>
      <vt:lpstr>Symptoms</vt:lpstr>
      <vt:lpstr>Diagnosis</vt:lpstr>
      <vt:lpstr>Treatment</vt:lpstr>
      <vt:lpstr>Nursing Diagnoses</vt:lpstr>
      <vt:lpstr>Nursing interventions</vt:lpstr>
      <vt:lpstr>Nursing interventions</vt:lpstr>
      <vt:lpstr>Teaching</vt:lpstr>
      <vt:lpstr>Family Education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Alteration in Hematologic Function</dc:title>
  <dc:creator>AHMAD RAWHI</dc:creator>
  <cp:lastModifiedBy>Ahmad Rawhi</cp:lastModifiedBy>
  <cp:revision>38</cp:revision>
  <dcterms:created xsi:type="dcterms:W3CDTF">2006-08-16T00:00:00Z</dcterms:created>
  <dcterms:modified xsi:type="dcterms:W3CDTF">2016-01-30T11:57:27Z</dcterms:modified>
</cp:coreProperties>
</file>