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349" r:id="rId2"/>
    <p:sldId id="350" r:id="rId3"/>
    <p:sldId id="351" r:id="rId4"/>
    <p:sldId id="352" r:id="rId5"/>
    <p:sldId id="353" r:id="rId6"/>
    <p:sldId id="354" r:id="rId7"/>
    <p:sldId id="355" r:id="rId8"/>
    <p:sldId id="356" r:id="rId9"/>
    <p:sldId id="357" r:id="rId10"/>
    <p:sldId id="358" r:id="rId11"/>
    <p:sldId id="359" r:id="rId12"/>
    <p:sldId id="360" r:id="rId13"/>
    <p:sldId id="361" r:id="rId14"/>
    <p:sldId id="335" r:id="rId15"/>
    <p:sldId id="332" r:id="rId16"/>
    <p:sldId id="334" r:id="rId17"/>
    <p:sldId id="273" r:id="rId18"/>
    <p:sldId id="275" r:id="rId19"/>
    <p:sldId id="276" r:id="rId20"/>
    <p:sldId id="279" r:id="rId21"/>
    <p:sldId id="280" r:id="rId22"/>
    <p:sldId id="339" r:id="rId23"/>
    <p:sldId id="333" r:id="rId24"/>
    <p:sldId id="312" r:id="rId25"/>
    <p:sldId id="313" r:id="rId26"/>
    <p:sldId id="317" r:id="rId27"/>
    <p:sldId id="341" r:id="rId28"/>
    <p:sldId id="345" r:id="rId29"/>
    <p:sldId id="346" r:id="rId30"/>
    <p:sldId id="347" r:id="rId31"/>
    <p:sldId id="348"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260" y="-22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46B1FC4-A94A-449D-A28A-E740E897CC7A}" type="datetimeFigureOut">
              <a:rPr lang="en-US" smtClean="0"/>
              <a:pPr/>
              <a:t>12/15/2016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5F004C2-93EA-445B-AF90-FB0A9B99D1BA}"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EEC2F9-D8BC-4B83-8848-1B69FAE96286}" type="datetimeFigureOut">
              <a:rPr lang="en-US" smtClean="0"/>
              <a:pPr/>
              <a:t>12/15/2016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74F347-767A-4ED1-B72B-89DC35A1C6D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miter lim="800000"/>
            <a:headEnd/>
            <a:tailEnd/>
          </a:ln>
        </p:spPr>
        <p:txBody>
          <a:bodyPr/>
          <a:lstStyle/>
          <a:p>
            <a:fld id="{BD69F4CE-5989-403D-A8E0-43C0C54B816C}" type="slidenum">
              <a:rPr lang="en-US" altLang="en-US"/>
              <a:pPr/>
              <a:t>1</a:t>
            </a:fld>
            <a:endParaRPr lang="en-US" altLang="en-US"/>
          </a:p>
        </p:txBody>
      </p:sp>
      <p:sp>
        <p:nvSpPr>
          <p:cNvPr id="6147" name="Rectangle 2"/>
          <p:cNvSpPr>
            <a:spLocks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r>
              <a:rPr lang="en-US" altLang="en-US" smtClean="0"/>
              <a:t>References:</a:t>
            </a:r>
          </a:p>
          <a:p>
            <a:pPr eaLnBrk="1" hangingPunct="1"/>
            <a:r>
              <a:rPr lang="en-US" altLang="en-US" smtClean="0"/>
              <a:t>Leifer, G. (2003).  </a:t>
            </a:r>
            <a:r>
              <a:rPr lang="en-US" altLang="en-US" u="sng" smtClean="0"/>
              <a:t>Thompson’s introduction to maternity and pediatric nursing</a:t>
            </a:r>
            <a:r>
              <a:rPr lang="en-US" altLang="en-US" smtClean="0"/>
              <a:t>.   (4</a:t>
            </a:r>
            <a:r>
              <a:rPr lang="en-US" altLang="en-US" baseline="30000" smtClean="0"/>
              <a:t>th</a:t>
            </a:r>
            <a:r>
              <a:rPr lang="en-US" altLang="en-US" smtClean="0"/>
              <a:t> ed.). Philadelphia:  Saunders.</a:t>
            </a:r>
          </a:p>
          <a:p>
            <a:pPr eaLnBrk="1" hangingPunct="1"/>
            <a:r>
              <a:rPr lang="en-US" altLang="en-US" smtClean="0"/>
              <a:t>London, M., Ladewig, P., Ball, J., &amp; Bindler, R. (2003). </a:t>
            </a:r>
            <a:r>
              <a:rPr lang="en-US" altLang="en-US" u="sng" smtClean="0"/>
              <a:t>Maternal-newborn and child nursing</a:t>
            </a:r>
            <a:r>
              <a:rPr lang="en-US" altLang="en-US" smtClean="0"/>
              <a:t>.Upper Saddle River, NJ:  Prentice Hall.</a:t>
            </a:r>
          </a:p>
          <a:p>
            <a:pPr eaLnBrk="1" hangingPunct="1"/>
            <a:r>
              <a:rPr lang="en-US" altLang="en-US" smtClean="0"/>
              <a:t>McKinney, E., James, S., Murray, S., &amp; Ashwill, J. (2005). </a:t>
            </a:r>
            <a:r>
              <a:rPr lang="en-US" altLang="en-US" u="sng" smtClean="0"/>
              <a:t>Maternal-child nursing</a:t>
            </a:r>
            <a:r>
              <a:rPr lang="en-US" altLang="en-US" smtClean="0"/>
              <a:t>. (2</a:t>
            </a:r>
            <a:r>
              <a:rPr lang="en-US" altLang="en-US" baseline="30000" smtClean="0"/>
              <a:t>nd</a:t>
            </a:r>
            <a:r>
              <a:rPr lang="en-US" altLang="en-US" smtClean="0"/>
              <a:t> ed.). St. Louis:  Elsevier-Saunders.</a:t>
            </a:r>
          </a:p>
          <a:p>
            <a:pPr eaLnBrk="1" hangingPunct="1"/>
            <a:r>
              <a:rPr lang="en-US" altLang="en-US" smtClean="0"/>
              <a:t>Rollant, P. &amp; Piotrowski, K. (1996) </a:t>
            </a:r>
            <a:r>
              <a:rPr lang="en-US" altLang="en-US" u="sng" smtClean="0"/>
              <a:t>Mosby’s review series: Maternity nursing</a:t>
            </a:r>
            <a:r>
              <a:rPr lang="en-US" altLang="en-US" smtClean="0"/>
              <a:t>.  St. Louis:  Mosby.</a:t>
            </a:r>
          </a:p>
          <a:p>
            <a:pPr eaLnBrk="1" hangingPunct="1"/>
            <a:r>
              <a:rPr lang="en-US" altLang="en-US" smtClean="0"/>
              <a:t>Silvestri, L. (2002). </a:t>
            </a:r>
            <a:r>
              <a:rPr lang="en-US" altLang="en-US" u="sng" smtClean="0"/>
              <a:t>Comprehensive review for nclex-rn</a:t>
            </a:r>
            <a:r>
              <a:rPr lang="en-US" altLang="en-US" smtClean="0"/>
              <a:t>. (2</a:t>
            </a:r>
            <a:r>
              <a:rPr lang="en-US" altLang="en-US" baseline="30000" smtClean="0"/>
              <a:t>nd</a:t>
            </a:r>
            <a:r>
              <a:rPr lang="en-US" altLang="en-US" smtClean="0"/>
              <a:t> ed.). Philadelphia: W. B. Saunders.</a:t>
            </a:r>
            <a:endParaRPr lang="en-US" altLang="en-US" u="sng"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miter lim="800000"/>
            <a:headEnd/>
            <a:tailEnd/>
          </a:ln>
        </p:spPr>
        <p:txBody>
          <a:bodyPr/>
          <a:lstStyle/>
          <a:p>
            <a:fld id="{5C0551AE-8470-4422-82EF-B9678A18DA24}" type="slidenum">
              <a:rPr lang="en-US" altLang="en-US"/>
              <a:pPr/>
              <a:t>12</a:t>
            </a:fld>
            <a:endParaRPr lang="en-US" altLang="en-US"/>
          </a:p>
        </p:txBody>
      </p:sp>
      <p:sp>
        <p:nvSpPr>
          <p:cNvPr id="65539" name="Rectangle 2"/>
          <p:cNvSpPr>
            <a:spLocks noChangeArrowheads="1" noTextEdit="1"/>
          </p:cNvSpPr>
          <p:nvPr>
            <p:ph type="sldImg"/>
          </p:nvPr>
        </p:nvSpPr>
        <p:spPr>
          <a:ln/>
        </p:spPr>
      </p:sp>
      <p:sp>
        <p:nvSpPr>
          <p:cNvPr id="65540" name="Rectangle 3"/>
          <p:cNvSpPr>
            <a:spLocks noGrp="1" noChangeArrowheads="1"/>
          </p:cNvSpPr>
          <p:nvPr>
            <p:ph type="body" idx="1"/>
          </p:nvPr>
        </p:nvSpPr>
        <p:spPr>
          <a:noFill/>
        </p:spPr>
        <p:txBody>
          <a:bodyPr/>
          <a:lstStyle/>
          <a:p>
            <a:pPr eaLnBrk="1" hangingPunct="1"/>
            <a:r>
              <a:rPr lang="en-US" altLang="en-US" smtClean="0"/>
              <a:t>Interview reveals LNMP consistent with possible pregnancy and possible subjective symptoms of pregnancy such as breast tenderness and nausea</a:t>
            </a:r>
          </a:p>
          <a:p>
            <a:pPr eaLnBrk="1" hangingPunct="1"/>
            <a:r>
              <a:rPr lang="en-US" altLang="en-US" smtClean="0"/>
              <a:t>Unilateral lower abdominal pain:  may be slowly increasing or sudden and severe with abdominal rigidity and referred right shoulder pain</a:t>
            </a:r>
          </a:p>
          <a:p>
            <a:pPr eaLnBrk="1" hangingPunct="1"/>
            <a:r>
              <a:rPr lang="en-US" altLang="en-US" smtClean="0"/>
              <a:t>Possible irregular vaginal bleeding or signs of hypovolemic shock if fallopian tube has ruptured; prioritize care accordingly</a:t>
            </a:r>
          </a:p>
          <a:p>
            <a:pPr eaLnBrk="1" hangingPunct="1"/>
            <a:r>
              <a:rPr lang="en-US" altLang="en-US" smtClean="0"/>
              <a:t>Laboratory tests:  </a:t>
            </a:r>
            <a:r>
              <a:rPr lang="en-US" altLang="en-US" smtClean="0">
                <a:sym typeface="Symbol" pitchFamily="18" charset="2"/>
              </a:rPr>
              <a:t>-hCG confirms pregnancy</a:t>
            </a:r>
          </a:p>
          <a:p>
            <a:pPr eaLnBrk="1" hangingPunct="1"/>
            <a:r>
              <a:rPr lang="en-US" altLang="en-US" smtClean="0">
                <a:sym typeface="Symbol" pitchFamily="18" charset="2"/>
              </a:rPr>
              <a:t>Ultrasound confirms an extrauterine pregnancy</a:t>
            </a:r>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miter lim="800000"/>
            <a:headEnd/>
            <a:tailEnd/>
          </a:ln>
        </p:spPr>
        <p:txBody>
          <a:bodyPr/>
          <a:lstStyle/>
          <a:p>
            <a:fld id="{9AF14876-CB65-4DDA-8822-DB3BAE9FBC9A}" type="slidenum">
              <a:rPr lang="en-US" altLang="en-US"/>
              <a:pPr/>
              <a:t>13</a:t>
            </a:fld>
            <a:endParaRPr lang="en-US" altLang="en-US"/>
          </a:p>
        </p:txBody>
      </p:sp>
      <p:sp>
        <p:nvSpPr>
          <p:cNvPr id="67587" name="Rectangle 2"/>
          <p:cNvSpPr>
            <a:spLocks noChangeArrowheads="1" noTextEdit="1"/>
          </p:cNvSpPr>
          <p:nvPr>
            <p:ph type="sldImg"/>
          </p:nvPr>
        </p:nvSpPr>
        <p:spPr>
          <a:ln/>
        </p:spPr>
      </p:sp>
      <p:sp>
        <p:nvSpPr>
          <p:cNvPr id="67588" name="Rectangle 3"/>
          <p:cNvSpPr>
            <a:spLocks noGrp="1" noChangeArrowheads="1"/>
          </p:cNvSpPr>
          <p:nvPr>
            <p:ph type="body" idx="1"/>
          </p:nvPr>
        </p:nvSpPr>
        <p:spPr>
          <a:xfrm>
            <a:off x="457200" y="4343400"/>
            <a:ext cx="5867400" cy="4114800"/>
          </a:xfrm>
          <a:noFill/>
        </p:spPr>
        <p:txBody>
          <a:bodyPr/>
          <a:lstStyle/>
          <a:p>
            <a:pPr eaLnBrk="1" hangingPunct="1"/>
            <a:r>
              <a:rPr lang="en-US" altLang="en-US" smtClean="0"/>
              <a:t>Monitor blood pressure, pulse, and respirations every 15 minutes or more frequently if indicated by client condition</a:t>
            </a:r>
          </a:p>
          <a:p>
            <a:pPr eaLnBrk="1" hangingPunct="1"/>
            <a:r>
              <a:rPr lang="en-US" altLang="en-US" smtClean="0"/>
              <a:t>Start an IV of ordered fluid with at least an 18-gauge needle in case blood products need to be given</a:t>
            </a:r>
          </a:p>
          <a:p>
            <a:pPr eaLnBrk="1" hangingPunct="1"/>
            <a:r>
              <a:rPr lang="en-US" altLang="en-US" smtClean="0"/>
              <a:t>Provide oxygen as indicated for shock</a:t>
            </a:r>
          </a:p>
          <a:p>
            <a:pPr eaLnBrk="1" hangingPunct="1"/>
            <a:r>
              <a:rPr lang="en-US" altLang="en-US" smtClean="0"/>
              <a:t>Medicate for pain as ordered</a:t>
            </a:r>
          </a:p>
          <a:p>
            <a:pPr eaLnBrk="1" hangingPunct="1"/>
            <a:r>
              <a:rPr lang="en-US" altLang="en-US" smtClean="0"/>
              <a:t>Obtain lab tests:  hCG, CBC, blood group and type; type and cross-match if hemorrhage is suspected</a:t>
            </a:r>
          </a:p>
          <a:p>
            <a:pPr eaLnBrk="1" hangingPunct="1"/>
            <a:r>
              <a:rPr lang="en-US" altLang="en-US" smtClean="0"/>
              <a:t>Prepare client for surgery; if possible, the pregnancy will be evacuated and the tube preserved for future fertility if desired</a:t>
            </a:r>
          </a:p>
          <a:p>
            <a:pPr eaLnBrk="1" hangingPunct="1"/>
            <a:r>
              <a:rPr lang="en-US" altLang="en-US" smtClean="0"/>
              <a:t>Provide routine preoperative care and teaching; offer emotional support to client and family</a:t>
            </a:r>
          </a:p>
          <a:p>
            <a:pPr eaLnBrk="1" hangingPunct="1"/>
            <a:r>
              <a:rPr lang="en-US" altLang="en-US" b="1" smtClean="0"/>
              <a:t>Medical management</a:t>
            </a:r>
            <a:r>
              <a:rPr lang="en-US" altLang="en-US" smtClean="0"/>
              <a:t> is most successful if the tube in intact, the pregnancy is early, the size of the pregnancy is less than 3.5 cm, and the fetus is not living.  The cytotoxic drug </a:t>
            </a:r>
            <a:r>
              <a:rPr lang="en-US" altLang="en-US" i="1" smtClean="0"/>
              <a:t>methotrexate</a:t>
            </a:r>
            <a:r>
              <a:rPr lang="en-US" altLang="en-US" smtClean="0"/>
              <a:t> (a folic acid antagonist that interferes with cell reproduction) inhibits cell division in the embryo.  Retreatment or surgical treatment may be needed if the initial treatment fails</a:t>
            </a:r>
          </a:p>
          <a:p>
            <a:pPr eaLnBrk="1" hangingPunct="1"/>
            <a:r>
              <a:rPr lang="en-US" altLang="en-US" b="1" smtClean="0"/>
              <a:t>Evaluation:  </a:t>
            </a:r>
            <a:r>
              <a:rPr lang="en-US" altLang="en-US" smtClean="0"/>
              <a:t>client experiences evacuation of ectopic pregnancy; vital signs remain stable without signs of hypovolemic shock; fertility is preserved as desired; client and family begin grieving for their loss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miter lim="800000"/>
            <a:headEnd/>
            <a:tailEnd/>
          </a:ln>
        </p:spPr>
        <p:txBody>
          <a:bodyPr/>
          <a:lstStyle/>
          <a:p>
            <a:fld id="{43023718-691F-4120-9A54-BA349599EFE0}" type="slidenum">
              <a:rPr lang="en-US" altLang="en-US"/>
              <a:pPr/>
              <a:t>2</a:t>
            </a:fld>
            <a:endParaRPr lang="en-US" altLang="en-US"/>
          </a:p>
        </p:txBody>
      </p:sp>
      <p:sp>
        <p:nvSpPr>
          <p:cNvPr id="43011" name="Rectangle 2"/>
          <p:cNvSpPr>
            <a:spLocks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r>
              <a:rPr lang="en-US" altLang="en-US" smtClean="0"/>
              <a:t>Data collection:  Nausea most pronounced on arising; however, can occur at other times during the day.  Persistent vomiting; signs of dehydration</a:t>
            </a:r>
          </a:p>
          <a:p>
            <a:pPr eaLnBrk="1" hangingPunct="1"/>
            <a:r>
              <a:rPr lang="en-US" altLang="en-US" smtClean="0"/>
              <a:t>Theories about the etiology of hyperemesis include psychological as well as physiological factors but the actual cause remains unknown; the condition is rare in developing countries; high levels of hCG, as are found in gestational trophoblastic disease (hydatidiform mole, molar pregnancy), are associated with severe nausea and vomiting</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miter lim="800000"/>
            <a:headEnd/>
            <a:tailEnd/>
          </a:ln>
        </p:spPr>
        <p:txBody>
          <a:bodyPr/>
          <a:lstStyle/>
          <a:p>
            <a:fld id="{2F52AE4A-521A-48F4-8F3F-496D641EEEF2}" type="slidenum">
              <a:rPr lang="en-US" altLang="en-US"/>
              <a:pPr/>
              <a:t>3</a:t>
            </a:fld>
            <a:endParaRPr lang="en-US" altLang="en-US"/>
          </a:p>
        </p:txBody>
      </p:sp>
      <p:sp>
        <p:nvSpPr>
          <p:cNvPr id="45059" name="Rectangle 2"/>
          <p:cNvSpPr>
            <a:spLocks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r>
              <a:rPr lang="en-US" altLang="en-US" smtClean="0"/>
              <a:t>Intractable vomiting during the first 20 weeks of pregnancy</a:t>
            </a:r>
          </a:p>
          <a:p>
            <a:pPr eaLnBrk="1" hangingPunct="1"/>
            <a:r>
              <a:rPr lang="en-US" altLang="en-US" smtClean="0"/>
              <a:t>Weight loss of more than 5% of prepregnancy weight, poor skin turgor, dry mucous membranes, possible hypotension, tachycardia, and increased lab values for hematocrit and urine specific gravity</a:t>
            </a:r>
          </a:p>
          <a:p>
            <a:pPr eaLnBrk="1" hangingPunct="1"/>
            <a:r>
              <a:rPr lang="en-US" altLang="en-US" smtClean="0"/>
              <a:t>S/S of electrolyte or acid-base imbalance (acidosis):  ketosis, confusion, drowsiness, muscle weakness, cramps, clumsiness, tremors, irregular heartbeat, decreased LOC</a:t>
            </a:r>
          </a:p>
          <a:p>
            <a:pPr eaLnBrk="1" hangingPunct="1"/>
            <a:r>
              <a:rPr lang="en-US" altLang="en-US" smtClean="0"/>
              <a:t>S/S of starvation:  muscle wasting, ketonuria, jaundice, bleeding gums (vitamin deficiency)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miter lim="800000"/>
            <a:headEnd/>
            <a:tailEnd/>
          </a:ln>
        </p:spPr>
        <p:txBody>
          <a:bodyPr/>
          <a:lstStyle/>
          <a:p>
            <a:fld id="{16D15D8C-0BF1-4D49-8D15-10427A02F0D1}" type="slidenum">
              <a:rPr lang="en-US" altLang="en-US"/>
              <a:pPr/>
              <a:t>4</a:t>
            </a:fld>
            <a:endParaRPr lang="en-US" altLang="en-US"/>
          </a:p>
        </p:txBody>
      </p:sp>
      <p:sp>
        <p:nvSpPr>
          <p:cNvPr id="47107" name="Rectangle 2"/>
          <p:cNvSpPr>
            <a:spLocks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r>
              <a:rPr lang="en-US" altLang="en-US" smtClean="0"/>
              <a:t>Monitor electrolytes, hemoglobin and hematocrit levels – ask why</a:t>
            </a:r>
          </a:p>
          <a:p>
            <a:pPr eaLnBrk="1" hangingPunct="1"/>
            <a:r>
              <a:rPr lang="en-US" altLang="en-US" smtClean="0"/>
              <a:t>Restrict PO intake until vomiting subsides; begin on a dry diet, alternating liquids and solids in small quantities, and advance diet slowly</a:t>
            </a:r>
          </a:p>
          <a:p>
            <a:pPr eaLnBrk="1" hangingPunct="1"/>
            <a:r>
              <a:rPr lang="en-US" altLang="en-US" smtClean="0"/>
              <a:t>Evaluation:  client exhibits signs of adequate hydration:  moist mucous membranes, elastic skin turgor, stable vital signs and intake equal to output; client is able to tolerate adequate nutrition for maternal and fetal requirements and gains appropriate weight during pregnancy</a:t>
            </a:r>
          </a:p>
          <a:p>
            <a:pPr eaLnBrk="1" hangingPunct="1"/>
            <a:endParaRPr lang="en-US" altLang="en-US" smtClean="0"/>
          </a:p>
          <a:p>
            <a:pPr eaLnBrk="1" hangingPunct="1"/>
            <a:r>
              <a:rPr lang="en-US" altLang="en-US" smtClean="0"/>
              <a:t>Nursing diagnoses:  Deficient fluid volume; risk for injury; Altered nutrition:  less than body requirements; Ineffective coping</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miter lim="800000"/>
            <a:headEnd/>
            <a:tailEnd/>
          </a:ln>
        </p:spPr>
        <p:txBody>
          <a:bodyPr/>
          <a:lstStyle/>
          <a:p>
            <a:fld id="{E6C0D159-B6BF-480B-874A-2A234F22F802}" type="slidenum">
              <a:rPr lang="en-US" altLang="en-US"/>
              <a:pPr/>
              <a:t>5</a:t>
            </a:fld>
            <a:endParaRPr lang="en-US" altLang="en-US"/>
          </a:p>
        </p:txBody>
      </p:sp>
      <p:sp>
        <p:nvSpPr>
          <p:cNvPr id="49155" name="Rectangle 2"/>
          <p:cNvSpPr>
            <a:spLocks noChangeArrowheads="1" noTextEdit="1"/>
          </p:cNvSpPr>
          <p:nvPr>
            <p:ph type="sldImg"/>
          </p:nvPr>
        </p:nvSpPr>
        <p:spPr>
          <a:ln/>
        </p:spPr>
      </p:sp>
      <p:sp>
        <p:nvSpPr>
          <p:cNvPr id="49156" name="Rectangle 3"/>
          <p:cNvSpPr>
            <a:spLocks noGrp="1" noChangeArrowheads="1"/>
          </p:cNvSpPr>
          <p:nvPr>
            <p:ph type="body" idx="1"/>
          </p:nvPr>
        </p:nvSpPr>
        <p:spPr>
          <a:xfrm>
            <a:off x="228600" y="4343400"/>
            <a:ext cx="6324600" cy="4114800"/>
          </a:xfrm>
          <a:noFill/>
        </p:spPr>
        <p:txBody>
          <a:bodyPr/>
          <a:lstStyle/>
          <a:p>
            <a:pPr eaLnBrk="1" hangingPunct="1"/>
            <a:r>
              <a:rPr lang="en-US" altLang="en-US" smtClean="0"/>
              <a:t>Threatened</a:t>
            </a:r>
          </a:p>
          <a:p>
            <a:pPr eaLnBrk="1" hangingPunct="1"/>
            <a:r>
              <a:rPr lang="en-US" altLang="en-US" smtClean="0"/>
              <a:t>Inevitable</a:t>
            </a:r>
          </a:p>
          <a:p>
            <a:pPr eaLnBrk="1" hangingPunct="1"/>
            <a:r>
              <a:rPr lang="en-US" altLang="en-US" smtClean="0"/>
              <a:t>Incomplete</a:t>
            </a:r>
          </a:p>
          <a:p>
            <a:pPr eaLnBrk="1" hangingPunct="1"/>
            <a:r>
              <a:rPr lang="en-US" altLang="en-US" smtClean="0"/>
              <a:t>Complete</a:t>
            </a:r>
          </a:p>
          <a:p>
            <a:pPr eaLnBrk="1" hangingPunct="1"/>
            <a:r>
              <a:rPr lang="en-US" altLang="en-US" smtClean="0"/>
              <a:t>Missed abortion</a:t>
            </a:r>
          </a:p>
          <a:p>
            <a:pPr eaLnBrk="1" hangingPunct="1"/>
            <a:r>
              <a:rPr lang="en-US" altLang="en-US" smtClean="0"/>
              <a:t>Recurrent abortion</a:t>
            </a:r>
          </a:p>
          <a:p>
            <a:pPr eaLnBrk="1" hangingPunct="1"/>
            <a:r>
              <a:rPr lang="en-US" altLang="en-US" smtClean="0"/>
              <a:t>Physical and emotional care</a:t>
            </a:r>
          </a:p>
          <a:p>
            <a:pPr eaLnBrk="1" hangingPunct="1"/>
            <a:endParaRPr lang="en-US" altLang="en-US" smtClean="0"/>
          </a:p>
          <a:p>
            <a:pPr eaLnBrk="1" hangingPunct="1"/>
            <a:r>
              <a:rPr lang="en-US" altLang="en-US" smtClean="0"/>
              <a:t>Ectopic pregnancy:  fertilized ovum implants outside of the uterus usually in the fallopian tube.  S/S:  lower abdominal pain (severe if the tube ruptures) sometimes accompanied by light vaginal bleeding.  Bleeding and hypovolemic shock may accompany rupture (p. 87)</a:t>
            </a:r>
          </a:p>
          <a:p>
            <a:pPr eaLnBrk="1" hangingPunct="1"/>
            <a:r>
              <a:rPr lang="en-US" altLang="en-US" smtClean="0"/>
              <a:t>Hydatidiform mole:  a developmental anomaly of the placenta that changes chorionic villi into a mass of clear vesicles; presents as an edematous grapelike cluster that may be nonmalignant or may develop into choriocarcinoma.  </a:t>
            </a:r>
          </a:p>
          <a:p>
            <a:pPr eaLnBrk="1" hangingPunct="1"/>
            <a:r>
              <a:rPr lang="en-US" altLang="en-US" smtClean="0"/>
              <a:t>S / S:  FHR not detectable; vaginal bleeding which usually occurs by week 12, bright red or dark brown that be be slight, profuse, or intermittent; symptoms of PIH which may be present before week 20; fundal height greater than expected for dates; elevated hCG levels; ultrasound shows a characteristic snowstorm pattern.  May need hysterectomy; monitor for hemorrhage and infection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miter lim="800000"/>
            <a:headEnd/>
            <a:tailEnd/>
          </a:ln>
        </p:spPr>
        <p:txBody>
          <a:bodyPr/>
          <a:lstStyle/>
          <a:p>
            <a:fld id="{3B8C66E3-9BAA-49B7-8515-A2AE777AAEC5}" type="slidenum">
              <a:rPr lang="en-US" altLang="en-US"/>
              <a:pPr/>
              <a:t>6</a:t>
            </a:fld>
            <a:endParaRPr lang="en-US" altLang="en-US"/>
          </a:p>
        </p:txBody>
      </p:sp>
      <p:sp>
        <p:nvSpPr>
          <p:cNvPr id="53251" name="Rectangle 2"/>
          <p:cNvSpPr>
            <a:spLocks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r>
              <a:rPr lang="en-US" altLang="en-US" smtClean="0"/>
              <a:t>The cervix is not dilated, and the placenta is still attached to the uterine wall, but some bleeding occurs.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miter lim="800000"/>
            <a:headEnd/>
            <a:tailEnd/>
          </a:ln>
        </p:spPr>
        <p:txBody>
          <a:bodyPr/>
          <a:lstStyle/>
          <a:p>
            <a:fld id="{BEEC4DE0-2758-4BE0-9CFD-60D32ECE11FE}" type="slidenum">
              <a:rPr lang="en-US" altLang="en-US"/>
              <a:pPr/>
              <a:t>7</a:t>
            </a:fld>
            <a:endParaRPr lang="en-US" altLang="en-US"/>
          </a:p>
        </p:txBody>
      </p:sp>
      <p:sp>
        <p:nvSpPr>
          <p:cNvPr id="55299" name="Rectangle 2"/>
          <p:cNvSpPr>
            <a:spLocks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r>
              <a:rPr lang="en-US" altLang="en-US" smtClean="0"/>
              <a:t>The placenta has separated from the uterine wall, the cervix has dilated, and the amount of bleeding has increased</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miter lim="800000"/>
            <a:headEnd/>
            <a:tailEnd/>
          </a:ln>
        </p:spPr>
        <p:txBody>
          <a:bodyPr/>
          <a:lstStyle/>
          <a:p>
            <a:fld id="{8A7DBC44-D189-443A-A354-870FB863EE8C}" type="slidenum">
              <a:rPr lang="en-US" altLang="en-US"/>
              <a:pPr/>
              <a:t>9</a:t>
            </a:fld>
            <a:endParaRPr lang="en-US" altLang="en-US"/>
          </a:p>
        </p:txBody>
      </p:sp>
      <p:sp>
        <p:nvSpPr>
          <p:cNvPr id="60419" name="Rectangle 2"/>
          <p:cNvSpPr>
            <a:spLocks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miter lim="800000"/>
            <a:headEnd/>
            <a:tailEnd/>
          </a:ln>
        </p:spPr>
        <p:txBody>
          <a:bodyPr/>
          <a:lstStyle/>
          <a:p>
            <a:fld id="{6F2B3D95-E7FD-4F00-A306-FDA5E13BA22F}" type="slidenum">
              <a:rPr lang="en-US" altLang="en-US"/>
              <a:pPr/>
              <a:t>10</a:t>
            </a:fld>
            <a:endParaRPr lang="en-US" altLang="en-US"/>
          </a:p>
        </p:txBody>
      </p:sp>
      <p:sp>
        <p:nvSpPr>
          <p:cNvPr id="62467" name="Rectangle 2"/>
          <p:cNvSpPr>
            <a:spLocks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pPr eaLnBrk="1" hangingPunct="1"/>
            <a:r>
              <a:rPr lang="en-US" altLang="en-US" smtClean="0"/>
              <a:t>Symptoms:  vaginal bleeding, severe abdominal and pelvic pain, tenderness of the lower abdomen on palpation, and severe pain on movement of the cervix on pelvic examination or signs of hypovolemic shock.</a:t>
            </a:r>
          </a:p>
          <a:p>
            <a:pPr eaLnBrk="1" hangingPunct="1"/>
            <a:r>
              <a:rPr lang="en-US" altLang="en-US" smtClean="0"/>
              <a:t>The amount of vaginal bleeding may be minimal because most of the blood is lost into the abdomen rather than externally.  Shoulder pain is a symptom that often accompanies bleeding in the abdomen (referred pain)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3E3ABF3-5DD4-4871-B7F9-0A2198D735D5}" type="datetime1">
              <a:rPr lang="en-US" smtClean="0"/>
              <a:pPr/>
              <a:t>12/15/2016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B7D9D4-6356-410D-8002-D2D8F64A0328}" type="datetime1">
              <a:rPr lang="en-US" smtClean="0"/>
              <a:pPr/>
              <a:t>12/15/2016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743F81-DF4C-44CB-87C9-28729F9ABC58}" type="datetime1">
              <a:rPr lang="en-US" smtClean="0"/>
              <a:pPr/>
              <a:t>12/15/2016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CFE6E0-3633-4EC0-B7B6-F9F86ABD3E48}" type="datetime1">
              <a:rPr lang="en-US" smtClean="0"/>
              <a:pPr/>
              <a:t>12/15/2016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C28792-32A2-4BBB-87AC-12B7E25D5474}" type="datetime1">
              <a:rPr lang="en-US" smtClean="0"/>
              <a:pPr/>
              <a:t>12/15/2016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9E3F64-AC06-4A36-8204-BC41A3E07754}" type="datetime1">
              <a:rPr lang="en-US" smtClean="0"/>
              <a:pPr/>
              <a:t>12/15/2016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20FDB7E-4973-4742-B073-1A0A46195EDC}" type="datetime1">
              <a:rPr lang="en-US" smtClean="0"/>
              <a:pPr/>
              <a:t>12/15/2016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8FE174-3736-485E-8CC2-10A75D3AAA6F}" type="datetime1">
              <a:rPr lang="en-US" smtClean="0"/>
              <a:pPr/>
              <a:t>12/15/2016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7B33A-72BB-4E63-AEB0-988F74263AD3}" type="datetime1">
              <a:rPr lang="en-US" smtClean="0"/>
              <a:pPr/>
              <a:t>12/15/2016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BE9088-156F-407E-8C71-CE28DB4F2EEA}" type="datetime1">
              <a:rPr lang="en-US" smtClean="0"/>
              <a:pPr/>
              <a:t>12/15/2016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A584B0-113D-44B1-B139-AC53BE80957D}" type="datetime1">
              <a:rPr lang="en-US" smtClean="0"/>
              <a:pPr/>
              <a:t>12/15/2016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8A290-C41C-4608-A0AD-B98EF8FA5817}" type="datetime1">
              <a:rPr lang="en-US" smtClean="0"/>
              <a:pPr/>
              <a:t>12/15/2016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sa/imgres?imgurl=http://grandmalseizures.info/wp-content/uploads/2011/12/What-Fractures-can-Result-from-Grand-Mal-Seizure-man-under-grand-mal-seizure.jpg&amp;imgrefurl=http://grandmalseizures.info/what-fractures-can-result-from-grand-mal-seizures/&amp;usg=__aNyWZjqN75DTVy5s9jgGZv6n1n8=&amp;h=225&amp;w=260&amp;sz=11&amp;hl=ar&amp;start=32&amp;zoom=1&amp;tbnid=cprovdubvfn9RM:&amp;tbnh=97&amp;tbnw=112&amp;ei=hevWT9HxCMyP8gPwpditAw&amp;prev=/search?q=Grand+mal+seizure+activity&amp;start=21&amp;um=1&amp;hl=ar&amp;safe=active&amp;sa=N&amp;gbv=2&amp;rlz=1R2RNSN_enSA415&amp;tbm=isch&amp;um=1&amp;itbs=1"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en-US" altLang="en-US" b="1" dirty="0" smtClean="0"/>
              <a:t>Complications of Pregnancy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body" idx="4294967295"/>
          </p:nvPr>
        </p:nvSpPr>
        <p:spPr>
          <a:xfrm>
            <a:off x="0" y="533400"/>
            <a:ext cx="9144000" cy="5562600"/>
          </a:xfrm>
        </p:spPr>
        <p:txBody>
          <a:bodyPr/>
          <a:lstStyle/>
          <a:p>
            <a:pPr marL="457200" indent="-457200">
              <a:buFontTx/>
              <a:buNone/>
            </a:pPr>
            <a:r>
              <a:rPr lang="en-US" altLang="en-US" sz="4400" smtClean="0"/>
              <a:t>   </a:t>
            </a:r>
            <a:r>
              <a:rPr lang="en-US" altLang="en-US" sz="4400" b="1" smtClean="0"/>
              <a:t>Ectopic pregnancy is often difficult to diagnose because its symptoms are similar to those of abdominal conditions.  Identify at least five signs or symptoms of ectopic pregnancy and briefly explain why each occurs.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1066800" y="0"/>
            <a:ext cx="7772400" cy="838200"/>
          </a:xfrm>
        </p:spPr>
        <p:txBody>
          <a:bodyPr/>
          <a:lstStyle/>
          <a:p>
            <a:pPr algn="ctr"/>
            <a:r>
              <a:rPr lang="en-US" altLang="en-US" b="1" smtClean="0"/>
              <a:t>Ectopic Sites</a:t>
            </a:r>
          </a:p>
        </p:txBody>
      </p:sp>
      <p:sp>
        <p:nvSpPr>
          <p:cNvPr id="63491" name="Rectangle 3"/>
          <p:cNvSpPr>
            <a:spLocks noGrp="1" noChangeArrowheads="1"/>
          </p:cNvSpPr>
          <p:nvPr>
            <p:ph type="body" idx="1"/>
          </p:nvPr>
        </p:nvSpPr>
        <p:spPr/>
        <p:txBody>
          <a:bodyPr/>
          <a:lstStyle/>
          <a:p>
            <a:r>
              <a:rPr lang="en-US" altLang="en-US" smtClean="0"/>
              <a:t>l</a:t>
            </a:r>
          </a:p>
        </p:txBody>
      </p:sp>
      <p:pic>
        <p:nvPicPr>
          <p:cNvPr id="63492" name="Picture 4"/>
          <p:cNvPicPr>
            <a:picLocks noChangeAspect="1" noChangeArrowheads="1"/>
          </p:cNvPicPr>
          <p:nvPr/>
        </p:nvPicPr>
        <p:blipFill>
          <a:blip r:embed="rId2" cstate="print"/>
          <a:srcRect/>
          <a:stretch>
            <a:fillRect/>
          </a:stretch>
        </p:blipFill>
        <p:spPr bwMode="auto">
          <a:xfrm>
            <a:off x="0" y="1295400"/>
            <a:ext cx="9144000" cy="55626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algn="ctr"/>
            <a:r>
              <a:rPr lang="en-US" altLang="en-US" b="1" smtClean="0"/>
              <a:t>Ectopic Pregnancy</a:t>
            </a:r>
          </a:p>
        </p:txBody>
      </p:sp>
      <p:sp>
        <p:nvSpPr>
          <p:cNvPr id="64515" name="Rectangle 3"/>
          <p:cNvSpPr>
            <a:spLocks noGrp="1" noChangeArrowheads="1"/>
          </p:cNvSpPr>
          <p:nvPr>
            <p:ph type="body" idx="1"/>
          </p:nvPr>
        </p:nvSpPr>
        <p:spPr>
          <a:xfrm>
            <a:off x="533400" y="2057400"/>
            <a:ext cx="8610600" cy="4800600"/>
          </a:xfrm>
        </p:spPr>
        <p:txBody>
          <a:bodyPr/>
          <a:lstStyle/>
          <a:p>
            <a:r>
              <a:rPr lang="en-US" altLang="en-US" smtClean="0"/>
              <a:t>Fertilized ovum implants outside the uterus</a:t>
            </a:r>
          </a:p>
          <a:p>
            <a:r>
              <a:rPr lang="en-US" altLang="en-US" smtClean="0"/>
              <a:t>Symptoms at 6 to 12 weeks of gestation</a:t>
            </a:r>
          </a:p>
          <a:p>
            <a:r>
              <a:rPr lang="en-US" altLang="en-US" smtClean="0"/>
              <a:t>Severe unilateral pelvic-abdominal pain</a:t>
            </a:r>
          </a:p>
          <a:p>
            <a:r>
              <a:rPr lang="en-US" altLang="en-US" smtClean="0"/>
              <a:t>Pain may refer to shoulder</a:t>
            </a:r>
          </a:p>
          <a:p>
            <a:r>
              <a:rPr lang="en-US" altLang="en-US" smtClean="0"/>
              <a:t>Tender abdominal mass</a:t>
            </a:r>
          </a:p>
          <a:p>
            <a:r>
              <a:rPr lang="en-US" altLang="en-US" smtClean="0"/>
              <a:t>Nausea, faintness</a:t>
            </a:r>
          </a:p>
          <a:p>
            <a:r>
              <a:rPr lang="en-US" altLang="en-US" smtClean="0"/>
              <a:t>Bleeding – frank or occult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algn="ctr"/>
            <a:r>
              <a:rPr lang="en-US" altLang="en-US" b="1" smtClean="0"/>
              <a:t>Nursing Interventions</a:t>
            </a:r>
          </a:p>
        </p:txBody>
      </p:sp>
      <p:sp>
        <p:nvSpPr>
          <p:cNvPr id="66563" name="Rectangle 3"/>
          <p:cNvSpPr>
            <a:spLocks noGrp="1" noChangeArrowheads="1"/>
          </p:cNvSpPr>
          <p:nvPr>
            <p:ph type="body" idx="1"/>
          </p:nvPr>
        </p:nvSpPr>
        <p:spPr/>
        <p:txBody>
          <a:bodyPr/>
          <a:lstStyle/>
          <a:p>
            <a:r>
              <a:rPr lang="en-US" altLang="en-US" smtClean="0"/>
              <a:t>Monitor vital signs</a:t>
            </a:r>
          </a:p>
          <a:p>
            <a:r>
              <a:rPr lang="en-US" altLang="en-US" smtClean="0"/>
              <a:t>Administer intravenous fluids</a:t>
            </a:r>
          </a:p>
          <a:p>
            <a:r>
              <a:rPr lang="en-US" altLang="en-US" smtClean="0"/>
              <a:t>Provide oxygen when needed</a:t>
            </a:r>
          </a:p>
          <a:p>
            <a:r>
              <a:rPr lang="en-US" altLang="en-US" smtClean="0"/>
              <a:t>Medicate for pain</a:t>
            </a:r>
          </a:p>
          <a:p>
            <a:r>
              <a:rPr lang="en-US" altLang="en-US" smtClean="0"/>
              <a:t>Assess lab results</a:t>
            </a:r>
          </a:p>
          <a:p>
            <a:r>
              <a:rPr lang="en-US" altLang="en-US" smtClean="0"/>
              <a:t>Prepare for possible surgery</a:t>
            </a:r>
          </a:p>
          <a:p>
            <a:r>
              <a:rPr lang="en-US" altLang="en-US" smtClean="0"/>
              <a:t>Provide emotional support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a:solidFill>
            <a:schemeClr val="tx2">
              <a:lumMod val="40000"/>
              <a:lumOff val="60000"/>
            </a:schemeClr>
          </a:solidFill>
        </p:spPr>
        <p:txBody>
          <a:bodyPr>
            <a:normAutofit/>
          </a:bodyPr>
          <a:lstStyle/>
          <a:p>
            <a:r>
              <a:rPr lang="en-GB" sz="5400" b="1" dirty="0" smtClean="0"/>
              <a:t>Preeclampsia</a:t>
            </a:r>
            <a:endParaRPr lang="en-GB" sz="5400" b="1" dirty="0"/>
          </a:p>
        </p:txBody>
      </p:sp>
      <p:sp>
        <p:nvSpPr>
          <p:cNvPr id="3" name="Content Placeholder 2"/>
          <p:cNvSpPr>
            <a:spLocks noGrp="1"/>
          </p:cNvSpPr>
          <p:nvPr>
            <p:ph idx="1"/>
          </p:nvPr>
        </p:nvSpPr>
        <p:spPr>
          <a:xfrm>
            <a:off x="457200" y="1600200"/>
            <a:ext cx="8382000" cy="4525963"/>
          </a:xfrm>
        </p:spPr>
        <p:txBody>
          <a:bodyPr/>
          <a:lstStyle/>
          <a:p>
            <a:r>
              <a:rPr lang="en-GB" dirty="0" smtClean="0"/>
              <a:t>Is a disorder of widespread vascular endothelial malfunction and vasospasm that occurs after 20 weeks' gestation.</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274638"/>
            <a:ext cx="9144000" cy="1096962"/>
          </a:xfrm>
          <a:solidFill>
            <a:schemeClr val="tx2">
              <a:lumMod val="40000"/>
              <a:lumOff val="60000"/>
            </a:schemeClr>
          </a:solidFill>
        </p:spPr>
        <p:txBody>
          <a:bodyPr/>
          <a:lstStyle/>
          <a:p>
            <a:r>
              <a:rPr lang="en-GB" sz="5400" b="1" dirty="0" smtClean="0"/>
              <a:t>Causes</a:t>
            </a:r>
            <a:r>
              <a:rPr lang="en-GB" dirty="0" smtClean="0"/>
              <a:t> </a:t>
            </a:r>
            <a:endParaRPr lang="en-US" dirty="0"/>
          </a:p>
        </p:txBody>
      </p:sp>
      <p:sp>
        <p:nvSpPr>
          <p:cNvPr id="13315" name="Rectangle 3"/>
          <p:cNvSpPr>
            <a:spLocks noGrp="1" noChangeArrowheads="1"/>
          </p:cNvSpPr>
          <p:nvPr>
            <p:ph type="body" idx="1"/>
          </p:nvPr>
        </p:nvSpPr>
        <p:spPr/>
        <p:txBody>
          <a:bodyPr/>
          <a:lstStyle/>
          <a:p>
            <a:r>
              <a:rPr lang="en-GB" dirty="0"/>
              <a:t>Exact </a:t>
            </a:r>
            <a:r>
              <a:rPr lang="en-GB" dirty="0" smtClean="0"/>
              <a:t>Pathopysiology </a:t>
            </a:r>
            <a:r>
              <a:rPr lang="en-GB" dirty="0"/>
              <a:t>unknown</a:t>
            </a:r>
          </a:p>
          <a:p>
            <a:r>
              <a:rPr lang="en-GB" dirty="0"/>
              <a:t>Possible causes-</a:t>
            </a:r>
          </a:p>
          <a:p>
            <a:pPr lvl="1"/>
            <a:r>
              <a:rPr lang="en-GB" dirty="0"/>
              <a:t>dysfunction of the </a:t>
            </a:r>
            <a:r>
              <a:rPr lang="en-GB" dirty="0" err="1"/>
              <a:t>uteroplacental</a:t>
            </a:r>
            <a:r>
              <a:rPr lang="en-GB" dirty="0"/>
              <a:t> bed leading to vasoconstriction, platelet aggregation and </a:t>
            </a:r>
            <a:r>
              <a:rPr lang="en-GB" dirty="0" err="1"/>
              <a:t>hypercoagulability</a:t>
            </a:r>
            <a:endParaRPr lang="en-GB" dirty="0"/>
          </a:p>
          <a:p>
            <a:pPr lvl="1"/>
            <a:r>
              <a:rPr lang="en-GB" dirty="0" smtClean="0"/>
              <a:t>vasospasm</a:t>
            </a:r>
            <a:r>
              <a:rPr lang="en-GB" dirty="0"/>
              <a:t>, </a:t>
            </a:r>
            <a:r>
              <a:rPr lang="en-GB" dirty="0" err="1"/>
              <a:t>microthrombi</a:t>
            </a:r>
            <a:r>
              <a:rPr lang="en-GB" dirty="0"/>
              <a:t>, </a:t>
            </a:r>
            <a:r>
              <a:rPr lang="en-GB" dirty="0" smtClean="0"/>
              <a:t>hypertension </a:t>
            </a:r>
            <a:r>
              <a:rPr lang="en-GB" dirty="0"/>
              <a:t>etc</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CF449970-2E7B-4A1F-A1CB-B7EFDF73358A}" type="slidenum">
              <a:rPr lang="ar-SA"/>
              <a:pPr/>
              <a:t>16</a:t>
            </a:fld>
            <a:endParaRPr lang="en-US"/>
          </a:p>
        </p:txBody>
      </p:sp>
      <p:sp>
        <p:nvSpPr>
          <p:cNvPr id="19458" name="Rectangle 2"/>
          <p:cNvSpPr>
            <a:spLocks noGrp="1" noChangeArrowheads="1"/>
          </p:cNvSpPr>
          <p:nvPr>
            <p:ph type="title"/>
          </p:nvPr>
        </p:nvSpPr>
        <p:spPr>
          <a:xfrm>
            <a:off x="457200" y="274638"/>
            <a:ext cx="8229600" cy="715962"/>
          </a:xfrm>
        </p:spPr>
        <p:style>
          <a:lnRef idx="1">
            <a:schemeClr val="accent4"/>
          </a:lnRef>
          <a:fillRef idx="2">
            <a:schemeClr val="accent4"/>
          </a:fillRef>
          <a:effectRef idx="1">
            <a:schemeClr val="accent4"/>
          </a:effectRef>
          <a:fontRef idx="minor">
            <a:schemeClr val="dk1"/>
          </a:fontRef>
        </p:style>
        <p:txBody>
          <a:bodyPr>
            <a:normAutofit fontScale="90000"/>
          </a:bodyPr>
          <a:lstStyle/>
          <a:p>
            <a:r>
              <a:rPr lang="en-US" b="1" dirty="0" smtClean="0"/>
              <a:t>Sign &amp; Symptom </a:t>
            </a:r>
            <a:endParaRPr lang="en-US" b="1" dirty="0"/>
          </a:p>
        </p:txBody>
      </p:sp>
      <p:sp>
        <p:nvSpPr>
          <p:cNvPr id="19459" name="Rectangle 3"/>
          <p:cNvSpPr>
            <a:spLocks noGrp="1" noChangeArrowheads="1"/>
          </p:cNvSpPr>
          <p:nvPr>
            <p:ph type="body" idx="1"/>
          </p:nvPr>
        </p:nvSpPr>
        <p:spPr/>
        <p:txBody>
          <a:bodyPr/>
          <a:lstStyle/>
          <a:p>
            <a:pPr>
              <a:lnSpc>
                <a:spcPct val="90000"/>
              </a:lnSpc>
            </a:pPr>
            <a:r>
              <a:rPr lang="en-US" sz="2800" i="1" dirty="0" err="1"/>
              <a:t>Resp</a:t>
            </a:r>
            <a:r>
              <a:rPr lang="en-US" sz="2800" dirty="0"/>
              <a:t>:      Plum. Edema, cyanosis.</a:t>
            </a:r>
          </a:p>
          <a:p>
            <a:pPr>
              <a:lnSpc>
                <a:spcPct val="90000"/>
              </a:lnSpc>
            </a:pPr>
            <a:r>
              <a:rPr lang="en-US" sz="2800" i="1" dirty="0"/>
              <a:t>Cardiac</a:t>
            </a:r>
            <a:r>
              <a:rPr lang="en-US" sz="2800" dirty="0"/>
              <a:t>:  Congestive Cardiac Failure (CCF).</a:t>
            </a:r>
          </a:p>
          <a:p>
            <a:pPr>
              <a:lnSpc>
                <a:spcPct val="90000"/>
              </a:lnSpc>
            </a:pPr>
            <a:r>
              <a:rPr lang="en-US" sz="2800" i="1" dirty="0"/>
              <a:t>Renal</a:t>
            </a:r>
            <a:r>
              <a:rPr lang="en-US" sz="2800" dirty="0"/>
              <a:t>:     </a:t>
            </a:r>
            <a:r>
              <a:rPr lang="en-US" sz="2800" dirty="0" err="1"/>
              <a:t>Proteinuria</a:t>
            </a:r>
            <a:r>
              <a:rPr lang="en-US" sz="2800" dirty="0"/>
              <a:t>, ↑ Serum </a:t>
            </a:r>
            <a:r>
              <a:rPr lang="en-US" sz="2800" dirty="0" err="1"/>
              <a:t>creatinine</a:t>
            </a:r>
            <a:r>
              <a:rPr lang="en-US" sz="2800" dirty="0"/>
              <a:t>, </a:t>
            </a:r>
            <a:r>
              <a:rPr lang="en-US" sz="2800" dirty="0" err="1"/>
              <a:t>oliguria</a:t>
            </a:r>
            <a:r>
              <a:rPr lang="en-US" sz="2800" dirty="0"/>
              <a:t>.</a:t>
            </a:r>
          </a:p>
          <a:p>
            <a:pPr>
              <a:lnSpc>
                <a:spcPct val="90000"/>
              </a:lnSpc>
            </a:pPr>
            <a:r>
              <a:rPr lang="en-US" sz="2800" i="1" dirty="0"/>
              <a:t>Hepatic</a:t>
            </a:r>
            <a:r>
              <a:rPr lang="en-US" sz="2800" dirty="0"/>
              <a:t>:  ↑  LFTs, RUQ / </a:t>
            </a:r>
            <a:r>
              <a:rPr lang="en-US" sz="2800" dirty="0" err="1"/>
              <a:t>epigastric</a:t>
            </a:r>
            <a:r>
              <a:rPr lang="en-US" sz="2800" dirty="0"/>
              <a:t> pain.</a:t>
            </a:r>
          </a:p>
          <a:p>
            <a:pPr>
              <a:lnSpc>
                <a:spcPct val="90000"/>
              </a:lnSpc>
            </a:pPr>
            <a:r>
              <a:rPr lang="en-US" sz="2800" i="1" dirty="0"/>
              <a:t>Neurologic</a:t>
            </a:r>
            <a:r>
              <a:rPr lang="en-US" sz="2800" dirty="0"/>
              <a:t>: visual </a:t>
            </a:r>
            <a:r>
              <a:rPr lang="en-US" sz="2800" dirty="0" smtClean="0"/>
              <a:t>disturbance, headache and convulsions</a:t>
            </a:r>
            <a:r>
              <a:rPr lang="en-US" sz="2800" dirty="0"/>
              <a:t>.</a:t>
            </a:r>
          </a:p>
          <a:p>
            <a:pPr>
              <a:lnSpc>
                <a:spcPct val="90000"/>
              </a:lnSpc>
            </a:pPr>
            <a:r>
              <a:rPr lang="en-US" sz="2800" i="1" dirty="0"/>
              <a:t>GI</a:t>
            </a:r>
            <a:r>
              <a:rPr lang="en-US" sz="2800" dirty="0"/>
              <a:t>:	        severe nausea / vomiting.</a:t>
            </a:r>
          </a:p>
          <a:p>
            <a:pPr>
              <a:lnSpc>
                <a:spcPct val="90000"/>
              </a:lnSpc>
            </a:pPr>
            <a:r>
              <a:rPr lang="en-US" sz="2800" i="1" dirty="0"/>
              <a:t>Hematologic</a:t>
            </a:r>
            <a:r>
              <a:rPr lang="en-US" sz="2800" dirty="0" smtClean="0"/>
              <a:t>:  </a:t>
            </a:r>
            <a:r>
              <a:rPr lang="en-US" sz="2400" dirty="0"/>
              <a:t>thrombocytopenia, </a:t>
            </a:r>
            <a:r>
              <a:rPr lang="en-US" sz="2400" dirty="0" err="1"/>
              <a:t>microangiopathic</a:t>
            </a:r>
            <a:r>
              <a:rPr lang="en-US" sz="2400" dirty="0"/>
              <a:t> </a:t>
            </a:r>
            <a:r>
              <a:rPr lang="en-US" sz="2400" dirty="0" err="1"/>
              <a:t>hemolysis</a:t>
            </a:r>
            <a:r>
              <a:rPr lang="en-US" sz="2400" dirty="0"/>
              <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65760" indent="-256032" fontAlgn="auto">
              <a:spcAft>
                <a:spcPts val="0"/>
              </a:spcAft>
              <a:buFont typeface="Wingdings 3"/>
              <a:buChar char=""/>
              <a:defRPr/>
            </a:pPr>
            <a:r>
              <a:rPr lang="en-US" b="1" dirty="0" smtClean="0">
                <a:solidFill>
                  <a:srgbClr val="FF0000"/>
                </a:solidFill>
              </a:rPr>
              <a:t>Gestational Hypertension</a:t>
            </a:r>
          </a:p>
          <a:p>
            <a:r>
              <a:rPr lang="en-GB" dirty="0" smtClean="0"/>
              <a:t>BP of 140/90 mm Hg or greater for the first time during pregnancy</a:t>
            </a:r>
          </a:p>
          <a:p>
            <a:r>
              <a:rPr lang="en-GB" dirty="0" smtClean="0"/>
              <a:t>No </a:t>
            </a:r>
            <a:r>
              <a:rPr lang="en-GB" dirty="0" err="1" smtClean="0"/>
              <a:t>proteinuria</a:t>
            </a:r>
            <a:endParaRPr lang="en-GB" dirty="0" smtClean="0"/>
          </a:p>
          <a:p>
            <a:r>
              <a:rPr lang="en-GB" dirty="0" smtClean="0"/>
              <a:t>BP returns to normal less than 12 weeks' postpartum</a:t>
            </a:r>
          </a:p>
          <a:p>
            <a:r>
              <a:rPr lang="en-GB" dirty="0" smtClean="0"/>
              <a:t>Final diagnosis made only postpartum</a:t>
            </a:r>
          </a:p>
          <a:p>
            <a:pPr marL="365760" indent="-256032" fontAlgn="auto">
              <a:spcAft>
                <a:spcPts val="0"/>
              </a:spcAft>
              <a:buFont typeface="Wingdings 3"/>
              <a:buChar char=""/>
              <a:defRPr/>
            </a:pPr>
            <a:endParaRPr lang="en-US" b="1" dirty="0" smtClean="0">
              <a:solidFill>
                <a:srgbClr val="FF0000"/>
              </a:solidFill>
            </a:endParaRPr>
          </a:p>
        </p:txBody>
      </p:sp>
      <p:sp>
        <p:nvSpPr>
          <p:cNvPr id="3" name="Title 2"/>
          <p:cNvSpPr>
            <a:spLocks noGrp="1"/>
          </p:cNvSpPr>
          <p:nvPr>
            <p:ph type="title"/>
          </p:nvPr>
        </p:nvSpPr>
        <p:spPr>
          <a:xfrm>
            <a:off x="0" y="274638"/>
            <a:ext cx="9144000" cy="1143000"/>
          </a:xfrm>
        </p:spPr>
        <p:style>
          <a:lnRef idx="3">
            <a:schemeClr val="lt1"/>
          </a:lnRef>
          <a:fillRef idx="1">
            <a:schemeClr val="accent4"/>
          </a:fillRef>
          <a:effectRef idx="1">
            <a:schemeClr val="accent4"/>
          </a:effectRef>
          <a:fontRef idx="minor">
            <a:schemeClr val="lt1"/>
          </a:fontRef>
        </p:style>
        <p:txBody>
          <a:bodyPr>
            <a:noAutofit/>
          </a:bodyPr>
          <a:lstStyle/>
          <a:p>
            <a:pPr fontAlgn="auto">
              <a:spcAft>
                <a:spcPts val="0"/>
              </a:spcAft>
              <a:defRPr/>
            </a:pPr>
            <a:r>
              <a:rPr lang="en-US" sz="3200" b="1" dirty="0" smtClean="0"/>
              <a:t>Hypertensive Disease Associated with Pregnancy</a:t>
            </a:r>
            <a:endParaRPr lang="en-US" sz="3200"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65760" indent="-256032" fontAlgn="auto">
              <a:spcAft>
                <a:spcPts val="0"/>
              </a:spcAft>
              <a:buFont typeface="Wingdings 3"/>
              <a:buChar char=""/>
              <a:defRPr/>
            </a:pPr>
            <a:r>
              <a:rPr lang="en-US" b="1" dirty="0" smtClean="0">
                <a:solidFill>
                  <a:srgbClr val="FF0000"/>
                </a:solidFill>
              </a:rPr>
              <a:t>Preeclampsia</a:t>
            </a:r>
          </a:p>
          <a:p>
            <a:pPr marL="621792" lvl="1" fontAlgn="auto">
              <a:spcBef>
                <a:spcPts val="324"/>
              </a:spcBef>
              <a:spcAft>
                <a:spcPts val="0"/>
              </a:spcAft>
              <a:buFont typeface="Verdana"/>
              <a:buChar char="◦"/>
              <a:defRPr/>
            </a:pPr>
            <a:r>
              <a:rPr lang="en-US" dirty="0" smtClean="0"/>
              <a:t>Criteria</a:t>
            </a:r>
          </a:p>
          <a:p>
            <a:pPr marL="859536" lvl="2" fontAlgn="auto">
              <a:spcAft>
                <a:spcPts val="0"/>
              </a:spcAft>
              <a:buFont typeface="Wingdings 2"/>
              <a:buChar char=""/>
              <a:defRPr/>
            </a:pPr>
            <a:r>
              <a:rPr lang="en-US" dirty="0" smtClean="0"/>
              <a:t>Develops after 20 weeks</a:t>
            </a:r>
          </a:p>
          <a:p>
            <a:pPr marL="859536" lvl="2" fontAlgn="auto">
              <a:spcAft>
                <a:spcPts val="0"/>
              </a:spcAft>
              <a:buFont typeface="Wingdings 2"/>
              <a:buChar char=""/>
              <a:defRPr/>
            </a:pPr>
            <a:r>
              <a:rPr lang="en-US" dirty="0" smtClean="0"/>
              <a:t>Blood pressure elevated on two occasions at least 6 hours apart</a:t>
            </a:r>
          </a:p>
          <a:p>
            <a:pPr marL="859536" lvl="2" fontAlgn="auto">
              <a:spcAft>
                <a:spcPts val="0"/>
              </a:spcAft>
              <a:buFont typeface="Wingdings 2"/>
              <a:buChar char=""/>
              <a:defRPr/>
            </a:pPr>
            <a:r>
              <a:rPr lang="en-US" dirty="0" smtClean="0"/>
              <a:t>Associated with </a:t>
            </a:r>
            <a:r>
              <a:rPr lang="en-US" dirty="0" err="1" smtClean="0"/>
              <a:t>proteinuria</a:t>
            </a:r>
            <a:r>
              <a:rPr lang="en-US" dirty="0" smtClean="0"/>
              <a:t> and edema</a:t>
            </a:r>
          </a:p>
        </p:txBody>
      </p:sp>
      <p:sp>
        <p:nvSpPr>
          <p:cNvPr id="3" name="Title 2"/>
          <p:cNvSpPr>
            <a:spLocks noGrp="1"/>
          </p:cNvSpPr>
          <p:nvPr>
            <p:ph type="title"/>
          </p:nvPr>
        </p:nvSpPr>
        <p:spPr>
          <a:xfrm>
            <a:off x="0" y="274638"/>
            <a:ext cx="9144000" cy="1143000"/>
          </a:xfrm>
          <a:solidFill>
            <a:schemeClr val="tx2">
              <a:lumMod val="40000"/>
              <a:lumOff val="60000"/>
            </a:schemeClr>
          </a:solidFill>
        </p:spPr>
        <p:txBody>
          <a:bodyPr>
            <a:normAutofit fontScale="90000"/>
          </a:bodyPr>
          <a:lstStyle/>
          <a:p>
            <a:pPr fontAlgn="auto">
              <a:spcAft>
                <a:spcPts val="0"/>
              </a:spcAft>
              <a:defRPr/>
            </a:pPr>
            <a:r>
              <a:rPr lang="en-US" dirty="0" smtClean="0"/>
              <a:t>Hypertensive Disease Associated with Pregnancy</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457200" y="274638"/>
            <a:ext cx="8229600" cy="715962"/>
          </a:xfrm>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fontAlgn="auto">
              <a:spcAft>
                <a:spcPts val="0"/>
              </a:spcAft>
              <a:defRPr/>
            </a:pPr>
            <a:r>
              <a:rPr lang="en-US" dirty="0" smtClean="0"/>
              <a:t>Preeclampsia vs. Severe Preeclampsia</a:t>
            </a:r>
            <a:endParaRPr lang="en-US" dirty="0"/>
          </a:p>
        </p:txBody>
      </p:sp>
      <p:sp>
        <p:nvSpPr>
          <p:cNvPr id="19459" name="Text Placeholder 6"/>
          <p:cNvSpPr>
            <a:spLocks noGrp="1"/>
          </p:cNvSpPr>
          <p:nvPr>
            <p:ph type="body" idx="1"/>
          </p:nvPr>
        </p:nvSpPr>
        <p:spPr>
          <a:xfrm>
            <a:off x="457200" y="1447800"/>
            <a:ext cx="4040188" cy="639762"/>
          </a:xfrm>
        </p:spPr>
        <p:style>
          <a:lnRef idx="2">
            <a:schemeClr val="accent1">
              <a:shade val="50000"/>
            </a:schemeClr>
          </a:lnRef>
          <a:fillRef idx="1">
            <a:schemeClr val="accent1"/>
          </a:fillRef>
          <a:effectRef idx="0">
            <a:schemeClr val="accent1"/>
          </a:effectRef>
          <a:fontRef idx="minor">
            <a:schemeClr val="lt1"/>
          </a:fontRef>
        </p:style>
        <p:txBody>
          <a:bodyPr/>
          <a:lstStyle/>
          <a:p>
            <a:pPr algn="ctr"/>
            <a:r>
              <a:rPr lang="en-US" dirty="0" smtClean="0"/>
              <a:t>Criteria for Preeclampsia</a:t>
            </a:r>
          </a:p>
        </p:txBody>
      </p:sp>
      <p:sp>
        <p:nvSpPr>
          <p:cNvPr id="8" name="Text Placeholder 7"/>
          <p:cNvSpPr>
            <a:spLocks noGrp="1"/>
          </p:cNvSpPr>
          <p:nvPr>
            <p:ph type="body" sz="half" idx="3"/>
          </p:nvPr>
        </p:nvSpPr>
        <p:spPr>
          <a:xfrm>
            <a:off x="4800600" y="1371600"/>
            <a:ext cx="4117975" cy="609600"/>
          </a:xfrm>
        </p:spPr>
        <p:style>
          <a:lnRef idx="1">
            <a:schemeClr val="accent2"/>
          </a:lnRef>
          <a:fillRef idx="3">
            <a:schemeClr val="accent2"/>
          </a:fillRef>
          <a:effectRef idx="2">
            <a:schemeClr val="accent2"/>
          </a:effectRef>
          <a:fontRef idx="minor">
            <a:schemeClr val="lt1"/>
          </a:fontRef>
        </p:style>
        <p:txBody>
          <a:bodyPr>
            <a:normAutofit/>
          </a:bodyPr>
          <a:lstStyle/>
          <a:p>
            <a:pPr fontAlgn="auto">
              <a:spcAft>
                <a:spcPts val="0"/>
              </a:spcAft>
              <a:buFont typeface="Wingdings 3"/>
              <a:buNone/>
              <a:defRPr/>
            </a:pPr>
            <a:r>
              <a:rPr lang="en-US" dirty="0" smtClean="0"/>
              <a:t>Criteria for Severe </a:t>
            </a:r>
            <a:r>
              <a:rPr lang="en-US" dirty="0" err="1" smtClean="0"/>
              <a:t>Preclampsia</a:t>
            </a:r>
            <a:endParaRPr lang="en-US" dirty="0"/>
          </a:p>
        </p:txBody>
      </p:sp>
      <p:sp>
        <p:nvSpPr>
          <p:cNvPr id="19461" name="Rectangle 3"/>
          <p:cNvSpPr>
            <a:spLocks noGrp="1" noChangeArrowheads="1"/>
          </p:cNvSpPr>
          <p:nvPr>
            <p:ph sz="quarter" idx="2"/>
          </p:nvPr>
        </p:nvSpPr>
        <p:spPr>
          <a:xfrm>
            <a:off x="304800" y="2209800"/>
            <a:ext cx="4040188" cy="4191000"/>
          </a:xfrm>
          <a:ln>
            <a:prstDash val="solid"/>
          </a:ln>
        </p:spPr>
        <p:txBody>
          <a:bodyPr/>
          <a:lstStyle/>
          <a:p>
            <a:r>
              <a:rPr lang="en-US" dirty="0" smtClean="0"/>
              <a:t>Previously </a:t>
            </a:r>
            <a:r>
              <a:rPr lang="en-US" dirty="0" err="1" smtClean="0"/>
              <a:t>normotensive</a:t>
            </a:r>
            <a:r>
              <a:rPr lang="en-US" dirty="0" smtClean="0"/>
              <a:t> woman</a:t>
            </a:r>
          </a:p>
          <a:p>
            <a:r>
              <a:rPr lang="en-US" u="sng" dirty="0" smtClean="0"/>
              <a:t>&gt;</a:t>
            </a:r>
            <a:r>
              <a:rPr lang="en-US" dirty="0" smtClean="0"/>
              <a:t> 140 mmHg systolic</a:t>
            </a:r>
          </a:p>
          <a:p>
            <a:r>
              <a:rPr lang="en-US" u="sng" dirty="0" smtClean="0"/>
              <a:t>&gt;</a:t>
            </a:r>
            <a:r>
              <a:rPr lang="en-US" dirty="0" smtClean="0"/>
              <a:t> 90 mmHg diastolic</a:t>
            </a:r>
            <a:endParaRPr lang="en-US" u="sng" dirty="0" smtClean="0"/>
          </a:p>
          <a:p>
            <a:r>
              <a:rPr lang="en-US" dirty="0" err="1" smtClean="0"/>
              <a:t>Proteinuria</a:t>
            </a:r>
            <a:r>
              <a:rPr lang="en-US" dirty="0" smtClean="0"/>
              <a:t> </a:t>
            </a:r>
            <a:r>
              <a:rPr lang="en-US" u="sng" dirty="0" smtClean="0"/>
              <a:t>&gt;</a:t>
            </a:r>
            <a:r>
              <a:rPr lang="en-US" dirty="0" smtClean="0"/>
              <a:t> 300 mg  in 24 hour collection</a:t>
            </a:r>
          </a:p>
          <a:p>
            <a:r>
              <a:rPr lang="en-US" dirty="0" smtClean="0"/>
              <a:t>Nondependent edema</a:t>
            </a:r>
          </a:p>
        </p:txBody>
      </p:sp>
      <p:sp>
        <p:nvSpPr>
          <p:cNvPr id="102404" name="Rectangle 4"/>
          <p:cNvSpPr>
            <a:spLocks noGrp="1" noChangeArrowheads="1"/>
          </p:cNvSpPr>
          <p:nvPr>
            <p:ph sz="quarter" idx="4"/>
          </p:nvPr>
        </p:nvSpPr>
        <p:spPr>
          <a:xfrm>
            <a:off x="4572000" y="2286000"/>
            <a:ext cx="4419600" cy="3941763"/>
          </a:xfrm>
        </p:spPr>
        <p:txBody>
          <a:bodyPr>
            <a:normAutofit/>
          </a:bodyPr>
          <a:lstStyle/>
          <a:p>
            <a:pPr marL="365760" indent="-256032" fontAlgn="auto">
              <a:spcAft>
                <a:spcPts val="0"/>
              </a:spcAft>
              <a:buFont typeface="Wingdings 3"/>
              <a:buChar char=""/>
              <a:defRPr/>
            </a:pPr>
            <a:r>
              <a:rPr lang="en-US" sz="2000" dirty="0" smtClean="0"/>
              <a:t>BP </a:t>
            </a:r>
            <a:r>
              <a:rPr lang="en-US" sz="2000" u="sng" dirty="0"/>
              <a:t>&gt;</a:t>
            </a:r>
            <a:r>
              <a:rPr lang="en-US" sz="2000" dirty="0"/>
              <a:t> 160 systolic or </a:t>
            </a:r>
            <a:r>
              <a:rPr lang="en-US" sz="2000" u="sng" dirty="0"/>
              <a:t>&gt;</a:t>
            </a:r>
            <a:r>
              <a:rPr lang="en-US" sz="2000" dirty="0"/>
              <a:t>110 diastolic</a:t>
            </a:r>
          </a:p>
          <a:p>
            <a:pPr marL="365760" indent="-256032" fontAlgn="auto">
              <a:spcAft>
                <a:spcPts val="0"/>
              </a:spcAft>
              <a:buFont typeface="Wingdings 3"/>
              <a:buChar char=""/>
              <a:defRPr/>
            </a:pPr>
            <a:r>
              <a:rPr lang="en-US" sz="2000" u="sng" dirty="0" smtClean="0"/>
              <a:t>&gt;</a:t>
            </a:r>
            <a:r>
              <a:rPr lang="en-US" sz="2000" dirty="0" smtClean="0"/>
              <a:t> 5 </a:t>
            </a:r>
            <a:r>
              <a:rPr lang="en-US" sz="2000" dirty="0" smtClean="0"/>
              <a:t>g </a:t>
            </a:r>
            <a:r>
              <a:rPr lang="en-US" sz="2000" dirty="0"/>
              <a:t>of protein in 24 hour </a:t>
            </a:r>
            <a:r>
              <a:rPr lang="en-US" sz="2000" dirty="0" smtClean="0"/>
              <a:t>urine</a:t>
            </a:r>
            <a:endParaRPr lang="en-US" sz="2000" dirty="0"/>
          </a:p>
          <a:p>
            <a:pPr marL="365760" indent="-256032" fontAlgn="auto">
              <a:spcAft>
                <a:spcPts val="0"/>
              </a:spcAft>
              <a:buFont typeface="Wingdings 3"/>
              <a:buChar char=""/>
              <a:defRPr/>
            </a:pPr>
            <a:r>
              <a:rPr lang="en-US" sz="2000" dirty="0" err="1" smtClean="0"/>
              <a:t>Oliguria</a:t>
            </a:r>
            <a:r>
              <a:rPr lang="en-US" sz="2000" dirty="0" smtClean="0"/>
              <a:t> &lt; 500 </a:t>
            </a:r>
            <a:r>
              <a:rPr lang="en-US" sz="2000" dirty="0" err="1" smtClean="0"/>
              <a:t>mL</a:t>
            </a:r>
            <a:r>
              <a:rPr lang="en-US" sz="2000" dirty="0" smtClean="0"/>
              <a:t> in 24 hours</a:t>
            </a:r>
            <a:endParaRPr lang="en-US" sz="2000" dirty="0"/>
          </a:p>
          <a:p>
            <a:pPr marL="365760" indent="-256032" fontAlgn="auto">
              <a:spcAft>
                <a:spcPts val="0"/>
              </a:spcAft>
              <a:buFont typeface="Wingdings 3"/>
              <a:buChar char=""/>
              <a:defRPr/>
            </a:pPr>
            <a:r>
              <a:rPr lang="en-US" sz="2000" dirty="0"/>
              <a:t>Cerebral </a:t>
            </a:r>
            <a:r>
              <a:rPr lang="en-US" sz="2000" dirty="0" smtClean="0"/>
              <a:t>or visual </a:t>
            </a:r>
            <a:r>
              <a:rPr lang="en-US" sz="2000" dirty="0" err="1" smtClean="0"/>
              <a:t>distrubances</a:t>
            </a:r>
            <a:r>
              <a:rPr lang="en-US" sz="2000" dirty="0" smtClean="0"/>
              <a:t> (headache)</a:t>
            </a:r>
            <a:endParaRPr lang="en-US" sz="2000" dirty="0"/>
          </a:p>
          <a:p>
            <a:pPr marL="365760" indent="-256032" fontAlgn="auto">
              <a:spcAft>
                <a:spcPts val="0"/>
              </a:spcAft>
              <a:buFont typeface="Wingdings 3"/>
              <a:buChar char=""/>
              <a:defRPr/>
            </a:pPr>
            <a:r>
              <a:rPr lang="en-US" sz="2000" dirty="0"/>
              <a:t>Pulmonary edema or cyanosis</a:t>
            </a:r>
          </a:p>
          <a:p>
            <a:pPr marL="365760" indent="-256032" fontAlgn="auto">
              <a:spcAft>
                <a:spcPts val="0"/>
              </a:spcAft>
              <a:buFont typeface="Wingdings 3"/>
              <a:buChar char=""/>
              <a:defRPr/>
            </a:pPr>
            <a:r>
              <a:rPr lang="en-US" sz="2000" dirty="0" err="1"/>
              <a:t>Epigastric</a:t>
            </a:r>
            <a:r>
              <a:rPr lang="en-US" sz="2000" dirty="0"/>
              <a:t> or RUQ pain</a:t>
            </a:r>
          </a:p>
          <a:p>
            <a:pPr marL="365760" indent="-256032" fontAlgn="auto">
              <a:spcAft>
                <a:spcPts val="0"/>
              </a:spcAft>
              <a:buFont typeface="Wingdings 3"/>
              <a:buChar char=""/>
              <a:defRPr/>
            </a:pPr>
            <a:r>
              <a:rPr lang="en-US" sz="2000" dirty="0" smtClean="0"/>
              <a:t>Evidence of hepatic dysfunction</a:t>
            </a:r>
            <a:endParaRPr lang="en-US" sz="2000" dirty="0"/>
          </a:p>
          <a:p>
            <a:pPr marL="365760" indent="-256032" fontAlgn="auto">
              <a:spcAft>
                <a:spcPts val="0"/>
              </a:spcAft>
              <a:buFont typeface="Wingdings 3"/>
              <a:buChar char=""/>
              <a:defRPr/>
            </a:pPr>
            <a:r>
              <a:rPr lang="en-US" sz="2000" dirty="0" smtClean="0"/>
              <a:t>Thrombocytopenia</a:t>
            </a:r>
            <a:endParaRPr lang="en-US" sz="2000"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066800" y="381000"/>
            <a:ext cx="7772400" cy="838200"/>
          </a:xfrm>
        </p:spPr>
        <p:style>
          <a:lnRef idx="2">
            <a:schemeClr val="accent1">
              <a:shade val="50000"/>
            </a:schemeClr>
          </a:lnRef>
          <a:fillRef idx="1">
            <a:schemeClr val="accent1"/>
          </a:fillRef>
          <a:effectRef idx="0">
            <a:schemeClr val="accent1"/>
          </a:effectRef>
          <a:fontRef idx="minor">
            <a:schemeClr val="lt1"/>
          </a:fontRef>
        </p:style>
        <p:txBody>
          <a:bodyPr/>
          <a:lstStyle/>
          <a:p>
            <a:r>
              <a:rPr lang="en-US" altLang="en-US" b="1" dirty="0" err="1" smtClean="0"/>
              <a:t>Hyperemesis</a:t>
            </a:r>
            <a:r>
              <a:rPr lang="en-US" altLang="en-US" b="1" dirty="0" smtClean="0"/>
              <a:t> </a:t>
            </a:r>
            <a:r>
              <a:rPr lang="en-US" altLang="en-US" b="1" dirty="0" err="1" smtClean="0"/>
              <a:t>Gravidarum</a:t>
            </a:r>
            <a:endParaRPr lang="en-US" altLang="en-US" b="1" dirty="0" smtClean="0"/>
          </a:p>
        </p:txBody>
      </p:sp>
      <p:sp>
        <p:nvSpPr>
          <p:cNvPr id="41987" name="Rectangle 3"/>
          <p:cNvSpPr>
            <a:spLocks noGrp="1" noChangeArrowheads="1"/>
          </p:cNvSpPr>
          <p:nvPr>
            <p:ph type="body" idx="1"/>
          </p:nvPr>
        </p:nvSpPr>
        <p:spPr/>
        <p:txBody>
          <a:bodyPr/>
          <a:lstStyle/>
          <a:p>
            <a:pPr>
              <a:buFontTx/>
              <a:buNone/>
            </a:pPr>
            <a:r>
              <a:rPr lang="en-US" altLang="en-US" smtClean="0"/>
              <a:t>   Intractable nausea and vomiting that persists beyond the first trimester and causes disturbances in nutrition, electrolytes, and fluid balance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066800"/>
            <a:ext cx="8229600" cy="4525963"/>
          </a:xfrm>
        </p:spPr>
        <p:txBody>
          <a:bodyPr>
            <a:normAutofit/>
          </a:bodyPr>
          <a:lstStyle/>
          <a:p>
            <a:pPr marL="365760" indent="-256032" fontAlgn="auto">
              <a:spcAft>
                <a:spcPts val="0"/>
              </a:spcAft>
              <a:buFont typeface="Wingdings 3"/>
              <a:buChar char=""/>
              <a:defRPr/>
            </a:pPr>
            <a:r>
              <a:rPr lang="en-US" b="1" dirty="0" err="1" smtClean="0">
                <a:solidFill>
                  <a:srgbClr val="FF0000"/>
                </a:solidFill>
              </a:rPr>
              <a:t>Eclampsia</a:t>
            </a:r>
            <a:endParaRPr lang="en-US" b="1" dirty="0" smtClean="0">
              <a:solidFill>
                <a:srgbClr val="FF0000"/>
              </a:solidFill>
            </a:endParaRPr>
          </a:p>
          <a:p>
            <a:pPr marL="621792" lvl="1" fontAlgn="auto">
              <a:spcBef>
                <a:spcPts val="324"/>
              </a:spcBef>
              <a:spcAft>
                <a:spcPts val="0"/>
              </a:spcAft>
              <a:buFont typeface="Verdana"/>
              <a:buChar char="◦"/>
              <a:defRPr/>
            </a:pPr>
            <a:r>
              <a:rPr lang="en-US" dirty="0" smtClean="0"/>
              <a:t>Diagnosis of preeclampsia</a:t>
            </a:r>
          </a:p>
          <a:p>
            <a:pPr marL="621792" lvl="1" fontAlgn="auto">
              <a:spcBef>
                <a:spcPts val="324"/>
              </a:spcBef>
              <a:spcAft>
                <a:spcPts val="0"/>
              </a:spcAft>
              <a:buFont typeface="Verdana"/>
              <a:buChar char="◦"/>
              <a:defRPr/>
            </a:pPr>
            <a:r>
              <a:rPr lang="en-US" dirty="0" smtClean="0"/>
              <a:t>Presence of convulsions not explained by a neurologic disorder</a:t>
            </a:r>
          </a:p>
          <a:p>
            <a:pPr marL="859536" lvl="2" fontAlgn="auto">
              <a:spcAft>
                <a:spcPts val="0"/>
              </a:spcAft>
              <a:buFont typeface="Wingdings 2"/>
              <a:buChar char=""/>
              <a:defRPr/>
            </a:pPr>
            <a:r>
              <a:rPr lang="en-US" dirty="0" smtClean="0"/>
              <a:t>Grand mal seizure activity</a:t>
            </a:r>
          </a:p>
          <a:p>
            <a:pPr marL="621792" lvl="1" fontAlgn="auto">
              <a:spcBef>
                <a:spcPts val="324"/>
              </a:spcBef>
              <a:spcAft>
                <a:spcPts val="0"/>
              </a:spcAft>
              <a:buFont typeface="Verdana"/>
              <a:buChar char="◦"/>
              <a:defRPr/>
            </a:pPr>
            <a:r>
              <a:rPr lang="en-US" dirty="0" smtClean="0"/>
              <a:t>Occurs in 0.5 to 4% or patients with preeclampsia</a:t>
            </a:r>
          </a:p>
        </p:txBody>
      </p:sp>
      <p:sp>
        <p:nvSpPr>
          <p:cNvPr id="3" name="Title 2"/>
          <p:cNvSpPr>
            <a:spLocks noGrp="1"/>
          </p:cNvSpPr>
          <p:nvPr>
            <p:ph type="title"/>
          </p:nvPr>
        </p:nvSpPr>
        <p:spPr>
          <a:xfrm>
            <a:off x="0" y="274638"/>
            <a:ext cx="9144000" cy="639762"/>
          </a:xfrm>
        </p:spPr>
        <p:style>
          <a:lnRef idx="1">
            <a:schemeClr val="accent3"/>
          </a:lnRef>
          <a:fillRef idx="2">
            <a:schemeClr val="accent3"/>
          </a:fillRef>
          <a:effectRef idx="1">
            <a:schemeClr val="accent3"/>
          </a:effectRef>
          <a:fontRef idx="minor">
            <a:schemeClr val="dk1"/>
          </a:fontRef>
        </p:style>
        <p:txBody>
          <a:bodyPr>
            <a:noAutofit/>
          </a:bodyPr>
          <a:lstStyle/>
          <a:p>
            <a:pPr fontAlgn="auto">
              <a:spcAft>
                <a:spcPts val="0"/>
              </a:spcAft>
              <a:defRPr/>
            </a:pPr>
            <a:r>
              <a:rPr lang="en-US" sz="3200" dirty="0" smtClean="0"/>
              <a:t>Hypertensive Disease Associated with Pregnancy</a:t>
            </a:r>
            <a:endParaRPr lang="en-US" sz="3200" dirty="0"/>
          </a:p>
        </p:txBody>
      </p:sp>
      <p:pic>
        <p:nvPicPr>
          <p:cNvPr id="55298" name="Picture 2" descr="http://t0.gstatic.com/images?q=tbn:ANd9GcSoO67p4cVEOYDHcNQrUBmzRs6Epz7JiS2ZVHBZ7c0xnQyQm0Pb9Td1OGA">
            <a:hlinkClick r:id="rId2"/>
          </p:cNvPr>
          <p:cNvPicPr>
            <a:picLocks noChangeAspect="1" noChangeArrowheads="1"/>
          </p:cNvPicPr>
          <p:nvPr/>
        </p:nvPicPr>
        <p:blipFill>
          <a:blip r:embed="rId3" cstate="print"/>
          <a:srcRect/>
          <a:stretch>
            <a:fillRect/>
          </a:stretch>
        </p:blipFill>
        <p:spPr bwMode="auto">
          <a:xfrm>
            <a:off x="5867400" y="5105400"/>
            <a:ext cx="1752600" cy="1295400"/>
          </a:xfrm>
          <a:prstGeom prst="rect">
            <a:avLst/>
          </a:prstGeom>
          <a:noFill/>
        </p:spPr>
      </p:pic>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65760" indent="-256032" fontAlgn="auto">
              <a:spcAft>
                <a:spcPts val="0"/>
              </a:spcAft>
              <a:buFont typeface="Wingdings 3"/>
              <a:buChar char=""/>
              <a:defRPr/>
            </a:pPr>
            <a:r>
              <a:rPr lang="en-US" b="1" dirty="0" smtClean="0">
                <a:solidFill>
                  <a:srgbClr val="FF0000"/>
                </a:solidFill>
              </a:rPr>
              <a:t>HELLP Syndrome</a:t>
            </a:r>
          </a:p>
          <a:p>
            <a:pPr marL="621792" lvl="1" fontAlgn="auto">
              <a:spcBef>
                <a:spcPts val="324"/>
              </a:spcBef>
              <a:spcAft>
                <a:spcPts val="0"/>
              </a:spcAft>
              <a:buFont typeface="Verdana"/>
              <a:buChar char="◦"/>
              <a:defRPr/>
            </a:pPr>
            <a:r>
              <a:rPr lang="en-US" dirty="0" smtClean="0"/>
              <a:t>A distinct clinical entity with:</a:t>
            </a:r>
          </a:p>
          <a:p>
            <a:pPr marL="859536" lvl="2" fontAlgn="auto">
              <a:spcAft>
                <a:spcPts val="0"/>
              </a:spcAft>
              <a:buFont typeface="Wingdings 2"/>
              <a:buChar char=""/>
              <a:defRPr/>
            </a:pPr>
            <a:r>
              <a:rPr lang="en-US" b="1" dirty="0" err="1" smtClean="0">
                <a:solidFill>
                  <a:srgbClr val="FF0000"/>
                </a:solidFill>
              </a:rPr>
              <a:t>H</a:t>
            </a:r>
            <a:r>
              <a:rPr lang="en-US" dirty="0" err="1" smtClean="0"/>
              <a:t>emolysis</a:t>
            </a:r>
            <a:r>
              <a:rPr lang="en-US" dirty="0" smtClean="0"/>
              <a:t>, </a:t>
            </a:r>
            <a:r>
              <a:rPr lang="en-US" b="1" dirty="0" smtClean="0">
                <a:solidFill>
                  <a:srgbClr val="FF0000"/>
                </a:solidFill>
              </a:rPr>
              <a:t>E</a:t>
            </a:r>
            <a:r>
              <a:rPr lang="en-US" dirty="0" smtClean="0"/>
              <a:t>levated </a:t>
            </a:r>
            <a:r>
              <a:rPr lang="en-US" b="1" dirty="0" smtClean="0">
                <a:solidFill>
                  <a:srgbClr val="FF0000"/>
                </a:solidFill>
              </a:rPr>
              <a:t>L</a:t>
            </a:r>
            <a:r>
              <a:rPr lang="en-US" dirty="0" smtClean="0"/>
              <a:t>iver enzymes, </a:t>
            </a:r>
            <a:r>
              <a:rPr lang="en-US" b="1" dirty="0" smtClean="0">
                <a:solidFill>
                  <a:srgbClr val="FF0000"/>
                </a:solidFill>
              </a:rPr>
              <a:t>L</a:t>
            </a:r>
            <a:r>
              <a:rPr lang="en-US" dirty="0" smtClean="0"/>
              <a:t>ow </a:t>
            </a:r>
            <a:r>
              <a:rPr lang="en-US" b="1" dirty="0" smtClean="0">
                <a:solidFill>
                  <a:srgbClr val="FF0000"/>
                </a:solidFill>
              </a:rPr>
              <a:t>P</a:t>
            </a:r>
            <a:r>
              <a:rPr lang="en-US" dirty="0" smtClean="0"/>
              <a:t>latelets</a:t>
            </a:r>
          </a:p>
          <a:p>
            <a:pPr marL="621792" lvl="1" fontAlgn="auto">
              <a:spcBef>
                <a:spcPts val="324"/>
              </a:spcBef>
              <a:spcAft>
                <a:spcPts val="0"/>
              </a:spcAft>
              <a:buFont typeface="Verdana"/>
              <a:buChar char="◦"/>
              <a:defRPr/>
            </a:pPr>
            <a:r>
              <a:rPr lang="en-US" dirty="0" smtClean="0"/>
              <a:t>Occurs in 4 to 12 % of patients with severe preeclampsia</a:t>
            </a:r>
          </a:p>
          <a:p>
            <a:pPr marL="859536" lvl="2" fontAlgn="auto">
              <a:spcAft>
                <a:spcPts val="0"/>
              </a:spcAft>
              <a:buFont typeface="Wingdings 2"/>
              <a:buChar char=""/>
              <a:defRPr/>
            </a:pPr>
            <a:r>
              <a:rPr lang="en-US" dirty="0" smtClean="0"/>
              <a:t>Thrombocytopenia</a:t>
            </a:r>
          </a:p>
          <a:p>
            <a:pPr marL="859536" lvl="2" fontAlgn="auto">
              <a:spcAft>
                <a:spcPts val="0"/>
              </a:spcAft>
              <a:buFont typeface="Wingdings 2"/>
              <a:buChar char=""/>
              <a:defRPr/>
            </a:pPr>
            <a:r>
              <a:rPr lang="en-US" dirty="0" err="1" smtClean="0"/>
              <a:t>Hepatocellular</a:t>
            </a:r>
            <a:r>
              <a:rPr lang="en-US" dirty="0" smtClean="0"/>
              <a:t> dysfunction</a:t>
            </a:r>
            <a:endParaRPr lang="en-US" dirty="0"/>
          </a:p>
        </p:txBody>
      </p:sp>
      <p:sp>
        <p:nvSpPr>
          <p:cNvPr id="3" name="Title 2"/>
          <p:cNvSpPr>
            <a:spLocks noGrp="1"/>
          </p:cNvSpPr>
          <p:nvPr>
            <p:ph type="title"/>
          </p:nvPr>
        </p:nvSpPr>
        <p:spPr>
          <a:xfrm>
            <a:off x="0" y="274638"/>
            <a:ext cx="9144000" cy="1143000"/>
          </a:xfrm>
        </p:spPr>
        <p:style>
          <a:lnRef idx="1">
            <a:schemeClr val="accent2"/>
          </a:lnRef>
          <a:fillRef idx="3">
            <a:schemeClr val="accent2"/>
          </a:fillRef>
          <a:effectRef idx="2">
            <a:schemeClr val="accent2"/>
          </a:effectRef>
          <a:fontRef idx="minor">
            <a:schemeClr val="lt1"/>
          </a:fontRef>
        </p:style>
        <p:txBody>
          <a:bodyPr>
            <a:noAutofit/>
          </a:bodyPr>
          <a:lstStyle/>
          <a:p>
            <a:pPr fontAlgn="auto">
              <a:spcAft>
                <a:spcPts val="0"/>
              </a:spcAft>
              <a:defRPr/>
            </a:pPr>
            <a:r>
              <a:rPr lang="en-US" sz="3600" dirty="0" smtClean="0"/>
              <a:t>Hypertensive Disease Associated with Pregnancy</a:t>
            </a:r>
            <a:endParaRPr lang="en-US" sz="36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868362"/>
          </a:xfrm>
        </p:spPr>
        <p:style>
          <a:lnRef idx="1">
            <a:schemeClr val="accent3"/>
          </a:lnRef>
          <a:fillRef idx="2">
            <a:schemeClr val="accent3"/>
          </a:fillRef>
          <a:effectRef idx="1">
            <a:schemeClr val="accent3"/>
          </a:effectRef>
          <a:fontRef idx="minor">
            <a:schemeClr val="dk1"/>
          </a:fontRef>
        </p:style>
        <p:txBody>
          <a:bodyPr/>
          <a:lstStyle/>
          <a:p>
            <a:pPr fontAlgn="auto">
              <a:spcAft>
                <a:spcPts val="0"/>
              </a:spcAft>
              <a:defRPr/>
            </a:pPr>
            <a:r>
              <a:rPr lang="en-US" dirty="0" smtClean="0"/>
              <a:t>Risk Factors for Preeclampsia</a:t>
            </a:r>
            <a:endParaRPr lang="en-US" dirty="0"/>
          </a:p>
        </p:txBody>
      </p:sp>
      <p:sp>
        <p:nvSpPr>
          <p:cNvPr id="20483" name="Content Placeholder 1"/>
          <p:cNvSpPr>
            <a:spLocks noGrp="1"/>
          </p:cNvSpPr>
          <p:nvPr>
            <p:ph sz="quarter" idx="2"/>
          </p:nvPr>
        </p:nvSpPr>
        <p:spPr>
          <a:xfrm>
            <a:off x="457200" y="1444625"/>
            <a:ext cx="4040188" cy="4879975"/>
          </a:xfrm>
          <a:ln>
            <a:prstDash val="solid"/>
          </a:ln>
        </p:spPr>
        <p:txBody>
          <a:bodyPr>
            <a:normAutofit fontScale="92500"/>
          </a:bodyPr>
          <a:lstStyle/>
          <a:p>
            <a:pPr>
              <a:buNone/>
            </a:pPr>
            <a:r>
              <a:rPr lang="en-US" sz="3200" dirty="0" smtClean="0"/>
              <a:t> </a:t>
            </a:r>
          </a:p>
          <a:p>
            <a:r>
              <a:rPr lang="en-US" sz="3200" dirty="0" smtClean="0"/>
              <a:t>Multi fetal gestations</a:t>
            </a:r>
          </a:p>
          <a:p>
            <a:r>
              <a:rPr lang="en-US" sz="3200" dirty="0" smtClean="0"/>
              <a:t>Maternal age over 35</a:t>
            </a:r>
          </a:p>
          <a:p>
            <a:r>
              <a:rPr lang="en-US" sz="3200" dirty="0" smtClean="0"/>
              <a:t>Preeclampsia in a previous pregnancy</a:t>
            </a:r>
          </a:p>
          <a:p>
            <a:r>
              <a:rPr lang="en-US" sz="3200" dirty="0" smtClean="0"/>
              <a:t>Chronic hypertension</a:t>
            </a:r>
          </a:p>
          <a:p>
            <a:r>
              <a:rPr lang="en-US" sz="3200" dirty="0" err="1" smtClean="0"/>
              <a:t>Pregestational</a:t>
            </a:r>
            <a:r>
              <a:rPr lang="en-US" sz="3200" dirty="0" smtClean="0"/>
              <a:t> diabetes</a:t>
            </a:r>
          </a:p>
          <a:p>
            <a:endParaRPr lang="en-US" dirty="0" smtClean="0"/>
          </a:p>
        </p:txBody>
      </p:sp>
      <p:sp>
        <p:nvSpPr>
          <p:cNvPr id="20484" name="Content Placeholder 5"/>
          <p:cNvSpPr>
            <a:spLocks noGrp="1"/>
          </p:cNvSpPr>
          <p:nvPr>
            <p:ph sz="quarter" idx="4"/>
          </p:nvPr>
        </p:nvSpPr>
        <p:spPr>
          <a:xfrm>
            <a:off x="4645025" y="1444625"/>
            <a:ext cx="4041775" cy="3941763"/>
          </a:xfrm>
          <a:ln>
            <a:prstDash val="solid"/>
          </a:ln>
        </p:spPr>
        <p:txBody>
          <a:bodyPr>
            <a:normAutofit/>
          </a:bodyPr>
          <a:lstStyle/>
          <a:p>
            <a:pPr>
              <a:spcBef>
                <a:spcPct val="0"/>
              </a:spcBef>
            </a:pPr>
            <a:r>
              <a:rPr lang="en-US" sz="2800" dirty="0" smtClean="0"/>
              <a:t>Vascular and connective tissue disorders</a:t>
            </a:r>
          </a:p>
          <a:p>
            <a:pPr>
              <a:spcBef>
                <a:spcPct val="0"/>
              </a:spcBef>
            </a:pPr>
            <a:r>
              <a:rPr lang="en-US" sz="2800" dirty="0" smtClean="0"/>
              <a:t>Nephropathy</a:t>
            </a:r>
          </a:p>
          <a:p>
            <a:pPr>
              <a:spcBef>
                <a:spcPct val="0"/>
              </a:spcBef>
            </a:pPr>
            <a:r>
              <a:rPr lang="en-US" sz="2800" dirty="0" smtClean="0"/>
              <a:t>Obesity</a:t>
            </a:r>
            <a:endParaRPr lang="en-US" sz="28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i="1" dirty="0" smtClean="0"/>
              <a:t>Management - Pre-</a:t>
            </a:r>
            <a:r>
              <a:rPr lang="en-GB" b="1" i="1" dirty="0" err="1" smtClean="0"/>
              <a:t>eclampsia</a:t>
            </a:r>
            <a:endParaRPr lang="en-GB" dirty="0"/>
          </a:p>
        </p:txBody>
      </p:sp>
      <p:sp>
        <p:nvSpPr>
          <p:cNvPr id="3" name="Content Placeholder 2"/>
          <p:cNvSpPr>
            <a:spLocks noGrp="1"/>
          </p:cNvSpPr>
          <p:nvPr>
            <p:ph idx="1"/>
          </p:nvPr>
        </p:nvSpPr>
        <p:spPr>
          <a:xfrm>
            <a:off x="457200" y="1371600"/>
            <a:ext cx="8229600" cy="5105400"/>
          </a:xfrm>
        </p:spPr>
        <p:txBody>
          <a:bodyPr>
            <a:normAutofit fontScale="85000" lnSpcReduction="10000"/>
          </a:bodyPr>
          <a:lstStyle/>
          <a:p>
            <a:r>
              <a:rPr lang="en-GB" dirty="0" smtClean="0"/>
              <a:t>THE ONLY EFFECTIVE Rx IS DELIVERY</a:t>
            </a:r>
          </a:p>
          <a:p>
            <a:r>
              <a:rPr lang="en-GB" dirty="0" smtClean="0"/>
              <a:t>May be restricted by neonatal survival</a:t>
            </a:r>
          </a:p>
          <a:p>
            <a:r>
              <a:rPr lang="en-GB" dirty="0" smtClean="0">
                <a:solidFill>
                  <a:srgbClr val="FF0000"/>
                </a:solidFill>
              </a:rPr>
              <a:t>Bed rest:- </a:t>
            </a:r>
            <a:r>
              <a:rPr lang="en-GB" dirty="0" smtClean="0"/>
              <a:t>? improves renal &amp; </a:t>
            </a:r>
            <a:r>
              <a:rPr lang="en-GB" dirty="0" err="1" smtClean="0"/>
              <a:t>uteroplacental</a:t>
            </a:r>
            <a:r>
              <a:rPr lang="en-GB" dirty="0" smtClean="0"/>
              <a:t> flow</a:t>
            </a:r>
          </a:p>
          <a:p>
            <a:r>
              <a:rPr lang="en-GB" dirty="0" err="1" smtClean="0">
                <a:solidFill>
                  <a:srgbClr val="FF0000"/>
                </a:solidFill>
              </a:rPr>
              <a:t>Valium</a:t>
            </a:r>
            <a:r>
              <a:rPr lang="en-GB" dirty="0" smtClean="0">
                <a:solidFill>
                  <a:srgbClr val="FF0000"/>
                </a:solidFill>
              </a:rPr>
              <a:t>/MgSO4</a:t>
            </a:r>
            <a:r>
              <a:rPr lang="en-GB" dirty="0" smtClean="0"/>
              <a:t>:- only to reduce risk of convulsion in</a:t>
            </a:r>
          </a:p>
          <a:p>
            <a:pPr>
              <a:buNone/>
            </a:pPr>
            <a:r>
              <a:rPr lang="en-GB" dirty="0" smtClean="0"/>
              <a:t>       presence of hyper-</a:t>
            </a:r>
            <a:r>
              <a:rPr lang="en-GB" dirty="0" err="1" smtClean="0"/>
              <a:t>reflexia</a:t>
            </a:r>
            <a:r>
              <a:rPr lang="en-GB" dirty="0" smtClean="0"/>
              <a:t> &amp; cerebral excitability</a:t>
            </a:r>
          </a:p>
          <a:p>
            <a:r>
              <a:rPr lang="en-GB" dirty="0" smtClean="0"/>
              <a:t> </a:t>
            </a:r>
            <a:r>
              <a:rPr lang="en-GB" dirty="0" err="1" smtClean="0">
                <a:solidFill>
                  <a:srgbClr val="FF0000"/>
                </a:solidFill>
              </a:rPr>
              <a:t>Antihypertensives</a:t>
            </a:r>
            <a:r>
              <a:rPr lang="en-GB" dirty="0" smtClean="0">
                <a:solidFill>
                  <a:srgbClr val="FF0000"/>
                </a:solidFill>
              </a:rPr>
              <a:t>:-</a:t>
            </a:r>
          </a:p>
          <a:p>
            <a:pPr>
              <a:buNone/>
            </a:pPr>
            <a:r>
              <a:rPr lang="sv-SE" dirty="0" smtClean="0"/>
              <a:t>– alpha/Beta-blockers: Labetolol (Trandate) 100-200mg</a:t>
            </a:r>
            <a:endParaRPr lang="en-GB" dirty="0" smtClean="0"/>
          </a:p>
          <a:p>
            <a:pPr>
              <a:buNone/>
            </a:pPr>
            <a:r>
              <a:rPr lang="en-GB" dirty="0" smtClean="0"/>
              <a:t>– </a:t>
            </a:r>
            <a:r>
              <a:rPr lang="en-GB" dirty="0" err="1" smtClean="0"/>
              <a:t>Hydralazine</a:t>
            </a:r>
            <a:r>
              <a:rPr lang="en-GB" dirty="0" smtClean="0"/>
              <a:t> 20-40 mg </a:t>
            </a:r>
            <a:r>
              <a:rPr lang="en-GB" dirty="0" err="1" smtClean="0"/>
              <a:t>qid</a:t>
            </a:r>
            <a:endParaRPr lang="en-GB" dirty="0" smtClean="0"/>
          </a:p>
          <a:p>
            <a:pPr>
              <a:buNone/>
            </a:pPr>
            <a:r>
              <a:rPr lang="en-GB" dirty="0" smtClean="0"/>
              <a:t>– </a:t>
            </a:r>
            <a:r>
              <a:rPr lang="en-GB" dirty="0" err="1" smtClean="0"/>
              <a:t>Nifedipine</a:t>
            </a:r>
            <a:r>
              <a:rPr lang="en-GB" dirty="0" smtClean="0"/>
              <a:t> 10-20 mg</a:t>
            </a:r>
          </a:p>
          <a:p>
            <a:pPr>
              <a:buNone/>
            </a:pPr>
            <a:r>
              <a:rPr lang="en-GB" dirty="0" smtClean="0"/>
              <a:t>– Diuretics - NO PLACE [unless heart failure] SINCE PREECLAMPSIA S ASSOCIATED WITH HYPOVOLAEMIA</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p:cNvSpPr>
            <a:spLocks noGrp="1" noChangeArrowheads="1"/>
          </p:cNvSpPr>
          <p:nvPr>
            <p:ph idx="1"/>
          </p:nvPr>
        </p:nvSpPr>
        <p:spPr/>
        <p:txBody>
          <a:bodyPr/>
          <a:lstStyle/>
          <a:p>
            <a:r>
              <a:rPr lang="en-US" dirty="0" smtClean="0"/>
              <a:t>Magnesium sulfate</a:t>
            </a:r>
          </a:p>
          <a:p>
            <a:r>
              <a:rPr lang="en-US" dirty="0" smtClean="0"/>
              <a:t>4-6 g bolus</a:t>
            </a:r>
          </a:p>
          <a:p>
            <a:r>
              <a:rPr lang="en-US" dirty="0" smtClean="0"/>
              <a:t>1-2 g/hour</a:t>
            </a:r>
          </a:p>
          <a:p>
            <a:r>
              <a:rPr lang="en-US" dirty="0" smtClean="0"/>
              <a:t>Monitor urine output, With renal dysfunction, may require a lower dose</a:t>
            </a:r>
          </a:p>
        </p:txBody>
      </p:sp>
      <p:sp>
        <p:nvSpPr>
          <p:cNvPr id="36866" name="Rectangle 2"/>
          <p:cNvSpPr>
            <a:spLocks noGrp="1" noChangeArrowheads="1"/>
          </p:cNvSpPr>
          <p:nvPr>
            <p:ph type="title"/>
          </p:nvPr>
        </p:nvSpPr>
        <p:spPr>
          <a:solidFill>
            <a:schemeClr val="tx2">
              <a:lumMod val="40000"/>
              <a:lumOff val="60000"/>
            </a:schemeClr>
          </a:solidFill>
        </p:spPr>
        <p:txBody>
          <a:bodyPr/>
          <a:lstStyle/>
          <a:p>
            <a:pPr fontAlgn="auto">
              <a:spcAft>
                <a:spcPts val="0"/>
              </a:spcAft>
              <a:defRPr/>
            </a:pPr>
            <a:r>
              <a:rPr lang="en-US" dirty="0"/>
              <a:t>Seizure Prophylaxis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Grp="1" noChangeArrowheads="1"/>
          </p:cNvSpPr>
          <p:nvPr>
            <p:ph idx="1"/>
          </p:nvPr>
        </p:nvSpPr>
        <p:spPr/>
        <p:txBody>
          <a:bodyPr/>
          <a:lstStyle/>
          <a:p>
            <a:r>
              <a:rPr lang="en-US" smtClean="0"/>
              <a:t>Is not a hypotensive agent</a:t>
            </a:r>
          </a:p>
          <a:p>
            <a:r>
              <a:rPr lang="en-US" smtClean="0"/>
              <a:t>Works as a centrally acting anticonvulsant</a:t>
            </a:r>
          </a:p>
          <a:p>
            <a:r>
              <a:rPr lang="en-US" smtClean="0"/>
              <a:t>Also blocks neuromuscular conduction</a:t>
            </a:r>
          </a:p>
          <a:p>
            <a:r>
              <a:rPr lang="en-US" smtClean="0"/>
              <a:t>Serum levels: 6-8 mg/dL</a:t>
            </a:r>
          </a:p>
        </p:txBody>
      </p:sp>
      <p:sp>
        <p:nvSpPr>
          <p:cNvPr id="37890" name="Rectangle 2"/>
          <p:cNvSpPr>
            <a:spLocks noGrp="1" noChangeArrowheads="1"/>
          </p:cNvSpPr>
          <p:nvPr>
            <p:ph type="title"/>
          </p:nvPr>
        </p:nvSpPr>
        <p:spPr>
          <a:solidFill>
            <a:schemeClr val="tx2">
              <a:lumMod val="40000"/>
              <a:lumOff val="60000"/>
            </a:schemeClr>
          </a:solidFill>
        </p:spPr>
        <p:txBody>
          <a:bodyPr/>
          <a:lstStyle/>
          <a:p>
            <a:pPr fontAlgn="auto">
              <a:spcAft>
                <a:spcPts val="0"/>
              </a:spcAft>
              <a:defRPr/>
            </a:pPr>
            <a:r>
              <a:rPr lang="en-US" dirty="0"/>
              <a:t>Magnesium Sulfate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idx="1"/>
          </p:nvPr>
        </p:nvSpPr>
        <p:spPr/>
        <p:txBody>
          <a:bodyPr/>
          <a:lstStyle/>
          <a:p>
            <a:r>
              <a:rPr lang="en-US" dirty="0" smtClean="0"/>
              <a:t>Have not been shown to be as efficacious as magnesium sulfate and may result in sedation that makes evaluation of the patient more difficult</a:t>
            </a:r>
          </a:p>
          <a:p>
            <a:pPr lvl="1"/>
            <a:r>
              <a:rPr lang="en-US" dirty="0" smtClean="0"/>
              <a:t>Diazepam 5-10 mg IV</a:t>
            </a:r>
          </a:p>
          <a:p>
            <a:pPr lvl="1"/>
            <a:r>
              <a:rPr lang="en-US" dirty="0" smtClean="0"/>
              <a:t>Pentobarbital 125 mg IV</a:t>
            </a:r>
          </a:p>
        </p:txBody>
      </p:sp>
      <p:sp>
        <p:nvSpPr>
          <p:cNvPr id="41986" name="Rectangle 2"/>
          <p:cNvSpPr>
            <a:spLocks noGrp="1" noChangeArrowheads="1"/>
          </p:cNvSpPr>
          <p:nvPr>
            <p:ph type="title"/>
          </p:nvPr>
        </p:nvSpPr>
        <p:spPr>
          <a:solidFill>
            <a:schemeClr val="tx2">
              <a:lumMod val="40000"/>
              <a:lumOff val="60000"/>
            </a:schemeClr>
          </a:solidFill>
        </p:spPr>
        <p:txBody>
          <a:bodyPr/>
          <a:lstStyle/>
          <a:p>
            <a:pPr fontAlgn="auto">
              <a:spcAft>
                <a:spcPts val="0"/>
              </a:spcAft>
              <a:defRPr/>
            </a:pPr>
            <a:r>
              <a:rPr lang="en-US" dirty="0"/>
              <a:t>Alternate Anticonvulsants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normAutofit/>
          </a:bodyPr>
          <a:lstStyle/>
          <a:p>
            <a:r>
              <a:rPr lang="en-GB" b="1" dirty="0" smtClean="0"/>
              <a:t>NURSING MANAGEMENT</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Monitor for, and promote the resolution of, complications.</a:t>
            </a:r>
          </a:p>
          <a:p>
            <a:pPr lvl="1"/>
            <a:r>
              <a:rPr lang="en-GB" dirty="0" smtClean="0"/>
              <a:t>Monitor vital signs and FHR.</a:t>
            </a:r>
          </a:p>
          <a:p>
            <a:pPr lvl="1"/>
            <a:r>
              <a:rPr lang="en-GB" dirty="0" smtClean="0"/>
              <a:t>Minimize external stimuli; promote rest and relaxation</a:t>
            </a:r>
          </a:p>
          <a:p>
            <a:pPr lvl="1"/>
            <a:r>
              <a:rPr lang="en-GB" dirty="0" smtClean="0"/>
              <a:t>Measure and record urine output, protein level, and specific gravity.</a:t>
            </a:r>
          </a:p>
          <a:p>
            <a:pPr lvl="1"/>
            <a:r>
              <a:rPr lang="en-GB" dirty="0" smtClean="0"/>
              <a:t>Assess for </a:t>
            </a:r>
            <a:r>
              <a:rPr lang="en-GB" dirty="0" err="1" smtClean="0"/>
              <a:t>edema</a:t>
            </a:r>
            <a:r>
              <a:rPr lang="en-GB" dirty="0" smtClean="0"/>
              <a:t> of face, arms, hands, legs, ankles, and feet. Also assess for pulmonary </a:t>
            </a:r>
            <a:r>
              <a:rPr lang="en-GB" dirty="0" err="1" smtClean="0"/>
              <a:t>edema</a:t>
            </a:r>
            <a:r>
              <a:rPr lang="en-GB" dirty="0" smtClean="0"/>
              <a:t>.</a:t>
            </a:r>
          </a:p>
          <a:p>
            <a:pPr lvl="1"/>
            <a:r>
              <a:rPr lang="en-GB" dirty="0" smtClean="0"/>
              <a:t>Weigh the client daily.</a:t>
            </a:r>
          </a:p>
          <a:p>
            <a:pPr lvl="1"/>
            <a:r>
              <a:rPr lang="en-GB" dirty="0" smtClean="0"/>
              <a:t>Assess deep tendon reflexes every 4 hours.</a:t>
            </a:r>
          </a:p>
          <a:p>
            <a:pPr lvl="1"/>
            <a:r>
              <a:rPr lang="en-GB" dirty="0" smtClean="0"/>
              <a:t>Assess for placental separation, headache and visual disturbance, </a:t>
            </a:r>
            <a:r>
              <a:rPr lang="en-GB" dirty="0" err="1" smtClean="0"/>
              <a:t>epigastric</a:t>
            </a:r>
            <a:r>
              <a:rPr lang="en-GB" dirty="0" smtClean="0"/>
              <a:t> pain, and altered level of consciousness.</a:t>
            </a:r>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Nursing Diagnosis and Nursing Interventions for Preeclampsia</a:t>
            </a:r>
            <a:endParaRPr lang="en-GB" dirty="0"/>
          </a:p>
        </p:txBody>
      </p:sp>
      <p:sp>
        <p:nvSpPr>
          <p:cNvPr id="3" name="Content Placeholder 2"/>
          <p:cNvSpPr>
            <a:spLocks noGrp="1"/>
          </p:cNvSpPr>
          <p:nvPr>
            <p:ph idx="1"/>
          </p:nvPr>
        </p:nvSpPr>
        <p:spPr/>
        <p:txBody>
          <a:bodyPr>
            <a:normAutofit lnSpcReduction="10000"/>
          </a:bodyPr>
          <a:lstStyle/>
          <a:p>
            <a:pPr>
              <a:buNone/>
            </a:pPr>
            <a:r>
              <a:rPr lang="en-GB" b="1" dirty="0" smtClean="0"/>
              <a:t>Nursing Diagnosis for Preeclampsia</a:t>
            </a:r>
            <a:r>
              <a:rPr lang="en-GB" dirty="0" smtClean="0"/>
              <a:t/>
            </a:r>
            <a:br>
              <a:rPr lang="en-GB" dirty="0" smtClean="0"/>
            </a:br>
            <a:endParaRPr lang="en-GB" dirty="0" smtClean="0"/>
          </a:p>
          <a:p>
            <a:pPr marL="514350" indent="-514350">
              <a:buFont typeface="+mj-lt"/>
              <a:buAutoNum type="arabicPeriod"/>
            </a:pPr>
            <a:r>
              <a:rPr lang="en-GB" i="1" dirty="0" smtClean="0"/>
              <a:t>High risk of seizures in pregnant women associated with decreased organ function (vasospasm and increased blood pressure).</a:t>
            </a:r>
          </a:p>
          <a:p>
            <a:pPr marL="514350" indent="-514350">
              <a:buFont typeface="+mj-lt"/>
              <a:buAutoNum type="arabicPeriod"/>
            </a:pPr>
            <a:r>
              <a:rPr lang="en-GB" i="1" dirty="0" smtClean="0"/>
              <a:t>High risk of fetal distress related to changes in the placenta</a:t>
            </a:r>
          </a:p>
          <a:p>
            <a:pPr marL="514350" indent="-514350">
              <a:buFont typeface="+mj-lt"/>
              <a:buAutoNum type="arabicPeriod"/>
            </a:pPr>
            <a:r>
              <a:rPr lang="en-GB" i="1" dirty="0" smtClean="0"/>
              <a:t>Impaired sense of comfort (pain) related to uterine contractions.</a:t>
            </a:r>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t>1. high risk of seizures in pregnant women related to decreased organ function (vasospasm and increased blood pressure).</a:t>
            </a:r>
            <a:endParaRPr lang="en-GB" sz="2800"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r>
              <a:rPr lang="en-GB" dirty="0" smtClean="0">
                <a:solidFill>
                  <a:srgbClr val="FF0000"/>
                </a:solidFill>
              </a:rPr>
              <a:t>Monitor blood pressure every 4 hours</a:t>
            </a:r>
            <a:r>
              <a:rPr lang="en-GB" dirty="0" smtClean="0"/>
              <a:t/>
            </a:r>
            <a:br>
              <a:rPr lang="en-GB" dirty="0" smtClean="0"/>
            </a:br>
            <a:r>
              <a:rPr lang="en-GB" dirty="0" smtClean="0"/>
              <a:t>	</a:t>
            </a:r>
            <a:r>
              <a:rPr lang="en-GB" sz="2600" dirty="0" smtClean="0"/>
              <a:t>Rational: The pressure over 110 mmHg diastole and 	systole 160 or more an indication of PIH.</a:t>
            </a:r>
            <a:endParaRPr lang="en-GB" dirty="0" smtClean="0"/>
          </a:p>
          <a:p>
            <a:pPr marL="514350" indent="-514350">
              <a:buFont typeface="+mj-lt"/>
              <a:buAutoNum type="arabicPeriod"/>
            </a:pPr>
            <a:r>
              <a:rPr lang="en-GB" dirty="0" smtClean="0">
                <a:solidFill>
                  <a:srgbClr val="FF0000"/>
                </a:solidFill>
              </a:rPr>
              <a:t>Record the patient's level of consciousness</a:t>
            </a:r>
            <a:r>
              <a:rPr lang="en-GB" dirty="0" smtClean="0"/>
              <a:t/>
            </a:r>
            <a:br>
              <a:rPr lang="en-GB" dirty="0" smtClean="0"/>
            </a:br>
            <a:r>
              <a:rPr lang="en-GB" dirty="0" smtClean="0"/>
              <a:t>	</a:t>
            </a:r>
            <a:r>
              <a:rPr lang="en-GB" sz="2400" dirty="0" smtClean="0"/>
              <a:t>Rational: The decline of consciousness as an indication of 	decreased cerebral blood flow.</a:t>
            </a:r>
            <a:endParaRPr lang="en-GB" dirty="0" smtClean="0"/>
          </a:p>
          <a:p>
            <a:pPr marL="514350" indent="-514350">
              <a:buFont typeface="+mj-lt"/>
              <a:buAutoNum type="arabicPeriod"/>
            </a:pPr>
            <a:r>
              <a:rPr lang="en-GB" dirty="0" smtClean="0">
                <a:solidFill>
                  <a:srgbClr val="FF0000"/>
                </a:solidFill>
              </a:rPr>
              <a:t>Assess signs of </a:t>
            </a:r>
            <a:r>
              <a:rPr lang="en-GB" dirty="0" err="1" smtClean="0">
                <a:solidFill>
                  <a:srgbClr val="FF0000"/>
                </a:solidFill>
              </a:rPr>
              <a:t>eclampsia</a:t>
            </a:r>
            <a:r>
              <a:rPr lang="en-GB" dirty="0" smtClean="0">
                <a:solidFill>
                  <a:srgbClr val="FF0000"/>
                </a:solidFill>
              </a:rPr>
              <a:t> (hyper active, the patellar reflexes, decreased pulse and respiration, </a:t>
            </a:r>
            <a:r>
              <a:rPr lang="en-GB" dirty="0" err="1" smtClean="0">
                <a:solidFill>
                  <a:srgbClr val="FF0000"/>
                </a:solidFill>
              </a:rPr>
              <a:t>epigastric</a:t>
            </a:r>
            <a:r>
              <a:rPr lang="en-GB" dirty="0" smtClean="0">
                <a:solidFill>
                  <a:srgbClr val="FF0000"/>
                </a:solidFill>
              </a:rPr>
              <a:t> pain and </a:t>
            </a:r>
            <a:r>
              <a:rPr lang="en-GB" dirty="0" err="1" smtClean="0">
                <a:solidFill>
                  <a:srgbClr val="FF0000"/>
                </a:solidFill>
              </a:rPr>
              <a:t>oliguria</a:t>
            </a:r>
            <a:r>
              <a:rPr lang="en-GB" dirty="0" smtClean="0">
                <a:solidFill>
                  <a:srgbClr val="FF0000"/>
                </a:solidFill>
              </a:rPr>
              <a:t>)</a:t>
            </a:r>
            <a:r>
              <a:rPr lang="en-GB" dirty="0" smtClean="0"/>
              <a:t/>
            </a:r>
            <a:br>
              <a:rPr lang="en-GB" dirty="0" smtClean="0"/>
            </a:br>
            <a:r>
              <a:rPr lang="en-GB" dirty="0" smtClean="0"/>
              <a:t>	</a:t>
            </a:r>
            <a:r>
              <a:rPr lang="en-GB" sz="2400" dirty="0" smtClean="0"/>
              <a:t>Rational: The symptoms are a manifestation of changes in the 	brain, kidney, heart and lung that precedes seizure status.</a:t>
            </a:r>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pPr algn="ctr"/>
            <a:r>
              <a:rPr lang="en-US" altLang="en-US" b="1" dirty="0" smtClean="0"/>
              <a:t>Assessment</a:t>
            </a:r>
          </a:p>
        </p:txBody>
      </p:sp>
      <p:sp>
        <p:nvSpPr>
          <p:cNvPr id="44035" name="Rectangle 3"/>
          <p:cNvSpPr>
            <a:spLocks noGrp="1" noChangeArrowheads="1"/>
          </p:cNvSpPr>
          <p:nvPr>
            <p:ph type="body" idx="1"/>
          </p:nvPr>
        </p:nvSpPr>
        <p:spPr/>
        <p:txBody>
          <a:bodyPr/>
          <a:lstStyle/>
          <a:p>
            <a:r>
              <a:rPr lang="en-US" altLang="en-US" smtClean="0"/>
              <a:t>Nausea most pronounced on arising</a:t>
            </a:r>
          </a:p>
          <a:p>
            <a:r>
              <a:rPr lang="en-US" altLang="en-US" smtClean="0"/>
              <a:t>Persistent vomiting</a:t>
            </a:r>
          </a:p>
          <a:p>
            <a:r>
              <a:rPr lang="en-US" altLang="en-US" smtClean="0"/>
              <a:t>Weight loss </a:t>
            </a:r>
          </a:p>
          <a:p>
            <a:r>
              <a:rPr lang="en-US" altLang="en-US" smtClean="0"/>
              <a:t>Signs of dehydration</a:t>
            </a:r>
          </a:p>
          <a:p>
            <a:r>
              <a:rPr lang="en-US" altLang="en-US" smtClean="0"/>
              <a:t>Electrolyte imbalances</a:t>
            </a:r>
          </a:p>
          <a:p>
            <a:r>
              <a:rPr lang="en-US" altLang="en-US" smtClean="0"/>
              <a:t>Ketonuria</a:t>
            </a:r>
          </a:p>
          <a:p>
            <a:r>
              <a:rPr lang="en-US" altLang="en-US" smtClean="0"/>
              <a:t>Increased hematocrit levels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a:buNone/>
            </a:pPr>
            <a:r>
              <a:rPr lang="en-GB" dirty="0" smtClean="0">
                <a:solidFill>
                  <a:srgbClr val="FF0000"/>
                </a:solidFill>
              </a:rPr>
              <a:t>4. Monitor for signs and symptoms of </a:t>
            </a:r>
            <a:r>
              <a:rPr lang="en-GB" dirty="0" err="1" smtClean="0">
                <a:solidFill>
                  <a:srgbClr val="FF0000"/>
                </a:solidFill>
              </a:rPr>
              <a:t>labor</a:t>
            </a:r>
            <a:r>
              <a:rPr lang="en-GB" dirty="0" smtClean="0">
                <a:solidFill>
                  <a:srgbClr val="FF0000"/>
                </a:solidFill>
              </a:rPr>
              <a:t> or uterine contractions.</a:t>
            </a:r>
            <a:r>
              <a:rPr lang="en-GB" dirty="0" smtClean="0"/>
              <a:t/>
            </a:r>
            <a:br>
              <a:rPr lang="en-GB" dirty="0" smtClean="0"/>
            </a:br>
            <a:r>
              <a:rPr lang="en-GB" sz="2800" dirty="0" smtClean="0"/>
              <a:t>Rationale: Seizures will increase the sensitivity of the uterus which will allow the delivery. </a:t>
            </a:r>
          </a:p>
          <a:p>
            <a:pPr>
              <a:buNone/>
            </a:pPr>
            <a:r>
              <a:rPr lang="en-GB" dirty="0" smtClean="0">
                <a:solidFill>
                  <a:srgbClr val="FF0000"/>
                </a:solidFill>
              </a:rPr>
              <a:t>5. Collaboration with the medical team in the provision of anti-hypertension</a:t>
            </a:r>
            <a:r>
              <a:rPr lang="en-GB" dirty="0" smtClean="0"/>
              <a:t/>
            </a:r>
            <a:br>
              <a:rPr lang="en-GB" dirty="0" smtClean="0"/>
            </a:br>
            <a:r>
              <a:rPr lang="en-GB" dirty="0" smtClean="0"/>
              <a:t>Rationale: Anti-hypertension to lower blood pressure.</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2. High risk of fetal distress related to changes in the placenta</a:t>
            </a:r>
            <a:endParaRPr lang="en-GB" dirty="0"/>
          </a:p>
        </p:txBody>
      </p:sp>
      <p:sp>
        <p:nvSpPr>
          <p:cNvPr id="3" name="Content Placeholder 2"/>
          <p:cNvSpPr>
            <a:spLocks noGrp="1"/>
          </p:cNvSpPr>
          <p:nvPr>
            <p:ph idx="1"/>
          </p:nvPr>
        </p:nvSpPr>
        <p:spPr/>
        <p:txBody>
          <a:bodyPr>
            <a:normAutofit fontScale="70000" lnSpcReduction="20000"/>
          </a:bodyPr>
          <a:lstStyle/>
          <a:p>
            <a:pPr>
              <a:buNone/>
            </a:pPr>
            <a:r>
              <a:rPr lang="en-GB" b="1" u="sng" dirty="0" smtClean="0"/>
              <a:t>intervention :</a:t>
            </a:r>
          </a:p>
          <a:p>
            <a:pPr marL="514350" indent="-514350">
              <a:buFont typeface="+mj-lt"/>
              <a:buAutoNum type="arabicPeriod"/>
            </a:pPr>
            <a:r>
              <a:rPr lang="en-GB" dirty="0" smtClean="0"/>
              <a:t>Monitor fetal heart rate as indicated</a:t>
            </a:r>
            <a:br>
              <a:rPr lang="en-GB" dirty="0" smtClean="0"/>
            </a:br>
            <a:r>
              <a:rPr lang="en-GB" dirty="0" smtClean="0"/>
              <a:t>Rationale: Increased fetal heart rate as an indication of </a:t>
            </a:r>
            <a:r>
              <a:rPr lang="en-GB" dirty="0" err="1" smtClean="0"/>
              <a:t>hipoxia</a:t>
            </a:r>
            <a:r>
              <a:rPr lang="en-GB" dirty="0" smtClean="0"/>
              <a:t>, premature.</a:t>
            </a:r>
          </a:p>
          <a:p>
            <a:pPr marL="514350" indent="-514350">
              <a:buFont typeface="+mj-lt"/>
              <a:buAutoNum type="arabicPeriod"/>
            </a:pPr>
            <a:r>
              <a:rPr lang="en-GB" dirty="0" smtClean="0"/>
              <a:t>Review on fetal growth</a:t>
            </a:r>
            <a:br>
              <a:rPr lang="en-GB" dirty="0" smtClean="0"/>
            </a:br>
            <a:r>
              <a:rPr lang="en-GB" dirty="0" smtClean="0"/>
              <a:t>Rational: Decrease in placental function may be caused by hypertension, causing IUGR.</a:t>
            </a:r>
          </a:p>
          <a:p>
            <a:pPr marL="514350" indent="-514350">
              <a:buFont typeface="+mj-lt"/>
              <a:buAutoNum type="arabicPeriod"/>
            </a:pPr>
            <a:r>
              <a:rPr lang="en-GB" dirty="0" smtClean="0"/>
              <a:t>Explain the signs of </a:t>
            </a:r>
            <a:r>
              <a:rPr lang="en-GB" dirty="0" err="1" smtClean="0"/>
              <a:t>abrotio</a:t>
            </a:r>
            <a:r>
              <a:rPr lang="en-GB" dirty="0" smtClean="0"/>
              <a:t> placenta (abdominal pain, bleeding, uterine tension, decreased fetal activity)</a:t>
            </a:r>
            <a:br>
              <a:rPr lang="en-GB" dirty="0" smtClean="0"/>
            </a:br>
            <a:r>
              <a:rPr lang="en-GB" dirty="0" smtClean="0"/>
              <a:t>Rational: Pregnant women may know the signs and symptoms of placenta. Pregnant women can learn from hypoxia in the </a:t>
            </a:r>
            <a:r>
              <a:rPr lang="en-GB" dirty="0" err="1" smtClean="0"/>
              <a:t>fetus</a:t>
            </a:r>
            <a:r>
              <a:rPr lang="en-GB" dirty="0" smtClean="0"/>
              <a:t>.</a:t>
            </a:r>
          </a:p>
          <a:p>
            <a:pPr marL="514350" indent="-514350">
              <a:buFont typeface="+mj-lt"/>
              <a:buAutoNum type="arabicPeriod"/>
            </a:pPr>
            <a:r>
              <a:rPr lang="en-GB" dirty="0" smtClean="0"/>
              <a:t>Collaboration with the medical ultrasound and NST.</a:t>
            </a:r>
            <a:br>
              <a:rPr lang="en-GB" dirty="0" smtClean="0"/>
            </a:br>
            <a:r>
              <a:rPr lang="en-GB" dirty="0" smtClean="0"/>
              <a:t>Rational: ultrasound and NST to a known state / welfare of the </a:t>
            </a:r>
            <a:r>
              <a:rPr lang="en-GB" dirty="0" err="1" smtClean="0"/>
              <a:t>fetus</a:t>
            </a:r>
            <a:r>
              <a:rPr lang="en-GB" dirty="0" smtClean="0"/>
              <a:t>.</a:t>
            </a:r>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pPr algn="ctr"/>
            <a:r>
              <a:rPr lang="en-US" altLang="en-US" b="1" dirty="0" smtClean="0"/>
              <a:t>Nursing Interventions</a:t>
            </a:r>
          </a:p>
        </p:txBody>
      </p:sp>
      <p:sp>
        <p:nvSpPr>
          <p:cNvPr id="46083" name="Rectangle 3"/>
          <p:cNvSpPr>
            <a:spLocks noGrp="1" noChangeArrowheads="1"/>
          </p:cNvSpPr>
          <p:nvPr>
            <p:ph type="body" idx="1"/>
          </p:nvPr>
        </p:nvSpPr>
        <p:spPr>
          <a:xfrm>
            <a:off x="1066800" y="2057400"/>
            <a:ext cx="7772400" cy="4800600"/>
          </a:xfrm>
        </p:spPr>
        <p:txBody>
          <a:bodyPr/>
          <a:lstStyle/>
          <a:p>
            <a:r>
              <a:rPr lang="en-US" altLang="en-US" smtClean="0"/>
              <a:t>Monitor vital signs</a:t>
            </a:r>
          </a:p>
          <a:p>
            <a:r>
              <a:rPr lang="en-US" altLang="en-US" smtClean="0"/>
              <a:t>Monitor FHR, fetal activity and fetal growth</a:t>
            </a:r>
          </a:p>
          <a:p>
            <a:r>
              <a:rPr lang="en-US" altLang="en-US" smtClean="0"/>
              <a:t>Monitor for dehydration and electrolyte imbalance</a:t>
            </a:r>
          </a:p>
          <a:p>
            <a:r>
              <a:rPr lang="en-US" altLang="en-US" smtClean="0"/>
              <a:t>Daily weight, I&amp;O, calorie count</a:t>
            </a:r>
          </a:p>
          <a:p>
            <a:r>
              <a:rPr lang="en-US" altLang="en-US" smtClean="0"/>
              <a:t>Monitor urine for ketones</a:t>
            </a:r>
          </a:p>
          <a:p>
            <a:r>
              <a:rPr lang="en-US" altLang="en-US" smtClean="0"/>
              <a:t>Administer IV fluids, antiemetics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0" y="304800"/>
            <a:ext cx="8839200" cy="1066800"/>
          </a:xfrm>
        </p:spPr>
        <p:style>
          <a:lnRef idx="1">
            <a:schemeClr val="accent1"/>
          </a:lnRef>
          <a:fillRef idx="3">
            <a:schemeClr val="accent1"/>
          </a:fillRef>
          <a:effectRef idx="2">
            <a:schemeClr val="accent1"/>
          </a:effectRef>
          <a:fontRef idx="minor">
            <a:schemeClr val="lt1"/>
          </a:fontRef>
        </p:style>
        <p:txBody>
          <a:bodyPr>
            <a:normAutofit fontScale="90000"/>
          </a:bodyPr>
          <a:lstStyle/>
          <a:p>
            <a:pPr algn="ctr"/>
            <a:r>
              <a:rPr lang="en-US" altLang="en-US" b="1" dirty="0" smtClean="0"/>
              <a:t>Bleeding Disorders of Early Pregnancy</a:t>
            </a:r>
            <a:endParaRPr lang="en-US" altLang="en-US" b="1" dirty="0" smtClean="0"/>
          </a:p>
        </p:txBody>
      </p:sp>
      <p:sp>
        <p:nvSpPr>
          <p:cNvPr id="48131" name="Rectangle 3"/>
          <p:cNvSpPr>
            <a:spLocks noGrp="1" noChangeArrowheads="1"/>
          </p:cNvSpPr>
          <p:nvPr>
            <p:ph type="body" idx="1"/>
          </p:nvPr>
        </p:nvSpPr>
        <p:spPr>
          <a:xfrm>
            <a:off x="1066800" y="2546350"/>
            <a:ext cx="7772400" cy="3625850"/>
          </a:xfrm>
        </p:spPr>
        <p:txBody>
          <a:bodyPr/>
          <a:lstStyle/>
          <a:p>
            <a:r>
              <a:rPr lang="en-US" altLang="en-US" b="1" dirty="0" smtClean="0"/>
              <a:t>Spontaneous abortion</a:t>
            </a:r>
          </a:p>
          <a:p>
            <a:endParaRPr lang="en-US" altLang="en-US" b="1" dirty="0" smtClean="0"/>
          </a:p>
          <a:p>
            <a:r>
              <a:rPr lang="en-US" altLang="en-US" b="1" dirty="0" smtClean="0"/>
              <a:t>Ectopic pregnancy</a:t>
            </a:r>
          </a:p>
          <a:p>
            <a:endParaRPr lang="en-US" altLang="en-US" b="1" dirty="0" smtClean="0"/>
          </a:p>
          <a:p>
            <a:r>
              <a:rPr lang="en-US" altLang="en-US" b="1" dirty="0" err="1" smtClean="0"/>
              <a:t>Hydatidiform</a:t>
            </a:r>
            <a:r>
              <a:rPr lang="en-US" altLang="en-US" b="1" dirty="0" smtClean="0"/>
              <a:t> mole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a:xfrm>
            <a:off x="1371600" y="0"/>
            <a:ext cx="7772400" cy="990600"/>
          </a:xfrm>
        </p:spPr>
        <p:txBody>
          <a:bodyPr/>
          <a:lstStyle/>
          <a:p>
            <a:pPr algn="ctr"/>
            <a:r>
              <a:rPr lang="en-US" altLang="en-US" b="1" smtClean="0"/>
              <a:t>Threatened Abortion</a:t>
            </a:r>
          </a:p>
        </p:txBody>
      </p:sp>
      <p:pic>
        <p:nvPicPr>
          <p:cNvPr id="52227" name="Picture 5"/>
          <p:cNvPicPr>
            <a:picLocks noChangeAspect="1" noChangeArrowheads="1"/>
          </p:cNvPicPr>
          <p:nvPr/>
        </p:nvPicPr>
        <p:blipFill>
          <a:blip r:embed="rId3" cstate="print"/>
          <a:srcRect/>
          <a:stretch>
            <a:fillRect/>
          </a:stretch>
        </p:blipFill>
        <p:spPr bwMode="auto">
          <a:xfrm>
            <a:off x="2909888" y="990600"/>
            <a:ext cx="3551237" cy="58674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a:xfrm>
            <a:off x="1371600" y="0"/>
            <a:ext cx="7772400" cy="914400"/>
          </a:xfrm>
        </p:spPr>
        <p:txBody>
          <a:bodyPr/>
          <a:lstStyle/>
          <a:p>
            <a:pPr algn="ctr"/>
            <a:r>
              <a:rPr lang="en-US" altLang="en-US" b="1" dirty="0" smtClean="0"/>
              <a:t>Imminent Abortion</a:t>
            </a:r>
          </a:p>
        </p:txBody>
      </p:sp>
      <p:pic>
        <p:nvPicPr>
          <p:cNvPr id="54275" name="Picture 4"/>
          <p:cNvPicPr>
            <a:picLocks noChangeAspect="1" noChangeArrowheads="1"/>
          </p:cNvPicPr>
          <p:nvPr/>
        </p:nvPicPr>
        <p:blipFill>
          <a:blip r:embed="rId3" cstate="print"/>
          <a:srcRect/>
          <a:stretch>
            <a:fillRect/>
          </a:stretch>
        </p:blipFill>
        <p:spPr bwMode="auto">
          <a:xfrm>
            <a:off x="2867025" y="838200"/>
            <a:ext cx="3565525" cy="60198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a:xfrm>
            <a:off x="1371600" y="0"/>
            <a:ext cx="7772400" cy="990600"/>
          </a:xfrm>
        </p:spPr>
        <p:txBody>
          <a:bodyPr/>
          <a:lstStyle/>
          <a:p>
            <a:pPr algn="ctr"/>
            <a:r>
              <a:rPr lang="en-US" altLang="en-US" b="1" smtClean="0"/>
              <a:t>Incomplete Abortion</a:t>
            </a:r>
          </a:p>
        </p:txBody>
      </p:sp>
      <p:pic>
        <p:nvPicPr>
          <p:cNvPr id="56323" name="Picture 4"/>
          <p:cNvPicPr>
            <a:picLocks noChangeAspect="1" noChangeArrowheads="1"/>
          </p:cNvPicPr>
          <p:nvPr/>
        </p:nvPicPr>
        <p:blipFill>
          <a:blip r:embed="rId2" cstate="print"/>
          <a:srcRect/>
          <a:stretch>
            <a:fillRect/>
          </a:stretch>
        </p:blipFill>
        <p:spPr bwMode="auto">
          <a:xfrm>
            <a:off x="2895600" y="1066800"/>
            <a:ext cx="3570288" cy="57912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1066800" y="381000"/>
            <a:ext cx="7772400" cy="762000"/>
          </a:xfrm>
        </p:spPr>
        <p:style>
          <a:lnRef idx="1">
            <a:schemeClr val="accent1"/>
          </a:lnRef>
          <a:fillRef idx="3">
            <a:schemeClr val="accent1"/>
          </a:fillRef>
          <a:effectRef idx="2">
            <a:schemeClr val="accent1"/>
          </a:effectRef>
          <a:fontRef idx="minor">
            <a:schemeClr val="lt1"/>
          </a:fontRef>
        </p:style>
        <p:txBody>
          <a:bodyPr/>
          <a:lstStyle/>
          <a:p>
            <a:pPr algn="ctr"/>
            <a:r>
              <a:rPr lang="en-US" altLang="en-US" sz="3600" b="1" dirty="0" smtClean="0"/>
              <a:t>Nursing Interventions</a:t>
            </a:r>
          </a:p>
        </p:txBody>
      </p:sp>
      <p:sp>
        <p:nvSpPr>
          <p:cNvPr id="59395" name="Rectangle 3"/>
          <p:cNvSpPr>
            <a:spLocks noGrp="1" noChangeArrowheads="1"/>
          </p:cNvSpPr>
          <p:nvPr>
            <p:ph type="body" idx="1"/>
          </p:nvPr>
        </p:nvSpPr>
        <p:spPr/>
        <p:txBody>
          <a:bodyPr/>
          <a:lstStyle/>
          <a:p>
            <a:r>
              <a:rPr lang="en-US" altLang="en-US" dirty="0" smtClean="0"/>
              <a:t>Save </a:t>
            </a:r>
            <a:r>
              <a:rPr lang="en-US" altLang="en-US" dirty="0" err="1" smtClean="0"/>
              <a:t>perineal</a:t>
            </a:r>
            <a:r>
              <a:rPr lang="en-US" altLang="en-US" dirty="0" smtClean="0"/>
              <a:t> pads / tissue</a:t>
            </a:r>
          </a:p>
          <a:p>
            <a:r>
              <a:rPr lang="en-US" altLang="en-US" dirty="0" smtClean="0"/>
              <a:t>Emotional support</a:t>
            </a:r>
          </a:p>
          <a:p>
            <a:r>
              <a:rPr lang="en-US" altLang="en-US" dirty="0" smtClean="0"/>
              <a:t>Observe for shock</a:t>
            </a:r>
          </a:p>
          <a:p>
            <a:r>
              <a:rPr lang="en-US" altLang="en-US" dirty="0" smtClean="0"/>
              <a:t>Bed rest / </a:t>
            </a:r>
            <a:r>
              <a:rPr lang="en-US" altLang="en-US" dirty="0" err="1" smtClean="0"/>
              <a:t>diversional</a:t>
            </a:r>
            <a:r>
              <a:rPr lang="en-US" altLang="en-US" dirty="0" smtClean="0"/>
              <a:t> activity</a:t>
            </a:r>
          </a:p>
          <a:p>
            <a:r>
              <a:rPr lang="en-US" altLang="en-US" dirty="0" err="1" smtClean="0"/>
              <a:t>RhoGAM</a:t>
            </a:r>
            <a:endParaRPr lang="en-US" altLang="en-US" dirty="0" smtClean="0"/>
          </a:p>
          <a:p>
            <a:r>
              <a:rPr lang="en-US" altLang="en-US" dirty="0" smtClean="0"/>
              <a:t>Possible surgery</a:t>
            </a:r>
          </a:p>
          <a:p>
            <a:r>
              <a:rPr lang="en-US" altLang="en-US" dirty="0" smtClean="0"/>
              <a:t>Medication / Blood</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1055</TotalTime>
  <Words>1870</Words>
  <Application>Microsoft Office PowerPoint</Application>
  <PresentationFormat>On-screen Show (4:3)</PresentationFormat>
  <Paragraphs>246</Paragraphs>
  <Slides>31</Slides>
  <Notes>11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Complications of Pregnancy </vt:lpstr>
      <vt:lpstr>Hyperemesis Gravidarum</vt:lpstr>
      <vt:lpstr>Assessment</vt:lpstr>
      <vt:lpstr>Nursing Interventions</vt:lpstr>
      <vt:lpstr>Bleeding Disorders of Early Pregnancy</vt:lpstr>
      <vt:lpstr>Threatened Abortion</vt:lpstr>
      <vt:lpstr>Imminent Abortion</vt:lpstr>
      <vt:lpstr>Incomplete Abortion</vt:lpstr>
      <vt:lpstr>Nursing Interventions</vt:lpstr>
      <vt:lpstr>Slide 10</vt:lpstr>
      <vt:lpstr>Ectopic Sites</vt:lpstr>
      <vt:lpstr>Ectopic Pregnancy</vt:lpstr>
      <vt:lpstr>Nursing Interventions</vt:lpstr>
      <vt:lpstr>Preeclampsia</vt:lpstr>
      <vt:lpstr>Causes </vt:lpstr>
      <vt:lpstr>Sign &amp; Symptom </vt:lpstr>
      <vt:lpstr>Hypertensive Disease Associated with Pregnancy</vt:lpstr>
      <vt:lpstr>Hypertensive Disease Associated with Pregnancy</vt:lpstr>
      <vt:lpstr>Preeclampsia vs. Severe Preeclampsia</vt:lpstr>
      <vt:lpstr>Hypertensive Disease Associated with Pregnancy</vt:lpstr>
      <vt:lpstr>Hypertensive Disease Associated with Pregnancy</vt:lpstr>
      <vt:lpstr>Risk Factors for Preeclampsia</vt:lpstr>
      <vt:lpstr>Management - Pre-eclampsia</vt:lpstr>
      <vt:lpstr>Seizure Prophylaxis</vt:lpstr>
      <vt:lpstr>Magnesium Sulfate</vt:lpstr>
      <vt:lpstr>Alternate Anticonvulsants</vt:lpstr>
      <vt:lpstr>NURSING MANAGEMENT</vt:lpstr>
      <vt:lpstr>Nursing Diagnosis and Nursing Interventions for Preeclampsia</vt:lpstr>
      <vt:lpstr>1. high risk of seizures in pregnant women related to decreased organ function (vasospasm and increased blood pressure).</vt:lpstr>
      <vt:lpstr>Slide 30</vt:lpstr>
      <vt:lpstr>2. High risk of fetal distress related to changes in the placenta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Pregnancy Induced Hypertension</dc:title>
  <dc:creator>AHMAD RAWHI</dc:creator>
  <cp:lastModifiedBy>user</cp:lastModifiedBy>
  <cp:revision>65</cp:revision>
  <dcterms:created xsi:type="dcterms:W3CDTF">2006-08-16T00:00:00Z</dcterms:created>
  <dcterms:modified xsi:type="dcterms:W3CDTF">2016-12-15T06:25:22Z</dcterms:modified>
</cp:coreProperties>
</file>