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handoutMasterIdLst>
    <p:handoutMasterId r:id="rId47"/>
  </p:handoutMasterIdLst>
  <p:sldIdLst>
    <p:sldId id="256" r:id="rId2"/>
    <p:sldId id="295" r:id="rId3"/>
    <p:sldId id="296" r:id="rId4"/>
    <p:sldId id="297" r:id="rId5"/>
    <p:sldId id="257" r:id="rId6"/>
    <p:sldId id="258" r:id="rId7"/>
    <p:sldId id="259" r:id="rId8"/>
    <p:sldId id="260" r:id="rId9"/>
    <p:sldId id="261" r:id="rId10"/>
    <p:sldId id="262" r:id="rId11"/>
    <p:sldId id="263" r:id="rId12"/>
    <p:sldId id="264" r:id="rId13"/>
    <p:sldId id="298" r:id="rId14"/>
    <p:sldId id="299" r:id="rId15"/>
    <p:sldId id="265" r:id="rId16"/>
    <p:sldId id="267" r:id="rId17"/>
    <p:sldId id="268" r:id="rId18"/>
    <p:sldId id="300" r:id="rId19"/>
    <p:sldId id="271" r:id="rId20"/>
    <p:sldId id="272" r:id="rId21"/>
    <p:sldId id="301" r:id="rId22"/>
    <p:sldId id="274" r:id="rId23"/>
    <p:sldId id="275" r:id="rId24"/>
    <p:sldId id="276" r:id="rId25"/>
    <p:sldId id="277" r:id="rId26"/>
    <p:sldId id="278" r:id="rId27"/>
    <p:sldId id="302" r:id="rId28"/>
    <p:sldId id="279" r:id="rId29"/>
    <p:sldId id="303" r:id="rId30"/>
    <p:sldId id="304" r:id="rId31"/>
    <p:sldId id="280" r:id="rId32"/>
    <p:sldId id="281" r:id="rId33"/>
    <p:sldId id="282" r:id="rId34"/>
    <p:sldId id="283" r:id="rId35"/>
    <p:sldId id="284" r:id="rId36"/>
    <p:sldId id="285" r:id="rId37"/>
    <p:sldId id="305" r:id="rId38"/>
    <p:sldId id="286" r:id="rId39"/>
    <p:sldId id="287" r:id="rId40"/>
    <p:sldId id="306" r:id="rId41"/>
    <p:sldId id="289" r:id="rId42"/>
    <p:sldId id="290" r:id="rId43"/>
    <p:sldId id="291" r:id="rId44"/>
    <p:sldId id="292"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5" autoAdjust="0"/>
    <p:restoredTop sz="94710" autoAdjust="0"/>
  </p:normalViewPr>
  <p:slideViewPr>
    <p:cSldViewPr>
      <p:cViewPr varScale="1">
        <p:scale>
          <a:sx n="86" d="100"/>
          <a:sy n="86" d="100"/>
        </p:scale>
        <p:origin x="-1086" y="-90"/>
      </p:cViewPr>
      <p:guideLst>
        <p:guide orient="horz" pos="2160"/>
        <p:guide pos="2880"/>
      </p:guideLst>
    </p:cSldViewPr>
  </p:slideViewPr>
  <p:outlineViewPr>
    <p:cViewPr>
      <p:scale>
        <a:sx n="33" d="100"/>
        <a:sy n="33" d="100"/>
      </p:scale>
      <p:origin x="0" y="26526"/>
    </p:cViewPr>
  </p:outlin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92A6CAE-56FE-4164-9CF1-09A066344875}" type="datetimeFigureOut">
              <a:rPr lang="en-US" smtClean="0"/>
              <a:t>2/15/2016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02CEE2B-E06E-4143-9B20-9D32D2AEF377}"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AE3E7D-63AB-48DF-89EC-0CAF60F5A1BF}" type="datetimeFigureOut">
              <a:rPr lang="en-US" smtClean="0"/>
              <a:pPr/>
              <a:t>2/15/2016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C4E910-FE59-467C-AFA6-1D063A53CEB2}" type="slidenum">
              <a:rPr lang="en-US" smtClean="0"/>
              <a:pPr/>
              <a:t>‹#›</a:t>
            </a:fld>
            <a:endParaRPr lang="en-US"/>
          </a:p>
        </p:txBody>
      </p:sp>
    </p:spTree>
    <p:extLst>
      <p:ext uri="{BB962C8B-B14F-4D97-AF65-F5344CB8AC3E}">
        <p14:creationId xmlns:p14="http://schemas.microsoft.com/office/powerpoint/2010/main" xmlns="" val="42304817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4E910-FE59-467C-AFA6-1D063A53CEB2}" type="slidenum">
              <a:rPr lang="en-US" smtClean="0"/>
              <a:pPr/>
              <a:t>14</a:t>
            </a:fld>
            <a:endParaRPr lang="en-US"/>
          </a:p>
        </p:txBody>
      </p:sp>
    </p:spTree>
    <p:extLst>
      <p:ext uri="{BB962C8B-B14F-4D97-AF65-F5344CB8AC3E}">
        <p14:creationId xmlns:p14="http://schemas.microsoft.com/office/powerpoint/2010/main" xmlns="" val="21936780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ABB31B-A34C-4C34-81C8-4DDC39328CE4}" type="datetime1">
              <a:rPr lang="en-US" smtClean="0"/>
              <a:t>2/15/2016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859FF1-9285-409F-AEE8-45E6C1C347D1}" type="slidenum">
              <a:rPr lang="en-US" smtClean="0"/>
              <a:pPr/>
              <a:t>‹#›</a:t>
            </a:fld>
            <a:endParaRPr lang="en-US"/>
          </a:p>
        </p:txBody>
      </p:sp>
    </p:spTree>
    <p:extLst>
      <p:ext uri="{BB962C8B-B14F-4D97-AF65-F5344CB8AC3E}">
        <p14:creationId xmlns:p14="http://schemas.microsoft.com/office/powerpoint/2010/main" xmlns="" val="28529176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DA1A857-CA23-4AF6-9639-58DE6AFF29E1}" type="datetime1">
              <a:rPr lang="en-US" smtClean="0"/>
              <a:t>2/15/2016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859FF1-9285-409F-AEE8-45E6C1C347D1}" type="slidenum">
              <a:rPr lang="en-US" smtClean="0"/>
              <a:pPr/>
              <a:t>‹#›</a:t>
            </a:fld>
            <a:endParaRPr lang="en-US"/>
          </a:p>
        </p:txBody>
      </p:sp>
    </p:spTree>
    <p:extLst>
      <p:ext uri="{BB962C8B-B14F-4D97-AF65-F5344CB8AC3E}">
        <p14:creationId xmlns:p14="http://schemas.microsoft.com/office/powerpoint/2010/main" xmlns="" val="1370140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038691-8853-4708-9469-EBAF8A0FD55E}" type="datetime1">
              <a:rPr lang="en-US" smtClean="0"/>
              <a:t>2/15/2016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859FF1-9285-409F-AEE8-45E6C1C347D1}" type="slidenum">
              <a:rPr lang="en-US" smtClean="0"/>
              <a:pPr/>
              <a:t>‹#›</a:t>
            </a:fld>
            <a:endParaRPr lang="en-US"/>
          </a:p>
        </p:txBody>
      </p:sp>
    </p:spTree>
    <p:extLst>
      <p:ext uri="{BB962C8B-B14F-4D97-AF65-F5344CB8AC3E}">
        <p14:creationId xmlns:p14="http://schemas.microsoft.com/office/powerpoint/2010/main" xmlns="" val="3234623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E52D7E-15BE-48DA-91DC-A14CCB0586A3}" type="datetime1">
              <a:rPr lang="en-US" smtClean="0"/>
              <a:t>2/15/2016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859FF1-9285-409F-AEE8-45E6C1C347D1}" type="slidenum">
              <a:rPr lang="en-US" smtClean="0"/>
              <a:pPr/>
              <a:t>‹#›</a:t>
            </a:fld>
            <a:endParaRPr lang="en-US"/>
          </a:p>
        </p:txBody>
      </p:sp>
    </p:spTree>
    <p:extLst>
      <p:ext uri="{BB962C8B-B14F-4D97-AF65-F5344CB8AC3E}">
        <p14:creationId xmlns:p14="http://schemas.microsoft.com/office/powerpoint/2010/main" xmlns="" val="3314552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4940AC7-60D3-4A9C-AB40-DF9A6291F589}" type="datetime1">
              <a:rPr lang="en-US" smtClean="0"/>
              <a:t>2/15/2016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859FF1-9285-409F-AEE8-45E6C1C347D1}" type="slidenum">
              <a:rPr lang="en-US" smtClean="0"/>
              <a:pPr/>
              <a:t>‹#›</a:t>
            </a:fld>
            <a:endParaRPr lang="en-US"/>
          </a:p>
        </p:txBody>
      </p:sp>
    </p:spTree>
    <p:extLst>
      <p:ext uri="{BB962C8B-B14F-4D97-AF65-F5344CB8AC3E}">
        <p14:creationId xmlns:p14="http://schemas.microsoft.com/office/powerpoint/2010/main" xmlns="" val="14695860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D87569F-BE3E-497F-BD4F-CDAA170657A3}" type="datetime1">
              <a:rPr lang="en-US" smtClean="0"/>
              <a:t>2/15/2016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859FF1-9285-409F-AEE8-45E6C1C347D1}" type="slidenum">
              <a:rPr lang="en-US" smtClean="0"/>
              <a:pPr/>
              <a:t>‹#›</a:t>
            </a:fld>
            <a:endParaRPr lang="en-US"/>
          </a:p>
        </p:txBody>
      </p:sp>
    </p:spTree>
    <p:extLst>
      <p:ext uri="{BB962C8B-B14F-4D97-AF65-F5344CB8AC3E}">
        <p14:creationId xmlns:p14="http://schemas.microsoft.com/office/powerpoint/2010/main" xmlns="" val="1850443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3EC3431-E868-474A-86AC-13DA1641B75F}" type="datetime1">
              <a:rPr lang="en-US" smtClean="0"/>
              <a:t>2/15/2016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3859FF1-9285-409F-AEE8-45E6C1C347D1}" type="slidenum">
              <a:rPr lang="en-US" smtClean="0"/>
              <a:pPr/>
              <a:t>‹#›</a:t>
            </a:fld>
            <a:endParaRPr lang="en-US"/>
          </a:p>
        </p:txBody>
      </p:sp>
    </p:spTree>
    <p:extLst>
      <p:ext uri="{BB962C8B-B14F-4D97-AF65-F5344CB8AC3E}">
        <p14:creationId xmlns:p14="http://schemas.microsoft.com/office/powerpoint/2010/main" xmlns="" val="2197075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0FF8A89-A342-4246-B46D-87EEA8A35769}" type="datetime1">
              <a:rPr lang="en-US" smtClean="0"/>
              <a:t>2/15/2016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859FF1-9285-409F-AEE8-45E6C1C347D1}" type="slidenum">
              <a:rPr lang="en-US" smtClean="0"/>
              <a:pPr/>
              <a:t>‹#›</a:t>
            </a:fld>
            <a:endParaRPr lang="en-US"/>
          </a:p>
        </p:txBody>
      </p:sp>
    </p:spTree>
    <p:extLst>
      <p:ext uri="{BB962C8B-B14F-4D97-AF65-F5344CB8AC3E}">
        <p14:creationId xmlns:p14="http://schemas.microsoft.com/office/powerpoint/2010/main" xmlns="" val="2391018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9531BE-8AB5-433C-A1B4-FB23618229F4}" type="datetime1">
              <a:rPr lang="en-US" smtClean="0"/>
              <a:t>2/15/2016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859FF1-9285-409F-AEE8-45E6C1C347D1}" type="slidenum">
              <a:rPr lang="en-US" smtClean="0"/>
              <a:pPr/>
              <a:t>‹#›</a:t>
            </a:fld>
            <a:endParaRPr lang="en-US"/>
          </a:p>
        </p:txBody>
      </p:sp>
    </p:spTree>
    <p:extLst>
      <p:ext uri="{BB962C8B-B14F-4D97-AF65-F5344CB8AC3E}">
        <p14:creationId xmlns:p14="http://schemas.microsoft.com/office/powerpoint/2010/main" xmlns="" val="3185056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BA30CA-6E6C-4F0A-8063-06B1561D620B}" type="datetime1">
              <a:rPr lang="en-US" smtClean="0"/>
              <a:t>2/15/2016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859FF1-9285-409F-AEE8-45E6C1C347D1}" type="slidenum">
              <a:rPr lang="en-US" smtClean="0"/>
              <a:pPr/>
              <a:t>‹#›</a:t>
            </a:fld>
            <a:endParaRPr lang="en-US"/>
          </a:p>
        </p:txBody>
      </p:sp>
    </p:spTree>
    <p:extLst>
      <p:ext uri="{BB962C8B-B14F-4D97-AF65-F5344CB8AC3E}">
        <p14:creationId xmlns:p14="http://schemas.microsoft.com/office/powerpoint/2010/main" xmlns="" val="17659098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C394FB-30A9-4F31-80CA-85FBBC140F53}" type="datetime1">
              <a:rPr lang="en-US" smtClean="0"/>
              <a:t>2/15/2016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859FF1-9285-409F-AEE8-45E6C1C347D1}" type="slidenum">
              <a:rPr lang="en-US" smtClean="0"/>
              <a:pPr/>
              <a:t>‹#›</a:t>
            </a:fld>
            <a:endParaRPr lang="en-US"/>
          </a:p>
        </p:txBody>
      </p:sp>
    </p:spTree>
    <p:extLst>
      <p:ext uri="{BB962C8B-B14F-4D97-AF65-F5344CB8AC3E}">
        <p14:creationId xmlns:p14="http://schemas.microsoft.com/office/powerpoint/2010/main" xmlns="" val="25244392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0A85D4-9860-4BF0-9F2F-8ABFD3330F5B}" type="datetime1">
              <a:rPr lang="en-US" smtClean="0"/>
              <a:t>2/15/2016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859FF1-9285-409F-AEE8-45E6C1C347D1}" type="slidenum">
              <a:rPr lang="en-US" smtClean="0"/>
              <a:pPr/>
              <a:t>‹#›</a:t>
            </a:fld>
            <a:endParaRPr lang="en-US"/>
          </a:p>
        </p:txBody>
      </p:sp>
    </p:spTree>
    <p:extLst>
      <p:ext uri="{BB962C8B-B14F-4D97-AF65-F5344CB8AC3E}">
        <p14:creationId xmlns:p14="http://schemas.microsoft.com/office/powerpoint/2010/main" xmlns="" val="40181425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a:t>Pediatric Medication Administration</a:t>
            </a:r>
            <a:br>
              <a:rPr lang="en-US" b="1" dirty="0"/>
            </a:br>
            <a:endParaRPr lang="en-US" dirty="0"/>
          </a:p>
        </p:txBody>
      </p:sp>
      <p:sp>
        <p:nvSpPr>
          <p:cNvPr id="3" name="Subtitle 2"/>
          <p:cNvSpPr>
            <a:spLocks noGrp="1"/>
          </p:cNvSpPr>
          <p:nvPr>
            <p:ph type="subTitle" idx="1"/>
          </p:nvPr>
        </p:nvSpPr>
        <p:spPr/>
        <p:txBody>
          <a:bodyPr/>
          <a:lstStyle/>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1</a:t>
            </a:fld>
            <a:endParaRPr lang="en-US"/>
          </a:p>
        </p:txBody>
      </p:sp>
    </p:spTree>
    <p:extLst>
      <p:ext uri="{BB962C8B-B14F-4D97-AF65-F5344CB8AC3E}">
        <p14:creationId xmlns:p14="http://schemas.microsoft.com/office/powerpoint/2010/main" xmlns="" val="42592160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Nursing Interventions</a:t>
            </a:r>
            <a:endParaRPr lang="en-US" dirty="0"/>
          </a:p>
        </p:txBody>
      </p:sp>
      <p:sp>
        <p:nvSpPr>
          <p:cNvPr id="3" name="Content Placeholder 2"/>
          <p:cNvSpPr>
            <a:spLocks noGrp="1"/>
          </p:cNvSpPr>
          <p:nvPr>
            <p:ph idx="1"/>
          </p:nvPr>
        </p:nvSpPr>
        <p:spPr/>
        <p:txBody>
          <a:bodyPr/>
          <a:lstStyle/>
          <a:p>
            <a:pPr marL="0" indent="0">
              <a:buNone/>
            </a:pPr>
            <a:r>
              <a:rPr lang="en-US" b="1" dirty="0" smtClean="0"/>
              <a:t>Adolescent</a:t>
            </a:r>
          </a:p>
          <a:p>
            <a:r>
              <a:rPr lang="en-US" dirty="0" smtClean="0"/>
              <a:t>Use more abstract rationale for medication</a:t>
            </a:r>
          </a:p>
          <a:p>
            <a:r>
              <a:rPr lang="en-US" dirty="0" smtClean="0"/>
              <a:t>Include in decision making especially for long term medication administration</a:t>
            </a:r>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10</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Nursing Alert</a:t>
            </a:r>
          </a:p>
        </p:txBody>
      </p:sp>
      <p:sp>
        <p:nvSpPr>
          <p:cNvPr id="3" name="Content Placeholder 2"/>
          <p:cNvSpPr>
            <a:spLocks noGrp="1"/>
          </p:cNvSpPr>
          <p:nvPr>
            <p:ph idx="1"/>
          </p:nvPr>
        </p:nvSpPr>
        <p:spPr/>
        <p:txBody>
          <a:bodyPr/>
          <a:lstStyle/>
          <a:p>
            <a:r>
              <a:rPr lang="en-US" dirty="0"/>
              <a:t>For liquid medications, an oral syringe or medication cup should be used to ensure accurate dosage measurement. Use of a household teaspoon or tablespoon may result in dosage error because they are inaccurate.</a:t>
            </a:r>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11</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b="1" dirty="0"/>
              <a:t>Household Measures Used to Give Medications</a:t>
            </a:r>
            <a:endParaRPr lang="en-US" dirty="0"/>
          </a:p>
        </p:txBody>
      </p:sp>
      <p:pic>
        <p:nvPicPr>
          <p:cNvPr id="4" name="Content Placeholder 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a:xfrm>
            <a:off x="457200" y="1905000"/>
            <a:ext cx="8229600" cy="4724400"/>
          </a:xfrm>
        </p:spPr>
      </p:pic>
      <p:sp>
        <p:nvSpPr>
          <p:cNvPr id="5" name="Slide Number Placeholder 4"/>
          <p:cNvSpPr>
            <a:spLocks noGrp="1"/>
          </p:cNvSpPr>
          <p:nvPr>
            <p:ph type="sldNum" sz="quarter" idx="12"/>
          </p:nvPr>
        </p:nvSpPr>
        <p:spPr/>
        <p:txBody>
          <a:bodyPr/>
          <a:lstStyle/>
          <a:p>
            <a:fld id="{C3859FF1-9285-409F-AEE8-45E6C1C347D1}" type="slidenum">
              <a:rPr lang="en-US" smtClean="0"/>
              <a:pPr/>
              <a:t>12</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t>Oral Medication Administration</a:t>
            </a:r>
            <a:endParaRPr lang="en-US" b="1" dirty="0"/>
          </a:p>
        </p:txBody>
      </p:sp>
      <p:sp>
        <p:nvSpPr>
          <p:cNvPr id="3" name="Content Placeholder 2"/>
          <p:cNvSpPr>
            <a:spLocks noGrp="1"/>
          </p:cNvSpPr>
          <p:nvPr>
            <p:ph idx="1"/>
          </p:nvPr>
        </p:nvSpPr>
        <p:spPr/>
        <p:txBody>
          <a:bodyPr>
            <a:normAutofit fontScale="92500" lnSpcReduction="10000"/>
          </a:bodyPr>
          <a:lstStyle/>
          <a:p>
            <a:pPr>
              <a:lnSpc>
                <a:spcPct val="120000"/>
              </a:lnSpc>
              <a:buClr>
                <a:srgbClr val="9900FF"/>
              </a:buClr>
              <a:buFontTx/>
              <a:buChar char="•"/>
            </a:pPr>
            <a:r>
              <a:rPr lang="en-US" altLang="en-US" dirty="0"/>
              <a:t>Depress the chin with the thumb to open infant’s mouth</a:t>
            </a:r>
          </a:p>
          <a:p>
            <a:pPr>
              <a:lnSpc>
                <a:spcPct val="120000"/>
              </a:lnSpc>
              <a:buClr>
                <a:srgbClr val="9900FF"/>
              </a:buClr>
              <a:buFontTx/>
              <a:buChar char="•"/>
            </a:pPr>
            <a:r>
              <a:rPr lang="en-US" altLang="en-US" dirty="0"/>
              <a:t>Using the dropper or syringe, direct the medication toward the inner aspect of the infant’s cheek and release the flow of medication slowly</a:t>
            </a:r>
            <a:endParaRPr lang="en-US" altLang="en-US" dirty="0">
              <a:latin typeface="Times New Roman" pitchFamily="18" charset="0"/>
            </a:endParaRPr>
          </a:p>
          <a:p>
            <a:pPr>
              <a:lnSpc>
                <a:spcPct val="120000"/>
              </a:lnSpc>
              <a:buClr>
                <a:srgbClr val="9900FF"/>
              </a:buClr>
              <a:buFontTx/>
              <a:buChar char="•"/>
            </a:pPr>
            <a:r>
              <a:rPr lang="en-US" altLang="en-US" u="sng" dirty="0"/>
              <a:t>Note:</a:t>
            </a:r>
            <a:r>
              <a:rPr lang="en-US" altLang="en-US" dirty="0"/>
              <a:t> child’s hands are held by the nurse and child is held securely against the nurses body.</a:t>
            </a:r>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13</a:t>
            </a:fld>
            <a:endParaRPr lang="en-US"/>
          </a:p>
        </p:txBody>
      </p:sp>
    </p:spTree>
    <p:extLst>
      <p:ext uri="{BB962C8B-B14F-4D97-AF65-F5344CB8AC3E}">
        <p14:creationId xmlns:p14="http://schemas.microsoft.com/office/powerpoint/2010/main" xmlns="" val="20611243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t>Oral Medication Administration</a:t>
            </a:r>
            <a:endParaRPr lang="en-US" dirty="0"/>
          </a:p>
        </p:txBody>
      </p:sp>
      <p:pic>
        <p:nvPicPr>
          <p:cNvPr id="4" name="Content Placeholder 3"/>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71600" y="1646237"/>
            <a:ext cx="66294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C3859FF1-9285-409F-AEE8-45E6C1C347D1}" type="slidenum">
              <a:rPr lang="en-US" smtClean="0"/>
              <a:pPr/>
              <a:t>14</a:t>
            </a:fld>
            <a:endParaRPr lang="en-US"/>
          </a:p>
        </p:txBody>
      </p:sp>
    </p:spTree>
    <p:extLst>
      <p:ext uri="{BB962C8B-B14F-4D97-AF65-F5344CB8AC3E}">
        <p14:creationId xmlns:p14="http://schemas.microsoft.com/office/powerpoint/2010/main" xmlns="" val="14634033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Oral Medication Administration</a:t>
            </a:r>
            <a:br>
              <a:rPr lang="en-US" b="1" dirty="0"/>
            </a:br>
            <a:endParaRPr lang="en-US" dirty="0"/>
          </a:p>
        </p:txBody>
      </p:sp>
      <p:sp>
        <p:nvSpPr>
          <p:cNvPr id="3" name="Content Placeholder 2"/>
          <p:cNvSpPr>
            <a:spLocks noGrp="1"/>
          </p:cNvSpPr>
          <p:nvPr>
            <p:ph idx="1"/>
          </p:nvPr>
        </p:nvSpPr>
        <p:spPr>
          <a:xfrm>
            <a:off x="533400" y="1295400"/>
            <a:ext cx="8229600" cy="5181600"/>
          </a:xfrm>
        </p:spPr>
        <p:txBody>
          <a:bodyPr>
            <a:normAutofit fontScale="92500" lnSpcReduction="20000"/>
          </a:bodyPr>
          <a:lstStyle/>
          <a:p>
            <a:r>
              <a:rPr lang="en-US" dirty="0"/>
              <a:t>Note child’s hands </a:t>
            </a:r>
            <a:r>
              <a:rPr lang="en-US" dirty="0" smtClean="0"/>
              <a:t>are held </a:t>
            </a:r>
            <a:r>
              <a:rPr lang="en-US" dirty="0"/>
              <a:t>by the </a:t>
            </a:r>
            <a:r>
              <a:rPr lang="en-US" dirty="0" smtClean="0"/>
              <a:t>nurse and </a:t>
            </a:r>
            <a:r>
              <a:rPr lang="en-US" dirty="0"/>
              <a:t>child is held </a:t>
            </a:r>
            <a:r>
              <a:rPr lang="en-US" dirty="0" smtClean="0"/>
              <a:t>securely against </a:t>
            </a:r>
            <a:r>
              <a:rPr lang="en-US" dirty="0"/>
              <a:t>the nurses body.</a:t>
            </a:r>
          </a:p>
          <a:p>
            <a:r>
              <a:rPr lang="en-US" dirty="0"/>
              <a:t>Hold child / infant hands away from face</a:t>
            </a:r>
          </a:p>
          <a:p>
            <a:r>
              <a:rPr lang="en-US" dirty="0"/>
              <a:t>Infant give in syringe or </a:t>
            </a:r>
            <a:r>
              <a:rPr lang="en-US" dirty="0" smtClean="0"/>
              <a:t>nipple </a:t>
            </a:r>
          </a:p>
          <a:p>
            <a:r>
              <a:rPr lang="en-US" dirty="0" smtClean="0"/>
              <a:t>DO NOT ADD TO FORMULA</a:t>
            </a:r>
          </a:p>
          <a:p>
            <a:r>
              <a:rPr lang="en-US" dirty="0" smtClean="0"/>
              <a:t>Small </a:t>
            </a:r>
            <a:r>
              <a:rPr lang="en-US" dirty="0"/>
              <a:t>child: mix with small amount of juice or fruit</a:t>
            </a:r>
          </a:p>
          <a:p>
            <a:r>
              <a:rPr lang="en-US" dirty="0"/>
              <a:t>Offer syringe or medicine cup</a:t>
            </a:r>
          </a:p>
          <a:p>
            <a:r>
              <a:rPr lang="en-US" dirty="0"/>
              <a:t>Parent may give if you are standing in the room</a:t>
            </a:r>
          </a:p>
          <a:p>
            <a:r>
              <a:rPr lang="en-US" dirty="0" smtClean="0"/>
              <a:t/>
            </a:r>
            <a:br>
              <a:rPr lang="en-US" dirty="0" smtClean="0"/>
            </a:br>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15</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Oral Medication: older child</a:t>
            </a:r>
            <a:br>
              <a:rPr lang="en-US" b="1" dirty="0"/>
            </a:br>
            <a:endParaRPr lang="en-US" dirty="0"/>
          </a:p>
        </p:txBody>
      </p:sp>
      <p:sp>
        <p:nvSpPr>
          <p:cNvPr id="3" name="Content Placeholder 2"/>
          <p:cNvSpPr>
            <a:spLocks noGrp="1"/>
          </p:cNvSpPr>
          <p:nvPr>
            <p:ph idx="1"/>
          </p:nvPr>
        </p:nvSpPr>
        <p:spPr/>
        <p:txBody>
          <a:bodyPr/>
          <a:lstStyle/>
          <a:p>
            <a:r>
              <a:rPr lang="en-US" dirty="0"/>
              <a:t>TIP: Tell the child to drink juice or mild after distasteful medication. </a:t>
            </a:r>
            <a:endParaRPr lang="en-US" dirty="0" smtClean="0"/>
          </a:p>
          <a:p>
            <a:r>
              <a:rPr lang="en-US" dirty="0" smtClean="0"/>
              <a:t>Older </a:t>
            </a:r>
            <a:r>
              <a:rPr lang="en-US" dirty="0"/>
              <a:t>child can such the medication from a syringe, pinch their nose, or drink through a straw to decrease the input of smell, which adds to the unpleasantness of oral medications</a:t>
            </a:r>
          </a:p>
        </p:txBody>
      </p:sp>
      <p:sp>
        <p:nvSpPr>
          <p:cNvPr id="4" name="Slide Number Placeholder 3"/>
          <p:cNvSpPr>
            <a:spLocks noGrp="1"/>
          </p:cNvSpPr>
          <p:nvPr>
            <p:ph type="sldNum" sz="quarter" idx="12"/>
          </p:nvPr>
        </p:nvSpPr>
        <p:spPr/>
        <p:txBody>
          <a:bodyPr/>
          <a:lstStyle/>
          <a:p>
            <a:fld id="{C3859FF1-9285-409F-AEE8-45E6C1C347D1}" type="slidenum">
              <a:rPr lang="en-US" smtClean="0"/>
              <a:pPr/>
              <a:t>16</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Intramuscular Medications</a:t>
            </a:r>
            <a:br>
              <a:rPr lang="en-US" b="1" dirty="0"/>
            </a:br>
            <a:endParaRPr lang="en-US" dirty="0"/>
          </a:p>
        </p:txBody>
      </p:sp>
      <p:sp>
        <p:nvSpPr>
          <p:cNvPr id="3" name="Content Placeholder 2"/>
          <p:cNvSpPr>
            <a:spLocks noGrp="1"/>
          </p:cNvSpPr>
          <p:nvPr>
            <p:ph idx="1"/>
          </p:nvPr>
        </p:nvSpPr>
        <p:spPr/>
        <p:txBody>
          <a:bodyPr>
            <a:normAutofit/>
          </a:bodyPr>
          <a:lstStyle/>
          <a:p>
            <a:r>
              <a:rPr lang="en-US" dirty="0"/>
              <a:t>Rarely used in the acute setting.</a:t>
            </a:r>
          </a:p>
          <a:p>
            <a:r>
              <a:rPr lang="en-US" dirty="0"/>
              <a:t>Immunizations</a:t>
            </a:r>
          </a:p>
          <a:p>
            <a:r>
              <a:rPr lang="en-US" dirty="0"/>
              <a:t>Antibiotics</a:t>
            </a:r>
          </a:p>
          <a:p>
            <a:r>
              <a:rPr lang="en-US" dirty="0"/>
              <a:t>Use </a:t>
            </a:r>
            <a:r>
              <a:rPr lang="en-US" dirty="0" err="1" smtClean="0"/>
              <a:t>emla</a:t>
            </a:r>
            <a:endParaRPr lang="en-US" dirty="0" smtClean="0"/>
          </a:p>
          <a:p>
            <a:r>
              <a:rPr lang="en-US" dirty="0"/>
              <a:t>TIP: Tell the child it is all right to make noise or cry out during the injection. His or her job is to try not to move the extremity</a:t>
            </a:r>
            <a:r>
              <a:rPr lang="en-US" dirty="0" smtClean="0"/>
              <a:t>.</a:t>
            </a:r>
          </a:p>
          <a:p>
            <a:r>
              <a:rPr lang="en-US" dirty="0" smtClean="0"/>
              <a:t>Secure child before giving IM injection.</a:t>
            </a:r>
          </a:p>
          <a:p>
            <a:endParaRPr lang="en-US" dirty="0"/>
          </a:p>
          <a:p>
            <a:endParaRPr lang="en-US" dirty="0"/>
          </a:p>
        </p:txBody>
      </p:sp>
      <p:pic>
        <p:nvPicPr>
          <p:cNvPr id="4"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81800" y="1524000"/>
            <a:ext cx="2047875" cy="2133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C3859FF1-9285-409F-AEE8-45E6C1C347D1}" type="slidenum">
              <a:rPr lang="en-US" smtClean="0"/>
              <a:pPr/>
              <a:t>17</a:t>
            </a:fld>
            <a:endParaRPr lang="en-US"/>
          </a:p>
        </p:txBody>
      </p:sp>
    </p:spTree>
    <p:extLst>
      <p:ext uri="{BB962C8B-B14F-4D97-AF65-F5344CB8AC3E}">
        <p14:creationId xmlns:p14="http://schemas.microsoft.com/office/powerpoint/2010/main" xmlns="" val="835884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IM procedure </a:t>
            </a:r>
            <a:endParaRPr lang="en-US" b="1" dirty="0"/>
          </a:p>
        </p:txBody>
      </p:sp>
      <p:sp>
        <p:nvSpPr>
          <p:cNvPr id="3" name="Content Placeholder 2"/>
          <p:cNvSpPr>
            <a:spLocks noGrp="1"/>
          </p:cNvSpPr>
          <p:nvPr>
            <p:ph idx="1"/>
          </p:nvPr>
        </p:nvSpPr>
        <p:spPr/>
        <p:txBody>
          <a:bodyPr>
            <a:normAutofit fontScale="92500" lnSpcReduction="10000"/>
          </a:bodyPr>
          <a:lstStyle/>
          <a:p>
            <a:r>
              <a:rPr lang="en-US" altLang="en-US" dirty="0" smtClean="0"/>
              <a:t>Tell </a:t>
            </a:r>
            <a:r>
              <a:rPr lang="en-US" altLang="en-US" dirty="0"/>
              <a:t>the child it is </a:t>
            </a:r>
            <a:r>
              <a:rPr lang="en-US" altLang="en-US" dirty="0" smtClean="0"/>
              <a:t>all </a:t>
            </a:r>
            <a:r>
              <a:rPr lang="en-US" altLang="en-US" dirty="0"/>
              <a:t>right to make noise or </a:t>
            </a:r>
            <a:endParaRPr lang="en-US" altLang="en-US" dirty="0" smtClean="0"/>
          </a:p>
          <a:p>
            <a:pPr marL="0" indent="0">
              <a:buNone/>
            </a:pPr>
            <a:r>
              <a:rPr lang="en-US" altLang="en-US" dirty="0" smtClean="0"/>
              <a:t>cry </a:t>
            </a:r>
            <a:r>
              <a:rPr lang="en-US" altLang="en-US" dirty="0"/>
              <a:t>out during the injection</a:t>
            </a:r>
            <a:r>
              <a:rPr lang="en-US" altLang="en-US" dirty="0" smtClean="0"/>
              <a:t>.  </a:t>
            </a:r>
            <a:r>
              <a:rPr lang="en-US" altLang="en-US" dirty="0"/>
              <a:t>His or her job is to try </a:t>
            </a:r>
            <a:r>
              <a:rPr lang="en-US" altLang="en-US" dirty="0" smtClean="0"/>
              <a:t>not </a:t>
            </a:r>
            <a:r>
              <a:rPr lang="en-US" altLang="en-US" dirty="0"/>
              <a:t>to move the </a:t>
            </a:r>
            <a:r>
              <a:rPr lang="en-US" altLang="en-US" dirty="0" smtClean="0"/>
              <a:t>extremity.</a:t>
            </a:r>
          </a:p>
          <a:p>
            <a:r>
              <a:rPr lang="en-US" dirty="0"/>
              <a:t>Keep needle outside of child’s visual </a:t>
            </a:r>
            <a:r>
              <a:rPr lang="en-US" dirty="0" smtClean="0"/>
              <a:t>field</a:t>
            </a:r>
            <a:endParaRPr lang="en-US" dirty="0"/>
          </a:p>
          <a:p>
            <a:r>
              <a:rPr lang="en-US" dirty="0"/>
              <a:t>Secure child </a:t>
            </a:r>
            <a:r>
              <a:rPr lang="en-US" dirty="0" smtClean="0"/>
              <a:t>before giving </a:t>
            </a:r>
            <a:r>
              <a:rPr lang="en-US" dirty="0"/>
              <a:t>IM injection</a:t>
            </a:r>
            <a:r>
              <a:rPr lang="en-US" dirty="0" smtClean="0"/>
              <a:t>.</a:t>
            </a:r>
            <a:endParaRPr lang="en-US" dirty="0"/>
          </a:p>
          <a:p>
            <a:r>
              <a:rPr lang="en-US" dirty="0"/>
              <a:t>Hold, cuddle, and comfort the infant after the </a:t>
            </a:r>
            <a:r>
              <a:rPr lang="en-US" dirty="0" smtClean="0"/>
              <a:t>injection</a:t>
            </a:r>
            <a:endParaRPr lang="en-US" dirty="0"/>
          </a:p>
          <a:p>
            <a:r>
              <a:rPr lang="en-US" dirty="0"/>
              <a:t>Inspect injection site before injection for tenderness or undue firmness</a:t>
            </a:r>
          </a:p>
          <a:p>
            <a:pPr marL="0" indent="0">
              <a:buNone/>
            </a:pPr>
            <a:endParaRPr lang="en-US" dirty="0" smtClean="0"/>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18</a:t>
            </a:fld>
            <a:endParaRPr lang="en-US"/>
          </a:p>
        </p:txBody>
      </p:sp>
    </p:spTree>
    <p:extLst>
      <p:ext uri="{BB962C8B-B14F-4D97-AF65-F5344CB8AC3E}">
        <p14:creationId xmlns:p14="http://schemas.microsoft.com/office/powerpoint/2010/main" xmlns="" val="430022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IM Injection Sites</a:t>
            </a:r>
            <a:br>
              <a:rPr lang="en-US" b="1" dirty="0"/>
            </a:br>
            <a:endParaRPr lang="en-US" dirty="0"/>
          </a:p>
        </p:txBody>
      </p:sp>
      <p:sp>
        <p:nvSpPr>
          <p:cNvPr id="3" name="Content Placeholder 2"/>
          <p:cNvSpPr>
            <a:spLocks noGrp="1"/>
          </p:cNvSpPr>
          <p:nvPr>
            <p:ph idx="1"/>
          </p:nvPr>
        </p:nvSpPr>
        <p:spPr/>
        <p:txBody>
          <a:bodyPr/>
          <a:lstStyle/>
          <a:p>
            <a:r>
              <a:rPr lang="en-US" dirty="0"/>
              <a:t>Vastus </a:t>
            </a:r>
            <a:r>
              <a:rPr lang="en-US" dirty="0" err="1"/>
              <a:t>Lateralis</a:t>
            </a:r>
            <a:endParaRPr lang="en-US" dirty="0"/>
          </a:p>
          <a:p>
            <a:r>
              <a:rPr lang="en-US" dirty="0"/>
              <a:t>Deltoid</a:t>
            </a:r>
          </a:p>
          <a:p>
            <a:r>
              <a:rPr lang="en-US" dirty="0" err="1"/>
              <a:t>Dorsogluteal</a:t>
            </a:r>
            <a:endParaRPr lang="en-US" dirty="0"/>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19</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t>General Guidelines</a:t>
            </a:r>
            <a:endParaRPr lang="en-US" b="1" dirty="0"/>
          </a:p>
        </p:txBody>
      </p:sp>
      <p:sp>
        <p:nvSpPr>
          <p:cNvPr id="3" name="Content Placeholder 2"/>
          <p:cNvSpPr>
            <a:spLocks noGrp="1"/>
          </p:cNvSpPr>
          <p:nvPr>
            <p:ph idx="1"/>
          </p:nvPr>
        </p:nvSpPr>
        <p:spPr>
          <a:xfrm>
            <a:off x="457200" y="1219200"/>
            <a:ext cx="8229600" cy="4906963"/>
          </a:xfrm>
        </p:spPr>
        <p:txBody>
          <a:bodyPr/>
          <a:lstStyle/>
          <a:p>
            <a:r>
              <a:rPr lang="en-US" altLang="en-US" dirty="0"/>
              <a:t>The responsibility of giving medications to children is a serious one.</a:t>
            </a:r>
          </a:p>
          <a:p>
            <a:r>
              <a:rPr lang="en-US" altLang="en-US" dirty="0"/>
              <a:t>½ of all medications on the market today do not have a documented safe use in children.</a:t>
            </a:r>
          </a:p>
          <a:p>
            <a:r>
              <a:rPr lang="en-US" altLang="en-US" dirty="0"/>
              <a:t>Children are smaller than adults and medication dosage must be adjusted. </a:t>
            </a:r>
          </a:p>
          <a:p>
            <a:r>
              <a:rPr lang="en-US" altLang="en-US" dirty="0"/>
              <a:t>Children react more violently.</a:t>
            </a:r>
          </a:p>
          <a:p>
            <a:r>
              <a:rPr lang="en-US" altLang="en-US" dirty="0"/>
              <a:t>Drug reactions are not predictable.</a:t>
            </a:r>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2</a:t>
            </a:fld>
            <a:endParaRPr lang="en-US"/>
          </a:p>
        </p:txBody>
      </p:sp>
    </p:spTree>
    <p:extLst>
      <p:ext uri="{BB962C8B-B14F-4D97-AF65-F5344CB8AC3E}">
        <p14:creationId xmlns:p14="http://schemas.microsoft.com/office/powerpoint/2010/main" xmlns="" val="4998856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Vastus </a:t>
            </a:r>
            <a:r>
              <a:rPr lang="en-US" b="1" dirty="0" err="1"/>
              <a:t>Lateralis</a:t>
            </a:r>
            <a:r>
              <a:rPr lang="en-US" b="1" dirty="0"/>
              <a:t>:</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r>
              <a:rPr lang="en-US" dirty="0"/>
              <a:t>Largest muscle in infants / small</a:t>
            </a:r>
          </a:p>
          <a:p>
            <a:r>
              <a:rPr lang="en-US" dirty="0"/>
              <a:t>child.</a:t>
            </a:r>
          </a:p>
          <a:p>
            <a:r>
              <a:rPr lang="en-US" dirty="0"/>
              <a:t>0.5 ml in infant</a:t>
            </a:r>
          </a:p>
          <a:p>
            <a:r>
              <a:rPr lang="en-US" dirty="0"/>
              <a:t>1 ml in toddler</a:t>
            </a:r>
          </a:p>
          <a:p>
            <a:r>
              <a:rPr lang="en-US" dirty="0"/>
              <a:t>2 ml in pre-school</a:t>
            </a:r>
          </a:p>
          <a:p>
            <a:r>
              <a:rPr lang="en-US" dirty="0"/>
              <a:t>Use 5/8 to 1 inch needle</a:t>
            </a:r>
          </a:p>
          <a:p>
            <a:r>
              <a:rPr lang="en-US" dirty="0"/>
              <a:t>Use 5/8 to 1 inch (2.5 cm) </a:t>
            </a:r>
            <a:r>
              <a:rPr lang="en-US" dirty="0" smtClean="0"/>
              <a:t>needle</a:t>
            </a:r>
            <a:endParaRPr lang="en-US" dirty="0"/>
          </a:p>
          <a:p>
            <a:r>
              <a:rPr lang="en-US" dirty="0"/>
              <a:t>Compress muscle tissue at upper aspect of thigh, pointing the nurse’s fingers toward the infant’s </a:t>
            </a:r>
            <a:r>
              <a:rPr lang="en-US" dirty="0" smtClean="0"/>
              <a:t>feet</a:t>
            </a:r>
            <a:endParaRPr lang="en-US" dirty="0"/>
          </a:p>
          <a:p>
            <a:r>
              <a:rPr lang="en-US" dirty="0"/>
              <a:t>Needle is inserted at a 90-degree angle. </a:t>
            </a:r>
            <a:r>
              <a:rPr lang="en-US" dirty="0" smtClean="0"/>
              <a:t/>
            </a:r>
            <a:br>
              <a:rPr lang="en-US" dirty="0" smtClean="0"/>
            </a:br>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20</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Vastus</a:t>
            </a:r>
            <a:r>
              <a:rPr lang="en-US" dirty="0" smtClean="0"/>
              <a:t> </a:t>
            </a:r>
            <a:r>
              <a:rPr lang="en-US" dirty="0" err="1" smtClean="0"/>
              <a:t>Lateralis</a:t>
            </a:r>
            <a:r>
              <a:rPr lang="en-US" dirty="0" smtClean="0"/>
              <a:t> Muscle</a:t>
            </a:r>
            <a:endParaRPr lang="en-US" dirty="0"/>
          </a:p>
        </p:txBody>
      </p:sp>
      <p:pic>
        <p:nvPicPr>
          <p:cNvPr id="4" name="Content Placeholder 3" descr="msotw9_temp0"/>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8200" y="2095500"/>
            <a:ext cx="3108960" cy="3505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38800" y="2133600"/>
            <a:ext cx="3048000" cy="3886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fld id="{C3859FF1-9285-409F-AEE8-45E6C1C347D1}" type="slidenum">
              <a:rPr lang="en-US" smtClean="0"/>
              <a:pPr/>
              <a:t>21</a:t>
            </a:fld>
            <a:endParaRPr lang="en-US"/>
          </a:p>
        </p:txBody>
      </p:sp>
    </p:spTree>
    <p:extLst>
      <p:ext uri="{BB962C8B-B14F-4D97-AF65-F5344CB8AC3E}">
        <p14:creationId xmlns:p14="http://schemas.microsoft.com/office/powerpoint/2010/main" xmlns="" val="35779144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Deltoid</a:t>
            </a:r>
            <a:br>
              <a:rPr lang="en-US" b="1" dirty="0"/>
            </a:br>
            <a:endParaRPr lang="en-US" dirty="0"/>
          </a:p>
        </p:txBody>
      </p:sp>
      <p:sp>
        <p:nvSpPr>
          <p:cNvPr id="3" name="Content Placeholder 2"/>
          <p:cNvSpPr>
            <a:spLocks noGrp="1"/>
          </p:cNvSpPr>
          <p:nvPr>
            <p:ph idx="1"/>
          </p:nvPr>
        </p:nvSpPr>
        <p:spPr/>
        <p:txBody>
          <a:bodyPr/>
          <a:lstStyle/>
          <a:p>
            <a:r>
              <a:rPr lang="en-US" dirty="0"/>
              <a:t>Use ½ to 1 inch needle</a:t>
            </a:r>
          </a:p>
          <a:p>
            <a:r>
              <a:rPr lang="en-US" dirty="0"/>
              <a:t>0.5 to 1 ml injection volumes</a:t>
            </a:r>
          </a:p>
          <a:p>
            <a:r>
              <a:rPr lang="en-US" dirty="0"/>
              <a:t>More rapid absorption than</a:t>
            </a:r>
          </a:p>
          <a:p>
            <a:r>
              <a:rPr lang="en-US" dirty="0"/>
              <a:t>gluteal regions.</a:t>
            </a:r>
          </a:p>
          <a:p>
            <a:endParaRPr 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67400" y="2986087"/>
            <a:ext cx="3276600" cy="3871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C3859FF1-9285-409F-AEE8-45E6C1C347D1}" type="slidenum">
              <a:rPr lang="en-US" smtClean="0"/>
              <a:pPr/>
              <a:t>22</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a:t>Dorsogluteal</a:t>
            </a:r>
            <a:r>
              <a:rPr lang="en-US" b="1" dirty="0"/>
              <a:t/>
            </a:r>
            <a:br>
              <a:rPr lang="en-US" b="1" dirty="0"/>
            </a:br>
            <a:endParaRPr lang="en-US" dirty="0"/>
          </a:p>
        </p:txBody>
      </p:sp>
      <p:sp>
        <p:nvSpPr>
          <p:cNvPr id="3" name="Content Placeholder 2"/>
          <p:cNvSpPr>
            <a:spLocks noGrp="1"/>
          </p:cNvSpPr>
          <p:nvPr>
            <p:ph idx="1"/>
          </p:nvPr>
        </p:nvSpPr>
        <p:spPr/>
        <p:txBody>
          <a:bodyPr>
            <a:normAutofit fontScale="70000" lnSpcReduction="20000"/>
          </a:bodyPr>
          <a:lstStyle/>
          <a:p>
            <a:r>
              <a:rPr lang="en-US" dirty="0"/>
              <a:t>Should not be used in</a:t>
            </a:r>
          </a:p>
          <a:p>
            <a:r>
              <a:rPr lang="en-US" dirty="0"/>
              <a:t>Children under 5 years</a:t>
            </a:r>
            <a:r>
              <a:rPr lang="en-US" dirty="0" smtClean="0"/>
              <a:t>.</a:t>
            </a:r>
          </a:p>
          <a:p>
            <a:pPr>
              <a:lnSpc>
                <a:spcPct val="110000"/>
              </a:lnSpc>
              <a:buFont typeface="Wingdings" pitchFamily="2" charset="2"/>
              <a:buChar char="v"/>
            </a:pPr>
            <a:r>
              <a:rPr lang="en-US" altLang="en-US" dirty="0">
                <a:latin typeface="Times New Roman" pitchFamily="18" charset="0"/>
              </a:rPr>
              <a:t>Gluteal muscle does not develop until a child begins to walk; should be used for injections only after the child has been walking for a year or </a:t>
            </a:r>
            <a:r>
              <a:rPr lang="en-US" altLang="en-US" dirty="0" smtClean="0">
                <a:latin typeface="Times New Roman" pitchFamily="18" charset="0"/>
              </a:rPr>
              <a:t>more (Should </a:t>
            </a:r>
            <a:r>
              <a:rPr lang="en-US" altLang="en-US" dirty="0">
                <a:latin typeface="Times New Roman" pitchFamily="18" charset="0"/>
              </a:rPr>
              <a:t>not be used in </a:t>
            </a:r>
            <a:r>
              <a:rPr lang="en-US" altLang="en-US" dirty="0" smtClean="0">
                <a:latin typeface="Times New Roman" pitchFamily="18" charset="0"/>
              </a:rPr>
              <a:t>children </a:t>
            </a:r>
            <a:r>
              <a:rPr lang="en-US" altLang="en-US" dirty="0">
                <a:latin typeface="Times New Roman" pitchFamily="18" charset="0"/>
              </a:rPr>
              <a:t>under 5 years</a:t>
            </a:r>
            <a:r>
              <a:rPr lang="en-US" altLang="en-US" dirty="0" smtClean="0">
                <a:latin typeface="Times New Roman" pitchFamily="18" charset="0"/>
              </a:rPr>
              <a:t>.)</a:t>
            </a:r>
            <a:endParaRPr lang="en-US" altLang="en-US" dirty="0">
              <a:latin typeface="Times New Roman" pitchFamily="18" charset="0"/>
            </a:endParaRPr>
          </a:p>
          <a:p>
            <a:pPr>
              <a:lnSpc>
                <a:spcPct val="110000"/>
              </a:lnSpc>
              <a:buFont typeface="Wingdings" pitchFamily="2" charset="2"/>
              <a:buChar char="v"/>
            </a:pPr>
            <a:r>
              <a:rPr lang="en-US" altLang="en-US" dirty="0">
                <a:latin typeface="Times New Roman" pitchFamily="18" charset="0"/>
              </a:rPr>
              <a:t>½ to 1 ½ inch needle</a:t>
            </a:r>
          </a:p>
          <a:p>
            <a:pPr>
              <a:lnSpc>
                <a:spcPct val="110000"/>
              </a:lnSpc>
              <a:buFont typeface="Wingdings" pitchFamily="2" charset="2"/>
              <a:buChar char="v"/>
            </a:pPr>
            <a:r>
              <a:rPr lang="en-US" altLang="en-US" dirty="0">
                <a:latin typeface="Times New Roman" pitchFamily="18" charset="0"/>
              </a:rPr>
              <a:t>1.5 to 2 ml of injected </a:t>
            </a:r>
          </a:p>
          <a:p>
            <a:pPr>
              <a:lnSpc>
                <a:spcPct val="110000"/>
              </a:lnSpc>
              <a:buNone/>
            </a:pPr>
            <a:r>
              <a:rPr lang="en-US" altLang="en-US" dirty="0">
                <a:latin typeface="Times New Roman" pitchFamily="18" charset="0"/>
              </a:rPr>
              <a:t>   volume</a:t>
            </a:r>
            <a:r>
              <a:rPr lang="en-US" altLang="en-US" dirty="0" smtClean="0">
                <a:latin typeface="Times New Roman" pitchFamily="18" charset="0"/>
              </a:rPr>
              <a:t>.</a:t>
            </a:r>
            <a:endParaRPr lang="en-US" dirty="0"/>
          </a:p>
          <a:p>
            <a:r>
              <a:rPr lang="en-US" dirty="0"/>
              <a:t>½ to 1 ½ inch needle</a:t>
            </a:r>
          </a:p>
          <a:p>
            <a:r>
              <a:rPr lang="en-US" dirty="0"/>
              <a:t>1.5 to 2 ml of </a:t>
            </a:r>
            <a:r>
              <a:rPr lang="en-US" dirty="0" err="1"/>
              <a:t>injectate</a:t>
            </a:r>
            <a:endParaRPr lang="en-US" dirty="0"/>
          </a:p>
          <a:p>
            <a:r>
              <a:rPr lang="en-US" dirty="0"/>
              <a:t>volume</a:t>
            </a:r>
          </a:p>
          <a:p>
            <a:endParaRPr lang="en-US"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34000" y="3505200"/>
            <a:ext cx="3790950" cy="3352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C3859FF1-9285-409F-AEE8-45E6C1C347D1}" type="slidenum">
              <a:rPr lang="en-US" smtClean="0"/>
              <a:pPr/>
              <a:t>23</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Eye Drops</a:t>
            </a:r>
            <a:br>
              <a:rPr lang="en-US" b="1" dirty="0"/>
            </a:br>
            <a:endParaRPr lang="en-US" dirty="0"/>
          </a:p>
        </p:txBody>
      </p:sp>
      <p:sp>
        <p:nvSpPr>
          <p:cNvPr id="3" name="Content Placeholder 2"/>
          <p:cNvSpPr>
            <a:spLocks noGrp="1"/>
          </p:cNvSpPr>
          <p:nvPr>
            <p:ph idx="1"/>
          </p:nvPr>
        </p:nvSpPr>
        <p:spPr/>
        <p:txBody>
          <a:bodyPr/>
          <a:lstStyle/>
          <a:p>
            <a:pPr marL="0" indent="0">
              <a:buNone/>
            </a:pPr>
            <a:r>
              <a:rPr lang="en-US" dirty="0"/>
              <a:t>Eye:</a:t>
            </a:r>
          </a:p>
          <a:p>
            <a:r>
              <a:rPr lang="en-US" dirty="0"/>
              <a:t>Pull the lower lid down</a:t>
            </a:r>
          </a:p>
          <a:p>
            <a:r>
              <a:rPr lang="en-US" dirty="0"/>
              <a:t>Rest hand holding the dropper with the medication on the child’s forehead to reduce risk of trauma to the eye.</a:t>
            </a:r>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24</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Eye Drops</a:t>
            </a:r>
            <a:br>
              <a:rPr lang="en-US" b="1" dirty="0"/>
            </a:br>
            <a:endParaRPr lang="en-US" dirty="0"/>
          </a:p>
        </p:txBody>
      </p:sp>
      <p:sp>
        <p:nvSpPr>
          <p:cNvPr id="3" name="Content Placeholder 2"/>
          <p:cNvSpPr>
            <a:spLocks noGrp="1"/>
          </p:cNvSpPr>
          <p:nvPr>
            <p:ph idx="1"/>
          </p:nvPr>
        </p:nvSpPr>
        <p:spPr/>
        <p:txBody>
          <a:bodyPr/>
          <a:lstStyle/>
          <a:p>
            <a:r>
              <a:rPr lang="en-US" dirty="0"/>
              <a:t>Pull the lower lid down</a:t>
            </a:r>
          </a:p>
          <a:p>
            <a:r>
              <a:rPr lang="en-US" dirty="0"/>
              <a:t>Rest hand holding the</a:t>
            </a:r>
          </a:p>
          <a:p>
            <a:r>
              <a:rPr lang="en-US" dirty="0"/>
              <a:t>dropper with the medication</a:t>
            </a:r>
          </a:p>
          <a:p>
            <a:r>
              <a:rPr lang="en-US" dirty="0"/>
              <a:t>on the child’s forehead to</a:t>
            </a:r>
          </a:p>
          <a:p>
            <a:r>
              <a:rPr lang="en-US" dirty="0"/>
              <a:t>reduce risk of trauma to</a:t>
            </a:r>
          </a:p>
          <a:p>
            <a:r>
              <a:rPr lang="en-US" dirty="0"/>
              <a:t>the eye.</a:t>
            </a:r>
          </a:p>
          <a:p>
            <a:r>
              <a:rPr lang="en-US" dirty="0"/>
              <a:t>Whaley &amp; Wong</a:t>
            </a:r>
          </a:p>
          <a:p>
            <a:endParaRPr lang="en-US"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75225" y="3962400"/>
            <a:ext cx="4187825" cy="2895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C3859FF1-9285-409F-AEE8-45E6C1C347D1}" type="slidenum">
              <a:rPr lang="en-US" smtClean="0"/>
              <a:pPr/>
              <a:t>25</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Ear Drops</a:t>
            </a:r>
            <a:br>
              <a:rPr lang="en-US" b="1" dirty="0"/>
            </a:br>
            <a:endParaRPr lang="en-US" dirty="0"/>
          </a:p>
        </p:txBody>
      </p:sp>
      <p:sp>
        <p:nvSpPr>
          <p:cNvPr id="3" name="Content Placeholder 2"/>
          <p:cNvSpPr>
            <a:spLocks noGrp="1"/>
          </p:cNvSpPr>
          <p:nvPr>
            <p:ph idx="1"/>
          </p:nvPr>
        </p:nvSpPr>
        <p:spPr/>
        <p:txBody>
          <a:bodyPr/>
          <a:lstStyle/>
          <a:p>
            <a:r>
              <a:rPr lang="en-US" dirty="0"/>
              <a:t>In children younger than age 3 years the pinna is pulled down and back to straighten the ear canal</a:t>
            </a:r>
          </a:p>
          <a:p>
            <a:r>
              <a:rPr lang="en-US" dirty="0"/>
              <a:t>In the child older than 3 years, the pinna is pulled up and back.</a:t>
            </a:r>
          </a:p>
        </p:txBody>
      </p:sp>
      <p:sp>
        <p:nvSpPr>
          <p:cNvPr id="4" name="Slide Number Placeholder 3"/>
          <p:cNvSpPr>
            <a:spLocks noGrp="1"/>
          </p:cNvSpPr>
          <p:nvPr>
            <p:ph type="sldNum" sz="quarter" idx="12"/>
          </p:nvPr>
        </p:nvSpPr>
        <p:spPr/>
        <p:txBody>
          <a:bodyPr/>
          <a:lstStyle/>
          <a:p>
            <a:fld id="{C3859FF1-9285-409F-AEE8-45E6C1C347D1}" type="slidenum">
              <a:rPr lang="en-US" smtClean="0"/>
              <a:pPr/>
              <a:t>26</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msotw9_temp0"/>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1000" y="1447800"/>
            <a:ext cx="8305800" cy="502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C3859FF1-9285-409F-AEE8-45E6C1C347D1}" type="slidenum">
              <a:rPr lang="en-US" smtClean="0"/>
              <a:pPr/>
              <a:t>27</a:t>
            </a:fld>
            <a:endParaRPr lang="en-US"/>
          </a:p>
        </p:txBody>
      </p:sp>
    </p:spTree>
    <p:extLst>
      <p:ext uri="{BB962C8B-B14F-4D97-AF65-F5344CB8AC3E}">
        <p14:creationId xmlns:p14="http://schemas.microsoft.com/office/powerpoint/2010/main" xmlns="" val="28530512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Nose Drops</a:t>
            </a:r>
            <a:br>
              <a:rPr lang="en-US" b="1" dirty="0"/>
            </a:br>
            <a:endParaRPr lang="en-US" dirty="0"/>
          </a:p>
        </p:txBody>
      </p:sp>
      <p:sp>
        <p:nvSpPr>
          <p:cNvPr id="3" name="Content Placeholder 2"/>
          <p:cNvSpPr>
            <a:spLocks noGrp="1"/>
          </p:cNvSpPr>
          <p:nvPr>
            <p:ph idx="1"/>
          </p:nvPr>
        </p:nvSpPr>
        <p:spPr/>
        <p:txBody>
          <a:bodyPr/>
          <a:lstStyle/>
          <a:p>
            <a:r>
              <a:rPr lang="en-US" dirty="0"/>
              <a:t>Position child </a:t>
            </a:r>
            <a:r>
              <a:rPr lang="en-US" dirty="0" smtClean="0"/>
              <a:t>with the </a:t>
            </a:r>
            <a:r>
              <a:rPr lang="en-US" dirty="0"/>
              <a:t>head hyper </a:t>
            </a:r>
            <a:r>
              <a:rPr lang="en-US" dirty="0" smtClean="0"/>
              <a:t>extended to </a:t>
            </a:r>
            <a:r>
              <a:rPr lang="en-US" dirty="0"/>
              <a:t>prevent </a:t>
            </a:r>
            <a:r>
              <a:rPr lang="en-US" dirty="0" smtClean="0"/>
              <a:t>strangling sensation </a:t>
            </a:r>
            <a:r>
              <a:rPr lang="en-US" dirty="0"/>
              <a:t>caused </a:t>
            </a:r>
            <a:r>
              <a:rPr lang="en-US" dirty="0" smtClean="0"/>
              <a:t>by medication </a:t>
            </a:r>
            <a:r>
              <a:rPr lang="en-US" dirty="0"/>
              <a:t>trickling </a:t>
            </a:r>
            <a:r>
              <a:rPr lang="en-US" dirty="0" smtClean="0"/>
              <a:t>into the </a:t>
            </a:r>
            <a:r>
              <a:rPr lang="en-US" dirty="0"/>
              <a:t>throat.</a:t>
            </a:r>
          </a:p>
          <a:p>
            <a:endParaRPr lang="en-US"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14950" y="3352800"/>
            <a:ext cx="3810000" cy="3524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C3859FF1-9285-409F-AEE8-45E6C1C347D1}" type="slidenum">
              <a:rPr lang="en-US" smtClean="0"/>
              <a:pPr/>
              <a:t>28</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Nose drops</a:t>
            </a:r>
            <a:endParaRPr lang="en-US" b="1" dirty="0"/>
          </a:p>
        </p:txBody>
      </p:sp>
      <p:sp>
        <p:nvSpPr>
          <p:cNvPr id="3" name="Content Placeholder 2"/>
          <p:cNvSpPr>
            <a:spLocks noGrp="1"/>
          </p:cNvSpPr>
          <p:nvPr>
            <p:ph idx="1"/>
          </p:nvPr>
        </p:nvSpPr>
        <p:spPr/>
        <p:txBody>
          <a:bodyPr/>
          <a:lstStyle/>
          <a:p>
            <a:pPr>
              <a:lnSpc>
                <a:spcPct val="80000"/>
              </a:lnSpc>
            </a:pPr>
            <a:r>
              <a:rPr lang="en-US" altLang="en-US" dirty="0"/>
              <a:t>Act as vasoconstrictors excessive use may be harmful</a:t>
            </a:r>
          </a:p>
          <a:p>
            <a:pPr>
              <a:lnSpc>
                <a:spcPct val="80000"/>
              </a:lnSpc>
            </a:pPr>
            <a:r>
              <a:rPr lang="en-US" altLang="en-US" dirty="0"/>
              <a:t>Discontinued after 72 hours</a:t>
            </a:r>
          </a:p>
          <a:p>
            <a:pPr>
              <a:lnSpc>
                <a:spcPct val="80000"/>
              </a:lnSpc>
            </a:pPr>
            <a:r>
              <a:rPr lang="en-US" altLang="en-US" dirty="0"/>
              <a:t>Congested nose will impair infants ability to suck</a:t>
            </a:r>
          </a:p>
          <a:p>
            <a:pPr>
              <a:lnSpc>
                <a:spcPct val="80000"/>
              </a:lnSpc>
            </a:pPr>
            <a:r>
              <a:rPr lang="en-US" altLang="en-US" dirty="0"/>
              <a:t>Give 20 minutes before feeding</a:t>
            </a:r>
          </a:p>
          <a:p>
            <a:pPr>
              <a:lnSpc>
                <a:spcPct val="80000"/>
              </a:lnSpc>
            </a:pPr>
            <a:r>
              <a:rPr lang="en-US" altLang="en-US" dirty="0"/>
              <a:t>Have </a:t>
            </a:r>
            <a:r>
              <a:rPr lang="en-US" altLang="en-US" dirty="0" err="1"/>
              <a:t>kleenex</a:t>
            </a:r>
            <a:endParaRPr lang="en-US" altLang="en-US" dirty="0"/>
          </a:p>
          <a:p>
            <a:pPr>
              <a:lnSpc>
                <a:spcPct val="80000"/>
              </a:lnSpc>
            </a:pPr>
            <a:r>
              <a:rPr lang="en-US" altLang="en-US" dirty="0"/>
              <a:t>Keep child’s head below the level of shoulders for 1 to 2 minutes after instillation</a:t>
            </a:r>
          </a:p>
        </p:txBody>
      </p:sp>
      <p:sp>
        <p:nvSpPr>
          <p:cNvPr id="4" name="Slide Number Placeholder 3"/>
          <p:cNvSpPr>
            <a:spLocks noGrp="1"/>
          </p:cNvSpPr>
          <p:nvPr>
            <p:ph type="sldNum" sz="quarter" idx="12"/>
          </p:nvPr>
        </p:nvSpPr>
        <p:spPr/>
        <p:txBody>
          <a:bodyPr/>
          <a:lstStyle/>
          <a:p>
            <a:fld id="{C3859FF1-9285-409F-AEE8-45E6C1C347D1}" type="slidenum">
              <a:rPr lang="en-US" smtClean="0"/>
              <a:pPr/>
              <a:t>29</a:t>
            </a:fld>
            <a:endParaRPr lang="en-US"/>
          </a:p>
        </p:txBody>
      </p:sp>
    </p:spTree>
    <p:extLst>
      <p:ext uri="{BB962C8B-B14F-4D97-AF65-F5344CB8AC3E}">
        <p14:creationId xmlns:p14="http://schemas.microsoft.com/office/powerpoint/2010/main" xmlns="" val="783727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t>General Guidelines</a:t>
            </a:r>
            <a:endParaRPr lang="en-US" dirty="0"/>
          </a:p>
        </p:txBody>
      </p:sp>
      <p:sp>
        <p:nvSpPr>
          <p:cNvPr id="3" name="Content Placeholder 2"/>
          <p:cNvSpPr>
            <a:spLocks noGrp="1"/>
          </p:cNvSpPr>
          <p:nvPr>
            <p:ph idx="1"/>
          </p:nvPr>
        </p:nvSpPr>
        <p:spPr/>
        <p:txBody>
          <a:bodyPr>
            <a:normAutofit fontScale="92500" lnSpcReduction="10000"/>
          </a:bodyPr>
          <a:lstStyle/>
          <a:p>
            <a:pPr>
              <a:lnSpc>
                <a:spcPct val="80000"/>
              </a:lnSpc>
            </a:pPr>
            <a:r>
              <a:rPr lang="en-US" altLang="en-US" dirty="0"/>
              <a:t>The impact on growth and development must be considered </a:t>
            </a:r>
            <a:r>
              <a:rPr lang="en-US" altLang="en-US" dirty="0" smtClean="0"/>
              <a:t>Double </a:t>
            </a:r>
            <a:r>
              <a:rPr lang="en-US" altLang="en-US" dirty="0"/>
              <a:t>checking is always </a:t>
            </a:r>
            <a:r>
              <a:rPr lang="en-US" altLang="en-US" dirty="0" smtClean="0"/>
              <a:t>best</a:t>
            </a:r>
          </a:p>
          <a:p>
            <a:r>
              <a:rPr lang="en-US" altLang="en-US" dirty="0"/>
              <a:t>Pediatric drug therapy should be guided  by the child’s age, weight and level of growth and development</a:t>
            </a:r>
          </a:p>
          <a:p>
            <a:r>
              <a:rPr lang="en-US" altLang="en-US" dirty="0" smtClean="0"/>
              <a:t>Explanation </a:t>
            </a:r>
            <a:r>
              <a:rPr lang="en-US" altLang="en-US" dirty="0"/>
              <a:t>regarding the medications should be based on the child’s level of </a:t>
            </a:r>
            <a:r>
              <a:rPr lang="en-US" altLang="en-US" dirty="0" smtClean="0"/>
              <a:t>understanding</a:t>
            </a:r>
          </a:p>
          <a:p>
            <a:r>
              <a:rPr lang="en-US" altLang="en-US" dirty="0"/>
              <a:t>It may be necessary to mix distasteful medication or crushed tablets with a small amount of honey, applesauce, or gelatin</a:t>
            </a:r>
          </a:p>
          <a:p>
            <a:endParaRPr lang="en-US" altLang="en-US" dirty="0"/>
          </a:p>
          <a:p>
            <a:pPr>
              <a:lnSpc>
                <a:spcPct val="80000"/>
              </a:lnSpc>
            </a:pPr>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3</a:t>
            </a:fld>
            <a:endParaRPr lang="en-US"/>
          </a:p>
        </p:txBody>
      </p:sp>
    </p:spTree>
    <p:extLst>
      <p:ext uri="{BB962C8B-B14F-4D97-AF65-F5344CB8AC3E}">
        <p14:creationId xmlns:p14="http://schemas.microsoft.com/office/powerpoint/2010/main" xmlns="" val="4998856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t>Rectal</a:t>
            </a:r>
            <a:endParaRPr lang="en-US" b="1" dirty="0"/>
          </a:p>
        </p:txBody>
      </p:sp>
      <p:sp>
        <p:nvSpPr>
          <p:cNvPr id="3" name="Content Placeholder 2"/>
          <p:cNvSpPr>
            <a:spLocks noGrp="1"/>
          </p:cNvSpPr>
          <p:nvPr>
            <p:ph idx="1"/>
          </p:nvPr>
        </p:nvSpPr>
        <p:spPr/>
        <p:txBody>
          <a:bodyPr/>
          <a:lstStyle/>
          <a:p>
            <a:r>
              <a:rPr lang="en-US" altLang="en-US" dirty="0"/>
              <a:t>Usually sedatives and </a:t>
            </a:r>
            <a:r>
              <a:rPr lang="en-US" altLang="en-US" dirty="0" err="1"/>
              <a:t>antiemetics</a:t>
            </a:r>
            <a:r>
              <a:rPr lang="en-US" altLang="en-US" dirty="0"/>
              <a:t> </a:t>
            </a:r>
          </a:p>
          <a:p>
            <a:r>
              <a:rPr lang="en-US" altLang="en-US" dirty="0"/>
              <a:t>Use little finger</a:t>
            </a:r>
          </a:p>
          <a:p>
            <a:r>
              <a:rPr lang="en-US" altLang="en-US" dirty="0"/>
              <a:t>Insert beyond anal sphincter</a:t>
            </a:r>
          </a:p>
          <a:p>
            <a:r>
              <a:rPr lang="en-US" altLang="en-US" dirty="0"/>
              <a:t>Apply pressure to anus by gently holding buttocks together until desire to expel subsides</a:t>
            </a:r>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30</a:t>
            </a:fld>
            <a:endParaRPr lang="en-US"/>
          </a:p>
        </p:txBody>
      </p:sp>
    </p:spTree>
    <p:extLst>
      <p:ext uri="{BB962C8B-B14F-4D97-AF65-F5344CB8AC3E}">
        <p14:creationId xmlns:p14="http://schemas.microsoft.com/office/powerpoint/2010/main" xmlns="" val="8325136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Intravenous Medications</a:t>
            </a:r>
            <a:br>
              <a:rPr lang="en-US" b="1" dirty="0"/>
            </a:br>
            <a:endParaRPr lang="en-US" dirty="0"/>
          </a:p>
        </p:txBody>
      </p:sp>
      <p:sp>
        <p:nvSpPr>
          <p:cNvPr id="3" name="Content Placeholder 2"/>
          <p:cNvSpPr>
            <a:spLocks noGrp="1"/>
          </p:cNvSpPr>
          <p:nvPr>
            <p:ph idx="1"/>
          </p:nvPr>
        </p:nvSpPr>
        <p:spPr/>
        <p:txBody>
          <a:bodyPr/>
          <a:lstStyle/>
          <a:p>
            <a:r>
              <a:rPr lang="en-US" dirty="0"/>
              <a:t>IV route provides direct access into the vascular system.</a:t>
            </a:r>
          </a:p>
          <a:p>
            <a:r>
              <a:rPr lang="en-US" dirty="0"/>
              <a:t>Adverse effects of IV medication administration:</a:t>
            </a:r>
          </a:p>
          <a:p>
            <a:pPr lvl="1"/>
            <a:r>
              <a:rPr lang="en-US" dirty="0"/>
              <a:t>Extravasation of drug into surrounding tissue</a:t>
            </a:r>
          </a:p>
          <a:p>
            <a:pPr lvl="1"/>
            <a:r>
              <a:rPr lang="en-US" dirty="0"/>
              <a:t>Immediate reaction to </a:t>
            </a:r>
            <a:r>
              <a:rPr lang="en-US" dirty="0" smtClean="0"/>
              <a:t>drug</a:t>
            </a:r>
          </a:p>
          <a:p>
            <a:pPr marL="457200" lvl="1" indent="0">
              <a:buNone/>
            </a:pPr>
            <a:endParaRPr lang="en-US" dirty="0"/>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31</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Intravenous Medications</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r>
              <a:rPr lang="en-US" dirty="0"/>
              <a:t>Check you institution's policy on which drugs must be administered by the physician and which must be verified for accuracy by another nurse.</a:t>
            </a:r>
          </a:p>
          <a:p>
            <a:r>
              <a:rPr lang="en-US" dirty="0"/>
              <a:t>All IV medications administered during your pediatric rotation must be administered under direct supervision of your clinical instructor</a:t>
            </a:r>
            <a:r>
              <a:rPr lang="en-US" dirty="0" smtClean="0"/>
              <a:t>.</a:t>
            </a:r>
          </a:p>
          <a:p>
            <a:r>
              <a:rPr lang="en-US" dirty="0"/>
              <a:t>Check for compatibilities with IV solution and other IV medications.</a:t>
            </a:r>
          </a:p>
          <a:p>
            <a:r>
              <a:rPr lang="en-US" dirty="0"/>
              <a:t>Flush well between administration of </a:t>
            </a:r>
            <a:r>
              <a:rPr lang="en-US" dirty="0" smtClean="0"/>
              <a:t>le drugs</a:t>
            </a:r>
            <a:r>
              <a:rPr lang="en-US" dirty="0"/>
              <a:t>.</a:t>
            </a:r>
          </a:p>
          <a:p>
            <a:r>
              <a:rPr lang="en-US" dirty="0"/>
              <a:t>IV medications are usually diluted.</a:t>
            </a:r>
          </a:p>
          <a:p>
            <a:endParaRPr lang="en-US" dirty="0"/>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32</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Nursing Alert</a:t>
            </a:r>
            <a:br>
              <a:rPr lang="en-US" b="1" dirty="0"/>
            </a:br>
            <a:endParaRPr lang="en-US" dirty="0"/>
          </a:p>
        </p:txBody>
      </p:sp>
      <p:sp>
        <p:nvSpPr>
          <p:cNvPr id="3" name="Content Placeholder 2"/>
          <p:cNvSpPr>
            <a:spLocks noGrp="1"/>
          </p:cNvSpPr>
          <p:nvPr>
            <p:ph idx="1"/>
          </p:nvPr>
        </p:nvSpPr>
        <p:spPr/>
        <p:txBody>
          <a:bodyPr/>
          <a:lstStyle/>
          <a:p>
            <a:r>
              <a:rPr lang="en-US" dirty="0"/>
              <a:t>The extra fluid given to administer IV medications and flush the tubing must be included in the calculation of the child’s total fluid intake, particularly in the young children or those with unstable fluid balance.</a:t>
            </a:r>
          </a:p>
        </p:txBody>
      </p:sp>
      <p:sp>
        <p:nvSpPr>
          <p:cNvPr id="4" name="Slide Number Placeholder 3"/>
          <p:cNvSpPr>
            <a:spLocks noGrp="1"/>
          </p:cNvSpPr>
          <p:nvPr>
            <p:ph type="sldNum" sz="quarter" idx="12"/>
          </p:nvPr>
        </p:nvSpPr>
        <p:spPr/>
        <p:txBody>
          <a:bodyPr/>
          <a:lstStyle/>
          <a:p>
            <a:fld id="{C3859FF1-9285-409F-AEE8-45E6C1C347D1}" type="slidenum">
              <a:rPr lang="en-US" smtClean="0"/>
              <a:pPr/>
              <a:t>33</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IV Medications</a:t>
            </a:r>
            <a:br>
              <a:rPr lang="en-US" b="1" dirty="0"/>
            </a:br>
            <a:endParaRPr lang="en-US" dirty="0"/>
          </a:p>
        </p:txBody>
      </p:sp>
      <p:sp>
        <p:nvSpPr>
          <p:cNvPr id="3" name="Content Placeholder 2"/>
          <p:cNvSpPr>
            <a:spLocks noGrp="1"/>
          </p:cNvSpPr>
          <p:nvPr>
            <p:ph idx="1"/>
          </p:nvPr>
        </p:nvSpPr>
        <p:spPr/>
        <p:txBody>
          <a:bodyPr/>
          <a:lstStyle/>
          <a:p>
            <a:r>
              <a:rPr lang="en-US" dirty="0"/>
              <a:t>IV push = directly into the tubing</a:t>
            </a:r>
          </a:p>
          <a:p>
            <a:r>
              <a:rPr lang="en-US" dirty="0"/>
              <a:t>Syringe pump = </a:t>
            </a:r>
            <a:r>
              <a:rPr lang="en-US" dirty="0" err="1"/>
              <a:t>continuousadministration</a:t>
            </a:r>
            <a:endParaRPr lang="en-US" dirty="0"/>
          </a:p>
          <a:p>
            <a:r>
              <a:rPr lang="en-US" dirty="0" err="1"/>
              <a:t>Buretrol</a:t>
            </a:r>
            <a:r>
              <a:rPr lang="en-US" dirty="0"/>
              <a:t> = used to further dilute drug</a:t>
            </a:r>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34</a:t>
            </a:fld>
            <a:endParaRPr lang="en-US"/>
          </a:p>
        </p:txBody>
      </p:sp>
    </p:spTree>
    <p:extLst>
      <p:ext uri="{BB962C8B-B14F-4D97-AF65-F5344CB8AC3E}">
        <p14:creationId xmlns:p14="http://schemas.microsoft.com/office/powerpoint/2010/main" xmlns="" val="24129153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IV Push</a:t>
            </a:r>
            <a:br>
              <a:rPr lang="en-US" b="1" dirty="0"/>
            </a:br>
            <a:endParaRPr lang="en-US" dirty="0"/>
          </a:p>
        </p:txBody>
      </p:sp>
      <p:sp>
        <p:nvSpPr>
          <p:cNvPr id="3" name="Content Placeholder 2"/>
          <p:cNvSpPr>
            <a:spLocks noGrp="1"/>
          </p:cNvSpPr>
          <p:nvPr>
            <p:ph idx="1"/>
          </p:nvPr>
        </p:nvSpPr>
        <p:spPr/>
        <p:txBody>
          <a:bodyPr>
            <a:normAutofit/>
          </a:bodyPr>
          <a:lstStyle/>
          <a:p>
            <a:r>
              <a:rPr lang="en-US" dirty="0" smtClean="0"/>
              <a:t>Refers to the drug </a:t>
            </a:r>
            <a:r>
              <a:rPr lang="en-US" dirty="0"/>
              <a:t>that </a:t>
            </a:r>
            <a:r>
              <a:rPr lang="en-US" dirty="0" smtClean="0"/>
              <a:t>can safely be administered over </a:t>
            </a:r>
            <a:r>
              <a:rPr lang="en-US" dirty="0"/>
              <a:t>3 to </a:t>
            </a:r>
            <a:r>
              <a:rPr lang="en-US" dirty="0" smtClean="0"/>
              <a:t>5 minutes.</a:t>
            </a:r>
          </a:p>
          <a:p>
            <a:endParaRPr lang="en-US" dirty="0"/>
          </a:p>
          <a:p>
            <a:endParaRPr lang="en-US"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67200" y="3810000"/>
            <a:ext cx="4895850" cy="304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C3859FF1-9285-409F-AEE8-45E6C1C347D1}" type="slidenum">
              <a:rPr lang="en-US" smtClean="0"/>
              <a:pPr/>
              <a:t>35</a:t>
            </a:fld>
            <a:endParaRPr lang="en-US"/>
          </a:p>
        </p:txBody>
      </p:sp>
    </p:spTree>
    <p:extLst>
      <p:ext uri="{BB962C8B-B14F-4D97-AF65-F5344CB8AC3E}">
        <p14:creationId xmlns:p14="http://schemas.microsoft.com/office/powerpoint/2010/main" xmlns="" val="24129153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Syringe pump</a:t>
            </a:r>
          </a:p>
        </p:txBody>
      </p:sp>
      <p:sp>
        <p:nvSpPr>
          <p:cNvPr id="3" name="Content Placeholder 2"/>
          <p:cNvSpPr>
            <a:spLocks noGrp="1"/>
          </p:cNvSpPr>
          <p:nvPr>
            <p:ph idx="1"/>
          </p:nvPr>
        </p:nvSpPr>
        <p:spPr/>
        <p:txBody>
          <a:bodyPr/>
          <a:lstStyle/>
          <a:p>
            <a:r>
              <a:rPr lang="en-US" dirty="0"/>
              <a:t>Accurate delivery system for administering very small volumes</a:t>
            </a:r>
          </a:p>
          <a:p>
            <a:r>
              <a:rPr lang="en-US" dirty="0"/>
              <a:t>ICU</a:t>
            </a:r>
          </a:p>
          <a:p>
            <a:r>
              <a:rPr lang="en-US" dirty="0"/>
              <a:t>NICU</a:t>
            </a:r>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36</a:t>
            </a:fld>
            <a:endParaRPr lang="en-US"/>
          </a:p>
        </p:txBody>
      </p:sp>
    </p:spTree>
    <p:extLst>
      <p:ext uri="{BB962C8B-B14F-4D97-AF65-F5344CB8AC3E}">
        <p14:creationId xmlns:p14="http://schemas.microsoft.com/office/powerpoint/2010/main" xmlns="" val="24129153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IV </a:t>
            </a:r>
            <a:r>
              <a:rPr lang="en-US" b="1" dirty="0" err="1"/>
              <a:t>Buretrol</a:t>
            </a:r>
            <a:endParaRPr lang="en-US" dirty="0"/>
          </a:p>
        </p:txBody>
      </p:sp>
      <p:sp>
        <p:nvSpPr>
          <p:cNvPr id="3" name="Content Placeholder 2"/>
          <p:cNvSpPr>
            <a:spLocks noGrp="1"/>
          </p:cNvSpPr>
          <p:nvPr>
            <p:ph idx="1"/>
          </p:nvPr>
        </p:nvSpPr>
        <p:spPr/>
        <p:txBody>
          <a:bodyPr>
            <a:normAutofit fontScale="92500" lnSpcReduction="20000"/>
          </a:bodyPr>
          <a:lstStyle/>
          <a:p>
            <a:r>
              <a:rPr lang="en-US" altLang="en-US" dirty="0"/>
              <a:t>A </a:t>
            </a:r>
            <a:r>
              <a:rPr lang="en-US" altLang="en-US" b="1" i="1" dirty="0" err="1"/>
              <a:t>buretrol</a:t>
            </a:r>
            <a:r>
              <a:rPr lang="en-US" altLang="en-US" dirty="0"/>
              <a:t> or </a:t>
            </a:r>
            <a:r>
              <a:rPr lang="en-US" altLang="en-US" b="1" i="1" dirty="0" err="1"/>
              <a:t>volutrol</a:t>
            </a:r>
            <a:r>
              <a:rPr lang="en-US" altLang="en-US" dirty="0"/>
              <a:t> is </a:t>
            </a:r>
            <a:r>
              <a:rPr lang="en-US" altLang="en-US" dirty="0" smtClean="0"/>
              <a:t>device </a:t>
            </a:r>
            <a:r>
              <a:rPr lang="en-US" altLang="en-US" dirty="0"/>
              <a:t>attached between the IV fluid bag and the intravenous catheter.  </a:t>
            </a:r>
            <a:endParaRPr lang="en-US" altLang="en-US" dirty="0" smtClean="0"/>
          </a:p>
          <a:p>
            <a:r>
              <a:rPr lang="en-US" altLang="en-US" dirty="0" smtClean="0"/>
              <a:t>used </a:t>
            </a:r>
            <a:r>
              <a:rPr lang="en-US" altLang="en-US" dirty="0"/>
              <a:t>to deliver IV fluids in a safe manner to children and </a:t>
            </a:r>
            <a:r>
              <a:rPr lang="en-US" altLang="en-US" dirty="0" smtClean="0"/>
              <a:t>medications</a:t>
            </a:r>
            <a:endParaRPr lang="en-US" altLang="en-US" dirty="0"/>
          </a:p>
          <a:p>
            <a:r>
              <a:rPr lang="en-US" altLang="en-US" dirty="0"/>
              <a:t>Usual volume capacity is 150 ml. </a:t>
            </a:r>
            <a:endParaRPr lang="en-US" altLang="en-US" dirty="0" smtClean="0"/>
          </a:p>
          <a:p>
            <a:r>
              <a:rPr lang="en-US" altLang="en-US" dirty="0" smtClean="0"/>
              <a:t>Some </a:t>
            </a:r>
            <a:r>
              <a:rPr lang="en-US" altLang="en-US" dirty="0"/>
              <a:t>units have a policy that a </a:t>
            </a:r>
            <a:r>
              <a:rPr lang="en-US" altLang="en-US" dirty="0" err="1"/>
              <a:t>buretrol</a:t>
            </a:r>
            <a:r>
              <a:rPr lang="en-US" altLang="en-US" dirty="0"/>
              <a:t> will be used on all children under 10 kg while others may state 20 kg. Individual units vary on policy. </a:t>
            </a:r>
          </a:p>
          <a:p>
            <a:r>
              <a:rPr lang="en-US" altLang="en-US" dirty="0"/>
              <a:t>In practice:  Make note of hospital/unit policy for use of </a:t>
            </a:r>
            <a:r>
              <a:rPr lang="en-US" altLang="en-US" dirty="0" err="1"/>
              <a:t>buretrols</a:t>
            </a:r>
            <a:r>
              <a:rPr lang="en-US" altLang="en-US" dirty="0"/>
              <a:t>.  Current theory is that </a:t>
            </a:r>
            <a:r>
              <a:rPr lang="en-US" altLang="en-US" dirty="0" err="1"/>
              <a:t>buretrols</a:t>
            </a:r>
            <a:r>
              <a:rPr lang="en-US" altLang="en-US" dirty="0"/>
              <a:t> should be used for children weighing &lt;10-15 kg.</a:t>
            </a:r>
            <a:endParaRPr lang="ru-RU" altLang="en-US" dirty="0"/>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37</a:t>
            </a:fld>
            <a:endParaRPr lang="en-US"/>
          </a:p>
        </p:txBody>
      </p:sp>
    </p:spTree>
    <p:extLst>
      <p:ext uri="{BB962C8B-B14F-4D97-AF65-F5344CB8AC3E}">
        <p14:creationId xmlns:p14="http://schemas.microsoft.com/office/powerpoint/2010/main" xmlns="" val="3434462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IV </a:t>
            </a:r>
            <a:r>
              <a:rPr lang="en-US" b="1" dirty="0" err="1"/>
              <a:t>Buretrol</a:t>
            </a:r>
            <a:r>
              <a:rPr lang="en-US" b="1" dirty="0"/>
              <a:t/>
            </a:r>
            <a:br>
              <a:rPr lang="en-US" b="1" dirty="0"/>
            </a:br>
            <a:endParaRPr lang="en-US" dirty="0"/>
          </a:p>
        </p:txBody>
      </p:sp>
      <p:sp>
        <p:nvSpPr>
          <p:cNvPr id="3" name="Content Placeholder 2"/>
          <p:cNvSpPr>
            <a:spLocks noGrp="1"/>
          </p:cNvSpPr>
          <p:nvPr>
            <p:ph idx="1"/>
          </p:nvPr>
        </p:nvSpPr>
        <p:spPr>
          <a:xfrm>
            <a:off x="457200" y="914400"/>
            <a:ext cx="8229600" cy="5211763"/>
          </a:xfrm>
        </p:spPr>
        <p:txBody>
          <a:bodyPr/>
          <a:lstStyle/>
          <a:p>
            <a:r>
              <a:rPr lang="en-US" dirty="0" err="1"/>
              <a:t>Buretrol</a:t>
            </a:r>
            <a:r>
              <a:rPr lang="en-US" dirty="0"/>
              <a:t> acts as a second chamber</a:t>
            </a:r>
          </a:p>
          <a:p>
            <a:r>
              <a:rPr lang="en-US" dirty="0"/>
              <a:t>Useful when controlling amounts of fluid to be infused</a:t>
            </a:r>
          </a:p>
          <a:p>
            <a:r>
              <a:rPr lang="en-US" dirty="0"/>
              <a:t>Useful for </a:t>
            </a:r>
            <a:r>
              <a:rPr lang="en-US" dirty="0" smtClean="0"/>
              <a:t>administering</a:t>
            </a:r>
          </a:p>
          <a:p>
            <a:pPr marL="0" indent="0">
              <a:buNone/>
            </a:pPr>
            <a:r>
              <a:rPr lang="en-US" dirty="0"/>
              <a:t> </a:t>
            </a:r>
            <a:r>
              <a:rPr lang="en-US" dirty="0" smtClean="0"/>
              <a:t>   </a:t>
            </a:r>
            <a:r>
              <a:rPr lang="en-US" dirty="0"/>
              <a:t>IV antibiotics / </a:t>
            </a:r>
            <a:r>
              <a:rPr lang="en-US" dirty="0" smtClean="0"/>
              <a:t>medications</a:t>
            </a:r>
          </a:p>
          <a:p>
            <a:pPr marL="0" indent="0">
              <a:buNone/>
            </a:pPr>
            <a:r>
              <a:rPr lang="en-US" dirty="0"/>
              <a:t> </a:t>
            </a:r>
            <a:r>
              <a:rPr lang="en-US" dirty="0" smtClean="0"/>
              <a:t>   </a:t>
            </a:r>
            <a:r>
              <a:rPr lang="en-US" dirty="0"/>
              <a:t>that need to be </a:t>
            </a:r>
            <a:r>
              <a:rPr lang="en-US" dirty="0" smtClean="0"/>
              <a:t>diluted</a:t>
            </a:r>
          </a:p>
          <a:p>
            <a:pPr marL="0" indent="0">
              <a:buNone/>
            </a:pPr>
            <a:r>
              <a:rPr lang="en-US" dirty="0"/>
              <a:t> </a:t>
            </a:r>
            <a:r>
              <a:rPr lang="en-US" dirty="0" smtClean="0"/>
              <a:t>    </a:t>
            </a:r>
            <a:r>
              <a:rPr lang="en-US" dirty="0"/>
              <a:t>in order to </a:t>
            </a:r>
            <a:r>
              <a:rPr lang="en-US" dirty="0" smtClean="0"/>
              <a:t>administer</a:t>
            </a:r>
          </a:p>
          <a:p>
            <a:pPr marL="0" indent="0">
              <a:buNone/>
            </a:pPr>
            <a:r>
              <a:rPr lang="en-US" dirty="0"/>
              <a:t> </a:t>
            </a:r>
            <a:r>
              <a:rPr lang="en-US" dirty="0" smtClean="0"/>
              <a:t>    </a:t>
            </a:r>
            <a:r>
              <a:rPr lang="en-US" dirty="0"/>
              <a:t>safely</a:t>
            </a:r>
          </a:p>
          <a:p>
            <a:endParaRPr lang="en-US" dirty="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38801" y="3124200"/>
            <a:ext cx="3352800" cy="3581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C3859FF1-9285-409F-AEE8-45E6C1C347D1}" type="slidenum">
              <a:rPr lang="en-US" smtClean="0"/>
              <a:pPr/>
              <a:t>38</a:t>
            </a:fld>
            <a:endParaRPr lang="en-US"/>
          </a:p>
        </p:txBody>
      </p:sp>
    </p:spTree>
    <p:extLst>
      <p:ext uri="{BB962C8B-B14F-4D97-AF65-F5344CB8AC3E}">
        <p14:creationId xmlns:p14="http://schemas.microsoft.com/office/powerpoint/2010/main" xmlns="" val="24129153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Central Venous Line</a:t>
            </a:r>
            <a:br>
              <a:rPr lang="en-US" b="1" dirty="0"/>
            </a:br>
            <a:endParaRPr lang="en-US" dirty="0"/>
          </a:p>
        </p:txBody>
      </p:sp>
      <p:sp>
        <p:nvSpPr>
          <p:cNvPr id="3" name="Content Placeholder 2"/>
          <p:cNvSpPr>
            <a:spLocks noGrp="1"/>
          </p:cNvSpPr>
          <p:nvPr>
            <p:ph idx="1"/>
          </p:nvPr>
        </p:nvSpPr>
        <p:spPr/>
        <p:txBody>
          <a:bodyPr/>
          <a:lstStyle/>
          <a:p>
            <a:r>
              <a:rPr lang="en-US" dirty="0"/>
              <a:t>A large bore catheter that are inserted either percutaneously or by cut down and advanced into the superior or inferior vena cava</a:t>
            </a:r>
          </a:p>
          <a:p>
            <a:r>
              <a:rPr lang="en-US" dirty="0"/>
              <a:t>Umbilical line may be used in the neonate</a:t>
            </a:r>
          </a:p>
          <a:p>
            <a:pPr lvl="1"/>
            <a:r>
              <a:rPr lang="en-US" dirty="0"/>
              <a:t>Used for long term administration of meds</a:t>
            </a:r>
          </a:p>
          <a:p>
            <a:pPr lvl="1"/>
            <a:r>
              <a:rPr lang="en-US" dirty="0"/>
              <a:t>Used for chemotherapy</a:t>
            </a:r>
          </a:p>
          <a:p>
            <a:pPr lvl="1"/>
            <a:r>
              <a:rPr lang="en-US" dirty="0"/>
              <a:t>Total parental nutrition</a:t>
            </a:r>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39</a:t>
            </a:fld>
            <a:endParaRPr lang="en-US"/>
          </a:p>
        </p:txBody>
      </p:sp>
    </p:spTree>
    <p:extLst>
      <p:ext uri="{BB962C8B-B14F-4D97-AF65-F5344CB8AC3E}">
        <p14:creationId xmlns:p14="http://schemas.microsoft.com/office/powerpoint/2010/main" xmlns="" val="24129153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t>General Guidelines</a:t>
            </a:r>
            <a:endParaRPr lang="en-US" b="1" dirty="0"/>
          </a:p>
        </p:txBody>
      </p:sp>
      <p:sp>
        <p:nvSpPr>
          <p:cNvPr id="3" name="Content Placeholder 2"/>
          <p:cNvSpPr>
            <a:spLocks noGrp="1"/>
          </p:cNvSpPr>
          <p:nvPr>
            <p:ph idx="1"/>
          </p:nvPr>
        </p:nvSpPr>
        <p:spPr>
          <a:xfrm>
            <a:off x="457200" y="1219200"/>
            <a:ext cx="8229600" cy="4906963"/>
          </a:xfrm>
        </p:spPr>
        <p:txBody>
          <a:bodyPr/>
          <a:lstStyle/>
          <a:p>
            <a:r>
              <a:rPr lang="en-US" altLang="en-US" dirty="0"/>
              <a:t>Never threaten a child with an injection if he refuses an oral medication</a:t>
            </a:r>
          </a:p>
          <a:p>
            <a:r>
              <a:rPr lang="en-US" altLang="en-US" dirty="0"/>
              <a:t>All medications should be kept out of the reach of </a:t>
            </a:r>
            <a:r>
              <a:rPr lang="en-US" altLang="en-US" dirty="0" smtClean="0"/>
              <a:t>children</a:t>
            </a:r>
          </a:p>
          <a:p>
            <a:r>
              <a:rPr lang="en-US" altLang="en-US" dirty="0" smtClean="0"/>
              <a:t>Medications </a:t>
            </a:r>
            <a:r>
              <a:rPr lang="en-US" altLang="en-US" dirty="0"/>
              <a:t>should never be referred to as candy</a:t>
            </a:r>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4</a:t>
            </a:fld>
            <a:endParaRPr lang="en-US"/>
          </a:p>
        </p:txBody>
      </p:sp>
    </p:spTree>
    <p:extLst>
      <p:ext uri="{BB962C8B-B14F-4D97-AF65-F5344CB8AC3E}">
        <p14:creationId xmlns:p14="http://schemas.microsoft.com/office/powerpoint/2010/main" xmlns="" val="32081306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a:xfrm>
            <a:off x="0" y="1524000"/>
            <a:ext cx="9143999" cy="4876800"/>
          </a:xfrm>
        </p:spPr>
      </p:pic>
      <p:sp>
        <p:nvSpPr>
          <p:cNvPr id="5" name="Slide Number Placeholder 4"/>
          <p:cNvSpPr>
            <a:spLocks noGrp="1"/>
          </p:cNvSpPr>
          <p:nvPr>
            <p:ph type="sldNum" sz="quarter" idx="12"/>
          </p:nvPr>
        </p:nvSpPr>
        <p:spPr/>
        <p:txBody>
          <a:bodyPr/>
          <a:lstStyle/>
          <a:p>
            <a:fld id="{C3859FF1-9285-409F-AEE8-45E6C1C347D1}" type="slidenum">
              <a:rPr lang="en-US" smtClean="0"/>
              <a:pPr/>
              <a:t>40</a:t>
            </a:fld>
            <a:endParaRPr lang="en-US"/>
          </a:p>
        </p:txBody>
      </p:sp>
    </p:spTree>
    <p:extLst>
      <p:ext uri="{BB962C8B-B14F-4D97-AF65-F5344CB8AC3E}">
        <p14:creationId xmlns:p14="http://schemas.microsoft.com/office/powerpoint/2010/main" xmlns="" val="42835797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Type of fluid</a:t>
            </a:r>
            <a:br>
              <a:rPr lang="en-US" b="1" dirty="0"/>
            </a:br>
            <a:endParaRPr lang="en-US" dirty="0"/>
          </a:p>
        </p:txBody>
      </p:sp>
      <p:sp>
        <p:nvSpPr>
          <p:cNvPr id="3" name="Content Placeholder 2"/>
          <p:cNvSpPr>
            <a:spLocks noGrp="1"/>
          </p:cNvSpPr>
          <p:nvPr>
            <p:ph idx="1"/>
          </p:nvPr>
        </p:nvSpPr>
        <p:spPr/>
        <p:txBody>
          <a:bodyPr/>
          <a:lstStyle/>
          <a:p>
            <a:r>
              <a:rPr lang="en-US" dirty="0"/>
              <a:t>Glucose and electrolytes</a:t>
            </a:r>
          </a:p>
          <a:p>
            <a:pPr lvl="1"/>
            <a:r>
              <a:rPr lang="en-US" dirty="0"/>
              <a:t>Maintenance</a:t>
            </a:r>
          </a:p>
          <a:p>
            <a:pPr lvl="1"/>
            <a:r>
              <a:rPr lang="en-US" dirty="0"/>
              <a:t>Potassium added</a:t>
            </a:r>
          </a:p>
          <a:p>
            <a:r>
              <a:rPr lang="en-US" dirty="0"/>
              <a:t>Crystalloid: Normal Saline or lactated ringers</a:t>
            </a:r>
          </a:p>
          <a:p>
            <a:pPr lvl="1"/>
            <a:r>
              <a:rPr lang="en-US" dirty="0"/>
              <a:t>Fluid resuscitation</a:t>
            </a:r>
          </a:p>
          <a:p>
            <a:pPr lvl="1"/>
            <a:r>
              <a:rPr lang="en-US" dirty="0"/>
              <a:t>Acute volume expander</a:t>
            </a:r>
          </a:p>
          <a:p>
            <a:r>
              <a:rPr lang="en-US" dirty="0"/>
              <a:t>Colloid: albumin / plasma / frozen plasma</a:t>
            </a:r>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41</a:t>
            </a:fld>
            <a:endParaRPr lang="en-US"/>
          </a:p>
        </p:txBody>
      </p:sp>
    </p:spTree>
    <p:extLst>
      <p:ext uri="{BB962C8B-B14F-4D97-AF65-F5344CB8AC3E}">
        <p14:creationId xmlns:p14="http://schemas.microsoft.com/office/powerpoint/2010/main" xmlns="" val="24129153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Reason for pump alarm</a:t>
            </a:r>
            <a:br>
              <a:rPr lang="en-US" b="1" dirty="0"/>
            </a:br>
            <a:endParaRPr lang="en-US" dirty="0"/>
          </a:p>
        </p:txBody>
      </p:sp>
      <p:sp>
        <p:nvSpPr>
          <p:cNvPr id="3" name="Content Placeholder 2"/>
          <p:cNvSpPr>
            <a:spLocks noGrp="1"/>
          </p:cNvSpPr>
          <p:nvPr>
            <p:ph idx="1"/>
          </p:nvPr>
        </p:nvSpPr>
        <p:spPr/>
        <p:txBody>
          <a:bodyPr/>
          <a:lstStyle/>
          <a:p>
            <a:r>
              <a:rPr lang="en-US" dirty="0"/>
              <a:t>Needs to have volume re-set</a:t>
            </a:r>
          </a:p>
          <a:p>
            <a:r>
              <a:rPr lang="en-US" dirty="0"/>
              <a:t>Needs more IV solution in bag or </a:t>
            </a:r>
            <a:r>
              <a:rPr lang="en-US" dirty="0" err="1"/>
              <a:t>buretrol</a:t>
            </a:r>
            <a:endParaRPr lang="en-US" dirty="0"/>
          </a:p>
          <a:p>
            <a:r>
              <a:rPr lang="en-US" dirty="0"/>
              <a:t>Kinked tubing at infusion site</a:t>
            </a:r>
          </a:p>
          <a:p>
            <a:r>
              <a:rPr lang="en-US" dirty="0"/>
              <a:t>Child lying on tubing</a:t>
            </a:r>
          </a:p>
          <a:p>
            <a:r>
              <a:rPr lang="en-US" dirty="0"/>
              <a:t>Air in tubing</a:t>
            </a:r>
          </a:p>
          <a:p>
            <a:r>
              <a:rPr lang="en-US" dirty="0"/>
              <a:t>Infiltrated at site of infusion</a:t>
            </a:r>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42</a:t>
            </a:fld>
            <a:endParaRPr lang="en-US"/>
          </a:p>
        </p:txBody>
      </p:sp>
    </p:spTree>
    <p:extLst>
      <p:ext uri="{BB962C8B-B14F-4D97-AF65-F5344CB8AC3E}">
        <p14:creationId xmlns:p14="http://schemas.microsoft.com/office/powerpoint/2010/main" xmlns="" val="24129153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Clinical Pearls</a:t>
            </a:r>
            <a:br>
              <a:rPr lang="en-US" b="1" dirty="0"/>
            </a:br>
            <a:endParaRPr lang="en-US" dirty="0"/>
          </a:p>
        </p:txBody>
      </p:sp>
      <p:sp>
        <p:nvSpPr>
          <p:cNvPr id="3" name="Content Placeholder 2"/>
          <p:cNvSpPr>
            <a:spLocks noGrp="1"/>
          </p:cNvSpPr>
          <p:nvPr>
            <p:ph idx="1"/>
          </p:nvPr>
        </p:nvSpPr>
        <p:spPr/>
        <p:txBody>
          <a:bodyPr/>
          <a:lstStyle/>
          <a:p>
            <a:r>
              <a:rPr lang="en-US" dirty="0"/>
              <a:t>If alarm states upward occlusion</a:t>
            </a:r>
          </a:p>
          <a:p>
            <a:pPr lvl="1"/>
            <a:r>
              <a:rPr lang="en-US" dirty="0"/>
              <a:t>Look at IV bag</a:t>
            </a:r>
          </a:p>
          <a:p>
            <a:pPr lvl="1"/>
            <a:r>
              <a:rPr lang="en-US" dirty="0"/>
              <a:t>Look at fluid level in </a:t>
            </a:r>
            <a:r>
              <a:rPr lang="en-US" dirty="0" err="1"/>
              <a:t>buretrol</a:t>
            </a:r>
            <a:endParaRPr lang="en-US" dirty="0"/>
          </a:p>
          <a:p>
            <a:pPr lvl="1"/>
            <a:r>
              <a:rPr lang="en-US" dirty="0"/>
              <a:t>Look to see if ball in drip chamber is floating</a:t>
            </a:r>
          </a:p>
          <a:p>
            <a:r>
              <a:rPr lang="en-US" dirty="0"/>
              <a:t>If alarm states downward occlusion</a:t>
            </a:r>
          </a:p>
          <a:p>
            <a:pPr lvl="1"/>
            <a:r>
              <a:rPr lang="en-US" dirty="0"/>
              <a:t>Look to see that all clamps are open</a:t>
            </a:r>
          </a:p>
          <a:p>
            <a:pPr lvl="1"/>
            <a:r>
              <a:rPr lang="en-US" dirty="0"/>
              <a:t>Look to see if line is kinked</a:t>
            </a:r>
          </a:p>
          <a:p>
            <a:pPr lvl="1"/>
            <a:r>
              <a:rPr lang="en-US" dirty="0"/>
              <a:t>Irrigate with normal saline or heparin</a:t>
            </a:r>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43</a:t>
            </a:fld>
            <a:endParaRPr lang="en-US"/>
          </a:p>
        </p:txBody>
      </p:sp>
    </p:spTree>
    <p:extLst>
      <p:ext uri="{BB962C8B-B14F-4D97-AF65-F5344CB8AC3E}">
        <p14:creationId xmlns:p14="http://schemas.microsoft.com/office/powerpoint/2010/main" xmlns="" val="24129153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marL="0" indent="0" algn="ctr">
              <a:buNone/>
            </a:pPr>
            <a:r>
              <a:rPr lang="en-US" altLang="en-US" sz="9600" b="1" dirty="0"/>
              <a:t>Q &amp; A ?</a:t>
            </a:r>
            <a:endParaRPr lang="en-US" sz="9600" b="1"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44</a:t>
            </a:fld>
            <a:endParaRPr lang="en-US"/>
          </a:p>
        </p:txBody>
      </p:sp>
    </p:spTree>
    <p:extLst>
      <p:ext uri="{BB962C8B-B14F-4D97-AF65-F5344CB8AC3E}">
        <p14:creationId xmlns:p14="http://schemas.microsoft.com/office/powerpoint/2010/main" xmlns="" val="2412915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Oral Medications</a:t>
            </a:r>
            <a:br>
              <a:rPr lang="en-US" b="1" dirty="0"/>
            </a:br>
            <a:endParaRPr lang="en-US" dirty="0"/>
          </a:p>
        </p:txBody>
      </p:sp>
      <p:sp>
        <p:nvSpPr>
          <p:cNvPr id="3" name="Content Placeholder 2"/>
          <p:cNvSpPr>
            <a:spLocks noGrp="1"/>
          </p:cNvSpPr>
          <p:nvPr>
            <p:ph idx="1"/>
          </p:nvPr>
        </p:nvSpPr>
        <p:spPr>
          <a:xfrm>
            <a:off x="457200" y="1600200"/>
            <a:ext cx="8229600" cy="4800600"/>
          </a:xfrm>
        </p:spPr>
        <p:txBody>
          <a:bodyPr>
            <a:normAutofit fontScale="92500" lnSpcReduction="20000"/>
          </a:bodyPr>
          <a:lstStyle/>
          <a:p>
            <a:r>
              <a:rPr lang="en-US" dirty="0"/>
              <a:t>GI tract provides a vast absorption area for meds.</a:t>
            </a:r>
          </a:p>
          <a:p>
            <a:r>
              <a:rPr lang="en-US" dirty="0"/>
              <a:t>Problem: Infant / child may cry and refuse to take the medication or spit it out</a:t>
            </a:r>
            <a:r>
              <a:rPr lang="en-US" dirty="0" smtClean="0"/>
              <a:t>.</a:t>
            </a:r>
          </a:p>
          <a:p>
            <a:r>
              <a:rPr lang="en-US" altLang="en-US" dirty="0"/>
              <a:t>Do not use if child has vomiting, </a:t>
            </a:r>
            <a:r>
              <a:rPr lang="en-US" altLang="en-US" dirty="0" err="1"/>
              <a:t>malabsorbtion</a:t>
            </a:r>
            <a:r>
              <a:rPr lang="en-US" altLang="en-US" dirty="0"/>
              <a:t> or refusal</a:t>
            </a:r>
          </a:p>
          <a:p>
            <a:r>
              <a:rPr lang="en-US" altLang="en-US" dirty="0"/>
              <a:t>Kids &lt; 5 </a:t>
            </a:r>
            <a:r>
              <a:rPr lang="en-US" altLang="en-US" dirty="0" err="1" smtClean="0"/>
              <a:t>Yrs</a:t>
            </a:r>
            <a:r>
              <a:rPr lang="en-US" altLang="en-US" dirty="0" smtClean="0"/>
              <a:t> find </a:t>
            </a:r>
            <a:r>
              <a:rPr lang="en-US" altLang="en-US" dirty="0"/>
              <a:t>it difficult to swallow tablets</a:t>
            </a:r>
          </a:p>
          <a:p>
            <a:r>
              <a:rPr lang="en-US" altLang="en-US" dirty="0"/>
              <a:t>Use suspension or chewable forms</a:t>
            </a:r>
          </a:p>
          <a:p>
            <a:r>
              <a:rPr lang="en-US" altLang="en-US" dirty="0"/>
              <a:t>Divide only scored tablets</a:t>
            </a:r>
          </a:p>
          <a:p>
            <a:r>
              <a:rPr lang="en-US" altLang="en-US" dirty="0"/>
              <a:t>Empty capsules in jelly</a:t>
            </a:r>
          </a:p>
          <a:p>
            <a:r>
              <a:rPr lang="en-US" altLang="en-US" dirty="0"/>
              <a:t>Do not call medication ‘candy’</a:t>
            </a:r>
            <a:endParaRPr lang="ru-RU" altLang="en-US" dirty="0"/>
          </a:p>
          <a:p>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5</a:t>
            </a:fld>
            <a:endParaRPr lang="en-US"/>
          </a:p>
        </p:txBody>
      </p:sp>
    </p:spTree>
    <p:extLst>
      <p:ext uri="{BB962C8B-B14F-4D97-AF65-F5344CB8AC3E}">
        <p14:creationId xmlns:p14="http://schemas.microsoft.com/office/powerpoint/2010/main" xmlns="" val="609773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Nursing Intervention</a:t>
            </a:r>
            <a:br>
              <a:rPr lang="en-US" b="1" dirty="0"/>
            </a:b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b="1" dirty="0"/>
              <a:t>Infant:</a:t>
            </a:r>
          </a:p>
          <a:p>
            <a:r>
              <a:rPr lang="en-US" dirty="0"/>
              <a:t>Place in small amount of apple sauce or cereal</a:t>
            </a:r>
          </a:p>
          <a:p>
            <a:r>
              <a:rPr lang="en-US" dirty="0"/>
              <a:t>Put in nipple without formula</a:t>
            </a:r>
          </a:p>
          <a:p>
            <a:r>
              <a:rPr lang="en-US" dirty="0"/>
              <a:t>Give by oral syringe or dropper</a:t>
            </a:r>
          </a:p>
          <a:p>
            <a:r>
              <a:rPr lang="en-US" dirty="0"/>
              <a:t>Have parent help</a:t>
            </a:r>
          </a:p>
          <a:p>
            <a:pPr lvl="1"/>
            <a:r>
              <a:rPr lang="en-US" dirty="0"/>
              <a:t>Never leave medication in room for parent to give later.</a:t>
            </a:r>
          </a:p>
          <a:p>
            <a:pPr lvl="1"/>
            <a:r>
              <a:rPr lang="en-US" dirty="0"/>
              <a:t>Stay in room while parent gives the </a:t>
            </a:r>
            <a:r>
              <a:rPr lang="en-US" dirty="0" smtClean="0"/>
              <a:t>oral </a:t>
            </a:r>
            <a:r>
              <a:rPr lang="en-US" dirty="0"/>
              <a:t>medication</a:t>
            </a:r>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6</a:t>
            </a:fld>
            <a:endParaRPr lang="en-US"/>
          </a:p>
        </p:txBody>
      </p:sp>
    </p:spTree>
    <p:extLst>
      <p:ext uri="{BB962C8B-B14F-4D97-AF65-F5344CB8AC3E}">
        <p14:creationId xmlns:p14="http://schemas.microsoft.com/office/powerpoint/2010/main" xmlns="" val="14869334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Nursing Interventions</a:t>
            </a:r>
            <a:endParaRPr lang="en-US" dirty="0"/>
          </a:p>
        </p:txBody>
      </p:sp>
      <p:sp>
        <p:nvSpPr>
          <p:cNvPr id="3" name="Content Placeholder 2"/>
          <p:cNvSpPr>
            <a:spLocks noGrp="1"/>
          </p:cNvSpPr>
          <p:nvPr>
            <p:ph idx="1"/>
          </p:nvPr>
        </p:nvSpPr>
        <p:spPr/>
        <p:txBody>
          <a:bodyPr/>
          <a:lstStyle/>
          <a:p>
            <a:pPr marL="0" indent="0">
              <a:buNone/>
            </a:pPr>
            <a:r>
              <a:rPr lang="en-US" b="1" dirty="0"/>
              <a:t>Toddler:</a:t>
            </a:r>
          </a:p>
          <a:p>
            <a:r>
              <a:rPr lang="en-US" dirty="0"/>
              <a:t>Use simple terms to explain while they are getting medication</a:t>
            </a:r>
          </a:p>
          <a:p>
            <a:r>
              <a:rPr lang="en-US" dirty="0"/>
              <a:t>Be firm, don’t offer to may choices</a:t>
            </a:r>
          </a:p>
          <a:p>
            <a:r>
              <a:rPr lang="en-US" dirty="0"/>
              <a:t>Use distraction</a:t>
            </a:r>
          </a:p>
          <a:p>
            <a:r>
              <a:rPr lang="en-US" dirty="0"/>
              <a:t>Band-Aid if injection / distraction</a:t>
            </a:r>
          </a:p>
          <a:p>
            <a:r>
              <a:rPr lang="en-US" dirty="0"/>
              <a:t>Stickers / rewards</a:t>
            </a:r>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7</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Nursing Intervention</a:t>
            </a:r>
            <a:endParaRPr lang="en-US" dirty="0"/>
          </a:p>
        </p:txBody>
      </p:sp>
      <p:sp>
        <p:nvSpPr>
          <p:cNvPr id="3" name="Content Placeholder 2"/>
          <p:cNvSpPr>
            <a:spLocks noGrp="1"/>
          </p:cNvSpPr>
          <p:nvPr>
            <p:ph idx="1"/>
          </p:nvPr>
        </p:nvSpPr>
        <p:spPr/>
        <p:txBody>
          <a:bodyPr/>
          <a:lstStyle/>
          <a:p>
            <a:pPr marL="0" indent="0">
              <a:buNone/>
            </a:pPr>
            <a:r>
              <a:rPr lang="en-US" b="1" dirty="0" smtClean="0"/>
              <a:t>Preschool:</a:t>
            </a:r>
          </a:p>
          <a:p>
            <a:r>
              <a:rPr lang="en-US" dirty="0" smtClean="0"/>
              <a:t>Offer choices</a:t>
            </a:r>
          </a:p>
          <a:p>
            <a:r>
              <a:rPr lang="en-US" dirty="0" smtClean="0"/>
              <a:t>Band-Aid after injection</a:t>
            </a:r>
          </a:p>
          <a:p>
            <a:r>
              <a:rPr lang="en-US" dirty="0" smtClean="0"/>
              <a:t>Assistance for IM injection</a:t>
            </a:r>
          </a:p>
          <a:p>
            <a:r>
              <a:rPr lang="en-US" dirty="0" smtClean="0"/>
              <a:t>Praise / reward / stickers</a:t>
            </a:r>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24600" y="2446338"/>
            <a:ext cx="2057400" cy="19637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C3859FF1-9285-409F-AEE8-45E6C1C347D1}" type="slidenum">
              <a:rPr lang="en-US" smtClean="0"/>
              <a:pPr/>
              <a:t>8</a:t>
            </a:fld>
            <a:endParaRPr lang="en-US"/>
          </a:p>
        </p:txBody>
      </p:sp>
    </p:spTree>
    <p:extLst>
      <p:ext uri="{BB962C8B-B14F-4D97-AF65-F5344CB8AC3E}">
        <p14:creationId xmlns:p14="http://schemas.microsoft.com/office/powerpoint/2010/main" xmlns="" val="8358843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655638"/>
          </a:xfrm>
        </p:spPr>
        <p:txBody>
          <a:bodyPr>
            <a:normAutofit fontScale="90000"/>
          </a:bodyPr>
          <a:lstStyle/>
          <a:p>
            <a:r>
              <a:rPr lang="en-US" b="1" dirty="0"/>
              <a:t>Nursing Intervention</a:t>
            </a:r>
            <a:br>
              <a:rPr lang="en-US" b="1" dirty="0"/>
            </a:br>
            <a:r>
              <a:rPr lang="en-US" dirty="0"/>
              <a:t/>
            </a:r>
            <a:br>
              <a:rPr lang="en-US" dirty="0"/>
            </a:br>
            <a:endParaRPr lang="en-US" dirty="0"/>
          </a:p>
        </p:txBody>
      </p:sp>
      <p:sp>
        <p:nvSpPr>
          <p:cNvPr id="3" name="Content Placeholder 2"/>
          <p:cNvSpPr>
            <a:spLocks noGrp="1"/>
          </p:cNvSpPr>
          <p:nvPr>
            <p:ph idx="1"/>
          </p:nvPr>
        </p:nvSpPr>
        <p:spPr>
          <a:xfrm>
            <a:off x="457200" y="1219200"/>
            <a:ext cx="8305800" cy="5181600"/>
          </a:xfrm>
        </p:spPr>
        <p:txBody>
          <a:bodyPr>
            <a:normAutofit lnSpcReduction="10000"/>
          </a:bodyPr>
          <a:lstStyle/>
          <a:p>
            <a:pPr marL="0" indent="0">
              <a:buNone/>
            </a:pPr>
            <a:r>
              <a:rPr lang="en-US" b="1" dirty="0" smtClean="0"/>
              <a:t>School-age</a:t>
            </a:r>
          </a:p>
          <a:p>
            <a:pPr marL="342900" lvl="1" indent="-342900">
              <a:buFont typeface="Arial" panose="020B0604020202020204" pitchFamily="34" charset="0"/>
              <a:buChar char="•"/>
            </a:pPr>
            <a:r>
              <a:rPr lang="en-US" dirty="0" smtClean="0"/>
              <a:t>Concrete explanations…</a:t>
            </a:r>
            <a:r>
              <a:rPr lang="en-US" altLang="en-US" dirty="0"/>
              <a:t>do not </a:t>
            </a:r>
            <a:r>
              <a:rPr lang="en-US" altLang="en-US" dirty="0" smtClean="0"/>
              <a:t>“</a:t>
            </a:r>
            <a:r>
              <a:rPr lang="en-US" altLang="en-US" dirty="0"/>
              <a:t>it won’t hurt</a:t>
            </a:r>
            <a:r>
              <a:rPr lang="en-US" altLang="en-US" dirty="0" smtClean="0"/>
              <a:t>”</a:t>
            </a:r>
            <a:endParaRPr lang="en-US" dirty="0" smtClean="0"/>
          </a:p>
          <a:p>
            <a:r>
              <a:rPr lang="en-US" dirty="0" smtClean="0"/>
              <a:t>Choices</a:t>
            </a:r>
          </a:p>
          <a:p>
            <a:r>
              <a:rPr lang="en-US" dirty="0" smtClean="0"/>
              <a:t>Interact with child whenever possible</a:t>
            </a:r>
          </a:p>
          <a:p>
            <a:r>
              <a:rPr lang="en-US" dirty="0" smtClean="0"/>
              <a:t>Give choices</a:t>
            </a:r>
          </a:p>
          <a:p>
            <a:r>
              <a:rPr lang="en-US" dirty="0" smtClean="0"/>
              <a:t>Medical play</a:t>
            </a:r>
          </a:p>
          <a:p>
            <a:pPr marL="342900" lvl="1" indent="-342900">
              <a:buFont typeface="Arial" panose="020B0604020202020204" pitchFamily="34" charset="0"/>
              <a:buChar char="•"/>
            </a:pPr>
            <a:r>
              <a:rPr lang="en-US" altLang="en-US" dirty="0"/>
              <a:t>When the child is old enough to take medicine in tablet or capsule form, direct  him or her to place the medicine near the back of the tongue and to immediately swallow fluid such as water or juice</a:t>
            </a:r>
          </a:p>
          <a:p>
            <a:endParaRPr lang="en-US" dirty="0"/>
          </a:p>
        </p:txBody>
      </p:sp>
      <p:sp>
        <p:nvSpPr>
          <p:cNvPr id="4" name="Slide Number Placeholder 3"/>
          <p:cNvSpPr>
            <a:spLocks noGrp="1"/>
          </p:cNvSpPr>
          <p:nvPr>
            <p:ph type="sldNum" sz="quarter" idx="12"/>
          </p:nvPr>
        </p:nvSpPr>
        <p:spPr/>
        <p:txBody>
          <a:bodyPr/>
          <a:lstStyle/>
          <a:p>
            <a:fld id="{C3859FF1-9285-409F-AEE8-45E6C1C347D1}" type="slidenum">
              <a:rPr lang="en-US" smtClean="0"/>
              <a:pPr/>
              <a:t>9</a:t>
            </a:fld>
            <a:endParaRPr lang="en-US"/>
          </a:p>
        </p:txBody>
      </p:sp>
    </p:spTree>
    <p:extLst>
      <p:ext uri="{BB962C8B-B14F-4D97-AF65-F5344CB8AC3E}">
        <p14:creationId xmlns:p14="http://schemas.microsoft.com/office/powerpoint/2010/main" xmlns="" val="8358843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TotalTime>
  <Words>1638</Words>
  <Application>Microsoft Office PowerPoint</Application>
  <PresentationFormat>On-screen Show (4:3)</PresentationFormat>
  <Paragraphs>264</Paragraphs>
  <Slides>44</Slides>
  <Notes>1</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Pediatric Medication Administration </vt:lpstr>
      <vt:lpstr>General Guidelines</vt:lpstr>
      <vt:lpstr>General Guidelines</vt:lpstr>
      <vt:lpstr>General Guidelines</vt:lpstr>
      <vt:lpstr>Oral Medications </vt:lpstr>
      <vt:lpstr>Nursing Intervention </vt:lpstr>
      <vt:lpstr>Nursing Interventions</vt:lpstr>
      <vt:lpstr>Nursing Intervention</vt:lpstr>
      <vt:lpstr>Nursing Intervention  </vt:lpstr>
      <vt:lpstr>Nursing Interventions</vt:lpstr>
      <vt:lpstr>Nursing Alert</vt:lpstr>
      <vt:lpstr> Household Measures Used to Give Medications</vt:lpstr>
      <vt:lpstr>Oral Medication Administration</vt:lpstr>
      <vt:lpstr>Oral Medication Administration</vt:lpstr>
      <vt:lpstr>Oral Medication Administration </vt:lpstr>
      <vt:lpstr>Oral Medication: older child </vt:lpstr>
      <vt:lpstr>Intramuscular Medications </vt:lpstr>
      <vt:lpstr>IM procedure </vt:lpstr>
      <vt:lpstr>IM Injection Sites </vt:lpstr>
      <vt:lpstr>Vastus Lateralis: </vt:lpstr>
      <vt:lpstr>Vastus Lateralis Muscle</vt:lpstr>
      <vt:lpstr>Deltoid </vt:lpstr>
      <vt:lpstr>Dorsogluteal </vt:lpstr>
      <vt:lpstr>Eye Drops </vt:lpstr>
      <vt:lpstr>Eye Drops </vt:lpstr>
      <vt:lpstr>Ear Drops </vt:lpstr>
      <vt:lpstr>Slide 27</vt:lpstr>
      <vt:lpstr>Nose Drops </vt:lpstr>
      <vt:lpstr>Nose drops</vt:lpstr>
      <vt:lpstr>Rectal</vt:lpstr>
      <vt:lpstr>Intravenous Medications </vt:lpstr>
      <vt:lpstr>Intravenous Medications </vt:lpstr>
      <vt:lpstr>Nursing Alert </vt:lpstr>
      <vt:lpstr>IV Medications </vt:lpstr>
      <vt:lpstr>IV Push </vt:lpstr>
      <vt:lpstr>Syringe pump</vt:lpstr>
      <vt:lpstr>IV Buretrol</vt:lpstr>
      <vt:lpstr>IV Buretrol </vt:lpstr>
      <vt:lpstr>Central Venous Line </vt:lpstr>
      <vt:lpstr>Slide 40</vt:lpstr>
      <vt:lpstr>Type of fluid </vt:lpstr>
      <vt:lpstr>Reason for pump alarm </vt:lpstr>
      <vt:lpstr>Clinical Pearls </vt:lpstr>
      <vt:lpstr>Slide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hratrout</dc:creator>
  <cp:lastModifiedBy>user</cp:lastModifiedBy>
  <cp:revision>10</cp:revision>
  <dcterms:created xsi:type="dcterms:W3CDTF">2016-02-10T08:52:23Z</dcterms:created>
  <dcterms:modified xsi:type="dcterms:W3CDTF">2016-02-15T13:27:31Z</dcterms:modified>
</cp:coreProperties>
</file>