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68" r:id="rId3"/>
    <p:sldId id="269" r:id="rId4"/>
    <p:sldId id="274" r:id="rId5"/>
    <p:sldId id="275" r:id="rId6"/>
    <p:sldId id="276" r:id="rId7"/>
    <p:sldId id="277" r:id="rId8"/>
    <p:sldId id="333" r:id="rId9"/>
    <p:sldId id="334" r:id="rId10"/>
    <p:sldId id="278" r:id="rId11"/>
    <p:sldId id="279" r:id="rId12"/>
    <p:sldId id="332" r:id="rId13"/>
    <p:sldId id="285" r:id="rId14"/>
    <p:sldId id="286" r:id="rId15"/>
    <p:sldId id="288" r:id="rId16"/>
    <p:sldId id="290" r:id="rId17"/>
    <p:sldId id="291" r:id="rId18"/>
    <p:sldId id="292" r:id="rId19"/>
    <p:sldId id="293" r:id="rId20"/>
    <p:sldId id="295" r:id="rId21"/>
    <p:sldId id="297" r:id="rId22"/>
    <p:sldId id="300" r:id="rId23"/>
    <p:sldId id="303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5" r:id="rId34"/>
    <p:sldId id="319" r:id="rId35"/>
    <p:sldId id="320" r:id="rId36"/>
    <p:sldId id="321" r:id="rId37"/>
    <p:sldId id="323" r:id="rId38"/>
    <p:sldId id="324" r:id="rId39"/>
    <p:sldId id="325" r:id="rId40"/>
    <p:sldId id="326" r:id="rId41"/>
    <p:sldId id="327" r:id="rId42"/>
    <p:sldId id="328" r:id="rId43"/>
    <p:sldId id="330" r:id="rId44"/>
    <p:sldId id="331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391" autoAdjust="0"/>
  </p:normalViewPr>
  <p:slideViewPr>
    <p:cSldViewPr>
      <p:cViewPr varScale="1">
        <p:scale>
          <a:sx n="79" d="100"/>
          <a:sy n="79" d="100"/>
        </p:scale>
        <p:origin x="133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9D756-04F5-48A1-8565-69C627E0437D}" type="datetimeFigureOut">
              <a:rPr lang="en-US" smtClean="0"/>
              <a:t>12/10/2017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7E1CB-0E9F-49E5-803F-E33350D1742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6130D-12AF-4824-9E3B-04279B85FA5D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39920-CEE2-4996-9FF6-DAE6DC6065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6"/>
          <p:cNvSpPr txBox="1">
            <a:spLocks noGrp="1" noChangeArrowheads="1"/>
          </p:cNvSpPr>
          <p:nvPr/>
        </p:nvSpPr>
        <p:spPr bwMode="auto">
          <a:xfrm>
            <a:off x="3886200" y="868468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rtl="1"/>
            <a:r>
              <a:rPr lang="ar-SA" sz="1200"/>
              <a:t>AHMAD AL-ISSA</a:t>
            </a:r>
            <a:endParaRPr lang="en-GB" sz="1200"/>
          </a:p>
        </p:txBody>
      </p:sp>
      <p:sp>
        <p:nvSpPr>
          <p:cNvPr id="126979" name="Rectangle 7"/>
          <p:cNvSpPr txBox="1">
            <a:spLocks noGrp="1" noChangeArrowheads="1"/>
          </p:cNvSpPr>
          <p:nvPr/>
        </p:nvSpPr>
        <p:spPr bwMode="auto">
          <a:xfrm>
            <a:off x="1191" y="868468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rtl="1"/>
            <a:fld id="{3D51C9FC-1858-4B48-9042-0D714A75244B}" type="slidenum">
              <a:rPr lang="ar-SA" sz="1200"/>
              <a:pPr rtl="1"/>
              <a:t>20</a:t>
            </a:fld>
            <a:endParaRPr lang="en-GB" sz="1200"/>
          </a:p>
        </p:txBody>
      </p:sp>
      <p:sp>
        <p:nvSpPr>
          <p:cNvPr id="1269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1269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1"/>
            <a:ext cx="5486400" cy="4112684"/>
          </a:xfrm>
        </p:spPr>
        <p:txBody>
          <a:bodyPr lIns="91440" tIns="45720" rIns="91440" bIns="45720"/>
          <a:lstStyle/>
          <a:p>
            <a:r>
              <a:rPr lang="en-US" b="1" dirty="0"/>
              <a:t>Figure 23-09.</a:t>
            </a:r>
            <a:r>
              <a:rPr lang="en-US" dirty="0"/>
              <a:t>   </a:t>
            </a:r>
            <a:r>
              <a:rPr lang="en-US" b="1" dirty="0"/>
              <a:t>Degrees of uterine prolapse. A,</a:t>
            </a:r>
            <a:r>
              <a:rPr lang="en-US" dirty="0"/>
              <a:t> Normal uterus. </a:t>
            </a:r>
            <a:r>
              <a:rPr lang="en-US" b="1" dirty="0"/>
              <a:t>B,</a:t>
            </a:r>
            <a:r>
              <a:rPr lang="en-US" dirty="0"/>
              <a:t> First-degree prolapse: descent within the vagina. </a:t>
            </a:r>
            <a:r>
              <a:rPr lang="en-US" b="1" dirty="0"/>
              <a:t>C,</a:t>
            </a:r>
            <a:r>
              <a:rPr lang="en-US" dirty="0"/>
              <a:t> Second-degree prolapse: the cervix protrudes through the </a:t>
            </a:r>
            <a:r>
              <a:rPr lang="en-US" dirty="0" err="1"/>
              <a:t>introitus</a:t>
            </a:r>
            <a:r>
              <a:rPr lang="en-US" dirty="0"/>
              <a:t>. </a:t>
            </a:r>
            <a:r>
              <a:rPr lang="en-US" b="1" dirty="0"/>
              <a:t>D,</a:t>
            </a:r>
            <a:r>
              <a:rPr lang="en-US" dirty="0"/>
              <a:t> Third-degree prolapse: the vagina is completely </a:t>
            </a:r>
            <a:r>
              <a:rPr lang="en-US" dirty="0" err="1"/>
              <a:t>everted</a:t>
            </a:r>
            <a:r>
              <a:rPr lang="en-US" dirty="0"/>
              <a:t>.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19F93C-C681-48E0-982E-5B8352D52268}" type="slidenum">
              <a:rPr lang="ar-SA" smtClean="0"/>
              <a:pPr/>
              <a:t>36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1200">
                <a:latin typeface="Arial" charset="0"/>
              </a:rPr>
              <a:t>AHMAD AL-ISSA</a:t>
            </a:r>
          </a:p>
        </p:txBody>
      </p:sp>
      <p:sp>
        <p:nvSpPr>
          <p:cNvPr id="18438" name="Header Placeholder 5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LECTURE 7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273D97-9058-4E7F-9B1C-066FA05D20F9}" type="slidenum">
              <a:rPr lang="ar-SA" smtClean="0"/>
              <a:pPr/>
              <a:t>38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100" dirty="0" err="1" smtClean="0"/>
              <a:t>Varicocele</a:t>
            </a:r>
            <a:r>
              <a:rPr lang="en-US" dirty="0" smtClean="0"/>
              <a:t> </a:t>
            </a:r>
            <a:r>
              <a:rPr lang="en-US" dirty="0" smtClean="0"/>
              <a:t>:</a:t>
            </a:r>
            <a:endParaRPr lang="en-US" dirty="0" smtClean="0"/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1200">
                <a:latin typeface="Arial" charset="0"/>
              </a:rPr>
              <a:t>AHMAD AL-ISSA</a:t>
            </a:r>
          </a:p>
        </p:txBody>
      </p:sp>
      <p:sp>
        <p:nvSpPr>
          <p:cNvPr id="19462" name="Header Placeholder 5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LECTURE 7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C0B0F7-B9E0-428F-8CF0-F785B73E10DD}" type="slidenum">
              <a:rPr lang="ar-SA" smtClean="0"/>
              <a:pPr/>
              <a:t>41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  </a:t>
            </a:r>
          </a:p>
        </p:txBody>
      </p:sp>
      <p:sp>
        <p:nvSpPr>
          <p:cNvPr id="20485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1200">
                <a:latin typeface="Arial" charset="0"/>
              </a:rPr>
              <a:t>AHMAD AL-ISSA</a:t>
            </a:r>
          </a:p>
        </p:txBody>
      </p:sp>
      <p:sp>
        <p:nvSpPr>
          <p:cNvPr id="20486" name="Header Placeholder 5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LECTURE 7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9D3BC6-08A6-46E0-8202-3918E81173F2}" type="slidenum">
              <a:rPr lang="ar-SA" smtClean="0"/>
              <a:pPr/>
              <a:t>42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1200">
                <a:latin typeface="Arial" charset="0"/>
              </a:rPr>
              <a:t>AHMAD AL-ISSA</a:t>
            </a:r>
          </a:p>
        </p:txBody>
      </p:sp>
      <p:sp>
        <p:nvSpPr>
          <p:cNvPr id="21510" name="Header Placeholder 5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LECTURE 7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B30185-A588-4E8B-A4BC-DC7A5BE23FA5}" type="slidenum">
              <a:rPr lang="ar-SA" smtClean="0"/>
              <a:pPr/>
              <a:t>43</a:t>
            </a:fld>
            <a:endParaRPr lang="en-U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253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1200">
                <a:latin typeface="Arial" charset="0"/>
              </a:rPr>
              <a:t>AHMAD AL-ISSA</a:t>
            </a:r>
          </a:p>
        </p:txBody>
      </p:sp>
      <p:sp>
        <p:nvSpPr>
          <p:cNvPr id="22534" name="Header Placeholder 5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LECTURE 7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D8BB11-EE44-407F-A490-479B79FA87FF}" type="slidenum">
              <a:rPr lang="ar-SA" smtClean="0"/>
              <a:pPr/>
              <a:t>44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3557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1200">
                <a:latin typeface="Arial" charset="0"/>
              </a:rPr>
              <a:t>AHMAD AL-ISSA</a:t>
            </a:r>
          </a:p>
        </p:txBody>
      </p:sp>
      <p:sp>
        <p:nvSpPr>
          <p:cNvPr id="23558" name="Header Placeholder 5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LECTURE 7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B776-DC67-44BE-B1A1-CE86D355DD14}" type="datetime1">
              <a:rPr lang="en-US" smtClean="0"/>
              <a:t>12/10/2017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82E23-C235-46BF-B8A3-1EA1295874D6}" type="datetime1">
              <a:rPr lang="en-US" smtClean="0"/>
              <a:t>12/10/2017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59E6-2012-4FCD-B625-EBB1C8C2B20C}" type="datetime1">
              <a:rPr lang="en-US" smtClean="0"/>
              <a:t>12/10/2017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E297-1517-4115-981E-761DE1269DC4}" type="datetime1">
              <a:rPr lang="en-US" smtClean="0"/>
              <a:t>12/10/2017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17F2E-3781-4C0D-A464-846F8C792A2C}" type="datetime1">
              <a:rPr lang="en-US" smtClean="0"/>
              <a:t>12/10/2017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FFA9-A02D-4A94-9531-B894E37A6AE3}" type="datetime1">
              <a:rPr lang="en-US" smtClean="0"/>
              <a:t>12/10/2017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62AE-C4FD-4FA6-9958-CA9FDDCC0ADC}" type="datetime1">
              <a:rPr lang="en-US" smtClean="0"/>
              <a:t>12/10/2017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DE08-D0D2-4A85-BBE8-9120CC1E4B7C}" type="datetime1">
              <a:rPr lang="en-US" smtClean="0"/>
              <a:t>12/10/2017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72E0-AFF8-4684-BFDA-F9545424870D}" type="datetime1">
              <a:rPr lang="en-US" smtClean="0"/>
              <a:t>12/10/2017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BC0F0-8F0F-4808-A7F0-2128EEA158D9}" type="datetime1">
              <a:rPr lang="en-US" smtClean="0"/>
              <a:t>12/10/2017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CCA5C-91A7-4DA9-ACED-8A0EC7E868C5}" type="datetime1">
              <a:rPr lang="en-US" smtClean="0"/>
              <a:t>12/10/2017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4ADFB-8498-4AE5-A80A-16989F7D2934}" type="datetime1">
              <a:rPr lang="en-US" smtClean="0"/>
              <a:t>12/10/2017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1461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AU" b="1" dirty="0" smtClean="0">
                <a:solidFill>
                  <a:schemeClr val="tx2"/>
                </a:solidFill>
                <a:cs typeface="Times New Roman" pitchFamily="18" charset="0"/>
              </a:rPr>
              <a:t>Gynaecological Disorder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495800"/>
            <a:ext cx="4572000" cy="8382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Lecture 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FDFC0-59E4-4ED5-B0D5-E0627D606E20}" type="slidenum">
              <a:rPr lang="ar-SA"/>
              <a:pPr/>
              <a:t>10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2. Menorrhagia </a:t>
            </a:r>
            <a:r>
              <a:rPr lang="en-US" sz="3600" b="1" dirty="0">
                <a:solidFill>
                  <a:srgbClr val="0070C0"/>
                </a:solidFill>
              </a:rPr>
              <a:t>(Heavy Bleeding)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3456" y="1844676"/>
            <a:ext cx="8302978" cy="3827463"/>
          </a:xfrm>
        </p:spPr>
        <p:txBody>
          <a:bodyPr>
            <a:normAutofit/>
          </a:bodyPr>
          <a:lstStyle/>
          <a:p>
            <a:r>
              <a:rPr lang="en-US" sz="2800" dirty="0">
                <a:cs typeface="Times New Roman" pitchFamily="18" charset="0"/>
              </a:rPr>
              <a:t>During normal menstruation the average woman loses about </a:t>
            </a:r>
            <a:r>
              <a:rPr lang="en-US" sz="2800" dirty="0" smtClean="0">
                <a:cs typeface="Times New Roman" pitchFamily="18" charset="0"/>
              </a:rPr>
              <a:t>(</a:t>
            </a:r>
            <a:r>
              <a:rPr lang="en-US" sz="2800" dirty="0" smtClean="0"/>
              <a:t>20 – 80 ml</a:t>
            </a:r>
            <a:r>
              <a:rPr lang="en-US" sz="2800" dirty="0" smtClean="0">
                <a:cs typeface="Times New Roman" pitchFamily="18" charset="0"/>
              </a:rPr>
              <a:t>). </a:t>
            </a:r>
            <a:endParaRPr lang="en-US" sz="2800" dirty="0" smtClean="0">
              <a:cs typeface="Times New Roman" pitchFamily="18" charset="0"/>
            </a:endParaRPr>
          </a:p>
          <a:p>
            <a:r>
              <a:rPr lang="en-US" sz="2800" dirty="0"/>
              <a:t>It is defined as excessive menstrual bleeding with a loss of more than 80ml of blood per </a:t>
            </a:r>
            <a:r>
              <a:rPr lang="en-US" sz="2800" dirty="0" smtClean="0"/>
              <a:t>month.</a:t>
            </a:r>
            <a:endParaRPr lang="en-US" sz="2800" dirty="0" smtClean="0">
              <a:cs typeface="Times New Roman" pitchFamily="18" charset="0"/>
            </a:endParaRPr>
          </a:p>
          <a:p>
            <a:pPr>
              <a:lnSpc>
                <a:spcPct val="70000"/>
              </a:lnSpc>
            </a:pPr>
            <a:endParaRPr lang="en-US" sz="2800" dirty="0" smtClean="0"/>
          </a:p>
          <a:p>
            <a:pPr>
              <a:lnSpc>
                <a:spcPct val="70000"/>
              </a:lnSpc>
            </a:pPr>
            <a:r>
              <a:rPr lang="en-US" sz="2800" dirty="0" smtClean="0"/>
              <a:t>The </a:t>
            </a:r>
            <a:r>
              <a:rPr lang="en-US" sz="2800" dirty="0"/>
              <a:t>condition may be caused by an underlying pathology, such as malignancy, uterine fibroids, polyps, infection or </a:t>
            </a:r>
            <a:r>
              <a:rPr lang="en-US" sz="2800" dirty="0" err="1"/>
              <a:t>haematological</a:t>
            </a:r>
            <a:r>
              <a:rPr lang="en-US" sz="2800" dirty="0"/>
              <a:t> disorders</a:t>
            </a:r>
            <a:r>
              <a:rPr lang="en-US" sz="2800" dirty="0" smtClean="0"/>
              <a:t>.</a:t>
            </a:r>
          </a:p>
          <a:p>
            <a:pPr>
              <a:lnSpc>
                <a:spcPct val="70000"/>
              </a:lnSpc>
            </a:pPr>
            <a:endParaRPr lang="en-US" sz="2800" dirty="0">
              <a:cs typeface="Times New Roman" pitchFamily="18" charset="0"/>
            </a:endParaRPr>
          </a:p>
          <a:p>
            <a:pPr>
              <a:lnSpc>
                <a:spcPct val="70000"/>
              </a:lnSpc>
            </a:pPr>
            <a:endParaRPr lang="en-US" sz="2800" dirty="0">
              <a:cs typeface="Times New Roman" pitchFamily="18" charset="0"/>
            </a:endParaRPr>
          </a:p>
          <a:p>
            <a:pPr>
              <a:lnSpc>
                <a:spcPct val="70000"/>
              </a:lnSpc>
            </a:pPr>
            <a:endParaRPr lang="en-US" sz="28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09BE-B802-4C06-B078-6B27CAE6370B}" type="slidenum">
              <a:rPr lang="ar-SA"/>
              <a:pPr/>
              <a:t>11</a:t>
            </a:fld>
            <a:endParaRPr lang="en-US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3600" b="1" dirty="0" smtClean="0">
                <a:cs typeface="Times New Roman" pitchFamily="18" charset="0"/>
              </a:rPr>
              <a:t>women should consult their doctor if any of the following occurs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endParaRPr lang="en-US" sz="2800" dirty="0">
              <a:cs typeface="Times New Roman" pitchFamily="18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2800" dirty="0">
              <a:cs typeface="Times New Roman" pitchFamily="18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800" dirty="0">
                <a:cs typeface="Times New Roman" pitchFamily="18" charset="0"/>
              </a:rPr>
              <a:t>1- Soaking through at least </a:t>
            </a:r>
            <a:r>
              <a:rPr lang="en-US" sz="2800" dirty="0">
                <a:solidFill>
                  <a:srgbClr val="FF0000"/>
                </a:solidFill>
                <a:cs typeface="Times New Roman" pitchFamily="18" charset="0"/>
              </a:rPr>
              <a:t>one pad 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every 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hour </a:t>
            </a:r>
            <a:r>
              <a:rPr lang="en-US" sz="2800" dirty="0" smtClean="0">
                <a:cs typeface="Times New Roman" pitchFamily="18" charset="0"/>
              </a:rPr>
              <a:t>for </a:t>
            </a:r>
            <a:r>
              <a:rPr lang="en-US" sz="2800" dirty="0">
                <a:cs typeface="Times New Roman" pitchFamily="18" charset="0"/>
              </a:rPr>
              <a:t>several hours.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2800" dirty="0">
              <a:cs typeface="Times New Roman" pitchFamily="18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800" dirty="0">
                <a:cs typeface="Times New Roman" pitchFamily="18" charset="0"/>
              </a:rPr>
              <a:t>2- Heavy periods that regularly </a:t>
            </a:r>
            <a:r>
              <a:rPr lang="en-US" sz="2800" dirty="0">
                <a:solidFill>
                  <a:srgbClr val="FF0000"/>
                </a:solidFill>
                <a:cs typeface="Times New Roman" pitchFamily="18" charset="0"/>
              </a:rPr>
              <a:t>last 10 or more days</a:t>
            </a:r>
            <a:r>
              <a:rPr lang="en-US" sz="2800" dirty="0">
                <a:cs typeface="Times New Roman" pitchFamily="18" charset="0"/>
              </a:rPr>
              <a:t>.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2800" dirty="0">
              <a:cs typeface="Times New Roman" pitchFamily="18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800" dirty="0">
                <a:cs typeface="Times New Roman" pitchFamily="18" charset="0"/>
              </a:rPr>
              <a:t>3- Bleeding between periods or during pregnancy.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Managements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Oral contraceptive </a:t>
            </a:r>
            <a:r>
              <a:rPr lang="en-US" dirty="0" smtClean="0"/>
              <a:t>pill </a:t>
            </a:r>
            <a:r>
              <a:rPr lang="en-US" dirty="0" smtClean="0">
                <a:solidFill>
                  <a:prstClr val="black"/>
                </a:solidFill>
              </a:rPr>
              <a:t>as </a:t>
            </a:r>
            <a:r>
              <a:rPr lang="en-US" dirty="0">
                <a:solidFill>
                  <a:prstClr val="black"/>
                </a:solidFill>
              </a:rPr>
              <a:t>ordered. </a:t>
            </a:r>
            <a:endParaRPr lang="en-US" dirty="0" smtClean="0"/>
          </a:p>
          <a:p>
            <a:r>
              <a:rPr lang="en-US" dirty="0"/>
              <a:t>Non-steroidal anti-inflammatory </a:t>
            </a:r>
            <a:r>
              <a:rPr lang="en-US" dirty="0" smtClean="0"/>
              <a:t>drugs as ordered.</a:t>
            </a:r>
          </a:p>
          <a:p>
            <a:r>
              <a:rPr lang="en-US" dirty="0" smtClean="0"/>
              <a:t> monitor v/s, </a:t>
            </a:r>
            <a:r>
              <a:rPr lang="en-US" dirty="0" err="1"/>
              <a:t>H</a:t>
            </a:r>
            <a:r>
              <a:rPr lang="en-US" dirty="0" err="1" smtClean="0"/>
              <a:t>b</a:t>
            </a:r>
            <a:r>
              <a:rPr lang="en-US" dirty="0" smtClean="0"/>
              <a:t>.</a:t>
            </a:r>
          </a:p>
          <a:p>
            <a:r>
              <a:rPr lang="en-US" dirty="0" smtClean="0"/>
              <a:t>Assess the amount of bleeding.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084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9956-3229-41EC-952C-C44F30E6B120}" type="slidenum">
              <a:rPr lang="ar-SA"/>
              <a:pPr/>
              <a:t>13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939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3. Premenstrual </a:t>
            </a:r>
            <a:r>
              <a:rPr lang="en-US" sz="3600" b="1" dirty="0">
                <a:solidFill>
                  <a:schemeClr val="tx1"/>
                </a:solidFill>
              </a:rPr>
              <a:t>Syndrome (PMS) Symptoms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9138"/>
            <a:ext cx="8153400" cy="3878262"/>
          </a:xfrm>
        </p:spPr>
        <p:txBody>
          <a:bodyPr>
            <a:normAutofit fontScale="92500"/>
          </a:bodyPr>
          <a:lstStyle/>
          <a:p>
            <a:r>
              <a:rPr lang="en-US" sz="2400" dirty="0">
                <a:cs typeface="Times New Roman" pitchFamily="18" charset="0"/>
              </a:rPr>
              <a:t>Symptoms occur 7-10 days prior &amp; are relieved when menstrual flow begins</a:t>
            </a:r>
          </a:p>
          <a:p>
            <a:endParaRPr lang="en-US" sz="2400" dirty="0">
              <a:cs typeface="Times New Roman" pitchFamily="18" charset="0"/>
            </a:endParaRPr>
          </a:p>
          <a:p>
            <a:r>
              <a:rPr lang="en-US" sz="2400" b="1" dirty="0" smtClean="0">
                <a:cs typeface="Times New Roman" pitchFamily="18" charset="0"/>
              </a:rPr>
              <a:t>S and S</a:t>
            </a:r>
            <a:r>
              <a:rPr lang="en-US" sz="2400" i="1" dirty="0" smtClean="0">
                <a:cs typeface="Times New Roman" pitchFamily="18" charset="0"/>
              </a:rPr>
              <a:t>: </a:t>
            </a:r>
            <a:r>
              <a:rPr lang="en-US" sz="2400" dirty="0" smtClean="0">
                <a:cs typeface="Times New Roman" pitchFamily="18" charset="0"/>
              </a:rPr>
              <a:t>inability </a:t>
            </a:r>
            <a:r>
              <a:rPr lang="en-US" sz="2400" dirty="0">
                <a:cs typeface="Times New Roman" pitchFamily="18" charset="0"/>
              </a:rPr>
              <a:t>to concentrate, depression, irritability, anxiety, mood swings, anger, aggressive behavior, acne, herpes recurrence, backache, edema, food cravings, wt. gain, increase susceptibility to infection. </a:t>
            </a:r>
          </a:p>
          <a:p>
            <a:endParaRPr lang="en-US" sz="2400" dirty="0">
              <a:cs typeface="Times New Roman" pitchFamily="18" charset="0"/>
            </a:endParaRPr>
          </a:p>
          <a:p>
            <a:r>
              <a:rPr lang="en-US" sz="2400" dirty="0">
                <a:cs typeface="Times New Roman" pitchFamily="18" charset="0"/>
              </a:rPr>
              <a:t>Once established, the symptoms tend to remain fairly constant until menopause, although they can vary from cycle to cycle.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4CF8-A963-4B0F-9EBE-249848993497}" type="slidenum">
              <a:rPr lang="ar-SA"/>
              <a:pPr/>
              <a:t>14</a:t>
            </a:fld>
            <a:endParaRPr 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73075"/>
            <a:ext cx="8382000" cy="8223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Premenstrual Syndrome (PMS</a:t>
            </a:r>
            <a:r>
              <a:rPr lang="en-US" sz="3600" dirty="0" smtClean="0">
                <a:solidFill>
                  <a:schemeClr val="tx1"/>
                </a:solidFill>
              </a:rPr>
              <a:t>):  </a:t>
            </a:r>
            <a:r>
              <a:rPr lang="en-US" sz="3600" dirty="0" err="1">
                <a:solidFill>
                  <a:schemeClr val="tx1"/>
                </a:solidFill>
              </a:rPr>
              <a:t>Pathophysiology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2800" dirty="0">
                <a:cs typeface="Times New Roman" pitchFamily="18" charset="0"/>
              </a:rPr>
              <a:t>Not clearly understood; thought to be from hormonal fluctuations &amp; increase in </a:t>
            </a:r>
            <a:r>
              <a:rPr lang="en-US" sz="2800" dirty="0" err="1">
                <a:cs typeface="Times New Roman" pitchFamily="18" charset="0"/>
              </a:rPr>
              <a:t>aldosterone</a:t>
            </a:r>
            <a:endParaRPr lang="en-US" sz="2800" dirty="0">
              <a:cs typeface="Times New Roman" pitchFamily="18" charset="0"/>
            </a:endParaRPr>
          </a:p>
          <a:p>
            <a:endParaRPr lang="en-US" sz="2800" dirty="0">
              <a:cs typeface="Times New Roman" pitchFamily="18" charset="0"/>
            </a:endParaRPr>
          </a:p>
          <a:p>
            <a:r>
              <a:rPr lang="en-US" sz="2800" b="1" dirty="0" smtClean="0"/>
              <a:t>Diagnosis</a:t>
            </a:r>
            <a:r>
              <a:rPr lang="en-US" sz="2800" dirty="0" smtClean="0"/>
              <a:t>: Must keep diary/calendar of symptoms for several months to make accurate diagnosis</a:t>
            </a:r>
          </a:p>
          <a:p>
            <a:endParaRPr lang="en-US" sz="2800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F1F0-F7AC-455D-88E6-6E8C513802C4}" type="slidenum">
              <a:rPr lang="ar-SA"/>
              <a:pPr/>
              <a:t>15</a:t>
            </a:fld>
            <a:endParaRPr lang="en-US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600" dirty="0">
                <a:solidFill>
                  <a:schemeClr val="tx1"/>
                </a:solidFill>
              </a:rPr>
              <a:t>Premenstrual Syndrome (PMS) Treatment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2800" dirty="0">
              <a:cs typeface="Times New Roman" pitchFamily="18" charset="0"/>
            </a:endParaRPr>
          </a:p>
          <a:p>
            <a:r>
              <a:rPr lang="en-US" sz="2800" dirty="0">
                <a:cs typeface="Times New Roman" pitchFamily="18" charset="0"/>
              </a:rPr>
              <a:t>Management focuses on diet, exercise, relaxation &amp; stress management</a:t>
            </a:r>
          </a:p>
          <a:p>
            <a:pPr lvl="1"/>
            <a:r>
              <a:rPr lang="en-US" sz="2800" dirty="0">
                <a:cs typeface="Times New Roman" pitchFamily="18" charset="0"/>
              </a:rPr>
              <a:t>Diet high in complex CHO, Ca, Mg &amp; </a:t>
            </a:r>
            <a:r>
              <a:rPr lang="en-US" sz="2800" dirty="0" err="1">
                <a:cs typeface="Times New Roman" pitchFamily="18" charset="0"/>
              </a:rPr>
              <a:t>Vit</a:t>
            </a:r>
            <a:r>
              <a:rPr lang="en-US" sz="2800" dirty="0">
                <a:cs typeface="Times New Roman" pitchFamily="18" charset="0"/>
              </a:rPr>
              <a:t> B</a:t>
            </a:r>
          </a:p>
          <a:p>
            <a:pPr lvl="1"/>
            <a:r>
              <a:rPr lang="en-US" sz="2800" dirty="0">
                <a:cs typeface="Times New Roman" pitchFamily="18" charset="0"/>
              </a:rPr>
              <a:t>Diet low in sugar, caffeine &amp; salt</a:t>
            </a:r>
          </a:p>
          <a:p>
            <a:pPr lvl="1"/>
            <a:r>
              <a:rPr lang="en-US" sz="2800" dirty="0">
                <a:cs typeface="Times New Roman" pitchFamily="18" charset="0"/>
              </a:rPr>
              <a:t>Exercise &amp; rest are both important</a:t>
            </a:r>
          </a:p>
          <a:p>
            <a:pPr lvl="1"/>
            <a:r>
              <a:rPr lang="en-US" sz="2800" dirty="0">
                <a:cs typeface="Times New Roman" pitchFamily="18" charset="0"/>
              </a:rPr>
              <a:t>Relaxation techniques: breathing, meditation, relaxation.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5A2AC-2E91-407D-B40D-FA88A14A6147}" type="slidenum">
              <a:rPr lang="ar-SA"/>
              <a:pPr/>
              <a:t>16</a:t>
            </a:fld>
            <a:endParaRPr lang="en-US"/>
          </a:p>
        </p:txBody>
      </p:sp>
      <p:sp>
        <p:nvSpPr>
          <p:cNvPr id="115714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B21B0EE-05A1-499D-9A86-26BD7BE2D9CE}" type="slidenum">
              <a:rPr lang="ar-SA" sz="1400">
                <a:latin typeface="Tahoma" pitchFamily="34" charset="0"/>
              </a:rPr>
              <a:pPr algn="r"/>
              <a:t>16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1571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0207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600" b="1" dirty="0" smtClean="0">
                <a:latin typeface="+mn-lt"/>
              </a:rPr>
              <a:t>4. Uterine Prolapse </a:t>
            </a:r>
            <a:endParaRPr lang="en-US" sz="3600" b="1" dirty="0">
              <a:latin typeface="+mn-lt"/>
            </a:endParaRPr>
          </a:p>
        </p:txBody>
      </p:sp>
      <p:sp>
        <p:nvSpPr>
          <p:cNvPr id="115716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700" dirty="0"/>
              <a:t>Uterine prolapse is a condition in which a woman’s uterus </a:t>
            </a:r>
            <a:r>
              <a:rPr lang="en-US" sz="2700" dirty="0" smtClean="0"/>
              <a:t>slips </a:t>
            </a:r>
            <a:r>
              <a:rPr lang="en-US" sz="2700" dirty="0"/>
              <a:t>out of its normal position .</a:t>
            </a:r>
          </a:p>
          <a:p>
            <a:endParaRPr lang="en-US" sz="2700" dirty="0" smtClean="0"/>
          </a:p>
          <a:p>
            <a:endParaRPr lang="en-US" sz="2700" dirty="0"/>
          </a:p>
          <a:p>
            <a:r>
              <a:rPr lang="en-US" sz="2700" dirty="0"/>
              <a:t>The uterus may slip enough that it drops part way into the vagina (birth canal) creating a lump or bulge . This is called incomplete </a:t>
            </a:r>
            <a:r>
              <a:rPr lang="en-US" sz="2700" dirty="0" smtClean="0"/>
              <a:t>prolapse.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E8F8-1E8D-46B9-8045-9BD66C43CEBC}" type="slidenum">
              <a:rPr lang="ar-SA"/>
              <a:pPr/>
              <a:t>17</a:t>
            </a:fld>
            <a:endParaRPr lang="en-US"/>
          </a:p>
        </p:txBody>
      </p:sp>
      <p:sp>
        <p:nvSpPr>
          <p:cNvPr id="117762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A0D1BCD-1D58-4166-A52B-8A204A042872}" type="slidenum">
              <a:rPr lang="ar-SA" sz="1400">
                <a:latin typeface="Tahoma" pitchFamily="34" charset="0"/>
              </a:rPr>
              <a:pPr algn="r"/>
              <a:t>17</a:t>
            </a:fld>
            <a:endParaRPr lang="en-GB" sz="1400">
              <a:latin typeface="Tahoma" pitchFamily="34" charset="0"/>
            </a:endParaRPr>
          </a:p>
        </p:txBody>
      </p:sp>
      <p:pic>
        <p:nvPicPr>
          <p:cNvPr id="117763" name="Picture 3" descr="uterine prolaps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DBC9-C2B3-401F-A706-D690DB7F88C5}" type="slidenum">
              <a:rPr lang="ar-SA"/>
              <a:pPr/>
              <a:t>18</a:t>
            </a:fld>
            <a:endParaRPr lang="en-US"/>
          </a:p>
        </p:txBody>
      </p:sp>
      <p:sp>
        <p:nvSpPr>
          <p:cNvPr id="119810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A2C2F20-B459-4CC0-A45D-CD593434EBB9}" type="slidenum">
              <a:rPr lang="ar-SA" sz="1400">
                <a:latin typeface="Tahoma" pitchFamily="34" charset="0"/>
              </a:rPr>
              <a:pPr algn="r"/>
              <a:t>18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198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76250"/>
            <a:ext cx="8087079" cy="8191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AU" sz="3600" dirty="0">
                <a:solidFill>
                  <a:schemeClr val="tx1"/>
                </a:solidFill>
              </a:rPr>
              <a:t>GRADING UTERINE PROLAPSE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1981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2000" b="1" dirty="0">
                <a:cs typeface="Times New Roman" pitchFamily="18" charset="0"/>
              </a:rPr>
              <a:t>GRADE 0:  No prolapse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20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2000" b="1" dirty="0">
                <a:cs typeface="Times New Roman" pitchFamily="18" charset="0"/>
              </a:rPr>
              <a:t>GRADE 1:  Descent towards vaginal </a:t>
            </a:r>
            <a:r>
              <a:rPr lang="en-AU" sz="2000" b="1" dirty="0" err="1">
                <a:cs typeface="Times New Roman" pitchFamily="18" charset="0"/>
              </a:rPr>
              <a:t>introitus</a:t>
            </a:r>
            <a:r>
              <a:rPr lang="en-AU" sz="2000" b="1" dirty="0">
                <a:cs typeface="Times New Roman" pitchFamily="18" charset="0"/>
              </a:rPr>
              <a:t>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2000" b="1" dirty="0">
                <a:cs typeface="Times New Roman" pitchFamily="18" charset="0"/>
              </a:rPr>
              <a:t>                   (&gt;1cm above hymen)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20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2000" b="1" dirty="0">
                <a:cs typeface="Times New Roman" pitchFamily="18" charset="0"/>
              </a:rPr>
              <a:t>GRADE 2:  Descent to vaginal </a:t>
            </a:r>
            <a:r>
              <a:rPr lang="en-AU" sz="2000" b="1" dirty="0" err="1">
                <a:cs typeface="Times New Roman" pitchFamily="18" charset="0"/>
              </a:rPr>
              <a:t>introitus</a:t>
            </a:r>
            <a:r>
              <a:rPr lang="en-AU" sz="2000" b="1" dirty="0"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2000" b="1" dirty="0">
                <a:cs typeface="Times New Roman" pitchFamily="18" charset="0"/>
              </a:rPr>
              <a:t>                   </a:t>
            </a:r>
            <a:r>
              <a:rPr lang="en-AU" sz="2000" b="1" dirty="0" smtClean="0">
                <a:cs typeface="Times New Roman" pitchFamily="18" charset="0"/>
              </a:rPr>
              <a:t>(1cm </a:t>
            </a:r>
            <a:r>
              <a:rPr lang="en-AU" sz="2000" b="1" dirty="0">
                <a:cs typeface="Times New Roman" pitchFamily="18" charset="0"/>
              </a:rPr>
              <a:t>from hymen)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20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2000" b="1" dirty="0">
                <a:cs typeface="Times New Roman" pitchFamily="18" charset="0"/>
              </a:rPr>
              <a:t>GRADE 3:  Descent through </a:t>
            </a:r>
            <a:r>
              <a:rPr lang="en-AU" sz="2000" b="1" dirty="0" err="1">
                <a:cs typeface="Times New Roman" pitchFamily="18" charset="0"/>
              </a:rPr>
              <a:t>introitus</a:t>
            </a:r>
            <a:r>
              <a:rPr lang="en-AU" sz="2000" b="1" dirty="0"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2000" b="1" dirty="0">
                <a:cs typeface="Times New Roman" pitchFamily="18" charset="0"/>
              </a:rPr>
              <a:t>                   (&gt; 1cm below hymen)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20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2000" b="1" dirty="0">
                <a:cs typeface="Times New Roman" pitchFamily="18" charset="0"/>
              </a:rPr>
              <a:t>GRADE 4:  Prolapse totally outside </a:t>
            </a:r>
            <a:r>
              <a:rPr lang="en-AU" sz="2000" b="1" dirty="0" err="1">
                <a:cs typeface="Times New Roman" pitchFamily="18" charset="0"/>
              </a:rPr>
              <a:t>introitus</a:t>
            </a:r>
            <a:endParaRPr lang="en-AU" sz="20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2000" b="1" dirty="0">
                <a:cs typeface="Times New Roman" pitchFamily="18" charset="0"/>
              </a:rPr>
              <a:t>                   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75EF-4EC5-43F6-9B22-FBB6FF0784D7}" type="slidenum">
              <a:rPr lang="ar-SA"/>
              <a:pPr/>
              <a:t>19</a:t>
            </a:fld>
            <a:endParaRPr lang="en-US"/>
          </a:p>
        </p:txBody>
      </p:sp>
      <p:sp>
        <p:nvSpPr>
          <p:cNvPr id="121858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10469C6-A82B-446E-A537-0937CC4B9CE9}" type="slidenum">
              <a:rPr lang="ar-SA" sz="1400">
                <a:latin typeface="Tahoma" pitchFamily="34" charset="0"/>
              </a:rPr>
              <a:pPr algn="r"/>
              <a:t>19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21859" name="Rectangle 2"/>
          <p:cNvSpPr>
            <a:spLocks noChangeArrowheads="1"/>
          </p:cNvSpPr>
          <p:nvPr/>
        </p:nvSpPr>
        <p:spPr bwMode="auto">
          <a:xfrm>
            <a:off x="468489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eaLnBrk="0" hangingPunct="0"/>
            <a:r>
              <a:rPr lang="en-AU" sz="3000" dirty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Figure 1: </a:t>
            </a:r>
            <a:r>
              <a:rPr lang="en-US" altLang="ko-KR" sz="3000" b="1" dirty="0">
                <a:solidFill>
                  <a:srgbClr val="66FF33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Prolapse staging – 0,1,2,3,4 (uterine – by the position of the leading edge of the cervix).</a:t>
            </a:r>
            <a:endParaRPr lang="en-US" sz="3000" dirty="0">
              <a:solidFill>
                <a:srgbClr val="66FF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860" name="Freeform 3"/>
          <p:cNvSpPr>
            <a:spLocks/>
          </p:cNvSpPr>
          <p:nvPr/>
        </p:nvSpPr>
        <p:spPr bwMode="auto">
          <a:xfrm>
            <a:off x="1763889" y="1773239"/>
            <a:ext cx="833967" cy="1514475"/>
          </a:xfrm>
          <a:custGeom>
            <a:avLst/>
            <a:gdLst>
              <a:gd name="T0" fmla="*/ 237153010 w 394"/>
              <a:gd name="T1" fmla="*/ 386191126 h 1271"/>
              <a:gd name="T2" fmla="*/ 237153010 w 394"/>
              <a:gd name="T3" fmla="*/ 1675387027 h 1271"/>
              <a:gd name="T4" fmla="*/ 1660073253 w 394"/>
              <a:gd name="T5" fmla="*/ 1159992377 h 1271"/>
              <a:gd name="T6" fmla="*/ 845697411 w 394"/>
              <a:gd name="T7" fmla="*/ 129203413 h 1271"/>
              <a:gd name="T8" fmla="*/ 237153010 w 394"/>
              <a:gd name="T9" fmla="*/ 386191126 h 12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4"/>
              <a:gd name="T16" fmla="*/ 0 h 1271"/>
              <a:gd name="T17" fmla="*/ 394 w 394"/>
              <a:gd name="T18" fmla="*/ 1271 h 12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4" h="1271">
                <a:moveTo>
                  <a:pt x="53" y="272"/>
                </a:moveTo>
                <a:cubicBezTo>
                  <a:pt x="30" y="453"/>
                  <a:pt x="0" y="1089"/>
                  <a:pt x="53" y="1180"/>
                </a:cubicBezTo>
                <a:cubicBezTo>
                  <a:pt x="106" y="1271"/>
                  <a:pt x="348" y="998"/>
                  <a:pt x="371" y="817"/>
                </a:cubicBezTo>
                <a:cubicBezTo>
                  <a:pt x="394" y="636"/>
                  <a:pt x="242" y="182"/>
                  <a:pt x="189" y="91"/>
                </a:cubicBezTo>
                <a:cubicBezTo>
                  <a:pt x="136" y="0"/>
                  <a:pt x="76" y="91"/>
                  <a:pt x="53" y="272"/>
                </a:cubicBezTo>
                <a:close/>
              </a:path>
            </a:pathLst>
          </a:cu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400">
              <a:latin typeface="Times New Roman" pitchFamily="18" charset="0"/>
            </a:endParaRPr>
          </a:p>
        </p:txBody>
      </p:sp>
      <p:sp>
        <p:nvSpPr>
          <p:cNvPr id="121861" name="Text Box 4"/>
          <p:cNvSpPr txBox="1">
            <a:spLocks noChangeArrowheads="1"/>
          </p:cNvSpPr>
          <p:nvPr/>
        </p:nvSpPr>
        <p:spPr bwMode="auto">
          <a:xfrm rot="-5400000">
            <a:off x="1417903" y="2220119"/>
            <a:ext cx="12366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</a:rPr>
              <a:t>Symphysis </a:t>
            </a:r>
          </a:p>
        </p:txBody>
      </p:sp>
      <p:sp>
        <p:nvSpPr>
          <p:cNvPr id="121862" name="Freeform 5"/>
          <p:cNvSpPr>
            <a:spLocks/>
          </p:cNvSpPr>
          <p:nvPr/>
        </p:nvSpPr>
        <p:spPr bwMode="auto">
          <a:xfrm>
            <a:off x="2528711" y="3098801"/>
            <a:ext cx="3726745" cy="493713"/>
          </a:xfrm>
          <a:custGeom>
            <a:avLst/>
            <a:gdLst>
              <a:gd name="T0" fmla="*/ 0 w 1760"/>
              <a:gd name="T1" fmla="*/ 588774194 h 414"/>
              <a:gd name="T2" fmla="*/ 2147483647 w 1760"/>
              <a:gd name="T3" fmla="*/ 524777559 h 414"/>
              <a:gd name="T4" fmla="*/ 2147483647 w 1760"/>
              <a:gd name="T5" fmla="*/ 395360394 h 414"/>
              <a:gd name="T6" fmla="*/ 2147483647 w 1760"/>
              <a:gd name="T7" fmla="*/ 122306068 h 414"/>
              <a:gd name="T8" fmla="*/ 2147483647 w 1760"/>
              <a:gd name="T9" fmla="*/ 28443355 h 414"/>
              <a:gd name="T10" fmla="*/ 2147483647 w 1760"/>
              <a:gd name="T11" fmla="*/ 28443355 h 414"/>
              <a:gd name="T12" fmla="*/ 2147483647 w 1760"/>
              <a:gd name="T13" fmla="*/ 199102305 h 4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60"/>
              <a:gd name="T22" fmla="*/ 0 h 414"/>
              <a:gd name="T23" fmla="*/ 1760 w 1760"/>
              <a:gd name="T24" fmla="*/ 414 h 4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60" h="414">
                <a:moveTo>
                  <a:pt x="0" y="414"/>
                </a:moveTo>
                <a:cubicBezTo>
                  <a:pt x="166" y="406"/>
                  <a:pt x="366" y="392"/>
                  <a:pt x="545" y="369"/>
                </a:cubicBezTo>
                <a:cubicBezTo>
                  <a:pt x="724" y="346"/>
                  <a:pt x="918" y="325"/>
                  <a:pt x="1077" y="278"/>
                </a:cubicBezTo>
                <a:cubicBezTo>
                  <a:pt x="1236" y="231"/>
                  <a:pt x="1405" y="129"/>
                  <a:pt x="1497" y="86"/>
                </a:cubicBezTo>
                <a:cubicBezTo>
                  <a:pt x="1589" y="43"/>
                  <a:pt x="1588" y="31"/>
                  <a:pt x="1629" y="20"/>
                </a:cubicBezTo>
                <a:cubicBezTo>
                  <a:pt x="1670" y="9"/>
                  <a:pt x="1726" y="0"/>
                  <a:pt x="1743" y="20"/>
                </a:cubicBezTo>
                <a:cubicBezTo>
                  <a:pt x="1760" y="40"/>
                  <a:pt x="1733" y="115"/>
                  <a:pt x="1731" y="1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400">
              <a:latin typeface="Times New Roman" pitchFamily="18" charset="0"/>
            </a:endParaRPr>
          </a:p>
        </p:txBody>
      </p:sp>
      <p:sp>
        <p:nvSpPr>
          <p:cNvPr id="121863" name="Freeform 6"/>
          <p:cNvSpPr>
            <a:spLocks/>
          </p:cNvSpPr>
          <p:nvPr/>
        </p:nvSpPr>
        <p:spPr bwMode="auto">
          <a:xfrm>
            <a:off x="2528711" y="3548063"/>
            <a:ext cx="4718756" cy="684212"/>
          </a:xfrm>
          <a:custGeom>
            <a:avLst/>
            <a:gdLst>
              <a:gd name="T0" fmla="*/ 0 w 2229"/>
              <a:gd name="T1" fmla="*/ 761592298 h 574"/>
              <a:gd name="T2" fmla="*/ 2147483647 w 2229"/>
              <a:gd name="T3" fmla="*/ 761592298 h 574"/>
              <a:gd name="T4" fmla="*/ 2147483647 w 2229"/>
              <a:gd name="T5" fmla="*/ 433368402 h 574"/>
              <a:gd name="T6" fmla="*/ 2147483647 w 2229"/>
              <a:gd name="T7" fmla="*/ 396425738 h 574"/>
              <a:gd name="T8" fmla="*/ 2147483647 w 2229"/>
              <a:gd name="T9" fmla="*/ 285596479 h 574"/>
              <a:gd name="T10" fmla="*/ 2147483647 w 2229"/>
              <a:gd name="T11" fmla="*/ 38363545 h 574"/>
              <a:gd name="T12" fmla="*/ 2147483647 w 2229"/>
              <a:gd name="T13" fmla="*/ 55414015 h 57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29"/>
              <a:gd name="T22" fmla="*/ 0 h 574"/>
              <a:gd name="T23" fmla="*/ 2229 w 2229"/>
              <a:gd name="T24" fmla="*/ 574 h 57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29" h="574">
                <a:moveTo>
                  <a:pt x="0" y="536"/>
                </a:moveTo>
                <a:cubicBezTo>
                  <a:pt x="246" y="555"/>
                  <a:pt x="477" y="574"/>
                  <a:pt x="772" y="536"/>
                </a:cubicBezTo>
                <a:cubicBezTo>
                  <a:pt x="1067" y="498"/>
                  <a:pt x="1548" y="348"/>
                  <a:pt x="1771" y="305"/>
                </a:cubicBezTo>
                <a:cubicBezTo>
                  <a:pt x="1994" y="262"/>
                  <a:pt x="2035" y="296"/>
                  <a:pt x="2109" y="279"/>
                </a:cubicBezTo>
                <a:cubicBezTo>
                  <a:pt x="2183" y="262"/>
                  <a:pt x="2205" y="243"/>
                  <a:pt x="2217" y="201"/>
                </a:cubicBezTo>
                <a:cubicBezTo>
                  <a:pt x="2229" y="159"/>
                  <a:pt x="2224" y="54"/>
                  <a:pt x="2181" y="27"/>
                </a:cubicBezTo>
                <a:cubicBezTo>
                  <a:pt x="2138" y="0"/>
                  <a:pt x="2005" y="37"/>
                  <a:pt x="1959" y="3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400">
              <a:latin typeface="Times New Roman" pitchFamily="18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988756" y="1431925"/>
            <a:ext cx="2232378" cy="2266950"/>
            <a:chOff x="3237" y="839"/>
            <a:chExt cx="1055" cy="1905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3237" y="839"/>
              <a:ext cx="1055" cy="1905"/>
              <a:chOff x="2466" y="793"/>
              <a:chExt cx="1290" cy="2147"/>
            </a:xfrm>
          </p:grpSpPr>
          <p:sp>
            <p:nvSpPr>
              <p:cNvPr id="121866" name="Freeform 9"/>
              <p:cNvSpPr>
                <a:spLocks/>
              </p:cNvSpPr>
              <p:nvPr/>
            </p:nvSpPr>
            <p:spPr bwMode="auto">
              <a:xfrm>
                <a:off x="2466" y="793"/>
                <a:ext cx="1290" cy="2147"/>
              </a:xfrm>
              <a:custGeom>
                <a:avLst/>
                <a:gdLst>
                  <a:gd name="T0" fmla="*/ 50 w 1290"/>
                  <a:gd name="T1" fmla="*/ 1782 h 2147"/>
                  <a:gd name="T2" fmla="*/ 171 w 1290"/>
                  <a:gd name="T3" fmla="*/ 1656 h 2147"/>
                  <a:gd name="T4" fmla="*/ 352 w 1290"/>
                  <a:gd name="T5" fmla="*/ 1202 h 2147"/>
                  <a:gd name="T6" fmla="*/ 352 w 1290"/>
                  <a:gd name="T7" fmla="*/ 567 h 2147"/>
                  <a:gd name="T8" fmla="*/ 488 w 1290"/>
                  <a:gd name="T9" fmla="*/ 204 h 2147"/>
                  <a:gd name="T10" fmla="*/ 761 w 1290"/>
                  <a:gd name="T11" fmla="*/ 23 h 2147"/>
                  <a:gd name="T12" fmla="*/ 1078 w 1290"/>
                  <a:gd name="T13" fmla="*/ 68 h 2147"/>
                  <a:gd name="T14" fmla="*/ 1260 w 1290"/>
                  <a:gd name="T15" fmla="*/ 250 h 2147"/>
                  <a:gd name="T16" fmla="*/ 1260 w 1290"/>
                  <a:gd name="T17" fmla="*/ 567 h 2147"/>
                  <a:gd name="T18" fmla="*/ 1124 w 1290"/>
                  <a:gd name="T19" fmla="*/ 1021 h 2147"/>
                  <a:gd name="T20" fmla="*/ 670 w 1290"/>
                  <a:gd name="T21" fmla="*/ 1792 h 2147"/>
                  <a:gd name="T22" fmla="*/ 262 w 1290"/>
                  <a:gd name="T23" fmla="*/ 2109 h 2147"/>
                  <a:gd name="T24" fmla="*/ 171 w 1290"/>
                  <a:gd name="T25" fmla="*/ 2019 h 2147"/>
                  <a:gd name="T26" fmla="*/ 352 w 1290"/>
                  <a:gd name="T27" fmla="*/ 1837 h 2147"/>
                  <a:gd name="T28" fmla="*/ 307 w 1290"/>
                  <a:gd name="T29" fmla="*/ 1792 h 2147"/>
                  <a:gd name="T30" fmla="*/ 171 w 1290"/>
                  <a:gd name="T31" fmla="*/ 1883 h 2147"/>
                  <a:gd name="T32" fmla="*/ 35 w 1290"/>
                  <a:gd name="T33" fmla="*/ 1928 h 2147"/>
                  <a:gd name="T34" fmla="*/ 0 w 1290"/>
                  <a:gd name="T35" fmla="*/ 1835 h 214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290"/>
                  <a:gd name="T55" fmla="*/ 0 h 2147"/>
                  <a:gd name="T56" fmla="*/ 1290 w 1290"/>
                  <a:gd name="T57" fmla="*/ 2147 h 214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290" h="2147">
                    <a:moveTo>
                      <a:pt x="50" y="1782"/>
                    </a:moveTo>
                    <a:cubicBezTo>
                      <a:pt x="71" y="1761"/>
                      <a:pt x="121" y="1753"/>
                      <a:pt x="171" y="1656"/>
                    </a:cubicBezTo>
                    <a:cubicBezTo>
                      <a:pt x="221" y="1559"/>
                      <a:pt x="322" y="1383"/>
                      <a:pt x="352" y="1202"/>
                    </a:cubicBezTo>
                    <a:cubicBezTo>
                      <a:pt x="382" y="1021"/>
                      <a:pt x="329" y="733"/>
                      <a:pt x="352" y="567"/>
                    </a:cubicBezTo>
                    <a:cubicBezTo>
                      <a:pt x="375" y="401"/>
                      <a:pt x="420" y="295"/>
                      <a:pt x="488" y="204"/>
                    </a:cubicBezTo>
                    <a:cubicBezTo>
                      <a:pt x="556" y="113"/>
                      <a:pt x="663" y="46"/>
                      <a:pt x="761" y="23"/>
                    </a:cubicBezTo>
                    <a:cubicBezTo>
                      <a:pt x="859" y="0"/>
                      <a:pt x="995" y="30"/>
                      <a:pt x="1078" y="68"/>
                    </a:cubicBezTo>
                    <a:cubicBezTo>
                      <a:pt x="1161" y="106"/>
                      <a:pt x="1230" y="167"/>
                      <a:pt x="1260" y="250"/>
                    </a:cubicBezTo>
                    <a:cubicBezTo>
                      <a:pt x="1290" y="333"/>
                      <a:pt x="1283" y="439"/>
                      <a:pt x="1260" y="567"/>
                    </a:cubicBezTo>
                    <a:cubicBezTo>
                      <a:pt x="1237" y="695"/>
                      <a:pt x="1222" y="817"/>
                      <a:pt x="1124" y="1021"/>
                    </a:cubicBezTo>
                    <a:cubicBezTo>
                      <a:pt x="1026" y="1225"/>
                      <a:pt x="814" y="1611"/>
                      <a:pt x="670" y="1792"/>
                    </a:cubicBezTo>
                    <a:cubicBezTo>
                      <a:pt x="526" y="1973"/>
                      <a:pt x="345" y="2071"/>
                      <a:pt x="262" y="2109"/>
                    </a:cubicBezTo>
                    <a:cubicBezTo>
                      <a:pt x="179" y="2147"/>
                      <a:pt x="156" y="2064"/>
                      <a:pt x="171" y="2019"/>
                    </a:cubicBezTo>
                    <a:cubicBezTo>
                      <a:pt x="186" y="1974"/>
                      <a:pt x="329" y="1875"/>
                      <a:pt x="352" y="1837"/>
                    </a:cubicBezTo>
                    <a:cubicBezTo>
                      <a:pt x="375" y="1799"/>
                      <a:pt x="337" y="1784"/>
                      <a:pt x="307" y="1792"/>
                    </a:cubicBezTo>
                    <a:cubicBezTo>
                      <a:pt x="277" y="1800"/>
                      <a:pt x="216" y="1860"/>
                      <a:pt x="171" y="1883"/>
                    </a:cubicBezTo>
                    <a:cubicBezTo>
                      <a:pt x="126" y="1906"/>
                      <a:pt x="63" y="1936"/>
                      <a:pt x="35" y="1928"/>
                    </a:cubicBezTo>
                    <a:cubicBezTo>
                      <a:pt x="7" y="1920"/>
                      <a:pt x="7" y="1854"/>
                      <a:pt x="0" y="1835"/>
                    </a:cubicBezTo>
                  </a:path>
                </a:pathLst>
              </a:custGeom>
              <a:solidFill>
                <a:srgbClr val="969696">
                  <a:alpha val="79999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 sz="1400">
                  <a:latin typeface="Times New Roman" pitchFamily="18" charset="0"/>
                </a:endParaRPr>
              </a:p>
            </p:txBody>
          </p:sp>
          <p:cxnSp>
            <p:nvCxnSpPr>
              <p:cNvPr id="121867" name="AutoShape 10"/>
              <p:cNvCxnSpPr>
                <a:cxnSpLocks noChangeShapeType="1"/>
                <a:stCxn id="121866" idx="17"/>
                <a:endCxn id="121866" idx="0"/>
              </p:cNvCxnSpPr>
              <p:nvPr/>
            </p:nvCxnSpPr>
            <p:spPr bwMode="auto">
              <a:xfrm rot="5400000" flipH="1" flipV="1">
                <a:off x="2464" y="2577"/>
                <a:ext cx="53" cy="50"/>
              </a:xfrm>
              <a:prstGeom prst="curvedConnector3">
                <a:avLst>
                  <a:gd name="adj1" fmla="val 67921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121868" name="Text Box 11"/>
            <p:cNvSpPr txBox="1">
              <a:spLocks noChangeArrowheads="1"/>
            </p:cNvSpPr>
            <p:nvPr/>
          </p:nvSpPr>
          <p:spPr bwMode="auto">
            <a:xfrm>
              <a:off x="3521" y="2189"/>
              <a:ext cx="181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AU" sz="1400"/>
                <a:t>0</a:t>
              </a:r>
              <a:endParaRPr lang="en-US" sz="1400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883834" y="4348164"/>
            <a:ext cx="1439333" cy="1565275"/>
            <a:chOff x="1026" y="3379"/>
            <a:chExt cx="680" cy="1315"/>
          </a:xfrm>
        </p:grpSpPr>
        <p:sp>
          <p:nvSpPr>
            <p:cNvPr id="121870" name="Line 13"/>
            <p:cNvSpPr>
              <a:spLocks noChangeShapeType="1"/>
            </p:cNvSpPr>
            <p:nvPr/>
          </p:nvSpPr>
          <p:spPr bwMode="auto">
            <a:xfrm>
              <a:off x="1344" y="3379"/>
              <a:ext cx="0" cy="13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871" name="Line 14"/>
            <p:cNvSpPr>
              <a:spLocks noChangeShapeType="1"/>
            </p:cNvSpPr>
            <p:nvPr/>
          </p:nvSpPr>
          <p:spPr bwMode="auto">
            <a:xfrm>
              <a:off x="1661" y="3379"/>
              <a:ext cx="0" cy="13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872" name="Line 15"/>
            <p:cNvSpPr>
              <a:spLocks noChangeShapeType="1"/>
            </p:cNvSpPr>
            <p:nvPr/>
          </p:nvSpPr>
          <p:spPr bwMode="auto">
            <a:xfrm>
              <a:off x="1026" y="3379"/>
              <a:ext cx="0" cy="13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873" name="Line 16"/>
            <p:cNvSpPr>
              <a:spLocks noChangeShapeType="1"/>
            </p:cNvSpPr>
            <p:nvPr/>
          </p:nvSpPr>
          <p:spPr bwMode="auto">
            <a:xfrm>
              <a:off x="1026" y="4195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874" name="Line 17"/>
            <p:cNvSpPr>
              <a:spLocks noChangeShapeType="1"/>
            </p:cNvSpPr>
            <p:nvPr/>
          </p:nvSpPr>
          <p:spPr bwMode="auto">
            <a:xfrm>
              <a:off x="1343" y="4195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875" name="Text Box 18"/>
            <p:cNvSpPr txBox="1">
              <a:spLocks noChangeArrowheads="1"/>
            </p:cNvSpPr>
            <p:nvPr/>
          </p:nvSpPr>
          <p:spPr bwMode="auto">
            <a:xfrm>
              <a:off x="1026" y="4241"/>
              <a:ext cx="363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1cm</a:t>
              </a:r>
            </a:p>
          </p:txBody>
        </p:sp>
        <p:sp>
          <p:nvSpPr>
            <p:cNvPr id="121876" name="Text Box 19"/>
            <p:cNvSpPr txBox="1">
              <a:spLocks noChangeArrowheads="1"/>
            </p:cNvSpPr>
            <p:nvPr/>
          </p:nvSpPr>
          <p:spPr bwMode="auto">
            <a:xfrm>
              <a:off x="1343" y="4241"/>
              <a:ext cx="363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1cm</a:t>
              </a:r>
            </a:p>
          </p:txBody>
        </p:sp>
        <p:sp>
          <p:nvSpPr>
            <p:cNvPr id="121877" name="Text Box 20"/>
            <p:cNvSpPr txBox="1">
              <a:spLocks noChangeArrowheads="1"/>
            </p:cNvSpPr>
            <p:nvPr/>
          </p:nvSpPr>
          <p:spPr bwMode="auto">
            <a:xfrm rot="-5400000">
              <a:off x="916" y="3806"/>
              <a:ext cx="635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Hymen </a:t>
              </a: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2459568" y="2295526"/>
            <a:ext cx="3762022" cy="1243013"/>
            <a:chOff x="1298" y="1655"/>
            <a:chExt cx="1777" cy="1044"/>
          </a:xfrm>
        </p:grpSpPr>
        <p:sp>
          <p:nvSpPr>
            <p:cNvPr id="121879" name="Freeform 22"/>
            <p:cNvSpPr>
              <a:spLocks/>
            </p:cNvSpPr>
            <p:nvPr/>
          </p:nvSpPr>
          <p:spPr bwMode="auto">
            <a:xfrm>
              <a:off x="1298" y="2334"/>
              <a:ext cx="1422" cy="365"/>
            </a:xfrm>
            <a:custGeom>
              <a:avLst/>
              <a:gdLst>
                <a:gd name="T0" fmla="*/ 0 w 1406"/>
                <a:gd name="T1" fmla="*/ 327 h 408"/>
                <a:gd name="T2" fmla="*/ 974 w 1406"/>
                <a:gd name="T3" fmla="*/ 217 h 408"/>
                <a:gd name="T4" fmla="*/ 1438 w 1406"/>
                <a:gd name="T5" fmla="*/ 0 h 408"/>
                <a:gd name="T6" fmla="*/ 0 60000 65536"/>
                <a:gd name="T7" fmla="*/ 0 60000 65536"/>
                <a:gd name="T8" fmla="*/ 0 60000 65536"/>
                <a:gd name="T9" fmla="*/ 0 w 1406"/>
                <a:gd name="T10" fmla="*/ 0 h 408"/>
                <a:gd name="T11" fmla="*/ 1406 w 1406"/>
                <a:gd name="T12" fmla="*/ 408 h 4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06" h="408">
                  <a:moveTo>
                    <a:pt x="0" y="408"/>
                  </a:moveTo>
                  <a:cubicBezTo>
                    <a:pt x="359" y="374"/>
                    <a:pt x="718" y="340"/>
                    <a:pt x="952" y="272"/>
                  </a:cubicBezTo>
                  <a:cubicBezTo>
                    <a:pt x="1186" y="204"/>
                    <a:pt x="1330" y="45"/>
                    <a:pt x="140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880" name="Freeform 23"/>
            <p:cNvSpPr>
              <a:spLocks/>
            </p:cNvSpPr>
            <p:nvPr/>
          </p:nvSpPr>
          <p:spPr bwMode="auto">
            <a:xfrm>
              <a:off x="1298" y="2294"/>
              <a:ext cx="1380" cy="359"/>
            </a:xfrm>
            <a:custGeom>
              <a:avLst/>
              <a:gdLst>
                <a:gd name="T0" fmla="*/ 0 w 1406"/>
                <a:gd name="T1" fmla="*/ 316 h 408"/>
                <a:gd name="T2" fmla="*/ 917 w 1406"/>
                <a:gd name="T3" fmla="*/ 210 h 408"/>
                <a:gd name="T4" fmla="*/ 1354 w 1406"/>
                <a:gd name="T5" fmla="*/ 0 h 408"/>
                <a:gd name="T6" fmla="*/ 0 60000 65536"/>
                <a:gd name="T7" fmla="*/ 0 60000 65536"/>
                <a:gd name="T8" fmla="*/ 0 60000 65536"/>
                <a:gd name="T9" fmla="*/ 0 w 1406"/>
                <a:gd name="T10" fmla="*/ 0 h 408"/>
                <a:gd name="T11" fmla="*/ 1406 w 1406"/>
                <a:gd name="T12" fmla="*/ 408 h 4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06" h="408">
                  <a:moveTo>
                    <a:pt x="0" y="408"/>
                  </a:moveTo>
                  <a:cubicBezTo>
                    <a:pt x="359" y="374"/>
                    <a:pt x="718" y="340"/>
                    <a:pt x="952" y="272"/>
                  </a:cubicBezTo>
                  <a:cubicBezTo>
                    <a:pt x="1186" y="204"/>
                    <a:pt x="1330" y="45"/>
                    <a:pt x="140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881" name="Freeform 24"/>
            <p:cNvSpPr>
              <a:spLocks/>
            </p:cNvSpPr>
            <p:nvPr/>
          </p:nvSpPr>
          <p:spPr bwMode="auto">
            <a:xfrm>
              <a:off x="1434" y="1810"/>
              <a:ext cx="1641" cy="524"/>
            </a:xfrm>
            <a:custGeom>
              <a:avLst/>
              <a:gdLst>
                <a:gd name="T0" fmla="*/ 1286 w 1641"/>
                <a:gd name="T1" fmla="*/ 524 h 524"/>
                <a:gd name="T2" fmla="*/ 1583 w 1641"/>
                <a:gd name="T3" fmla="*/ 278 h 524"/>
                <a:gd name="T4" fmla="*/ 1540 w 1641"/>
                <a:gd name="T5" fmla="*/ 26 h 524"/>
                <a:gd name="T6" fmla="*/ 978 w 1641"/>
                <a:gd name="T7" fmla="*/ 120 h 524"/>
                <a:gd name="T8" fmla="*/ 157 w 1641"/>
                <a:gd name="T9" fmla="*/ 55 h 524"/>
                <a:gd name="T10" fmla="*/ 35 w 1641"/>
                <a:gd name="T11" fmla="*/ 235 h 524"/>
                <a:gd name="T12" fmla="*/ 201 w 1641"/>
                <a:gd name="T13" fmla="*/ 321 h 524"/>
                <a:gd name="T14" fmla="*/ 660 w 1641"/>
                <a:gd name="T15" fmla="*/ 443 h 524"/>
                <a:gd name="T16" fmla="*/ 1119 w 1641"/>
                <a:gd name="T17" fmla="*/ 402 h 524"/>
                <a:gd name="T18" fmla="*/ 1244 w 1641"/>
                <a:gd name="T19" fmla="*/ 484 h 5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41"/>
                <a:gd name="T31" fmla="*/ 0 h 524"/>
                <a:gd name="T32" fmla="*/ 1641 w 1641"/>
                <a:gd name="T33" fmla="*/ 524 h 5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41" h="524">
                  <a:moveTo>
                    <a:pt x="1286" y="524"/>
                  </a:moveTo>
                  <a:cubicBezTo>
                    <a:pt x="1336" y="483"/>
                    <a:pt x="1541" y="361"/>
                    <a:pt x="1583" y="278"/>
                  </a:cubicBezTo>
                  <a:cubicBezTo>
                    <a:pt x="1625" y="195"/>
                    <a:pt x="1641" y="52"/>
                    <a:pt x="1540" y="26"/>
                  </a:cubicBezTo>
                  <a:cubicBezTo>
                    <a:pt x="1439" y="0"/>
                    <a:pt x="1208" y="115"/>
                    <a:pt x="978" y="120"/>
                  </a:cubicBezTo>
                  <a:cubicBezTo>
                    <a:pt x="748" y="125"/>
                    <a:pt x="314" y="36"/>
                    <a:pt x="157" y="55"/>
                  </a:cubicBezTo>
                  <a:cubicBezTo>
                    <a:pt x="0" y="74"/>
                    <a:pt x="28" y="191"/>
                    <a:pt x="35" y="235"/>
                  </a:cubicBezTo>
                  <a:cubicBezTo>
                    <a:pt x="42" y="279"/>
                    <a:pt x="97" y="286"/>
                    <a:pt x="201" y="321"/>
                  </a:cubicBezTo>
                  <a:cubicBezTo>
                    <a:pt x="305" y="356"/>
                    <a:pt x="507" y="429"/>
                    <a:pt x="660" y="443"/>
                  </a:cubicBezTo>
                  <a:cubicBezTo>
                    <a:pt x="813" y="456"/>
                    <a:pt x="1021" y="395"/>
                    <a:pt x="1119" y="402"/>
                  </a:cubicBezTo>
                  <a:cubicBezTo>
                    <a:pt x="1216" y="409"/>
                    <a:pt x="1223" y="470"/>
                    <a:pt x="1244" y="484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882" name="Text Box 25"/>
            <p:cNvSpPr txBox="1">
              <a:spLocks noChangeArrowheads="1"/>
            </p:cNvSpPr>
            <p:nvPr/>
          </p:nvSpPr>
          <p:spPr bwMode="auto">
            <a:xfrm>
              <a:off x="1797" y="1655"/>
              <a:ext cx="998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Bladder (Empty)</a:t>
              </a:r>
            </a:p>
          </p:txBody>
        </p:sp>
        <p:sp>
          <p:nvSpPr>
            <p:cNvPr id="121883" name="Freeform 26"/>
            <p:cNvSpPr>
              <a:spLocks/>
            </p:cNvSpPr>
            <p:nvPr/>
          </p:nvSpPr>
          <p:spPr bwMode="auto">
            <a:xfrm>
              <a:off x="1567" y="1898"/>
              <a:ext cx="1409" cy="356"/>
            </a:xfrm>
            <a:custGeom>
              <a:avLst/>
              <a:gdLst>
                <a:gd name="T0" fmla="*/ 1162 w 1409"/>
                <a:gd name="T1" fmla="*/ 356 h 356"/>
                <a:gd name="T2" fmla="*/ 1277 w 1409"/>
                <a:gd name="T3" fmla="*/ 269 h 356"/>
                <a:gd name="T4" fmla="*/ 1335 w 1409"/>
                <a:gd name="T5" fmla="*/ 24 h 356"/>
                <a:gd name="T6" fmla="*/ 831 w 1409"/>
                <a:gd name="T7" fmla="*/ 125 h 356"/>
                <a:gd name="T8" fmla="*/ 147 w 1409"/>
                <a:gd name="T9" fmla="*/ 46 h 356"/>
                <a:gd name="T10" fmla="*/ 10 w 1409"/>
                <a:gd name="T11" fmla="*/ 118 h 356"/>
                <a:gd name="T12" fmla="*/ 89 w 1409"/>
                <a:gd name="T13" fmla="*/ 183 h 356"/>
                <a:gd name="T14" fmla="*/ 233 w 1409"/>
                <a:gd name="T15" fmla="*/ 233 h 356"/>
                <a:gd name="T16" fmla="*/ 543 w 1409"/>
                <a:gd name="T17" fmla="*/ 291 h 356"/>
                <a:gd name="T18" fmla="*/ 1003 w 1409"/>
                <a:gd name="T19" fmla="*/ 255 h 356"/>
                <a:gd name="T20" fmla="*/ 1119 w 1409"/>
                <a:gd name="T21" fmla="*/ 312 h 3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09"/>
                <a:gd name="T34" fmla="*/ 0 h 356"/>
                <a:gd name="T35" fmla="*/ 1409 w 1409"/>
                <a:gd name="T36" fmla="*/ 356 h 35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09" h="356">
                  <a:moveTo>
                    <a:pt x="1162" y="356"/>
                  </a:moveTo>
                  <a:cubicBezTo>
                    <a:pt x="1181" y="342"/>
                    <a:pt x="1248" y="324"/>
                    <a:pt x="1277" y="269"/>
                  </a:cubicBezTo>
                  <a:cubicBezTo>
                    <a:pt x="1306" y="214"/>
                    <a:pt x="1409" y="48"/>
                    <a:pt x="1335" y="24"/>
                  </a:cubicBezTo>
                  <a:cubicBezTo>
                    <a:pt x="1261" y="0"/>
                    <a:pt x="1029" y="121"/>
                    <a:pt x="831" y="125"/>
                  </a:cubicBezTo>
                  <a:cubicBezTo>
                    <a:pt x="633" y="129"/>
                    <a:pt x="284" y="47"/>
                    <a:pt x="147" y="46"/>
                  </a:cubicBezTo>
                  <a:cubicBezTo>
                    <a:pt x="10" y="45"/>
                    <a:pt x="20" y="95"/>
                    <a:pt x="10" y="118"/>
                  </a:cubicBezTo>
                  <a:cubicBezTo>
                    <a:pt x="0" y="141"/>
                    <a:pt x="52" y="164"/>
                    <a:pt x="89" y="183"/>
                  </a:cubicBezTo>
                  <a:cubicBezTo>
                    <a:pt x="126" y="202"/>
                    <a:pt x="158" y="215"/>
                    <a:pt x="233" y="233"/>
                  </a:cubicBezTo>
                  <a:cubicBezTo>
                    <a:pt x="308" y="251"/>
                    <a:pt x="415" y="287"/>
                    <a:pt x="543" y="291"/>
                  </a:cubicBezTo>
                  <a:cubicBezTo>
                    <a:pt x="671" y="295"/>
                    <a:pt x="907" y="252"/>
                    <a:pt x="1003" y="255"/>
                  </a:cubicBezTo>
                  <a:cubicBezTo>
                    <a:pt x="1099" y="258"/>
                    <a:pt x="1095" y="300"/>
                    <a:pt x="1119" y="312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</p:grpSp>
      <p:cxnSp>
        <p:nvCxnSpPr>
          <p:cNvPr id="121884" name="AutoShape 27"/>
          <p:cNvCxnSpPr>
            <a:cxnSpLocks noChangeShapeType="1"/>
            <a:stCxn id="121883" idx="0"/>
            <a:endCxn id="121883" idx="10"/>
          </p:cNvCxnSpPr>
          <p:nvPr/>
        </p:nvCxnSpPr>
        <p:spPr bwMode="auto">
          <a:xfrm flipH="1" flipV="1">
            <a:off x="4797778" y="2955925"/>
            <a:ext cx="81844" cy="523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2544234" y="4114801"/>
            <a:ext cx="4953000" cy="708025"/>
            <a:chOff x="1338" y="3183"/>
            <a:chExt cx="2340" cy="595"/>
          </a:xfrm>
        </p:grpSpPr>
        <p:sp>
          <p:nvSpPr>
            <p:cNvPr id="121886" name="Freeform 29"/>
            <p:cNvSpPr>
              <a:spLocks/>
            </p:cNvSpPr>
            <p:nvPr/>
          </p:nvSpPr>
          <p:spPr bwMode="auto">
            <a:xfrm>
              <a:off x="1344" y="3183"/>
              <a:ext cx="2334" cy="363"/>
            </a:xfrm>
            <a:custGeom>
              <a:avLst/>
              <a:gdLst>
                <a:gd name="T0" fmla="*/ 0 w 2334"/>
                <a:gd name="T1" fmla="*/ 363 h 363"/>
                <a:gd name="T2" fmla="*/ 540 w 2334"/>
                <a:gd name="T3" fmla="*/ 213 h 363"/>
                <a:gd name="T4" fmla="*/ 1512 w 2334"/>
                <a:gd name="T5" fmla="*/ 69 h 363"/>
                <a:gd name="T6" fmla="*/ 2034 w 2334"/>
                <a:gd name="T7" fmla="*/ 3 h 363"/>
                <a:gd name="T8" fmla="*/ 2334 w 2334"/>
                <a:gd name="T9" fmla="*/ 51 h 3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34"/>
                <a:gd name="T16" fmla="*/ 0 h 363"/>
                <a:gd name="T17" fmla="*/ 2334 w 2334"/>
                <a:gd name="T18" fmla="*/ 363 h 3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34" h="363">
                  <a:moveTo>
                    <a:pt x="0" y="363"/>
                  </a:moveTo>
                  <a:cubicBezTo>
                    <a:pt x="90" y="337"/>
                    <a:pt x="288" y="262"/>
                    <a:pt x="540" y="213"/>
                  </a:cubicBezTo>
                  <a:cubicBezTo>
                    <a:pt x="792" y="164"/>
                    <a:pt x="1263" y="104"/>
                    <a:pt x="1512" y="69"/>
                  </a:cubicBezTo>
                  <a:cubicBezTo>
                    <a:pt x="1761" y="34"/>
                    <a:pt x="1897" y="6"/>
                    <a:pt x="2034" y="3"/>
                  </a:cubicBezTo>
                  <a:cubicBezTo>
                    <a:pt x="2171" y="0"/>
                    <a:pt x="2272" y="41"/>
                    <a:pt x="2334" y="5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887" name="Freeform 30"/>
            <p:cNvSpPr>
              <a:spLocks/>
            </p:cNvSpPr>
            <p:nvPr/>
          </p:nvSpPr>
          <p:spPr bwMode="auto">
            <a:xfrm>
              <a:off x="1338" y="3515"/>
              <a:ext cx="2280" cy="263"/>
            </a:xfrm>
            <a:custGeom>
              <a:avLst/>
              <a:gdLst>
                <a:gd name="T0" fmla="*/ 0 w 2280"/>
                <a:gd name="T1" fmla="*/ 151 h 263"/>
                <a:gd name="T2" fmla="*/ 360 w 2280"/>
                <a:gd name="T3" fmla="*/ 259 h 263"/>
                <a:gd name="T4" fmla="*/ 1044 w 2280"/>
                <a:gd name="T5" fmla="*/ 175 h 263"/>
                <a:gd name="T6" fmla="*/ 1956 w 2280"/>
                <a:gd name="T7" fmla="*/ 19 h 263"/>
                <a:gd name="T8" fmla="*/ 2280 w 2280"/>
                <a:gd name="T9" fmla="*/ 61 h 2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0"/>
                <a:gd name="T16" fmla="*/ 0 h 263"/>
                <a:gd name="T17" fmla="*/ 2280 w 2280"/>
                <a:gd name="T18" fmla="*/ 263 h 2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0" h="263">
                  <a:moveTo>
                    <a:pt x="0" y="151"/>
                  </a:moveTo>
                  <a:cubicBezTo>
                    <a:pt x="59" y="169"/>
                    <a:pt x="186" y="255"/>
                    <a:pt x="360" y="259"/>
                  </a:cubicBezTo>
                  <a:cubicBezTo>
                    <a:pt x="534" y="263"/>
                    <a:pt x="778" y="215"/>
                    <a:pt x="1044" y="175"/>
                  </a:cubicBezTo>
                  <a:cubicBezTo>
                    <a:pt x="1310" y="135"/>
                    <a:pt x="1750" y="38"/>
                    <a:pt x="1956" y="19"/>
                  </a:cubicBezTo>
                  <a:cubicBezTo>
                    <a:pt x="2162" y="0"/>
                    <a:pt x="2213" y="52"/>
                    <a:pt x="2280" y="6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888" name="Text Box 31"/>
            <p:cNvSpPr txBox="1">
              <a:spLocks noChangeArrowheads="1"/>
            </p:cNvSpPr>
            <p:nvPr/>
          </p:nvSpPr>
          <p:spPr bwMode="auto">
            <a:xfrm>
              <a:off x="1888" y="3459"/>
              <a:ext cx="590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Rectum</a:t>
              </a:r>
            </a:p>
          </p:txBody>
        </p:sp>
      </p:grpSp>
      <p:sp>
        <p:nvSpPr>
          <p:cNvPr id="121889" name="Freeform 32"/>
          <p:cNvSpPr>
            <a:spLocks/>
          </p:cNvSpPr>
          <p:nvPr/>
        </p:nvSpPr>
        <p:spPr bwMode="auto">
          <a:xfrm>
            <a:off x="2413000" y="3530600"/>
            <a:ext cx="239889" cy="69850"/>
          </a:xfrm>
          <a:custGeom>
            <a:avLst/>
            <a:gdLst>
              <a:gd name="T0" fmla="*/ 270008050 w 113"/>
              <a:gd name="T1" fmla="*/ 9810967 h 59"/>
              <a:gd name="T2" fmla="*/ 67501482 w 113"/>
              <a:gd name="T3" fmla="*/ 9810967 h 59"/>
              <a:gd name="T4" fmla="*/ 67501482 w 113"/>
              <a:gd name="T5" fmla="*/ 72884331 h 59"/>
              <a:gd name="T6" fmla="*/ 477016146 w 113"/>
              <a:gd name="T7" fmla="*/ 72884331 h 59"/>
              <a:gd name="T8" fmla="*/ 270008050 w 113"/>
              <a:gd name="T9" fmla="*/ 72884331 h 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"/>
              <a:gd name="T16" fmla="*/ 0 h 59"/>
              <a:gd name="T17" fmla="*/ 113 w 113"/>
              <a:gd name="T18" fmla="*/ 59 h 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" h="59">
                <a:moveTo>
                  <a:pt x="60" y="7"/>
                </a:moveTo>
                <a:cubicBezTo>
                  <a:pt x="41" y="3"/>
                  <a:pt x="22" y="0"/>
                  <a:pt x="15" y="7"/>
                </a:cubicBezTo>
                <a:cubicBezTo>
                  <a:pt x="8" y="14"/>
                  <a:pt x="0" y="45"/>
                  <a:pt x="15" y="52"/>
                </a:cubicBezTo>
                <a:cubicBezTo>
                  <a:pt x="30" y="59"/>
                  <a:pt x="99" y="52"/>
                  <a:pt x="106" y="52"/>
                </a:cubicBezTo>
                <a:cubicBezTo>
                  <a:pt x="113" y="52"/>
                  <a:pt x="86" y="52"/>
                  <a:pt x="60" y="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400">
              <a:latin typeface="Times New Roman" pitchFamily="18" charset="0"/>
            </a:endParaRPr>
          </a:p>
        </p:txBody>
      </p:sp>
      <p:sp>
        <p:nvSpPr>
          <p:cNvPr id="121890" name="Freeform 33"/>
          <p:cNvSpPr>
            <a:spLocks/>
          </p:cNvSpPr>
          <p:nvPr/>
        </p:nvSpPr>
        <p:spPr bwMode="auto">
          <a:xfrm>
            <a:off x="2411590" y="4171950"/>
            <a:ext cx="310444" cy="374650"/>
          </a:xfrm>
          <a:custGeom>
            <a:avLst/>
            <a:gdLst>
              <a:gd name="T0" fmla="*/ 577955858 w 147"/>
              <a:gd name="T1" fmla="*/ 21353858 h 314"/>
              <a:gd name="T2" fmla="*/ 174730827 w 147"/>
              <a:gd name="T3" fmla="*/ 21353858 h 314"/>
              <a:gd name="T4" fmla="*/ 13440832 w 147"/>
              <a:gd name="T5" fmla="*/ 149479363 h 314"/>
              <a:gd name="T6" fmla="*/ 94085827 w 147"/>
              <a:gd name="T7" fmla="*/ 371563318 h 314"/>
              <a:gd name="T8" fmla="*/ 336020826 w 147"/>
              <a:gd name="T9" fmla="*/ 439896349 h 314"/>
              <a:gd name="T10" fmla="*/ 658600824 w 147"/>
              <a:gd name="T11" fmla="*/ 414271015 h 3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7"/>
              <a:gd name="T19" fmla="*/ 0 h 314"/>
              <a:gd name="T20" fmla="*/ 147 w 147"/>
              <a:gd name="T21" fmla="*/ 314 h 3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7" h="314">
                <a:moveTo>
                  <a:pt x="129" y="15"/>
                </a:moveTo>
                <a:cubicBezTo>
                  <a:pt x="114" y="15"/>
                  <a:pt x="60" y="0"/>
                  <a:pt x="39" y="15"/>
                </a:cubicBezTo>
                <a:cubicBezTo>
                  <a:pt x="18" y="30"/>
                  <a:pt x="6" y="64"/>
                  <a:pt x="3" y="105"/>
                </a:cubicBezTo>
                <a:cubicBezTo>
                  <a:pt x="0" y="146"/>
                  <a:pt x="9" y="227"/>
                  <a:pt x="21" y="261"/>
                </a:cubicBezTo>
                <a:cubicBezTo>
                  <a:pt x="33" y="295"/>
                  <a:pt x="54" y="304"/>
                  <a:pt x="75" y="309"/>
                </a:cubicBezTo>
                <a:cubicBezTo>
                  <a:pt x="96" y="314"/>
                  <a:pt x="132" y="295"/>
                  <a:pt x="147" y="29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400">
              <a:latin typeface="Times New Roman" pitchFamily="18" charset="0"/>
            </a:endParaRPr>
          </a:p>
        </p:txBody>
      </p: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468489" y="3500438"/>
            <a:ext cx="3125612" cy="809625"/>
            <a:chOff x="95" y="2850"/>
            <a:chExt cx="1477" cy="680"/>
          </a:xfrm>
        </p:grpSpPr>
        <p:sp>
          <p:nvSpPr>
            <p:cNvPr id="121892" name="Freeform 35"/>
            <p:cNvSpPr>
              <a:spLocks/>
            </p:cNvSpPr>
            <p:nvPr/>
          </p:nvSpPr>
          <p:spPr bwMode="auto">
            <a:xfrm>
              <a:off x="95" y="2850"/>
              <a:ext cx="1477" cy="573"/>
            </a:xfrm>
            <a:custGeom>
              <a:avLst/>
              <a:gdLst>
                <a:gd name="T0" fmla="*/ 109 w 1477"/>
                <a:gd name="T1" fmla="*/ 240 h 573"/>
                <a:gd name="T2" fmla="*/ 438 w 1477"/>
                <a:gd name="T3" fmla="*/ 212 h 573"/>
                <a:gd name="T4" fmla="*/ 751 w 1477"/>
                <a:gd name="T5" fmla="*/ 120 h 573"/>
                <a:gd name="T6" fmla="*/ 1026 w 1477"/>
                <a:gd name="T7" fmla="*/ 38 h 573"/>
                <a:gd name="T8" fmla="*/ 1405 w 1477"/>
                <a:gd name="T9" fmla="*/ 42 h 573"/>
                <a:gd name="T10" fmla="*/ 1459 w 1477"/>
                <a:gd name="T11" fmla="*/ 288 h 573"/>
                <a:gd name="T12" fmla="*/ 1417 w 1477"/>
                <a:gd name="T13" fmla="*/ 468 h 573"/>
                <a:gd name="T14" fmla="*/ 1285 w 1477"/>
                <a:gd name="T15" fmla="*/ 552 h 573"/>
                <a:gd name="T16" fmla="*/ 1093 w 1477"/>
                <a:gd name="T17" fmla="*/ 570 h 573"/>
                <a:gd name="T18" fmla="*/ 932 w 1477"/>
                <a:gd name="T19" fmla="*/ 570 h 573"/>
                <a:gd name="T20" fmla="*/ 367 w 1477"/>
                <a:gd name="T21" fmla="*/ 564 h 573"/>
                <a:gd name="T22" fmla="*/ 55 w 1477"/>
                <a:gd name="T23" fmla="*/ 516 h 573"/>
                <a:gd name="T24" fmla="*/ 37 w 1477"/>
                <a:gd name="T25" fmla="*/ 456 h 573"/>
                <a:gd name="T26" fmla="*/ 85 w 1477"/>
                <a:gd name="T27" fmla="*/ 426 h 573"/>
                <a:gd name="T28" fmla="*/ 133 w 1477"/>
                <a:gd name="T29" fmla="*/ 420 h 573"/>
                <a:gd name="T30" fmla="*/ 145 w 1477"/>
                <a:gd name="T31" fmla="*/ 408 h 573"/>
                <a:gd name="T32" fmla="*/ 145 w 1477"/>
                <a:gd name="T33" fmla="*/ 372 h 573"/>
                <a:gd name="T34" fmla="*/ 49 w 1477"/>
                <a:gd name="T35" fmla="*/ 354 h 573"/>
                <a:gd name="T36" fmla="*/ 55 w 1477"/>
                <a:gd name="T37" fmla="*/ 270 h 573"/>
                <a:gd name="T38" fmla="*/ 174 w 1477"/>
                <a:gd name="T39" fmla="*/ 237 h 57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77"/>
                <a:gd name="T61" fmla="*/ 0 h 573"/>
                <a:gd name="T62" fmla="*/ 1477 w 1477"/>
                <a:gd name="T63" fmla="*/ 573 h 57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77" h="573">
                  <a:moveTo>
                    <a:pt x="109" y="240"/>
                  </a:moveTo>
                  <a:cubicBezTo>
                    <a:pt x="163" y="235"/>
                    <a:pt x="331" y="232"/>
                    <a:pt x="438" y="212"/>
                  </a:cubicBezTo>
                  <a:cubicBezTo>
                    <a:pt x="545" y="192"/>
                    <a:pt x="653" y="149"/>
                    <a:pt x="751" y="120"/>
                  </a:cubicBezTo>
                  <a:cubicBezTo>
                    <a:pt x="849" y="91"/>
                    <a:pt x="917" y="51"/>
                    <a:pt x="1026" y="38"/>
                  </a:cubicBezTo>
                  <a:cubicBezTo>
                    <a:pt x="1135" y="25"/>
                    <a:pt x="1333" y="0"/>
                    <a:pt x="1405" y="42"/>
                  </a:cubicBezTo>
                  <a:cubicBezTo>
                    <a:pt x="1477" y="84"/>
                    <a:pt x="1457" y="217"/>
                    <a:pt x="1459" y="288"/>
                  </a:cubicBezTo>
                  <a:cubicBezTo>
                    <a:pt x="1461" y="359"/>
                    <a:pt x="1446" y="424"/>
                    <a:pt x="1417" y="468"/>
                  </a:cubicBezTo>
                  <a:cubicBezTo>
                    <a:pt x="1388" y="512"/>
                    <a:pt x="1339" y="535"/>
                    <a:pt x="1285" y="552"/>
                  </a:cubicBezTo>
                  <a:cubicBezTo>
                    <a:pt x="1231" y="569"/>
                    <a:pt x="1152" y="567"/>
                    <a:pt x="1093" y="570"/>
                  </a:cubicBezTo>
                  <a:cubicBezTo>
                    <a:pt x="1034" y="573"/>
                    <a:pt x="1053" y="571"/>
                    <a:pt x="932" y="570"/>
                  </a:cubicBezTo>
                  <a:cubicBezTo>
                    <a:pt x="811" y="569"/>
                    <a:pt x="513" y="573"/>
                    <a:pt x="367" y="564"/>
                  </a:cubicBezTo>
                  <a:cubicBezTo>
                    <a:pt x="221" y="555"/>
                    <a:pt x="110" y="534"/>
                    <a:pt x="55" y="516"/>
                  </a:cubicBezTo>
                  <a:cubicBezTo>
                    <a:pt x="0" y="498"/>
                    <a:pt x="32" y="471"/>
                    <a:pt x="37" y="456"/>
                  </a:cubicBezTo>
                  <a:cubicBezTo>
                    <a:pt x="42" y="441"/>
                    <a:pt x="69" y="432"/>
                    <a:pt x="85" y="426"/>
                  </a:cubicBezTo>
                  <a:cubicBezTo>
                    <a:pt x="101" y="420"/>
                    <a:pt x="123" y="423"/>
                    <a:pt x="133" y="420"/>
                  </a:cubicBezTo>
                  <a:cubicBezTo>
                    <a:pt x="143" y="417"/>
                    <a:pt x="143" y="416"/>
                    <a:pt x="145" y="408"/>
                  </a:cubicBezTo>
                  <a:cubicBezTo>
                    <a:pt x="147" y="400"/>
                    <a:pt x="161" y="381"/>
                    <a:pt x="145" y="372"/>
                  </a:cubicBezTo>
                  <a:cubicBezTo>
                    <a:pt x="129" y="363"/>
                    <a:pt x="64" y="371"/>
                    <a:pt x="49" y="354"/>
                  </a:cubicBezTo>
                  <a:cubicBezTo>
                    <a:pt x="34" y="337"/>
                    <a:pt x="34" y="289"/>
                    <a:pt x="55" y="270"/>
                  </a:cubicBezTo>
                  <a:cubicBezTo>
                    <a:pt x="76" y="251"/>
                    <a:pt x="149" y="244"/>
                    <a:pt x="174" y="237"/>
                  </a:cubicBezTo>
                </a:path>
              </a:pathLst>
            </a:custGeom>
            <a:solidFill>
              <a:srgbClr val="DDDDDD">
                <a:alpha val="79999"/>
              </a:srgbClr>
            </a:solidFill>
            <a:ln w="9525">
              <a:solidFill>
                <a:schemeClr val="tx1"/>
              </a:solidFill>
              <a:prstDash val="lgDashDotDot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893" name="Text Box 36"/>
            <p:cNvSpPr txBox="1">
              <a:spLocks noChangeArrowheads="1"/>
            </p:cNvSpPr>
            <p:nvPr/>
          </p:nvSpPr>
          <p:spPr bwMode="auto">
            <a:xfrm>
              <a:off x="255" y="3142"/>
              <a:ext cx="18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4</a:t>
              </a:r>
            </a:p>
          </p:txBody>
        </p:sp>
        <p:sp>
          <p:nvSpPr>
            <p:cNvPr id="121894" name="Freeform 37"/>
            <p:cNvSpPr>
              <a:spLocks/>
            </p:cNvSpPr>
            <p:nvPr/>
          </p:nvSpPr>
          <p:spPr bwMode="auto">
            <a:xfrm>
              <a:off x="340" y="2927"/>
              <a:ext cx="678" cy="147"/>
            </a:xfrm>
            <a:custGeom>
              <a:avLst/>
              <a:gdLst>
                <a:gd name="T0" fmla="*/ 0 w 678"/>
                <a:gd name="T1" fmla="*/ 147 h 147"/>
                <a:gd name="T2" fmla="*/ 90 w 678"/>
                <a:gd name="T3" fmla="*/ 57 h 147"/>
                <a:gd name="T4" fmla="*/ 336 w 678"/>
                <a:gd name="T5" fmla="*/ 9 h 147"/>
                <a:gd name="T6" fmla="*/ 678 w 678"/>
                <a:gd name="T7" fmla="*/ 3 h 1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8"/>
                <a:gd name="T13" fmla="*/ 0 h 147"/>
                <a:gd name="T14" fmla="*/ 678 w 678"/>
                <a:gd name="T15" fmla="*/ 147 h 1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8" h="147">
                  <a:moveTo>
                    <a:pt x="0" y="147"/>
                  </a:moveTo>
                  <a:cubicBezTo>
                    <a:pt x="15" y="132"/>
                    <a:pt x="34" y="80"/>
                    <a:pt x="90" y="57"/>
                  </a:cubicBezTo>
                  <a:cubicBezTo>
                    <a:pt x="146" y="34"/>
                    <a:pt x="238" y="18"/>
                    <a:pt x="336" y="9"/>
                  </a:cubicBezTo>
                  <a:cubicBezTo>
                    <a:pt x="434" y="0"/>
                    <a:pt x="607" y="4"/>
                    <a:pt x="678" y="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lgDashDotDot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895" name="Freeform 38"/>
            <p:cNvSpPr>
              <a:spLocks/>
            </p:cNvSpPr>
            <p:nvPr/>
          </p:nvSpPr>
          <p:spPr bwMode="auto">
            <a:xfrm>
              <a:off x="266" y="3380"/>
              <a:ext cx="806" cy="150"/>
            </a:xfrm>
            <a:custGeom>
              <a:avLst/>
              <a:gdLst>
                <a:gd name="T0" fmla="*/ 34 w 806"/>
                <a:gd name="T1" fmla="*/ 0 h 150"/>
                <a:gd name="T2" fmla="*/ 68 w 806"/>
                <a:gd name="T3" fmla="*/ 126 h 150"/>
                <a:gd name="T4" fmla="*/ 443 w 806"/>
                <a:gd name="T5" fmla="*/ 136 h 150"/>
                <a:gd name="T6" fmla="*/ 806 w 806"/>
                <a:gd name="T7" fmla="*/ 45 h 1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50"/>
                <a:gd name="T14" fmla="*/ 806 w 806"/>
                <a:gd name="T15" fmla="*/ 150 h 1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50">
                  <a:moveTo>
                    <a:pt x="34" y="0"/>
                  </a:moveTo>
                  <a:cubicBezTo>
                    <a:pt x="40" y="21"/>
                    <a:pt x="0" y="103"/>
                    <a:pt x="68" y="126"/>
                  </a:cubicBezTo>
                  <a:cubicBezTo>
                    <a:pt x="136" y="149"/>
                    <a:pt x="320" y="150"/>
                    <a:pt x="443" y="136"/>
                  </a:cubicBezTo>
                  <a:cubicBezTo>
                    <a:pt x="566" y="122"/>
                    <a:pt x="746" y="60"/>
                    <a:pt x="806" y="4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lgDashDotDot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</p:grpSp>
      <p:grpSp>
        <p:nvGrpSpPr>
          <p:cNvPr id="8" name="Group 39"/>
          <p:cNvGrpSpPr>
            <a:grpSpLocks/>
          </p:cNvGrpSpPr>
          <p:nvPr/>
        </p:nvGrpSpPr>
        <p:grpSpPr bwMode="auto">
          <a:xfrm>
            <a:off x="1404056" y="3484563"/>
            <a:ext cx="3550356" cy="744537"/>
            <a:chOff x="800" y="2642"/>
            <a:chExt cx="1678" cy="626"/>
          </a:xfrm>
        </p:grpSpPr>
        <p:sp>
          <p:nvSpPr>
            <p:cNvPr id="121897" name="Freeform 40"/>
            <p:cNvSpPr>
              <a:spLocks/>
            </p:cNvSpPr>
            <p:nvPr/>
          </p:nvSpPr>
          <p:spPr bwMode="auto">
            <a:xfrm>
              <a:off x="800" y="2642"/>
              <a:ext cx="1678" cy="556"/>
            </a:xfrm>
            <a:custGeom>
              <a:avLst/>
              <a:gdLst>
                <a:gd name="T0" fmla="*/ 120 w 1592"/>
                <a:gd name="T1" fmla="*/ 219 h 556"/>
                <a:gd name="T2" fmla="*/ 454 w 1592"/>
                <a:gd name="T3" fmla="*/ 204 h 556"/>
                <a:gd name="T4" fmla="*/ 735 w 1592"/>
                <a:gd name="T5" fmla="*/ 162 h 556"/>
                <a:gd name="T6" fmla="*/ 974 w 1592"/>
                <a:gd name="T7" fmla="*/ 120 h 556"/>
                <a:gd name="T8" fmla="*/ 1234 w 1592"/>
                <a:gd name="T9" fmla="*/ 48 h 556"/>
                <a:gd name="T10" fmla="*/ 1447 w 1592"/>
                <a:gd name="T11" fmla="*/ 0 h 556"/>
                <a:gd name="T12" fmla="*/ 1681 w 1592"/>
                <a:gd name="T13" fmla="*/ 48 h 556"/>
                <a:gd name="T14" fmla="*/ 1761 w 1592"/>
                <a:gd name="T15" fmla="*/ 272 h 556"/>
                <a:gd name="T16" fmla="*/ 1636 w 1592"/>
                <a:gd name="T17" fmla="*/ 437 h 556"/>
                <a:gd name="T18" fmla="*/ 1372 w 1592"/>
                <a:gd name="T19" fmla="*/ 507 h 556"/>
                <a:gd name="T20" fmla="*/ 1012 w 1592"/>
                <a:gd name="T21" fmla="*/ 551 h 556"/>
                <a:gd name="T22" fmla="*/ 348 w 1592"/>
                <a:gd name="T23" fmla="*/ 545 h 556"/>
                <a:gd name="T24" fmla="*/ 53 w 1592"/>
                <a:gd name="T25" fmla="*/ 500 h 556"/>
                <a:gd name="T26" fmla="*/ 28 w 1592"/>
                <a:gd name="T27" fmla="*/ 439 h 556"/>
                <a:gd name="T28" fmla="*/ 89 w 1592"/>
                <a:gd name="T29" fmla="*/ 408 h 556"/>
                <a:gd name="T30" fmla="*/ 191 w 1592"/>
                <a:gd name="T31" fmla="*/ 405 h 556"/>
                <a:gd name="T32" fmla="*/ 178 w 1592"/>
                <a:gd name="T33" fmla="*/ 333 h 556"/>
                <a:gd name="T34" fmla="*/ 46 w 1592"/>
                <a:gd name="T35" fmla="*/ 329 h 556"/>
                <a:gd name="T36" fmla="*/ 77 w 1592"/>
                <a:gd name="T37" fmla="*/ 237 h 556"/>
                <a:gd name="T38" fmla="*/ 120 w 1592"/>
                <a:gd name="T39" fmla="*/ 213 h 55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92"/>
                <a:gd name="T61" fmla="*/ 0 h 556"/>
                <a:gd name="T62" fmla="*/ 1592 w 1592"/>
                <a:gd name="T63" fmla="*/ 556 h 55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92" h="556">
                  <a:moveTo>
                    <a:pt x="108" y="219"/>
                  </a:moveTo>
                  <a:cubicBezTo>
                    <a:pt x="158" y="217"/>
                    <a:pt x="317" y="213"/>
                    <a:pt x="409" y="204"/>
                  </a:cubicBezTo>
                  <a:cubicBezTo>
                    <a:pt x="501" y="195"/>
                    <a:pt x="583" y="176"/>
                    <a:pt x="661" y="162"/>
                  </a:cubicBezTo>
                  <a:cubicBezTo>
                    <a:pt x="739" y="148"/>
                    <a:pt x="802" y="139"/>
                    <a:pt x="877" y="120"/>
                  </a:cubicBezTo>
                  <a:cubicBezTo>
                    <a:pt x="952" y="101"/>
                    <a:pt x="1040" y="68"/>
                    <a:pt x="1111" y="48"/>
                  </a:cubicBezTo>
                  <a:cubicBezTo>
                    <a:pt x="1182" y="28"/>
                    <a:pt x="1236" y="0"/>
                    <a:pt x="1303" y="0"/>
                  </a:cubicBezTo>
                  <a:cubicBezTo>
                    <a:pt x="1370" y="0"/>
                    <a:pt x="1466" y="3"/>
                    <a:pt x="1513" y="48"/>
                  </a:cubicBezTo>
                  <a:cubicBezTo>
                    <a:pt x="1560" y="93"/>
                    <a:pt x="1592" y="207"/>
                    <a:pt x="1585" y="272"/>
                  </a:cubicBezTo>
                  <a:cubicBezTo>
                    <a:pt x="1578" y="337"/>
                    <a:pt x="1530" y="398"/>
                    <a:pt x="1472" y="437"/>
                  </a:cubicBezTo>
                  <a:cubicBezTo>
                    <a:pt x="1414" y="476"/>
                    <a:pt x="1328" y="489"/>
                    <a:pt x="1235" y="507"/>
                  </a:cubicBezTo>
                  <a:cubicBezTo>
                    <a:pt x="1141" y="526"/>
                    <a:pt x="1065" y="545"/>
                    <a:pt x="911" y="551"/>
                  </a:cubicBezTo>
                  <a:cubicBezTo>
                    <a:pt x="757" y="556"/>
                    <a:pt x="457" y="553"/>
                    <a:pt x="313" y="545"/>
                  </a:cubicBezTo>
                  <a:cubicBezTo>
                    <a:pt x="169" y="537"/>
                    <a:pt x="95" y="517"/>
                    <a:pt x="47" y="500"/>
                  </a:cubicBezTo>
                  <a:cubicBezTo>
                    <a:pt x="0" y="483"/>
                    <a:pt x="20" y="454"/>
                    <a:pt x="26" y="439"/>
                  </a:cubicBezTo>
                  <a:cubicBezTo>
                    <a:pt x="31" y="424"/>
                    <a:pt x="56" y="414"/>
                    <a:pt x="80" y="408"/>
                  </a:cubicBezTo>
                  <a:cubicBezTo>
                    <a:pt x="104" y="402"/>
                    <a:pt x="159" y="417"/>
                    <a:pt x="172" y="405"/>
                  </a:cubicBezTo>
                  <a:cubicBezTo>
                    <a:pt x="185" y="393"/>
                    <a:pt x="182" y="346"/>
                    <a:pt x="160" y="333"/>
                  </a:cubicBezTo>
                  <a:cubicBezTo>
                    <a:pt x="138" y="320"/>
                    <a:pt x="57" y="345"/>
                    <a:pt x="42" y="329"/>
                  </a:cubicBezTo>
                  <a:cubicBezTo>
                    <a:pt x="27" y="313"/>
                    <a:pt x="58" y="257"/>
                    <a:pt x="69" y="237"/>
                  </a:cubicBezTo>
                  <a:cubicBezTo>
                    <a:pt x="80" y="218"/>
                    <a:pt x="99" y="218"/>
                    <a:pt x="108" y="213"/>
                  </a:cubicBezTo>
                </a:path>
              </a:pathLst>
            </a:custGeom>
            <a:solidFill>
              <a:srgbClr val="C0C0C0">
                <a:alpha val="50195"/>
              </a:srgbClr>
            </a:soli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898" name="Freeform 41"/>
            <p:cNvSpPr>
              <a:spLocks/>
            </p:cNvSpPr>
            <p:nvPr/>
          </p:nvSpPr>
          <p:spPr bwMode="auto">
            <a:xfrm>
              <a:off x="1001" y="2748"/>
              <a:ext cx="522" cy="108"/>
            </a:xfrm>
            <a:custGeom>
              <a:avLst/>
              <a:gdLst>
                <a:gd name="T0" fmla="*/ 51 w 522"/>
                <a:gd name="T1" fmla="*/ 108 h 108"/>
                <a:gd name="T2" fmla="*/ 67 w 522"/>
                <a:gd name="T3" fmla="*/ 48 h 108"/>
                <a:gd name="T4" fmla="*/ 453 w 522"/>
                <a:gd name="T5" fmla="*/ 42 h 108"/>
                <a:gd name="T6" fmla="*/ 483 w 522"/>
                <a:gd name="T7" fmla="*/ 6 h 108"/>
                <a:gd name="T8" fmla="*/ 325 w 522"/>
                <a:gd name="T9" fmla="*/ 3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2"/>
                <a:gd name="T16" fmla="*/ 0 h 108"/>
                <a:gd name="T17" fmla="*/ 522 w 522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2" h="108">
                  <a:moveTo>
                    <a:pt x="51" y="108"/>
                  </a:moveTo>
                  <a:cubicBezTo>
                    <a:pt x="54" y="98"/>
                    <a:pt x="0" y="59"/>
                    <a:pt x="67" y="48"/>
                  </a:cubicBezTo>
                  <a:cubicBezTo>
                    <a:pt x="134" y="37"/>
                    <a:pt x="384" y="49"/>
                    <a:pt x="453" y="42"/>
                  </a:cubicBezTo>
                  <a:cubicBezTo>
                    <a:pt x="522" y="35"/>
                    <a:pt x="504" y="12"/>
                    <a:pt x="483" y="6"/>
                  </a:cubicBezTo>
                  <a:cubicBezTo>
                    <a:pt x="462" y="0"/>
                    <a:pt x="358" y="4"/>
                    <a:pt x="325" y="3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899" name="Freeform 42"/>
            <p:cNvSpPr>
              <a:spLocks/>
            </p:cNvSpPr>
            <p:nvPr/>
          </p:nvSpPr>
          <p:spPr bwMode="auto">
            <a:xfrm>
              <a:off x="993" y="3186"/>
              <a:ext cx="438" cy="82"/>
            </a:xfrm>
            <a:custGeom>
              <a:avLst/>
              <a:gdLst>
                <a:gd name="T0" fmla="*/ 39 w 438"/>
                <a:gd name="T1" fmla="*/ 0 h 82"/>
                <a:gd name="T2" fmla="*/ 24 w 438"/>
                <a:gd name="T3" fmla="*/ 66 h 82"/>
                <a:gd name="T4" fmla="*/ 180 w 438"/>
                <a:gd name="T5" fmla="*/ 72 h 82"/>
                <a:gd name="T6" fmla="*/ 399 w 438"/>
                <a:gd name="T7" fmla="*/ 6 h 82"/>
                <a:gd name="T8" fmla="*/ 417 w 438"/>
                <a:gd name="T9" fmla="*/ 36 h 82"/>
                <a:gd name="T10" fmla="*/ 327 w 438"/>
                <a:gd name="T11" fmla="*/ 60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8"/>
                <a:gd name="T19" fmla="*/ 0 h 82"/>
                <a:gd name="T20" fmla="*/ 438 w 438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8" h="82">
                  <a:moveTo>
                    <a:pt x="39" y="0"/>
                  </a:moveTo>
                  <a:cubicBezTo>
                    <a:pt x="36" y="10"/>
                    <a:pt x="0" y="54"/>
                    <a:pt x="24" y="66"/>
                  </a:cubicBezTo>
                  <a:cubicBezTo>
                    <a:pt x="48" y="78"/>
                    <a:pt x="118" y="82"/>
                    <a:pt x="180" y="72"/>
                  </a:cubicBezTo>
                  <a:cubicBezTo>
                    <a:pt x="242" y="62"/>
                    <a:pt x="360" y="12"/>
                    <a:pt x="399" y="6"/>
                  </a:cubicBezTo>
                  <a:cubicBezTo>
                    <a:pt x="438" y="0"/>
                    <a:pt x="429" y="27"/>
                    <a:pt x="417" y="36"/>
                  </a:cubicBezTo>
                  <a:cubicBezTo>
                    <a:pt x="405" y="45"/>
                    <a:pt x="346" y="55"/>
                    <a:pt x="327" y="60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900" name="Text Box 43"/>
            <p:cNvSpPr txBox="1">
              <a:spLocks noChangeArrowheads="1"/>
            </p:cNvSpPr>
            <p:nvPr/>
          </p:nvSpPr>
          <p:spPr bwMode="auto">
            <a:xfrm>
              <a:off x="981" y="2916"/>
              <a:ext cx="181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</a:t>
              </a:r>
            </a:p>
          </p:txBody>
        </p:sp>
      </p:grpSp>
      <p:grpSp>
        <p:nvGrpSpPr>
          <p:cNvPr id="9" name="Group 44"/>
          <p:cNvGrpSpPr>
            <a:grpSpLocks/>
          </p:cNvGrpSpPr>
          <p:nvPr/>
        </p:nvGrpSpPr>
        <p:grpSpPr bwMode="auto">
          <a:xfrm>
            <a:off x="2339622" y="3284538"/>
            <a:ext cx="3896078" cy="944562"/>
            <a:chOff x="1251" y="2469"/>
            <a:chExt cx="1841" cy="794"/>
          </a:xfrm>
        </p:grpSpPr>
        <p:sp>
          <p:nvSpPr>
            <p:cNvPr id="121902" name="Freeform 45"/>
            <p:cNvSpPr>
              <a:spLocks/>
            </p:cNvSpPr>
            <p:nvPr/>
          </p:nvSpPr>
          <p:spPr bwMode="auto">
            <a:xfrm>
              <a:off x="1251" y="2469"/>
              <a:ext cx="1841" cy="709"/>
            </a:xfrm>
            <a:custGeom>
              <a:avLst/>
              <a:gdLst>
                <a:gd name="T0" fmla="*/ 158 w 1841"/>
                <a:gd name="T1" fmla="*/ 368 h 709"/>
                <a:gd name="T2" fmla="*/ 417 w 1841"/>
                <a:gd name="T3" fmla="*/ 345 h 709"/>
                <a:gd name="T4" fmla="*/ 393 w 1841"/>
                <a:gd name="T5" fmla="*/ 339 h 709"/>
                <a:gd name="T6" fmla="*/ 729 w 1841"/>
                <a:gd name="T7" fmla="*/ 291 h 709"/>
                <a:gd name="T8" fmla="*/ 1029 w 1841"/>
                <a:gd name="T9" fmla="*/ 225 h 709"/>
                <a:gd name="T10" fmla="*/ 1443 w 1841"/>
                <a:gd name="T11" fmla="*/ 33 h 709"/>
                <a:gd name="T12" fmla="*/ 1725 w 1841"/>
                <a:gd name="T13" fmla="*/ 39 h 709"/>
                <a:gd name="T14" fmla="*/ 1839 w 1841"/>
                <a:gd name="T15" fmla="*/ 267 h 709"/>
                <a:gd name="T16" fmla="*/ 1713 w 1841"/>
                <a:gd name="T17" fmla="*/ 483 h 709"/>
                <a:gd name="T18" fmla="*/ 1533 w 1841"/>
                <a:gd name="T19" fmla="*/ 591 h 709"/>
                <a:gd name="T20" fmla="*/ 1173 w 1841"/>
                <a:gd name="T21" fmla="*/ 669 h 709"/>
                <a:gd name="T22" fmla="*/ 831 w 1841"/>
                <a:gd name="T23" fmla="*/ 705 h 709"/>
                <a:gd name="T24" fmla="*/ 465 w 1841"/>
                <a:gd name="T25" fmla="*/ 691 h 709"/>
                <a:gd name="T26" fmla="*/ 70 w 1841"/>
                <a:gd name="T27" fmla="*/ 662 h 709"/>
                <a:gd name="T28" fmla="*/ 44 w 1841"/>
                <a:gd name="T29" fmla="*/ 581 h 709"/>
                <a:gd name="T30" fmla="*/ 101 w 1841"/>
                <a:gd name="T31" fmla="*/ 555 h 709"/>
                <a:gd name="T32" fmla="*/ 299 w 1841"/>
                <a:gd name="T33" fmla="*/ 545 h 709"/>
                <a:gd name="T34" fmla="*/ 283 w 1841"/>
                <a:gd name="T35" fmla="*/ 484 h 709"/>
                <a:gd name="T36" fmla="*/ 63 w 1841"/>
                <a:gd name="T37" fmla="*/ 453 h 709"/>
                <a:gd name="T38" fmla="*/ 69 w 1841"/>
                <a:gd name="T39" fmla="*/ 381 h 709"/>
                <a:gd name="T40" fmla="*/ 158 w 1841"/>
                <a:gd name="T41" fmla="*/ 373 h 70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841"/>
                <a:gd name="T64" fmla="*/ 0 h 709"/>
                <a:gd name="T65" fmla="*/ 1841 w 1841"/>
                <a:gd name="T66" fmla="*/ 709 h 70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841" h="709">
                  <a:moveTo>
                    <a:pt x="158" y="368"/>
                  </a:moveTo>
                  <a:cubicBezTo>
                    <a:pt x="201" y="364"/>
                    <a:pt x="378" y="350"/>
                    <a:pt x="417" y="345"/>
                  </a:cubicBezTo>
                  <a:cubicBezTo>
                    <a:pt x="456" y="340"/>
                    <a:pt x="341" y="348"/>
                    <a:pt x="393" y="339"/>
                  </a:cubicBezTo>
                  <a:cubicBezTo>
                    <a:pt x="445" y="330"/>
                    <a:pt x="623" y="310"/>
                    <a:pt x="729" y="291"/>
                  </a:cubicBezTo>
                  <a:cubicBezTo>
                    <a:pt x="835" y="272"/>
                    <a:pt x="910" y="268"/>
                    <a:pt x="1029" y="225"/>
                  </a:cubicBezTo>
                  <a:cubicBezTo>
                    <a:pt x="1148" y="182"/>
                    <a:pt x="1327" y="64"/>
                    <a:pt x="1443" y="33"/>
                  </a:cubicBezTo>
                  <a:cubicBezTo>
                    <a:pt x="1559" y="2"/>
                    <a:pt x="1659" y="0"/>
                    <a:pt x="1725" y="39"/>
                  </a:cubicBezTo>
                  <a:cubicBezTo>
                    <a:pt x="1791" y="78"/>
                    <a:pt x="1841" y="193"/>
                    <a:pt x="1839" y="267"/>
                  </a:cubicBezTo>
                  <a:cubicBezTo>
                    <a:pt x="1837" y="341"/>
                    <a:pt x="1764" y="429"/>
                    <a:pt x="1713" y="483"/>
                  </a:cubicBezTo>
                  <a:cubicBezTo>
                    <a:pt x="1662" y="537"/>
                    <a:pt x="1623" y="560"/>
                    <a:pt x="1533" y="591"/>
                  </a:cubicBezTo>
                  <a:cubicBezTo>
                    <a:pt x="1443" y="622"/>
                    <a:pt x="1290" y="650"/>
                    <a:pt x="1173" y="669"/>
                  </a:cubicBezTo>
                  <a:cubicBezTo>
                    <a:pt x="1056" y="688"/>
                    <a:pt x="949" y="701"/>
                    <a:pt x="831" y="705"/>
                  </a:cubicBezTo>
                  <a:cubicBezTo>
                    <a:pt x="713" y="709"/>
                    <a:pt x="592" y="698"/>
                    <a:pt x="465" y="691"/>
                  </a:cubicBezTo>
                  <a:cubicBezTo>
                    <a:pt x="338" y="684"/>
                    <a:pt x="140" y="680"/>
                    <a:pt x="70" y="662"/>
                  </a:cubicBezTo>
                  <a:cubicBezTo>
                    <a:pt x="0" y="644"/>
                    <a:pt x="39" y="598"/>
                    <a:pt x="44" y="581"/>
                  </a:cubicBezTo>
                  <a:cubicBezTo>
                    <a:pt x="50" y="563"/>
                    <a:pt x="59" y="561"/>
                    <a:pt x="101" y="555"/>
                  </a:cubicBezTo>
                  <a:cubicBezTo>
                    <a:pt x="144" y="549"/>
                    <a:pt x="268" y="557"/>
                    <a:pt x="299" y="545"/>
                  </a:cubicBezTo>
                  <a:cubicBezTo>
                    <a:pt x="329" y="533"/>
                    <a:pt x="322" y="499"/>
                    <a:pt x="283" y="484"/>
                  </a:cubicBezTo>
                  <a:cubicBezTo>
                    <a:pt x="244" y="469"/>
                    <a:pt x="99" y="470"/>
                    <a:pt x="63" y="453"/>
                  </a:cubicBezTo>
                  <a:cubicBezTo>
                    <a:pt x="27" y="436"/>
                    <a:pt x="53" y="394"/>
                    <a:pt x="69" y="381"/>
                  </a:cubicBezTo>
                  <a:cubicBezTo>
                    <a:pt x="85" y="368"/>
                    <a:pt x="140" y="375"/>
                    <a:pt x="158" y="373"/>
                  </a:cubicBezTo>
                </a:path>
              </a:pathLst>
            </a:custGeom>
            <a:solidFill>
              <a:srgbClr val="B2B2B2">
                <a:alpha val="79999"/>
              </a:srgbClr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903" name="Freeform 46"/>
            <p:cNvSpPr>
              <a:spLocks/>
            </p:cNvSpPr>
            <p:nvPr/>
          </p:nvSpPr>
          <p:spPr bwMode="auto">
            <a:xfrm>
              <a:off x="1344" y="2747"/>
              <a:ext cx="396" cy="67"/>
            </a:xfrm>
            <a:custGeom>
              <a:avLst/>
              <a:gdLst>
                <a:gd name="T0" fmla="*/ 216 w 396"/>
                <a:gd name="T1" fmla="*/ 67 h 67"/>
                <a:gd name="T2" fmla="*/ 324 w 396"/>
                <a:gd name="T3" fmla="*/ 43 h 67"/>
                <a:gd name="T4" fmla="*/ 342 w 396"/>
                <a:gd name="T5" fmla="*/ 7 h 67"/>
                <a:gd name="T6" fmla="*/ 0 w 396"/>
                <a:gd name="T7" fmla="*/ 1 h 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6"/>
                <a:gd name="T13" fmla="*/ 0 h 67"/>
                <a:gd name="T14" fmla="*/ 396 w 396"/>
                <a:gd name="T15" fmla="*/ 67 h 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6" h="67">
                  <a:moveTo>
                    <a:pt x="216" y="67"/>
                  </a:moveTo>
                  <a:cubicBezTo>
                    <a:pt x="234" y="63"/>
                    <a:pt x="303" y="53"/>
                    <a:pt x="324" y="43"/>
                  </a:cubicBezTo>
                  <a:cubicBezTo>
                    <a:pt x="345" y="33"/>
                    <a:pt x="396" y="14"/>
                    <a:pt x="342" y="7"/>
                  </a:cubicBezTo>
                  <a:cubicBezTo>
                    <a:pt x="288" y="0"/>
                    <a:pt x="71" y="2"/>
                    <a:pt x="0" y="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904" name="Freeform 47"/>
            <p:cNvSpPr>
              <a:spLocks/>
            </p:cNvSpPr>
            <p:nvPr/>
          </p:nvSpPr>
          <p:spPr bwMode="auto">
            <a:xfrm>
              <a:off x="1344" y="3150"/>
              <a:ext cx="343" cy="113"/>
            </a:xfrm>
            <a:custGeom>
              <a:avLst/>
              <a:gdLst>
                <a:gd name="T0" fmla="*/ 168 w 343"/>
                <a:gd name="T1" fmla="*/ 0 h 113"/>
                <a:gd name="T2" fmla="*/ 324 w 343"/>
                <a:gd name="T3" fmla="*/ 30 h 113"/>
                <a:gd name="T4" fmla="*/ 282 w 343"/>
                <a:gd name="T5" fmla="*/ 102 h 113"/>
                <a:gd name="T6" fmla="*/ 168 w 343"/>
                <a:gd name="T7" fmla="*/ 96 h 113"/>
                <a:gd name="T8" fmla="*/ 0 w 343"/>
                <a:gd name="T9" fmla="*/ 93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3"/>
                <a:gd name="T16" fmla="*/ 0 h 113"/>
                <a:gd name="T17" fmla="*/ 343 w 343"/>
                <a:gd name="T18" fmla="*/ 113 h 1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3" h="113">
                  <a:moveTo>
                    <a:pt x="168" y="0"/>
                  </a:moveTo>
                  <a:cubicBezTo>
                    <a:pt x="194" y="5"/>
                    <a:pt x="305" y="13"/>
                    <a:pt x="324" y="30"/>
                  </a:cubicBezTo>
                  <a:cubicBezTo>
                    <a:pt x="343" y="47"/>
                    <a:pt x="308" y="91"/>
                    <a:pt x="282" y="102"/>
                  </a:cubicBezTo>
                  <a:cubicBezTo>
                    <a:pt x="256" y="113"/>
                    <a:pt x="215" y="98"/>
                    <a:pt x="168" y="96"/>
                  </a:cubicBezTo>
                  <a:cubicBezTo>
                    <a:pt x="121" y="94"/>
                    <a:pt x="35" y="94"/>
                    <a:pt x="0" y="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905" name="Text Box 48"/>
            <p:cNvSpPr txBox="1">
              <a:spLocks noChangeArrowheads="1"/>
            </p:cNvSpPr>
            <p:nvPr/>
          </p:nvSpPr>
          <p:spPr bwMode="auto">
            <a:xfrm>
              <a:off x="1571" y="2869"/>
              <a:ext cx="181" cy="257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2</a:t>
              </a:r>
            </a:p>
          </p:txBody>
        </p:sp>
      </p:grpSp>
      <p:grpSp>
        <p:nvGrpSpPr>
          <p:cNvPr id="10" name="Group 49"/>
          <p:cNvGrpSpPr>
            <a:grpSpLocks/>
          </p:cNvGrpSpPr>
          <p:nvPr/>
        </p:nvGrpSpPr>
        <p:grpSpPr bwMode="auto">
          <a:xfrm>
            <a:off x="2506134" y="2632076"/>
            <a:ext cx="5185834" cy="1566863"/>
            <a:chOff x="1048" y="2119"/>
            <a:chExt cx="2450" cy="1317"/>
          </a:xfrm>
        </p:grpSpPr>
        <p:sp>
          <p:nvSpPr>
            <p:cNvPr id="121907" name="Text Box 50"/>
            <p:cNvSpPr txBox="1">
              <a:spLocks noChangeArrowheads="1"/>
            </p:cNvSpPr>
            <p:nvPr/>
          </p:nvSpPr>
          <p:spPr bwMode="auto">
            <a:xfrm>
              <a:off x="2206" y="2972"/>
              <a:ext cx="181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AU" sz="1400"/>
                <a:t>1</a:t>
              </a:r>
              <a:endParaRPr lang="en-US" sz="1400"/>
            </a:p>
          </p:txBody>
        </p:sp>
        <p:sp>
          <p:nvSpPr>
            <p:cNvPr id="121908" name="Freeform 51"/>
            <p:cNvSpPr>
              <a:spLocks/>
            </p:cNvSpPr>
            <p:nvPr/>
          </p:nvSpPr>
          <p:spPr bwMode="auto">
            <a:xfrm>
              <a:off x="1066" y="2842"/>
              <a:ext cx="966" cy="128"/>
            </a:xfrm>
            <a:custGeom>
              <a:avLst/>
              <a:gdLst>
                <a:gd name="T0" fmla="*/ 0 w 966"/>
                <a:gd name="T1" fmla="*/ 88 h 128"/>
                <a:gd name="T2" fmla="*/ 560 w 966"/>
                <a:gd name="T3" fmla="*/ 56 h 128"/>
                <a:gd name="T4" fmla="*/ 836 w 966"/>
                <a:gd name="T5" fmla="*/ 2 h 128"/>
                <a:gd name="T6" fmla="*/ 962 w 966"/>
                <a:gd name="T7" fmla="*/ 68 h 128"/>
                <a:gd name="T8" fmla="*/ 860 w 966"/>
                <a:gd name="T9" fmla="*/ 128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6"/>
                <a:gd name="T16" fmla="*/ 0 h 128"/>
                <a:gd name="T17" fmla="*/ 966 w 966"/>
                <a:gd name="T18" fmla="*/ 128 h 1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6" h="128">
                  <a:moveTo>
                    <a:pt x="0" y="88"/>
                  </a:moveTo>
                  <a:cubicBezTo>
                    <a:pt x="93" y="83"/>
                    <a:pt x="421" y="70"/>
                    <a:pt x="560" y="56"/>
                  </a:cubicBezTo>
                  <a:cubicBezTo>
                    <a:pt x="699" y="42"/>
                    <a:pt x="769" y="0"/>
                    <a:pt x="836" y="2"/>
                  </a:cubicBezTo>
                  <a:cubicBezTo>
                    <a:pt x="903" y="4"/>
                    <a:pt x="958" y="47"/>
                    <a:pt x="962" y="68"/>
                  </a:cubicBezTo>
                  <a:cubicBezTo>
                    <a:pt x="966" y="89"/>
                    <a:pt x="881" y="116"/>
                    <a:pt x="860" y="128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909" name="Freeform 52"/>
            <p:cNvSpPr>
              <a:spLocks/>
            </p:cNvSpPr>
            <p:nvPr/>
          </p:nvSpPr>
          <p:spPr bwMode="auto">
            <a:xfrm>
              <a:off x="1048" y="3322"/>
              <a:ext cx="994" cy="114"/>
            </a:xfrm>
            <a:custGeom>
              <a:avLst/>
              <a:gdLst>
                <a:gd name="T0" fmla="*/ 0 w 994"/>
                <a:gd name="T1" fmla="*/ 94 h 114"/>
                <a:gd name="T2" fmla="*/ 594 w 994"/>
                <a:gd name="T3" fmla="*/ 112 h 114"/>
                <a:gd name="T4" fmla="*/ 722 w 994"/>
                <a:gd name="T5" fmla="*/ 104 h 114"/>
                <a:gd name="T6" fmla="*/ 812 w 994"/>
                <a:gd name="T7" fmla="*/ 98 h 114"/>
                <a:gd name="T8" fmla="*/ 932 w 994"/>
                <a:gd name="T9" fmla="*/ 68 h 114"/>
                <a:gd name="T10" fmla="*/ 992 w 994"/>
                <a:gd name="T11" fmla="*/ 8 h 114"/>
                <a:gd name="T12" fmla="*/ 920 w 994"/>
                <a:gd name="T13" fmla="*/ 20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94"/>
                <a:gd name="T22" fmla="*/ 0 h 114"/>
                <a:gd name="T23" fmla="*/ 994 w 994"/>
                <a:gd name="T24" fmla="*/ 114 h 1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94" h="114">
                  <a:moveTo>
                    <a:pt x="0" y="94"/>
                  </a:moveTo>
                  <a:cubicBezTo>
                    <a:pt x="99" y="97"/>
                    <a:pt x="474" y="110"/>
                    <a:pt x="594" y="112"/>
                  </a:cubicBezTo>
                  <a:cubicBezTo>
                    <a:pt x="714" y="114"/>
                    <a:pt x="686" y="106"/>
                    <a:pt x="722" y="104"/>
                  </a:cubicBezTo>
                  <a:cubicBezTo>
                    <a:pt x="758" y="102"/>
                    <a:pt x="777" y="104"/>
                    <a:pt x="812" y="98"/>
                  </a:cubicBezTo>
                  <a:cubicBezTo>
                    <a:pt x="847" y="92"/>
                    <a:pt x="902" y="83"/>
                    <a:pt x="932" y="68"/>
                  </a:cubicBezTo>
                  <a:cubicBezTo>
                    <a:pt x="962" y="53"/>
                    <a:pt x="994" y="16"/>
                    <a:pt x="992" y="8"/>
                  </a:cubicBezTo>
                  <a:cubicBezTo>
                    <a:pt x="990" y="0"/>
                    <a:pt x="935" y="18"/>
                    <a:pt x="920" y="20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21910" name="Freeform 53"/>
            <p:cNvSpPr>
              <a:spLocks/>
            </p:cNvSpPr>
            <p:nvPr/>
          </p:nvSpPr>
          <p:spPr bwMode="auto">
            <a:xfrm>
              <a:off x="1752" y="2119"/>
              <a:ext cx="1746" cy="1227"/>
            </a:xfrm>
            <a:custGeom>
              <a:avLst/>
              <a:gdLst>
                <a:gd name="T0" fmla="*/ 41 w 1746"/>
                <a:gd name="T1" fmla="*/ 894 h 1227"/>
                <a:gd name="T2" fmla="*/ 227 w 1746"/>
                <a:gd name="T3" fmla="*/ 831 h 1227"/>
                <a:gd name="T4" fmla="*/ 575 w 1746"/>
                <a:gd name="T5" fmla="*/ 612 h 1227"/>
                <a:gd name="T6" fmla="*/ 900 w 1746"/>
                <a:gd name="T7" fmla="*/ 353 h 1227"/>
                <a:gd name="T8" fmla="*/ 1110 w 1746"/>
                <a:gd name="T9" fmla="*/ 77 h 1227"/>
                <a:gd name="T10" fmla="*/ 1386 w 1746"/>
                <a:gd name="T11" fmla="*/ 11 h 1227"/>
                <a:gd name="T12" fmla="*/ 1662 w 1746"/>
                <a:gd name="T13" fmla="*/ 143 h 1227"/>
                <a:gd name="T14" fmla="*/ 1734 w 1746"/>
                <a:gd name="T15" fmla="*/ 347 h 1227"/>
                <a:gd name="T16" fmla="*/ 1734 w 1746"/>
                <a:gd name="T17" fmla="*/ 449 h 1227"/>
                <a:gd name="T18" fmla="*/ 1707 w 1746"/>
                <a:gd name="T19" fmla="*/ 549 h 1227"/>
                <a:gd name="T20" fmla="*/ 1677 w 1746"/>
                <a:gd name="T21" fmla="*/ 603 h 1227"/>
                <a:gd name="T22" fmla="*/ 1491 w 1746"/>
                <a:gd name="T23" fmla="*/ 795 h 1227"/>
                <a:gd name="T24" fmla="*/ 1155 w 1746"/>
                <a:gd name="T25" fmla="*/ 1005 h 1227"/>
                <a:gd name="T26" fmla="*/ 537 w 1746"/>
                <a:gd name="T27" fmla="*/ 1149 h 1227"/>
                <a:gd name="T28" fmla="*/ 107 w 1746"/>
                <a:gd name="T29" fmla="*/ 1222 h 1227"/>
                <a:gd name="T30" fmla="*/ 79 w 1746"/>
                <a:gd name="T31" fmla="*/ 1117 h 1227"/>
                <a:gd name="T32" fmla="*/ 284 w 1746"/>
                <a:gd name="T33" fmla="*/ 1042 h 1227"/>
                <a:gd name="T34" fmla="*/ 270 w 1746"/>
                <a:gd name="T35" fmla="*/ 990 h 1227"/>
                <a:gd name="T36" fmla="*/ 134 w 1746"/>
                <a:gd name="T37" fmla="*/ 1010 h 1227"/>
                <a:gd name="T38" fmla="*/ 17 w 1746"/>
                <a:gd name="T39" fmla="*/ 995 h 1227"/>
                <a:gd name="T40" fmla="*/ 30 w 1746"/>
                <a:gd name="T41" fmla="*/ 908 h 122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46"/>
                <a:gd name="T64" fmla="*/ 0 h 1227"/>
                <a:gd name="T65" fmla="*/ 1746 w 1746"/>
                <a:gd name="T66" fmla="*/ 1227 h 122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46" h="1227">
                  <a:moveTo>
                    <a:pt x="41" y="894"/>
                  </a:moveTo>
                  <a:cubicBezTo>
                    <a:pt x="71" y="884"/>
                    <a:pt x="138" y="878"/>
                    <a:pt x="227" y="831"/>
                  </a:cubicBezTo>
                  <a:cubicBezTo>
                    <a:pt x="316" y="784"/>
                    <a:pt x="463" y="692"/>
                    <a:pt x="575" y="612"/>
                  </a:cubicBezTo>
                  <a:cubicBezTo>
                    <a:pt x="687" y="532"/>
                    <a:pt x="811" y="442"/>
                    <a:pt x="900" y="353"/>
                  </a:cubicBezTo>
                  <a:cubicBezTo>
                    <a:pt x="989" y="264"/>
                    <a:pt x="1029" y="134"/>
                    <a:pt x="1110" y="77"/>
                  </a:cubicBezTo>
                  <a:cubicBezTo>
                    <a:pt x="1191" y="20"/>
                    <a:pt x="1294" y="0"/>
                    <a:pt x="1386" y="11"/>
                  </a:cubicBezTo>
                  <a:cubicBezTo>
                    <a:pt x="1478" y="22"/>
                    <a:pt x="1604" y="87"/>
                    <a:pt x="1662" y="143"/>
                  </a:cubicBezTo>
                  <a:cubicBezTo>
                    <a:pt x="1720" y="199"/>
                    <a:pt x="1722" y="296"/>
                    <a:pt x="1734" y="347"/>
                  </a:cubicBezTo>
                  <a:cubicBezTo>
                    <a:pt x="1746" y="398"/>
                    <a:pt x="1739" y="415"/>
                    <a:pt x="1734" y="449"/>
                  </a:cubicBezTo>
                  <a:cubicBezTo>
                    <a:pt x="1729" y="483"/>
                    <a:pt x="1716" y="523"/>
                    <a:pt x="1707" y="549"/>
                  </a:cubicBezTo>
                  <a:cubicBezTo>
                    <a:pt x="1698" y="575"/>
                    <a:pt x="1713" y="562"/>
                    <a:pt x="1677" y="603"/>
                  </a:cubicBezTo>
                  <a:cubicBezTo>
                    <a:pt x="1641" y="644"/>
                    <a:pt x="1578" y="728"/>
                    <a:pt x="1491" y="795"/>
                  </a:cubicBezTo>
                  <a:cubicBezTo>
                    <a:pt x="1404" y="862"/>
                    <a:pt x="1314" y="946"/>
                    <a:pt x="1155" y="1005"/>
                  </a:cubicBezTo>
                  <a:cubicBezTo>
                    <a:pt x="996" y="1064"/>
                    <a:pt x="712" y="1113"/>
                    <a:pt x="537" y="1149"/>
                  </a:cubicBezTo>
                  <a:cubicBezTo>
                    <a:pt x="362" y="1185"/>
                    <a:pt x="183" y="1227"/>
                    <a:pt x="107" y="1222"/>
                  </a:cubicBezTo>
                  <a:cubicBezTo>
                    <a:pt x="31" y="1217"/>
                    <a:pt x="49" y="1147"/>
                    <a:pt x="79" y="1117"/>
                  </a:cubicBezTo>
                  <a:cubicBezTo>
                    <a:pt x="108" y="1087"/>
                    <a:pt x="252" y="1064"/>
                    <a:pt x="284" y="1042"/>
                  </a:cubicBezTo>
                  <a:cubicBezTo>
                    <a:pt x="317" y="1021"/>
                    <a:pt x="295" y="995"/>
                    <a:pt x="270" y="990"/>
                  </a:cubicBezTo>
                  <a:cubicBezTo>
                    <a:pt x="245" y="985"/>
                    <a:pt x="176" y="1009"/>
                    <a:pt x="134" y="1010"/>
                  </a:cubicBezTo>
                  <a:cubicBezTo>
                    <a:pt x="92" y="1011"/>
                    <a:pt x="34" y="1011"/>
                    <a:pt x="17" y="995"/>
                  </a:cubicBezTo>
                  <a:cubicBezTo>
                    <a:pt x="0" y="978"/>
                    <a:pt x="27" y="925"/>
                    <a:pt x="30" y="908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imes New Roman" pitchFamily="18" charset="0"/>
              </a:endParaRPr>
            </a:p>
          </p:txBody>
        </p:sp>
      </p:grpSp>
      <p:sp>
        <p:nvSpPr>
          <p:cNvPr id="121911" name="Text Box 54"/>
          <p:cNvSpPr txBox="1">
            <a:spLocks noChangeArrowheads="1"/>
          </p:cNvSpPr>
          <p:nvPr/>
        </p:nvSpPr>
        <p:spPr bwMode="auto">
          <a:xfrm>
            <a:off x="540456" y="6021389"/>
            <a:ext cx="2952044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/>
              <a:t>Position: Section 2D (ii/iii)</a:t>
            </a:r>
            <a:endParaRPr lang="en-US" sz="1000" b="1"/>
          </a:p>
        </p:txBody>
      </p:sp>
      <p:sp>
        <p:nvSpPr>
          <p:cNvPr id="121912" name="Text Box 55"/>
          <p:cNvSpPr txBox="1">
            <a:spLocks noChangeArrowheads="1"/>
          </p:cNvSpPr>
          <p:nvPr/>
        </p:nvSpPr>
        <p:spPr bwMode="auto">
          <a:xfrm>
            <a:off x="6204656" y="4564063"/>
            <a:ext cx="112747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600"/>
              <a:t>BH / JL 2007</a:t>
            </a:r>
            <a:endParaRPr lang="en-US" sz="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0533-8162-40A4-B0D0-B5759B4CB447}" type="slidenum">
              <a:rPr lang="ar-SA"/>
              <a:pPr/>
              <a:t>2</a:t>
            </a:fld>
            <a:endParaRPr lang="en-US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47135" y="836614"/>
            <a:ext cx="8492066" cy="350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 algn="ctr" eaLnBrk="0" hangingPunct="0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Menstrual Disorders</a:t>
            </a:r>
          </a:p>
          <a:p>
            <a:pPr marL="457200" indent="-457200" eaLnBrk="0" hangingPunct="0"/>
            <a:endParaRPr lang="en-US" sz="3600" b="1" dirty="0">
              <a:solidFill>
                <a:srgbClr val="66FF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0" hangingPunct="0"/>
            <a:r>
              <a:rPr lang="en-US" sz="2000" dirty="0">
                <a:solidFill>
                  <a:schemeClr val="hlink"/>
                </a:solidFill>
              </a:rPr>
              <a:t>    </a:t>
            </a:r>
          </a:p>
          <a:p>
            <a:pPr marL="457200" indent="-457200" eaLnBrk="0" hangingPunct="0"/>
            <a:r>
              <a:rPr lang="en-US" sz="2800" dirty="0" smtClean="0"/>
              <a:t>    There </a:t>
            </a:r>
            <a:r>
              <a:rPr lang="en-US" sz="2800" dirty="0"/>
              <a:t>are a number of different menstrual disorders. Problems can range from heavy, painful periods to no period at all.</a:t>
            </a:r>
          </a:p>
          <a:p>
            <a:pPr marL="457200" indent="-457200" eaLnBrk="0" hangingPunct="0"/>
            <a:endParaRPr lang="en-US" sz="2800" dirty="0"/>
          </a:p>
          <a:p>
            <a:pPr marL="457200" indent="-457200" eaLnBrk="0" hangingPunct="0"/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4A30-A4B7-4A88-A15F-3BB0CF8419BE}" type="slidenum">
              <a:rPr lang="ar-SA"/>
              <a:pPr/>
              <a:t>20</a:t>
            </a:fld>
            <a:endParaRPr lang="en-US"/>
          </a:p>
        </p:txBody>
      </p:sp>
      <p:sp>
        <p:nvSpPr>
          <p:cNvPr id="125954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EEADF6D-6596-4335-9712-73F18F9E58FB}" type="slidenum">
              <a:rPr lang="ar-SA" sz="1400">
                <a:latin typeface="Tahoma" pitchFamily="34" charset="0"/>
              </a:rPr>
              <a:pPr algn="r"/>
              <a:t>20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95600" y="6477000"/>
            <a:ext cx="3276600" cy="381000"/>
          </a:xfrm>
        </p:spPr>
        <p:txBody>
          <a:bodyPr/>
          <a:lstStyle/>
          <a:p>
            <a:r>
              <a:rPr lang="en-US" sz="1800">
                <a:solidFill>
                  <a:schemeClr val="bg1"/>
                </a:solidFill>
              </a:rPr>
              <a:t>Reproductive Pathophysiology</a:t>
            </a:r>
          </a:p>
        </p:txBody>
      </p:sp>
      <p:sp>
        <p:nvSpPr>
          <p:cNvPr id="125956" name="Text Box 3"/>
          <p:cNvSpPr txBox="1">
            <a:spLocks noChangeArrowheads="1"/>
          </p:cNvSpPr>
          <p:nvPr/>
        </p:nvSpPr>
        <p:spPr bwMode="auto">
          <a:xfrm>
            <a:off x="0" y="6564314"/>
            <a:ext cx="182880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8288" bIns="18288"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NURSING 621</a:t>
            </a:r>
          </a:p>
        </p:txBody>
      </p:sp>
      <p:sp>
        <p:nvSpPr>
          <p:cNvPr id="125957" name="Text Box 4"/>
          <p:cNvSpPr txBox="1">
            <a:spLocks noChangeArrowheads="1"/>
          </p:cNvSpPr>
          <p:nvPr/>
        </p:nvSpPr>
        <p:spPr bwMode="auto">
          <a:xfrm>
            <a:off x="7848600" y="6545264"/>
            <a:ext cx="129540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8288" bIns="18288"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W. Rose</a:t>
            </a:r>
          </a:p>
        </p:txBody>
      </p:sp>
      <p:pic>
        <p:nvPicPr>
          <p:cNvPr id="125958" name="Picture 5" descr="fig2309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25959" name="Rectangle 7"/>
          <p:cNvSpPr>
            <a:spLocks noChangeArrowheads="1"/>
          </p:cNvSpPr>
          <p:nvPr/>
        </p:nvSpPr>
        <p:spPr bwMode="auto">
          <a:xfrm>
            <a:off x="1547990" y="2924176"/>
            <a:ext cx="1205089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1"/>
            <a:r>
              <a:rPr lang="en-AU" b="1">
                <a:latin typeface="Tahoma" pitchFamily="34" charset="0"/>
              </a:rPr>
              <a:t>GRADE 1</a:t>
            </a:r>
            <a:endParaRPr lang="en-US" b="1">
              <a:latin typeface="Tahoma" pitchFamily="34" charset="0"/>
            </a:endParaRPr>
          </a:p>
        </p:txBody>
      </p:sp>
      <p:sp>
        <p:nvSpPr>
          <p:cNvPr id="125960" name="Rectangle 8"/>
          <p:cNvSpPr>
            <a:spLocks noChangeArrowheads="1"/>
          </p:cNvSpPr>
          <p:nvPr/>
        </p:nvSpPr>
        <p:spPr bwMode="auto">
          <a:xfrm>
            <a:off x="6659034" y="2997201"/>
            <a:ext cx="1205089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1"/>
            <a:r>
              <a:rPr lang="en-AU" b="1">
                <a:latin typeface="Tahoma" pitchFamily="34" charset="0"/>
              </a:rPr>
              <a:t>GRADE 2</a:t>
            </a:r>
            <a:endParaRPr lang="en-US" b="1">
              <a:latin typeface="Tahoma" pitchFamily="34" charset="0"/>
            </a:endParaRPr>
          </a:p>
        </p:txBody>
      </p:sp>
      <p:sp>
        <p:nvSpPr>
          <p:cNvPr id="125961" name="Rectangle 9"/>
          <p:cNvSpPr>
            <a:spLocks noChangeArrowheads="1"/>
          </p:cNvSpPr>
          <p:nvPr/>
        </p:nvSpPr>
        <p:spPr bwMode="auto">
          <a:xfrm>
            <a:off x="5724879" y="6308726"/>
            <a:ext cx="1205089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1"/>
            <a:r>
              <a:rPr lang="en-AU" b="1" dirty="0">
                <a:latin typeface="Tahoma" pitchFamily="34" charset="0"/>
              </a:rPr>
              <a:t>GRADE 4</a:t>
            </a:r>
            <a:endParaRPr lang="en-US" b="1" dirty="0">
              <a:latin typeface="Tahoma" pitchFamily="34" charset="0"/>
            </a:endParaRPr>
          </a:p>
        </p:txBody>
      </p:sp>
      <p:sp>
        <p:nvSpPr>
          <p:cNvPr id="125962" name="Rectangle 10"/>
          <p:cNvSpPr>
            <a:spLocks noChangeArrowheads="1"/>
          </p:cNvSpPr>
          <p:nvPr/>
        </p:nvSpPr>
        <p:spPr bwMode="auto">
          <a:xfrm>
            <a:off x="1907823" y="6308726"/>
            <a:ext cx="1205089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1"/>
            <a:r>
              <a:rPr lang="en-AU" b="1" dirty="0">
                <a:latin typeface="Tahoma" pitchFamily="34" charset="0"/>
              </a:rPr>
              <a:t>GRADE 3</a:t>
            </a:r>
            <a:endParaRPr lang="en-US" b="1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D5C22-2228-4159-B446-866FB4456D79}" type="slidenum">
              <a:rPr lang="ar-SA"/>
              <a:pPr/>
              <a:t>21</a:t>
            </a:fld>
            <a:endParaRPr lang="en-US"/>
          </a:p>
        </p:txBody>
      </p:sp>
      <p:sp>
        <p:nvSpPr>
          <p:cNvPr id="130050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B43AA25-7664-4868-935C-B20B1B638738}" type="slidenum">
              <a:rPr lang="ar-SA" sz="1400">
                <a:latin typeface="Tahoma" pitchFamily="34" charset="0"/>
              </a:rPr>
              <a:pPr algn="r"/>
              <a:t>21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30051" name="Content Placeholder 2"/>
          <p:cNvSpPr>
            <a:spLocks noGrp="1"/>
          </p:cNvSpPr>
          <p:nvPr>
            <p:ph idx="4294967295"/>
          </p:nvPr>
        </p:nvSpPr>
        <p:spPr>
          <a:xfrm>
            <a:off x="468490" y="1844675"/>
            <a:ext cx="5111044" cy="388143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b="1" dirty="0">
                <a:cs typeface="Times New Roman" pitchFamily="18" charset="0"/>
              </a:rPr>
              <a:t>Pelvic heaviness or pressure  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b="1" dirty="0">
                <a:cs typeface="Times New Roman" pitchFamily="18" charset="0"/>
              </a:rPr>
              <a:t>Pelvic pain 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b="1" dirty="0">
                <a:cs typeface="Times New Roman" pitchFamily="18" charset="0"/>
              </a:rPr>
              <a:t>Sexual </a:t>
            </a:r>
            <a:r>
              <a:rPr lang="en-US" sz="1800" b="1" dirty="0" smtClean="0">
                <a:cs typeface="Times New Roman" pitchFamily="18" charset="0"/>
              </a:rPr>
              <a:t>dysfunction</a:t>
            </a:r>
            <a:endParaRPr lang="en-US" sz="18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b="1" dirty="0">
                <a:cs typeface="Times New Roman" pitchFamily="18" charset="0"/>
              </a:rPr>
              <a:t>decreased libido 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b="1" dirty="0">
                <a:cs typeface="Times New Roman" pitchFamily="18" charset="0"/>
              </a:rPr>
              <a:t>Lower back pain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b="1" dirty="0">
                <a:cs typeface="Times New Roman" pitchFamily="18" charset="0"/>
              </a:rPr>
              <a:t>Constipation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b="1" dirty="0">
                <a:cs typeface="Times New Roman" pitchFamily="18" charset="0"/>
              </a:rPr>
              <a:t>Difficulty walking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b="1" dirty="0">
                <a:cs typeface="Times New Roman" pitchFamily="18" charset="0"/>
              </a:rPr>
              <a:t>Difficulty urinating</a:t>
            </a:r>
          </a:p>
        </p:txBody>
      </p:sp>
      <p:sp>
        <p:nvSpPr>
          <p:cNvPr id="130052" name="Title 1"/>
          <p:cNvSpPr>
            <a:spLocks/>
          </p:cNvSpPr>
          <p:nvPr/>
        </p:nvSpPr>
        <p:spPr bwMode="auto">
          <a:xfrm>
            <a:off x="381000" y="260350"/>
            <a:ext cx="7162800" cy="1035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3600" b="1" dirty="0">
                <a:solidFill>
                  <a:schemeClr val="tx1"/>
                </a:solidFill>
              </a:rPr>
              <a:t>Signs and Symptoms</a:t>
            </a:r>
          </a:p>
        </p:txBody>
      </p:sp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5363634" y="1989138"/>
            <a:ext cx="338525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>
                <a:cs typeface="Times New Roman" pitchFamily="18" charset="0"/>
              </a:rPr>
              <a:t>Urinary frequency  </a:t>
            </a:r>
          </a:p>
          <a:p>
            <a:pPr>
              <a:buFont typeface="Wingdings" pitchFamily="2" charset="2"/>
              <a:buChar char="§"/>
            </a:pPr>
            <a:endParaRPr lang="en-US" b="1" dirty="0"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>
                <a:cs typeface="Times New Roman" pitchFamily="18" charset="0"/>
              </a:rPr>
              <a:t>Urinary urgency</a:t>
            </a:r>
          </a:p>
          <a:p>
            <a:pPr>
              <a:buFont typeface="Wingdings" pitchFamily="2" charset="2"/>
              <a:buChar char="§"/>
            </a:pPr>
            <a:endParaRPr lang="en-US" b="1" dirty="0"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>
                <a:cs typeface="Times New Roman" pitchFamily="18" charset="0"/>
              </a:rPr>
              <a:t>Urinary incontinence</a:t>
            </a:r>
          </a:p>
          <a:p>
            <a:pPr>
              <a:buFont typeface="Wingdings" pitchFamily="2" charset="2"/>
              <a:buChar char="§"/>
            </a:pPr>
            <a:endParaRPr lang="en-US" b="1" dirty="0"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>
                <a:cs typeface="Times New Roman" pitchFamily="18" charset="0"/>
              </a:rPr>
              <a:t>Nausea</a:t>
            </a:r>
          </a:p>
          <a:p>
            <a:pPr>
              <a:buFont typeface="Wingdings" pitchFamily="2" charset="2"/>
              <a:buChar char="§"/>
            </a:pPr>
            <a:endParaRPr lang="en-US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DD3F-44C1-40E1-B9A0-1CB1E1F78CA7}" type="slidenum">
              <a:rPr lang="ar-SA"/>
              <a:pPr/>
              <a:t>22</a:t>
            </a:fld>
            <a:endParaRPr lang="en-US"/>
          </a:p>
        </p:txBody>
      </p:sp>
      <p:sp>
        <p:nvSpPr>
          <p:cNvPr id="136194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5D49A1E-8DE6-48A6-BA49-EE39E750F791}" type="slidenum">
              <a:rPr lang="ar-SA" sz="1400">
                <a:latin typeface="Tahoma" pitchFamily="34" charset="0"/>
              </a:rPr>
              <a:pPr algn="r"/>
              <a:t>22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36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73077"/>
            <a:ext cx="8153400" cy="74612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C</a:t>
            </a:r>
            <a:r>
              <a:rPr lang="en-US" sz="3600" dirty="0" smtClean="0">
                <a:solidFill>
                  <a:schemeClr val="tx1"/>
                </a:solidFill>
              </a:rPr>
              <a:t>auses </a:t>
            </a:r>
            <a:r>
              <a:rPr lang="en-US" sz="3600" dirty="0">
                <a:solidFill>
                  <a:schemeClr val="tx1"/>
                </a:solidFill>
              </a:rPr>
              <a:t>uterine </a:t>
            </a:r>
            <a:r>
              <a:rPr lang="en-US" sz="3600" dirty="0" smtClean="0">
                <a:solidFill>
                  <a:schemeClr val="tx1"/>
                </a:solidFill>
              </a:rPr>
              <a:t>prolapse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3619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 dirty="0"/>
              <a:t>There are several factors that may contribute to the weakening of the pelvic muscles, including :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400" dirty="0"/>
              <a:t>Loss of muscle tone as the result of aging 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sz="24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400" dirty="0"/>
              <a:t>Injury during childbirth, especially if the woman has had many babies or large babies (more than 9 pounds)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sz="24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400" dirty="0"/>
              <a:t>Other factors (obesity, chronic coughing or straining and chronic constipation all place added tension on the pelvic muscles, and may contribute to the development of uterine prolapse)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6BE90-08A6-4438-80D9-477CFCC26CC3}" type="slidenum">
              <a:rPr lang="ar-SA"/>
              <a:pPr/>
              <a:t>23</a:t>
            </a:fld>
            <a:endParaRPr lang="en-US"/>
          </a:p>
        </p:txBody>
      </p:sp>
      <p:sp>
        <p:nvSpPr>
          <p:cNvPr id="142338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6239D19-C46D-43EB-B64F-53BB5821F310}" type="slidenum">
              <a:rPr lang="ar-SA" sz="1400">
                <a:latin typeface="Tahoma" pitchFamily="34" charset="0"/>
              </a:rPr>
              <a:pPr algn="r"/>
              <a:t>23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42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73075"/>
            <a:ext cx="8153400" cy="939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Risk Factors of Uterine Prolapse?</a:t>
            </a:r>
          </a:p>
        </p:txBody>
      </p:sp>
      <p:sp>
        <p:nvSpPr>
          <p:cNvPr id="14234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0456" y="1989138"/>
            <a:ext cx="8153400" cy="403860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200" dirty="0"/>
              <a:t>One or more pregnancies and vaginal births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sz="22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200" dirty="0"/>
              <a:t>Giving birth to a large baby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sz="22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200" dirty="0"/>
              <a:t>Increasing age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sz="22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200" dirty="0"/>
              <a:t>Frequent heavy lifting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sz="22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200" dirty="0"/>
              <a:t>Chronic coughing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sz="22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200" dirty="0"/>
              <a:t>Frequent straining during bowel movements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807DE-F45F-4598-939F-4CD30EC2FA35}" type="slidenum">
              <a:rPr lang="ar-SA"/>
              <a:pPr/>
              <a:t>24</a:t>
            </a:fld>
            <a:endParaRPr lang="en-US"/>
          </a:p>
        </p:txBody>
      </p:sp>
      <p:sp>
        <p:nvSpPr>
          <p:cNvPr id="146434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2A12345-F171-4E60-9A79-A56E00A72723}" type="slidenum">
              <a:rPr lang="ar-SA" sz="1400">
                <a:latin typeface="Tahoma" pitchFamily="34" charset="0"/>
              </a:rPr>
              <a:pPr algn="r"/>
              <a:t>24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46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73075"/>
            <a:ext cx="8153400" cy="6699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Prevention</a:t>
            </a:r>
            <a:r>
              <a:rPr lang="en-US" sz="3600" dirty="0">
                <a:solidFill>
                  <a:srgbClr val="66FF33"/>
                </a:solidFill>
              </a:rPr>
              <a:t> </a:t>
            </a:r>
          </a:p>
        </p:txBody>
      </p:sp>
      <p:sp>
        <p:nvSpPr>
          <p:cNvPr id="14643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cs typeface="Times New Roman" pitchFamily="18" charset="0"/>
              </a:rPr>
              <a:t>Not to prolong the time of birth pay more than necessary. </a:t>
            </a:r>
          </a:p>
          <a:p>
            <a:pPr>
              <a:lnSpc>
                <a:spcPct val="90000"/>
              </a:lnSpc>
            </a:pPr>
            <a:endParaRPr lang="en-US" sz="28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cs typeface="Times New Roman" pitchFamily="18" charset="0"/>
              </a:rPr>
              <a:t>Non pressure on the uterus after childbirth. </a:t>
            </a:r>
            <a:br>
              <a:rPr lang="en-US" sz="2800" dirty="0">
                <a:cs typeface="Times New Roman" pitchFamily="18" charset="0"/>
              </a:rPr>
            </a:br>
            <a:endParaRPr lang="en-US" sz="28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cs typeface="Times New Roman" pitchFamily="18" charset="0"/>
              </a:rPr>
              <a:t>Sport after giving birth. </a:t>
            </a:r>
            <a:br>
              <a:rPr lang="en-US" sz="2800" dirty="0">
                <a:cs typeface="Times New Roman" pitchFamily="18" charset="0"/>
              </a:rPr>
            </a:br>
            <a:endParaRPr lang="en-US" sz="28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cs typeface="Times New Roman" pitchFamily="18" charset="0"/>
              </a:rPr>
              <a:t>Treat constipation.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8A798-4BAB-480C-8F0F-058EBA64AF23}" type="slidenum">
              <a:rPr lang="ar-SA"/>
              <a:pPr/>
              <a:t>25</a:t>
            </a:fld>
            <a:endParaRPr lang="en-US"/>
          </a:p>
        </p:txBody>
      </p:sp>
      <p:sp>
        <p:nvSpPr>
          <p:cNvPr id="148482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2D2FCA1-5B76-4D83-B666-1C33914AB006}" type="slidenum">
              <a:rPr lang="ar-SA" sz="1400">
                <a:latin typeface="Tahoma" pitchFamily="34" charset="0"/>
              </a:rPr>
              <a:pPr algn="r"/>
              <a:t>25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484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73077"/>
            <a:ext cx="8153400" cy="74612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600" dirty="0">
                <a:solidFill>
                  <a:srgbClr val="66FF33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Diagnoses</a:t>
            </a:r>
          </a:p>
        </p:txBody>
      </p:sp>
      <p:sp>
        <p:nvSpPr>
          <p:cNvPr id="14848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700214"/>
            <a:ext cx="8153400" cy="42497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The doctor will perform a pelvic examination to determine if the uterus has lowered from its normal position.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b="1" dirty="0" smtClean="0"/>
              <a:t>speculum</a:t>
            </a:r>
            <a:endParaRPr lang="en-US" b="1" dirty="0"/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pic>
        <p:nvPicPr>
          <p:cNvPr id="148485" name="Picture 5" descr="Ricord Bi-valve Vaginal Speculum 1860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4720" y="2514600"/>
            <a:ext cx="3167944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9ECFA-5C9E-42DA-854F-4A5D2C555F42}" type="slidenum">
              <a:rPr lang="ar-SA"/>
              <a:pPr/>
              <a:t>26</a:t>
            </a:fld>
            <a:endParaRPr lang="en-US"/>
          </a:p>
        </p:txBody>
      </p:sp>
      <p:sp>
        <p:nvSpPr>
          <p:cNvPr id="150530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B9FBA54-9314-4C8D-8E21-00618E2A60E7}" type="slidenum">
              <a:rPr lang="ar-SA" sz="1400">
                <a:latin typeface="Tahoma" pitchFamily="34" charset="0"/>
              </a:rPr>
              <a:pPr algn="r"/>
              <a:t>26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5053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Treatment</a:t>
            </a:r>
            <a:r>
              <a:rPr lang="en-US" sz="3600" dirty="0">
                <a:solidFill>
                  <a:srgbClr val="66FF33"/>
                </a:solidFill>
              </a:rPr>
              <a:t>  </a:t>
            </a:r>
          </a:p>
        </p:txBody>
      </p:sp>
      <p:sp>
        <p:nvSpPr>
          <p:cNvPr id="15053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828801"/>
            <a:ext cx="8153400" cy="4264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700" dirty="0"/>
              <a:t>There are surgical and non-surgical options for treating uterine prolapse.</a:t>
            </a:r>
          </a:p>
          <a:p>
            <a:pPr>
              <a:lnSpc>
                <a:spcPct val="90000"/>
              </a:lnSpc>
            </a:pPr>
            <a:endParaRPr lang="en-US" sz="2700" dirty="0"/>
          </a:p>
          <a:p>
            <a:pPr>
              <a:lnSpc>
                <a:spcPct val="90000"/>
              </a:lnSpc>
            </a:pPr>
            <a:r>
              <a:rPr lang="en-US" sz="2700" dirty="0"/>
              <a:t>The treatment chosen well as the woman’s general health, age and desire to have children.</a:t>
            </a:r>
          </a:p>
          <a:p>
            <a:pPr>
              <a:lnSpc>
                <a:spcPct val="90000"/>
              </a:lnSpc>
            </a:pPr>
            <a:endParaRPr lang="en-US" sz="2700" dirty="0"/>
          </a:p>
          <a:p>
            <a:pPr>
              <a:lnSpc>
                <a:spcPct val="90000"/>
              </a:lnSpc>
            </a:pPr>
            <a:r>
              <a:rPr lang="en-US" sz="2700" dirty="0"/>
              <a:t>Treatment generally is effective for most women.</a:t>
            </a:r>
          </a:p>
          <a:p>
            <a:pPr>
              <a:lnSpc>
                <a:spcPct val="90000"/>
              </a:lnSpc>
            </a:pPr>
            <a:endParaRPr lang="en-US" sz="2700" dirty="0"/>
          </a:p>
          <a:p>
            <a:pPr>
              <a:lnSpc>
                <a:spcPct val="90000"/>
              </a:lnSpc>
            </a:pPr>
            <a:r>
              <a:rPr lang="en-US" sz="2700" dirty="0"/>
              <a:t>Treatment options include the following: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A8BB8-D230-4DB4-9E4E-8D0C6A4C6728}" type="slidenum">
              <a:rPr lang="ar-SA"/>
              <a:pPr/>
              <a:t>27</a:t>
            </a:fld>
            <a:endParaRPr lang="en-US"/>
          </a:p>
        </p:txBody>
      </p:sp>
      <p:sp>
        <p:nvSpPr>
          <p:cNvPr id="152578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C63E1D1-2D6D-4E13-BDD1-556346EC446F}" type="slidenum">
              <a:rPr lang="ar-SA" sz="1400">
                <a:latin typeface="Tahoma" pitchFamily="34" charset="0"/>
              </a:rPr>
              <a:pPr algn="r"/>
              <a:t>27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525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73075"/>
            <a:ext cx="8153400" cy="10112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Treatment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 A- Non surgical options</a:t>
            </a:r>
          </a:p>
        </p:txBody>
      </p:sp>
      <p:sp>
        <p:nvSpPr>
          <p:cNvPr id="15258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solidFill>
                  <a:schemeClr val="hlink"/>
                </a:solidFill>
              </a:rPr>
              <a:t>1.Exercise</a:t>
            </a:r>
          </a:p>
          <a:p>
            <a:pPr>
              <a:lnSpc>
                <a:spcPct val="90000"/>
              </a:lnSpc>
            </a:pPr>
            <a:r>
              <a:rPr lang="en-US" sz="2300" dirty="0">
                <a:cs typeface="Times New Roman" pitchFamily="18" charset="0"/>
              </a:rPr>
              <a:t>special exercise, called </a:t>
            </a:r>
            <a:r>
              <a:rPr lang="en-US" sz="2300" dirty="0" err="1">
                <a:cs typeface="Times New Roman" pitchFamily="18" charset="0"/>
              </a:rPr>
              <a:t>kegel</a:t>
            </a:r>
            <a:r>
              <a:rPr lang="en-US" sz="2300" dirty="0">
                <a:cs typeface="Times New Roman" pitchFamily="18" charset="0"/>
              </a:rPr>
              <a:t> exercise, can help strengthen the pelvic floor muscles.</a:t>
            </a:r>
          </a:p>
          <a:p>
            <a:pPr>
              <a:lnSpc>
                <a:spcPct val="90000"/>
              </a:lnSpc>
            </a:pPr>
            <a:endParaRPr lang="en-US" sz="23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cs typeface="Times New Roman" pitchFamily="18" charset="0"/>
              </a:rPr>
              <a:t>Hold </a:t>
            </a:r>
            <a:r>
              <a:rPr lang="en-US" sz="2300" dirty="0">
                <a:cs typeface="Times New Roman" pitchFamily="18" charset="0"/>
              </a:rPr>
              <a:t>the muscle tight for a few seconds and then release. Repeat 10 times.</a:t>
            </a:r>
          </a:p>
          <a:p>
            <a:pPr>
              <a:lnSpc>
                <a:spcPct val="90000"/>
              </a:lnSpc>
            </a:pPr>
            <a:endParaRPr lang="en-US" sz="23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>
                <a:cs typeface="Times New Roman" pitchFamily="18" charset="0"/>
              </a:rPr>
              <a:t>You may do these exercise anywhere and any time (up to 4 times a day )</a:t>
            </a:r>
            <a:endParaRPr lang="en-US" sz="23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BE4A-D3B1-4EC2-A2A8-FA068E374946}" type="slidenum">
              <a:rPr lang="ar-SA"/>
              <a:pPr/>
              <a:t>28</a:t>
            </a:fld>
            <a:endParaRPr lang="en-US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</p:txBody>
      </p:sp>
      <p:pic>
        <p:nvPicPr>
          <p:cNvPr id="154627" name="Picture 3" descr="kege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F9FC3-28CC-46EC-AA97-C3B7A65A8554}" type="slidenum">
              <a:rPr lang="ar-SA"/>
              <a:pPr/>
              <a:t>29</a:t>
            </a:fld>
            <a:endParaRPr lang="en-US"/>
          </a:p>
        </p:txBody>
      </p:sp>
      <p:sp>
        <p:nvSpPr>
          <p:cNvPr id="156674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54202D8-B626-43E6-8607-CBF47A587960}" type="slidenum">
              <a:rPr lang="ar-SA" sz="1400">
                <a:latin typeface="Tahoma" pitchFamily="34" charset="0"/>
              </a:rPr>
              <a:pPr algn="r"/>
              <a:t>29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566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73075"/>
            <a:ext cx="8153400" cy="9747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Treatment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 A- Non surgical options</a:t>
            </a:r>
          </a:p>
        </p:txBody>
      </p:sp>
      <p:sp>
        <p:nvSpPr>
          <p:cNvPr id="1566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0456" y="1844675"/>
            <a:ext cx="8153400" cy="4038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 dirty="0">
                <a:solidFill>
                  <a:schemeClr val="hlink"/>
                </a:solidFill>
                <a:cs typeface="Times New Roman" pitchFamily="18" charset="0"/>
              </a:rPr>
              <a:t>2-Vaginal </a:t>
            </a:r>
            <a:r>
              <a:rPr lang="en-US" sz="2800" b="1" dirty="0" err="1">
                <a:solidFill>
                  <a:schemeClr val="hlink"/>
                </a:solidFill>
                <a:cs typeface="Times New Roman" pitchFamily="18" charset="0"/>
              </a:rPr>
              <a:t>pessary</a:t>
            </a:r>
            <a:endParaRPr lang="en-US" sz="2800" b="1" dirty="0">
              <a:solidFill>
                <a:schemeClr val="hlink"/>
              </a:solidFill>
              <a:cs typeface="Times New Roman" pitchFamily="18" charset="0"/>
            </a:endParaRPr>
          </a:p>
          <a:p>
            <a:r>
              <a:rPr lang="en-US" sz="2800" dirty="0">
                <a:cs typeface="Times New Roman" pitchFamily="18" charset="0"/>
              </a:rPr>
              <a:t>A </a:t>
            </a:r>
            <a:r>
              <a:rPr lang="en-US" sz="2800" dirty="0" err="1">
                <a:cs typeface="Times New Roman" pitchFamily="18" charset="0"/>
              </a:rPr>
              <a:t>pessary</a:t>
            </a:r>
            <a:r>
              <a:rPr lang="en-US" sz="2800" dirty="0">
                <a:cs typeface="Times New Roman" pitchFamily="18" charset="0"/>
              </a:rPr>
              <a:t> is a rubber or plastic doughnut-shaped device that fits around or under the lower part of the uterus and hold it in place.</a:t>
            </a:r>
          </a:p>
          <a:p>
            <a:endParaRPr lang="en-US" sz="2800" dirty="0">
              <a:cs typeface="Times New Roman" pitchFamily="18" charset="0"/>
            </a:endParaRPr>
          </a:p>
          <a:p>
            <a:r>
              <a:rPr lang="en-US" sz="2800" dirty="0">
                <a:cs typeface="Times New Roman" pitchFamily="18" charset="0"/>
              </a:rPr>
              <a:t>A health care provider will fit and insert the </a:t>
            </a:r>
            <a:r>
              <a:rPr lang="en-US" sz="2800" dirty="0" err="1">
                <a:cs typeface="Times New Roman" pitchFamily="18" charset="0"/>
              </a:rPr>
              <a:t>pessary</a:t>
            </a:r>
            <a:r>
              <a:rPr lang="en-US" sz="2800" dirty="0">
                <a:cs typeface="Times New Roman" pitchFamily="18" charset="0"/>
              </a:rPr>
              <a:t> , which must be cleaned frequently and removed before sex.</a:t>
            </a:r>
            <a:endParaRPr lang="en-US" sz="28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0A0D0-74C1-4AE2-8458-4883CB155B23}" type="slidenum">
              <a:rPr lang="ar-SA"/>
              <a:pPr/>
              <a:t>3</a:t>
            </a:fld>
            <a:endParaRPr 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6"/>
            <a:ext cx="8153400" cy="1084263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600" b="1" dirty="0" smtClean="0"/>
              <a:t>1. Dysmenorrhea </a:t>
            </a:r>
            <a:r>
              <a:rPr lang="en-US" sz="3600" b="1" dirty="0"/>
              <a:t>(Painful Cramps)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9138"/>
            <a:ext cx="8153400" cy="4032250"/>
          </a:xfrm>
          <a:ln>
            <a:solidFill>
              <a:srgbClr val="FF0066"/>
            </a:solidFill>
          </a:ln>
        </p:spPr>
        <p:txBody>
          <a:bodyPr/>
          <a:lstStyle/>
          <a:p>
            <a:r>
              <a:rPr lang="en-US" sz="3000" dirty="0">
                <a:cs typeface="Times New Roman" pitchFamily="18" charset="0"/>
              </a:rPr>
              <a:t>Painful menstrual </a:t>
            </a:r>
            <a:r>
              <a:rPr lang="en-US" sz="3000" dirty="0" smtClean="0">
                <a:cs typeface="Times New Roman" pitchFamily="18" charset="0"/>
              </a:rPr>
              <a:t>cramps.</a:t>
            </a:r>
            <a:endParaRPr lang="en-US" sz="3000" dirty="0">
              <a:cs typeface="Times New Roman" pitchFamily="18" charset="0"/>
            </a:endParaRPr>
          </a:p>
          <a:p>
            <a:endParaRPr lang="en-US" sz="3000" dirty="0">
              <a:cs typeface="Times New Roman" pitchFamily="18" charset="0"/>
            </a:endParaRPr>
          </a:p>
          <a:p>
            <a:r>
              <a:rPr lang="en-US" sz="3000" dirty="0">
                <a:cs typeface="Times New Roman" pitchFamily="18" charset="0"/>
              </a:rPr>
              <a:t>Painful menses without evidence of a physical </a:t>
            </a:r>
            <a:r>
              <a:rPr lang="en-US" sz="3000" dirty="0" smtClean="0">
                <a:cs typeface="Times New Roman" pitchFamily="18" charset="0"/>
              </a:rPr>
              <a:t>abnormality.</a:t>
            </a:r>
            <a:endParaRPr lang="en-US" sz="3000" dirty="0">
              <a:cs typeface="Times New Roman" pitchFamily="18" charset="0"/>
            </a:endParaRPr>
          </a:p>
          <a:p>
            <a:endParaRPr lang="en-US" sz="3000" dirty="0">
              <a:cs typeface="Times New Roman" pitchFamily="18" charset="0"/>
            </a:endParaRPr>
          </a:p>
          <a:p>
            <a:r>
              <a:rPr lang="en-US" sz="3000" dirty="0">
                <a:cs typeface="Times New Roman" pitchFamily="18" charset="0"/>
              </a:rPr>
              <a:t>Believed to be normal body response to uterine contractions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CDA8F-85D9-4B79-B719-95C35831FECA}" type="slidenum">
              <a:rPr lang="ar-SA"/>
              <a:pPr/>
              <a:t>30</a:t>
            </a:fld>
            <a:endParaRPr lang="en-US"/>
          </a:p>
        </p:txBody>
      </p:sp>
      <p:pic>
        <p:nvPicPr>
          <p:cNvPr id="158722" name="Picture 2" descr="Image of Gellhorn pessary positio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B4D9C-8102-4483-B05B-1C6506B570BB}" type="slidenum">
              <a:rPr lang="ar-SA"/>
              <a:pPr/>
              <a:t>31</a:t>
            </a:fld>
            <a:endParaRPr lang="en-US"/>
          </a:p>
        </p:txBody>
      </p:sp>
      <p:sp>
        <p:nvSpPr>
          <p:cNvPr id="160770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50D4F2C-BF47-455F-A9E0-24EF071959AB}" type="slidenum">
              <a:rPr lang="ar-SA" sz="1400">
                <a:latin typeface="Tahoma" pitchFamily="34" charset="0"/>
              </a:rPr>
              <a:pPr algn="r"/>
              <a:t>31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607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73075"/>
            <a:ext cx="8153400" cy="10112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Treatment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 A- Non surgical options</a:t>
            </a:r>
          </a:p>
        </p:txBody>
      </p:sp>
      <p:sp>
        <p:nvSpPr>
          <p:cNvPr id="1607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828800"/>
            <a:ext cx="8153400" cy="440848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>
                <a:solidFill>
                  <a:schemeClr val="hlink"/>
                </a:solidFill>
                <a:cs typeface="Times New Roman" pitchFamily="18" charset="0"/>
              </a:rPr>
              <a:t>3. Estrogen replacement therapy (ERT)</a:t>
            </a:r>
          </a:p>
          <a:p>
            <a:pPr>
              <a:lnSpc>
                <a:spcPct val="80000"/>
              </a:lnSpc>
              <a:buNone/>
            </a:pPr>
            <a:endParaRPr lang="en-US" sz="28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cs typeface="Times New Roman" pitchFamily="18" charset="0"/>
              </a:rPr>
              <a:t>However, there are some drawbacks to taking estrogen, such as an increased risk of blood clots, gallbladder disease and breast cancer.</a:t>
            </a:r>
          </a:p>
          <a:p>
            <a:pPr>
              <a:lnSpc>
                <a:spcPct val="80000"/>
              </a:lnSpc>
            </a:pPr>
            <a:endParaRPr lang="en-US" sz="28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44D9F-8F17-4DEE-9866-7F53DF0AA0A1}" type="slidenum">
              <a:rPr lang="ar-SA"/>
              <a:pPr/>
              <a:t>32</a:t>
            </a:fld>
            <a:endParaRPr lang="en-US"/>
          </a:p>
        </p:txBody>
      </p:sp>
      <p:sp>
        <p:nvSpPr>
          <p:cNvPr id="162818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E4066B3-BEFB-4C13-AEC2-FB68752CC186}" type="slidenum">
              <a:rPr lang="ar-SA" sz="1400">
                <a:latin typeface="Tahoma" pitchFamily="34" charset="0"/>
              </a:rPr>
              <a:pPr algn="r"/>
              <a:t>32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6281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>
                <a:solidFill>
                  <a:srgbClr val="66FF33"/>
                </a:solidFill>
              </a:rPr>
              <a:t>Treatment</a:t>
            </a:r>
            <a:br>
              <a:rPr lang="en-US" sz="3600">
                <a:solidFill>
                  <a:srgbClr val="66FF33"/>
                </a:solidFill>
              </a:rPr>
            </a:br>
            <a:r>
              <a:rPr lang="en-US" sz="3600">
                <a:solidFill>
                  <a:srgbClr val="66FF33"/>
                </a:solidFill>
              </a:rPr>
              <a:t> B- Surgical options</a:t>
            </a:r>
          </a:p>
        </p:txBody>
      </p:sp>
      <p:sp>
        <p:nvSpPr>
          <p:cNvPr id="16282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828800"/>
            <a:ext cx="8153400" cy="43370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Hysterectomy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uterine prolapse may be treated by removing the uterus in a surgical procedure called hysterectomy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4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Uterine </a:t>
            </a:r>
            <a:r>
              <a:rPr lang="en-US" sz="2400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suspenstion</a:t>
            </a:r>
            <a:r>
              <a:rPr lang="en-US" sz="24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procedure involves putting the uterus back into its normal position.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ACC2-DE1E-430E-ADC1-765150AB03DD}" type="slidenum">
              <a:rPr lang="ar-SA"/>
              <a:pPr/>
              <a:t>33</a:t>
            </a:fld>
            <a:endParaRPr lang="en-US"/>
          </a:p>
        </p:txBody>
      </p:sp>
      <p:sp>
        <p:nvSpPr>
          <p:cNvPr id="166914" name="Rectangle 13"/>
          <p:cNvSpPr txBox="1">
            <a:spLocks noGrp="1" noChangeArrowheads="1"/>
          </p:cNvSpPr>
          <p:nvPr/>
        </p:nvSpPr>
        <p:spPr bwMode="auto">
          <a:xfrm>
            <a:off x="7042856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E98E5AD-7D09-4124-B980-5B4197C08109}" type="slidenum">
              <a:rPr lang="ar-SA" sz="1400">
                <a:latin typeface="Tahoma" pitchFamily="34" charset="0"/>
              </a:rPr>
              <a:pPr algn="r"/>
              <a:t>33</a:t>
            </a:fld>
            <a:endParaRPr lang="en-GB" sz="1400">
              <a:latin typeface="Tahoma" pitchFamily="34" charset="0"/>
            </a:endParaRPr>
          </a:p>
        </p:txBody>
      </p:sp>
      <p:sp>
        <p:nvSpPr>
          <p:cNvPr id="1669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73075"/>
            <a:ext cx="8153400" cy="5937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Complications</a:t>
            </a:r>
            <a:r>
              <a:rPr lang="en-US" sz="3600" dirty="0">
                <a:solidFill>
                  <a:srgbClr val="66FF33"/>
                </a:solidFill>
              </a:rPr>
              <a:t> </a:t>
            </a:r>
          </a:p>
        </p:txBody>
      </p:sp>
      <p:sp>
        <p:nvSpPr>
          <p:cNvPr id="16691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828801"/>
            <a:ext cx="8153400" cy="4264025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200" dirty="0"/>
              <a:t>If left untreated, uterine prolapse can interfere with bowel, bladder and sexual functions.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sz="22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200" dirty="0"/>
              <a:t>Infection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sz="22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sz="22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200" dirty="0"/>
              <a:t>A prolapsed bladder bulges into the front part of vagina, causing a </a:t>
            </a:r>
            <a:r>
              <a:rPr lang="en-US" sz="2200" dirty="0" err="1"/>
              <a:t>cystocele</a:t>
            </a:r>
            <a:r>
              <a:rPr lang="en-US" sz="2200" dirty="0"/>
              <a:t> that can lead to difficulty in urinating and increased risk of urinary tract infection 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sz="22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200" dirty="0"/>
              <a:t>A prolapsed rectum causes a </a:t>
            </a:r>
            <a:r>
              <a:rPr lang="en-US" sz="2200" dirty="0" err="1"/>
              <a:t>rectocele</a:t>
            </a:r>
            <a:r>
              <a:rPr lang="en-US" sz="2200" dirty="0"/>
              <a:t>, which often leads to uncomfortable constipation and possibly hemorrhoids 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04800"/>
            <a:ext cx="8001000" cy="609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>
            <a:noAutofit/>
          </a:bodyPr>
          <a:lstStyle/>
          <a:p>
            <a:r>
              <a:rPr lang="en-US" sz="4000" b="1" dirty="0" smtClean="0">
                <a:latin typeface="+mn-lt"/>
                <a:cs typeface="Times New Roman" pitchFamily="18" charset="0"/>
              </a:rPr>
              <a:t>5. Infertility </a:t>
            </a:r>
            <a:endParaRPr lang="en-US" sz="4000" b="1" dirty="0">
              <a:latin typeface="+mn-lt"/>
              <a:cs typeface="Times New Roman" pitchFamily="18" charset="0"/>
            </a:endParaRP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600" dirty="0" smtClean="0">
                <a:cs typeface="Times New Roman" pitchFamily="18" charset="0"/>
              </a:rPr>
              <a:t>Pregnancy   </a:t>
            </a:r>
            <a:r>
              <a:rPr lang="en-US" sz="2600" dirty="0">
                <a:cs typeface="Times New Roman" pitchFamily="18" charset="0"/>
              </a:rPr>
              <a:t>has not occurred after at least 1 year of engaging in unprotected coitus.</a:t>
            </a:r>
          </a:p>
          <a:p>
            <a:pPr>
              <a:buNone/>
            </a:pPr>
            <a:endParaRPr lang="en-US" sz="2600" b="1" dirty="0">
              <a:cs typeface="Times New Roman" pitchFamily="18" charset="0"/>
            </a:endParaRPr>
          </a:p>
          <a:p>
            <a:r>
              <a:rPr lang="en-US" sz="2600" b="1" dirty="0">
                <a:cs typeface="Times New Roman" pitchFamily="18" charset="0"/>
              </a:rPr>
              <a:t>Sterility:</a:t>
            </a:r>
          </a:p>
          <a:p>
            <a:pPr>
              <a:buFont typeface="Wingdings" pitchFamily="2" charset="2"/>
              <a:buNone/>
            </a:pPr>
            <a:r>
              <a:rPr lang="en-US" sz="2600" dirty="0">
                <a:cs typeface="Times New Roman" pitchFamily="18" charset="0"/>
              </a:rPr>
              <a:t>Is a lessened ability to conceive</a:t>
            </a:r>
            <a:r>
              <a:rPr lang="en-US" sz="2600" dirty="0" smtClean="0">
                <a:cs typeface="Times New Roman" pitchFamily="18" charset="0"/>
              </a:rPr>
              <a:t>.</a:t>
            </a:r>
            <a:endParaRPr lang="en-US" sz="2600" dirty="0"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r>
              <a:rPr lang="en-US" sz="3900" b="1" dirty="0"/>
              <a:t>TYPES OF INFERTILITY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600" b="1" dirty="0"/>
              <a:t>1- PRIMARY : </a:t>
            </a:r>
            <a:r>
              <a:rPr lang="en-US" sz="2600" dirty="0"/>
              <a:t>When there is no previous conceptions           20% </a:t>
            </a:r>
          </a:p>
          <a:p>
            <a:endParaRPr lang="en-US" sz="2600" dirty="0"/>
          </a:p>
          <a:p>
            <a:pPr>
              <a:buFont typeface="Wingdings" pitchFamily="2" charset="2"/>
              <a:buNone/>
            </a:pPr>
            <a:endParaRPr lang="en-US" sz="2600" b="1" dirty="0"/>
          </a:p>
          <a:p>
            <a:pPr>
              <a:buFont typeface="Wingdings" pitchFamily="2" charset="2"/>
              <a:buNone/>
            </a:pPr>
            <a:r>
              <a:rPr lang="en-US" sz="2600" b="1" dirty="0"/>
              <a:t>2- SECONDARY : </a:t>
            </a:r>
            <a:r>
              <a:rPr lang="en-US" sz="2600" dirty="0"/>
              <a:t>When there has been a previous viable pregnancy but the couple is unable to conceive at present  </a:t>
            </a:r>
            <a:r>
              <a:rPr lang="en-US" sz="2600" dirty="0" smtClean="0"/>
              <a:t> 80</a:t>
            </a:r>
            <a:r>
              <a:rPr lang="en-US" sz="2600" dirty="0"/>
              <a:t>%</a:t>
            </a:r>
          </a:p>
          <a:p>
            <a:pPr>
              <a:buFont typeface="Wingdings" pitchFamily="2" charset="2"/>
              <a:buNone/>
            </a:pPr>
            <a:endParaRPr lang="en-US" sz="2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r>
              <a:rPr lang="en-US" sz="4000" b="1" dirty="0" smtClean="0">
                <a:latin typeface="+mj-lt"/>
                <a:cs typeface="Times New Roman" pitchFamily="18" charset="0"/>
              </a:rPr>
              <a:t>Male infertility factors </a:t>
            </a:r>
            <a:endParaRPr lang="en-US" sz="4000" b="1" dirty="0">
              <a:latin typeface="+mj-lt"/>
              <a:cs typeface="Times New Roman" pitchFamily="18" charset="0"/>
            </a:endParaRP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>
                <a:latin typeface="+mj-lt"/>
                <a:cs typeface="Times New Roman" pitchFamily="18" charset="0"/>
              </a:rPr>
              <a:t>1- Disturbance in spermatogenesis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>
              <a:latin typeface="+mj-lt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>
                <a:latin typeface="+mj-lt"/>
                <a:cs typeface="Times New Roman" pitchFamily="18" charset="0"/>
              </a:rPr>
              <a:t>2- Obstruction in the </a:t>
            </a:r>
            <a:r>
              <a:rPr lang="en-US" sz="2800" dirty="0" err="1">
                <a:latin typeface="+mj-lt"/>
                <a:cs typeface="Times New Roman" pitchFamily="18" charset="0"/>
              </a:rPr>
              <a:t>seminiferous</a:t>
            </a:r>
            <a:r>
              <a:rPr lang="en-US" sz="2800" dirty="0">
                <a:latin typeface="+mj-lt"/>
                <a:cs typeface="Times New Roman" pitchFamily="18" charset="0"/>
              </a:rPr>
              <a:t> tubules, ducts or vessels preventing movements of spermatozoa.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>
              <a:latin typeface="+mj-lt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>
                <a:latin typeface="+mj-lt"/>
                <a:cs typeface="Times New Roman" pitchFamily="18" charset="0"/>
              </a:rPr>
              <a:t>3- </a:t>
            </a:r>
            <a:r>
              <a:rPr lang="en-US" sz="2800" dirty="0" smtClean="0">
                <a:latin typeface="+mj-lt"/>
                <a:cs typeface="Times New Roman" pitchFamily="18" charset="0"/>
              </a:rPr>
              <a:t>changes </a:t>
            </a:r>
            <a:r>
              <a:rPr lang="en-US" sz="2800" dirty="0">
                <a:latin typeface="+mj-lt"/>
                <a:cs typeface="Times New Roman" pitchFamily="18" charset="0"/>
              </a:rPr>
              <a:t>in the seminal fluid preventing sperm motility.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>
              <a:latin typeface="+mj-lt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>
                <a:latin typeface="+mj-lt"/>
                <a:cs typeface="Times New Roman" pitchFamily="18" charset="0"/>
              </a:rPr>
              <a:t>4- Problems in ejaculation or deposition preventing spermatozoa from being placed close enough to woman's cervix.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r>
              <a:rPr lang="en-US" sz="3200" b="1" dirty="0" smtClean="0">
                <a:latin typeface="+mj-lt"/>
                <a:cs typeface="Times New Roman" pitchFamily="18" charset="0"/>
              </a:rPr>
              <a:t>In Adequate Sperm Count</a:t>
            </a:r>
            <a:endParaRPr lang="en-US" sz="3200" b="1" dirty="0">
              <a:latin typeface="+mj-lt"/>
              <a:cs typeface="Times New Roman" pitchFamily="18" charset="0"/>
            </a:endParaRP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800" dirty="0">
                <a:latin typeface="+mj-lt"/>
                <a:cs typeface="Times New Roman" pitchFamily="18" charset="0"/>
              </a:rPr>
              <a:t>The sperm count is the number of sperm in a single ejaculation or in a milliliter of sperm.</a:t>
            </a:r>
          </a:p>
          <a:p>
            <a:pPr>
              <a:buFont typeface="Wingdings" pitchFamily="2" charset="2"/>
              <a:buNone/>
            </a:pPr>
            <a:endParaRPr lang="en-US" sz="2800" dirty="0">
              <a:latin typeface="+mj-lt"/>
              <a:cs typeface="Times New Roman" pitchFamily="18" charset="0"/>
            </a:endParaRPr>
          </a:p>
          <a:p>
            <a:r>
              <a:rPr lang="en-US" sz="2800" dirty="0">
                <a:latin typeface="+mj-lt"/>
                <a:cs typeface="Times New Roman" pitchFamily="18" charset="0"/>
              </a:rPr>
              <a:t>Minimum sperm count considered normal is 20 million per milliliter of seminal fluid or 50 million per ejaculation.</a:t>
            </a:r>
          </a:p>
          <a:p>
            <a:pPr>
              <a:buFont typeface="Wingdings" pitchFamily="2" charset="2"/>
              <a:buNone/>
            </a:pPr>
            <a:endParaRPr lang="en-US" sz="2800" dirty="0">
              <a:latin typeface="+mj-lt"/>
              <a:cs typeface="Times New Roman" pitchFamily="18" charset="0"/>
            </a:endParaRPr>
          </a:p>
          <a:p>
            <a:r>
              <a:rPr lang="en-US" sz="2800" dirty="0">
                <a:latin typeface="+mj-lt"/>
                <a:cs typeface="Times New Roman" pitchFamily="18" charset="0"/>
              </a:rPr>
              <a:t>At least 50% of sperm should be motile and 30% of sperm should be normal in shape and form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04801"/>
            <a:ext cx="7966075" cy="914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r>
              <a:rPr lang="en-US" sz="3200" b="1" dirty="0">
                <a:cs typeface="Times New Roman" pitchFamily="18" charset="0"/>
              </a:rPr>
              <a:t>FACTORS AFFECTING SPERM 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cs typeface="Times New Roman" pitchFamily="18" charset="0"/>
              </a:rPr>
              <a:t>1- Body Temperature.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cs typeface="Times New Roman" pitchFamily="18" charset="0"/>
              </a:rPr>
              <a:t>2- Congenital Abnormalities </a:t>
            </a:r>
            <a:r>
              <a:rPr lang="en-US" sz="2400" dirty="0" err="1">
                <a:cs typeface="Times New Roman" pitchFamily="18" charset="0"/>
              </a:rPr>
              <a:t>e.g</a:t>
            </a:r>
            <a:r>
              <a:rPr lang="en-US" sz="2400" dirty="0">
                <a:cs typeface="Times New Roman" pitchFamily="18" charset="0"/>
              </a:rPr>
              <a:t> (</a:t>
            </a:r>
            <a:r>
              <a:rPr lang="en-US" sz="2400" dirty="0" err="1">
                <a:cs typeface="Times New Roman" pitchFamily="18" charset="0"/>
              </a:rPr>
              <a:t>undescended</a:t>
            </a:r>
            <a:r>
              <a:rPr lang="en-US" sz="2400" dirty="0">
                <a:cs typeface="Times New Roman" pitchFamily="18" charset="0"/>
              </a:rPr>
              <a:t> testes).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cs typeface="Times New Roman" pitchFamily="18" charset="0"/>
              </a:rPr>
              <a:t>3- </a:t>
            </a:r>
            <a:r>
              <a:rPr lang="en-US" sz="2400" dirty="0" err="1">
                <a:cs typeface="Times New Roman" pitchFamily="18" charset="0"/>
              </a:rPr>
              <a:t>Varicocele</a:t>
            </a:r>
            <a:r>
              <a:rPr lang="en-US" sz="2400" dirty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: </a:t>
            </a:r>
            <a:r>
              <a:rPr lang="en-US" sz="2400" dirty="0" smtClean="0">
                <a:cs typeface="Times New Roman" pitchFamily="18" charset="0"/>
              </a:rPr>
              <a:t>Dilatation </a:t>
            </a:r>
            <a:r>
              <a:rPr lang="en-US" sz="2400" dirty="0">
                <a:cs typeface="Times New Roman" pitchFamily="18" charset="0"/>
              </a:rPr>
              <a:t>of the veins associated with the spermatic cord. </a:t>
            </a: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cs typeface="Times New Roman" pitchFamily="18" charset="0"/>
              </a:rPr>
              <a:t>4- Trauma to the testes.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cs typeface="Times New Roman" pitchFamily="18" charset="0"/>
              </a:rPr>
              <a:t>5- Drug use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cs typeface="Times New Roman" pitchFamily="18" charset="0"/>
              </a:rPr>
              <a:t>6- Environmental Factors </a:t>
            </a:r>
            <a:r>
              <a:rPr lang="en-US" sz="2400" dirty="0" err="1">
                <a:cs typeface="Times New Roman" pitchFamily="18" charset="0"/>
              </a:rPr>
              <a:t>e.g</a:t>
            </a:r>
            <a:r>
              <a:rPr lang="en-US" sz="2400" dirty="0">
                <a:cs typeface="Times New Roman" pitchFamily="18" charset="0"/>
              </a:rPr>
              <a:t> X-Ray</a:t>
            </a:r>
            <a:r>
              <a:rPr lang="en-US" sz="2200" b="1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57200"/>
            <a:ext cx="8015288" cy="685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r>
              <a:rPr lang="en-US" sz="2800" b="1" dirty="0"/>
              <a:t>FEMALE INFERTILITY </a:t>
            </a:r>
            <a:r>
              <a:rPr lang="en-US" sz="2800" b="1" dirty="0" smtClean="0"/>
              <a:t>FACTORS</a:t>
            </a:r>
            <a:endParaRPr lang="en-US" sz="2800" b="1" dirty="0"/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95400"/>
            <a:ext cx="8491538" cy="46482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None/>
            </a:pPr>
            <a:r>
              <a:rPr lang="en-US" sz="3000" b="1" dirty="0">
                <a:latin typeface="+mj-lt"/>
                <a:cs typeface="Times New Roman" pitchFamily="18" charset="0"/>
              </a:rPr>
              <a:t>1- </a:t>
            </a:r>
            <a:r>
              <a:rPr lang="en-US" sz="3000" dirty="0" err="1">
                <a:latin typeface="+mj-lt"/>
                <a:cs typeface="Times New Roman" pitchFamily="18" charset="0"/>
              </a:rPr>
              <a:t>Anovulation</a:t>
            </a:r>
            <a:r>
              <a:rPr lang="en-US" sz="3000" dirty="0">
                <a:latin typeface="+mj-lt"/>
                <a:cs typeface="Times New Roman" pitchFamily="18" charset="0"/>
              </a:rPr>
              <a:t>: ( absence of ovulation) Most Common cause of infertility in women.</a:t>
            </a:r>
          </a:p>
          <a:p>
            <a:pPr>
              <a:buFont typeface="Wingdings" pitchFamily="2" charset="2"/>
              <a:buNone/>
            </a:pPr>
            <a:r>
              <a:rPr lang="en-US" sz="3000" dirty="0">
                <a:latin typeface="+mj-lt"/>
                <a:cs typeface="Times New Roman" pitchFamily="18" charset="0"/>
              </a:rPr>
              <a:t>2- Tubal transport problems</a:t>
            </a:r>
          </a:p>
          <a:p>
            <a:pPr>
              <a:buFont typeface="Wingdings" pitchFamily="2" charset="2"/>
              <a:buNone/>
            </a:pPr>
            <a:r>
              <a:rPr lang="en-US" sz="3000" dirty="0">
                <a:latin typeface="+mj-lt"/>
                <a:cs typeface="Times New Roman" pitchFamily="18" charset="0"/>
              </a:rPr>
              <a:t>3- Uterine Problems : </a:t>
            </a:r>
            <a:r>
              <a:rPr lang="en-US" sz="3000" dirty="0" err="1">
                <a:latin typeface="+mj-lt"/>
                <a:cs typeface="Times New Roman" pitchFamily="18" charset="0"/>
              </a:rPr>
              <a:t>e.g</a:t>
            </a:r>
            <a:r>
              <a:rPr lang="en-US" sz="3000" dirty="0">
                <a:latin typeface="+mj-lt"/>
                <a:cs typeface="Times New Roman" pitchFamily="18" charset="0"/>
              </a:rPr>
              <a:t> Tumors , Uterine malformations </a:t>
            </a:r>
          </a:p>
          <a:p>
            <a:pPr>
              <a:buFont typeface="Wingdings" pitchFamily="2" charset="2"/>
              <a:buNone/>
            </a:pPr>
            <a:r>
              <a:rPr lang="en-US" sz="3000" dirty="0">
                <a:latin typeface="+mj-lt"/>
                <a:cs typeface="Times New Roman" pitchFamily="18" charset="0"/>
              </a:rPr>
              <a:t>4- Cervical Problems: </a:t>
            </a:r>
          </a:p>
          <a:p>
            <a:pPr>
              <a:buFont typeface="Wingdings" pitchFamily="2" charset="2"/>
              <a:buChar char="v"/>
            </a:pPr>
            <a:r>
              <a:rPr lang="en-US" sz="3000" dirty="0">
                <a:latin typeface="+mj-lt"/>
                <a:cs typeface="Times New Roman" pitchFamily="18" charset="0"/>
              </a:rPr>
              <a:t>Normal Cervical mucus is thin &amp; watery that help sperm to penetrate the cervix when become this mucus too thick          difficulty to allow sperm to penetrate to cervix.</a:t>
            </a:r>
          </a:p>
          <a:p>
            <a:pPr>
              <a:buFont typeface="Wingdings" pitchFamily="2" charset="2"/>
              <a:buChar char="v"/>
            </a:pPr>
            <a:r>
              <a:rPr lang="en-US" sz="3000" dirty="0">
                <a:latin typeface="+mj-lt"/>
                <a:cs typeface="Times New Roman" pitchFamily="18" charset="0"/>
              </a:rPr>
              <a:t>Cervix </a:t>
            </a:r>
            <a:r>
              <a:rPr lang="en-US" sz="3000" dirty="0" err="1">
                <a:latin typeface="+mj-lt"/>
                <a:cs typeface="Times New Roman" pitchFamily="18" charset="0"/>
              </a:rPr>
              <a:t>Stenosis</a:t>
            </a:r>
            <a:r>
              <a:rPr lang="en-US" sz="3000" dirty="0">
                <a:latin typeface="+mj-lt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en-US" sz="3000" dirty="0">
                <a:latin typeface="+mj-lt"/>
                <a:cs typeface="Times New Roman" pitchFamily="18" charset="0"/>
              </a:rPr>
              <a:t>D&amp;C several times.</a:t>
            </a:r>
          </a:p>
          <a:p>
            <a:pPr>
              <a:buFont typeface="Wingdings" pitchFamily="2" charset="2"/>
              <a:buNone/>
            </a:pPr>
            <a:r>
              <a:rPr lang="en-US" sz="3000" dirty="0">
                <a:latin typeface="+mj-lt"/>
                <a:cs typeface="Times New Roman" pitchFamily="18" charset="0"/>
              </a:rPr>
              <a:t>5- Vaginal Problems: </a:t>
            </a:r>
            <a:r>
              <a:rPr lang="en-US" sz="3000" dirty="0" smtClean="0">
                <a:latin typeface="+mj-lt"/>
                <a:cs typeface="Times New Roman" pitchFamily="18" charset="0"/>
              </a:rPr>
              <a:t>Infection, PH </a:t>
            </a:r>
            <a:r>
              <a:rPr lang="en-US" sz="3000" dirty="0">
                <a:latin typeface="+mj-lt"/>
                <a:cs typeface="Times New Roman" pitchFamily="18" charset="0"/>
              </a:rPr>
              <a:t>of vaginal secretion   </a:t>
            </a:r>
          </a:p>
          <a:p>
            <a:pPr>
              <a:buFont typeface="Wingdings" pitchFamily="2" charset="2"/>
              <a:buNone/>
            </a:pPr>
            <a:r>
              <a:rPr lang="en-US" sz="3000" dirty="0">
                <a:latin typeface="+mj-lt"/>
                <a:cs typeface="Times New Roman" pitchFamily="18" charset="0"/>
              </a:rPr>
              <a:t>               become </a:t>
            </a:r>
            <a:r>
              <a:rPr lang="en-US" sz="3000" dirty="0" smtClean="0">
                <a:latin typeface="+mj-lt"/>
                <a:cs typeface="Times New Roman" pitchFamily="18" charset="0"/>
              </a:rPr>
              <a:t>acidic  destroying </a:t>
            </a:r>
            <a:r>
              <a:rPr lang="en-US" sz="3000" dirty="0">
                <a:latin typeface="+mj-lt"/>
                <a:cs typeface="Times New Roman" pitchFamily="18" charset="0"/>
              </a:rPr>
              <a:t>the motility of </a:t>
            </a:r>
            <a:r>
              <a:rPr lang="en-US" sz="3000" dirty="0" smtClean="0">
                <a:latin typeface="+mj-lt"/>
                <a:cs typeface="Times New Roman" pitchFamily="18" charset="0"/>
              </a:rPr>
              <a:t>spermatozoa.  </a:t>
            </a:r>
            <a:endParaRPr lang="en-US" sz="3000" dirty="0">
              <a:latin typeface="+mj-lt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3000" dirty="0">
                <a:latin typeface="+mj-lt"/>
                <a:cs typeface="Times New Roman" pitchFamily="18" charset="0"/>
              </a:rPr>
              <a:t>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643A-3DA7-44F9-810D-CE330C57BD03}" type="slidenum">
              <a:rPr lang="ar-SA"/>
              <a:pPr/>
              <a:t>4</a:t>
            </a:fld>
            <a:endParaRPr 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600" b="1" dirty="0" smtClean="0"/>
              <a:t>Dysmenorrhea  (</a:t>
            </a:r>
            <a:r>
              <a:rPr lang="en-US" sz="3600" b="1" dirty="0"/>
              <a:t>Painful Cramps)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3370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600" dirty="0">
                <a:cs typeface="Times New Roman" pitchFamily="18" charset="0"/>
              </a:rPr>
              <a:t>Other symptoms </a:t>
            </a:r>
            <a:r>
              <a:rPr lang="en-US" sz="2600" dirty="0" smtClean="0">
                <a:cs typeface="Times New Roman" pitchFamily="18" charset="0"/>
              </a:rPr>
              <a:t>: Nausea</a:t>
            </a:r>
            <a:r>
              <a:rPr lang="en-US" sz="2600" dirty="0">
                <a:cs typeface="Times New Roman" pitchFamily="18" charset="0"/>
              </a:rPr>
              <a:t>, vomiting, gastrointestinal disturbances.</a:t>
            </a:r>
          </a:p>
          <a:p>
            <a:pPr>
              <a:lnSpc>
                <a:spcPct val="80000"/>
              </a:lnSpc>
            </a:pPr>
            <a:endParaRPr lang="en-US" sz="26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600" dirty="0">
                <a:cs typeface="Times New Roman" pitchFamily="18" charset="0"/>
              </a:rPr>
              <a:t>Prostaglandins cause forceful, frequent uterine contractions called </a:t>
            </a:r>
            <a:r>
              <a:rPr lang="en-US" sz="2600" dirty="0" smtClean="0">
                <a:cs typeface="Times New Roman" pitchFamily="18" charset="0"/>
              </a:rPr>
              <a:t>cramps. </a:t>
            </a:r>
            <a:endParaRPr lang="en-US" sz="2600" dirty="0" smtClean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/>
              <a:t>Pain </a:t>
            </a:r>
            <a:r>
              <a:rPr lang="en-US" sz="2400" dirty="0"/>
              <a:t>occurs in the lower abdomen but can spread to the lower back and thighs.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Dysmenorrhea is usually referred </a:t>
            </a:r>
            <a:r>
              <a:rPr lang="en-US" sz="2400" dirty="0">
                <a:solidFill>
                  <a:srgbClr val="FF0000"/>
                </a:solidFill>
              </a:rPr>
              <a:t>to </a:t>
            </a:r>
            <a:r>
              <a:rPr lang="en-US" sz="2400" b="1" dirty="0">
                <a:solidFill>
                  <a:srgbClr val="FF0000"/>
                </a:solidFill>
              </a:rPr>
              <a:t>as primary or secondary</a:t>
            </a:r>
            <a:r>
              <a:rPr lang="en-US" sz="2400" dirty="0"/>
              <a:t>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228600"/>
            <a:ext cx="8015288" cy="685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b"/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DIAGNOSIS OF INFERTILITY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229600" cy="4648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200" b="1" dirty="0"/>
              <a:t> </a:t>
            </a:r>
            <a:r>
              <a:rPr lang="en-US" sz="2200" dirty="0"/>
              <a:t>Semen analysis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200" dirty="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200" dirty="0"/>
              <a:t>Ovulation Monitoring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200" dirty="0"/>
              <a:t>       1- By Recording Basal Body Temperature for at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200" dirty="0"/>
              <a:t>            least 1 month </a:t>
            </a:r>
            <a:r>
              <a:rPr lang="en-US" sz="2200" dirty="0" smtClean="0"/>
              <a:t>every </a:t>
            </a:r>
            <a:r>
              <a:rPr lang="en-US" sz="2200" dirty="0"/>
              <a:t>day each morning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200" dirty="0"/>
              <a:t>            before getting out of bed.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200" dirty="0"/>
              <a:t>       2- Assessing the upsurge of LH that occurs before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200" dirty="0"/>
              <a:t>           ovulation by urine sample using kit.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n-US" sz="2200" dirty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200" dirty="0"/>
              <a:t>Tubal Patency 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200" dirty="0"/>
              <a:t>      Ultrasound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200" dirty="0"/>
              <a:t>      X-Ray imaging</a:t>
            </a:r>
            <a:r>
              <a:rPr lang="en-US" sz="2200" b="1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b"/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MANAGEMENT OF INFERTILITY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4478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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Correction of underlying problem:</a:t>
            </a:r>
          </a:p>
          <a:p>
            <a:pPr>
              <a:buFont typeface="Wingdings" pitchFamily="2" charset="2"/>
              <a:buChar char="Ø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 Sperm count &amp; motility.</a:t>
            </a:r>
          </a:p>
          <a:p>
            <a:pPr>
              <a:buFont typeface="Wingdings" pitchFamily="2" charset="2"/>
              <a:buChar char="Ø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 Presence of infection.</a:t>
            </a:r>
          </a:p>
          <a:p>
            <a:pPr>
              <a:buFont typeface="Wingdings" pitchFamily="2" charset="2"/>
              <a:buChar char="Ø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 Hormone Therapy.</a:t>
            </a:r>
          </a:p>
          <a:p>
            <a:pPr>
              <a:buFont typeface="Wingdings" pitchFamily="2" charset="2"/>
              <a:buChar char="Ø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 Surgery: e.g Fibroid Tumor </a:t>
            </a:r>
          </a:p>
          <a:p>
            <a:pPr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                              </a:t>
            </a:r>
          </a:p>
          <a:p>
            <a:pPr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                           Myomectomy </a:t>
            </a:r>
          </a:p>
        </p:txBody>
      </p:sp>
      <p:sp>
        <p:nvSpPr>
          <p:cNvPr id="12294" name="Line 4"/>
          <p:cNvSpPr>
            <a:spLocks noChangeShapeType="1"/>
          </p:cNvSpPr>
          <p:nvPr/>
        </p:nvSpPr>
        <p:spPr bwMode="auto">
          <a:xfrm flipV="1">
            <a:off x="914400" y="2057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5" name="Line 5"/>
          <p:cNvSpPr>
            <a:spLocks noChangeShapeType="1"/>
          </p:cNvSpPr>
          <p:nvPr/>
        </p:nvSpPr>
        <p:spPr bwMode="auto">
          <a:xfrm>
            <a:off x="3886200" y="4191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6" name="Line 6"/>
          <p:cNvSpPr>
            <a:spLocks noChangeShapeType="1"/>
          </p:cNvSpPr>
          <p:nvPr/>
        </p:nvSpPr>
        <p:spPr bwMode="auto">
          <a:xfrm>
            <a:off x="914400" y="2590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676400"/>
            <a:ext cx="7924800" cy="4419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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Artificial Insemination: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Instillation of sperm into the female reproductive tract to aid conception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This technique can be done in case of 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1- In adequate amount of sperm count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2- Woman has vaginal or cervical factors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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In Vitro Fertilization ( IVF ):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This technique used in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buSzPct val="150000"/>
              <a:buFont typeface="Wingdings" pitchFamily="2" charset="2"/>
              <a:buChar char="è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Blocked or Damaged fallopian tubes.</a:t>
            </a:r>
          </a:p>
          <a:p>
            <a:pPr lvl="1">
              <a:lnSpc>
                <a:spcPct val="90000"/>
              </a:lnSpc>
              <a:buSzPct val="150000"/>
              <a:buFont typeface="Wingdings" pitchFamily="2" charset="2"/>
              <a:buChar char="è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Oligospermia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20" name="Rectangle 2"/>
          <p:cNvSpPr>
            <a:spLocks noChangeArrowheads="1"/>
          </p:cNvSpPr>
          <p:nvPr/>
        </p:nvSpPr>
        <p:spPr bwMode="auto">
          <a:xfrm>
            <a:off x="195263" y="228600"/>
            <a:ext cx="8015287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b"/>
          <a:lstStyle/>
          <a:p>
            <a:r>
              <a:rPr lang="en-US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MANAGEMENT OF INFERTILITY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583363" y="6553200"/>
            <a:ext cx="2560637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200">
                <a:solidFill>
                  <a:schemeClr val="bg2"/>
                </a:solidFill>
              </a:rPr>
              <a:t>Slide </a:t>
            </a:r>
            <a:fld id="{4A548590-C1BC-4C69-A8E7-7234AF205B05}" type="slidenum">
              <a:rPr lang="ar-SA" sz="1200">
                <a:solidFill>
                  <a:schemeClr val="bg2"/>
                </a:solidFill>
              </a:rPr>
              <a:pPr algn="r"/>
              <a:t>43</a:t>
            </a:fld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44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2075" tIns="46038" rIns="92075" bIns="46038">
            <a:normAutofit fontScale="90000"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Social and Psychological Implications Related to Infertility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Psychological reactions</a:t>
            </a:r>
          </a:p>
          <a:p>
            <a:pPr lvl="1"/>
            <a:r>
              <a:rPr lang="en-US" sz="2600">
                <a:latin typeface="Times New Roman" pitchFamily="18" charset="0"/>
                <a:cs typeface="Times New Roman" pitchFamily="18" charset="0"/>
              </a:rPr>
              <a:t>Guilt</a:t>
            </a:r>
          </a:p>
          <a:p>
            <a:pPr lvl="1"/>
            <a:r>
              <a:rPr lang="en-US" sz="2600">
                <a:latin typeface="Times New Roman" pitchFamily="18" charset="0"/>
                <a:cs typeface="Times New Roman" pitchFamily="18" charset="0"/>
              </a:rPr>
              <a:t>Isolation</a:t>
            </a:r>
          </a:p>
          <a:p>
            <a:pPr lvl="1"/>
            <a:r>
              <a:rPr lang="en-US" sz="2600">
                <a:latin typeface="Times New Roman" pitchFamily="18" charset="0"/>
                <a:cs typeface="Times New Roman" pitchFamily="18" charset="0"/>
              </a:rPr>
              <a:t>Depression</a:t>
            </a:r>
          </a:p>
          <a:p>
            <a:pPr lvl="1"/>
            <a:r>
              <a:rPr lang="en-US" sz="2600">
                <a:latin typeface="Times New Roman" pitchFamily="18" charset="0"/>
                <a:cs typeface="Times New Roman" pitchFamily="18" charset="0"/>
              </a:rPr>
              <a:t>Stress on the relationship</a:t>
            </a:r>
          </a:p>
          <a:p>
            <a:endParaRPr lang="en-US" sz="26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Cultural and religious considerations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NURSING MANAGEMENT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295400"/>
            <a:ext cx="7924800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Char char="®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The Major focus of nursing care are: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1- Providing support for couple as they undergo diagnosis and their chosen treatment.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2- Therapeutic communication skills.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22A2-99C2-4895-966C-02B24087703E}" type="slidenum">
              <a:rPr lang="ar-SA"/>
              <a:pPr/>
              <a:t>5</a:t>
            </a:fld>
            <a:endParaRPr lang="en-US"/>
          </a:p>
        </p:txBody>
      </p:sp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381000" y="762000"/>
            <a:ext cx="8382000" cy="5509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endParaRPr lang="en-US" sz="3200" b="1" dirty="0">
              <a:solidFill>
                <a:srgbClr val="66FF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a. Primary </a:t>
            </a:r>
            <a:r>
              <a:rPr lang="en-US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dysmenorrhea</a:t>
            </a:r>
          </a:p>
          <a:p>
            <a:pPr eaLnBrk="0" hangingPunct="0"/>
            <a:r>
              <a:rPr lang="en-US" sz="2000" dirty="0"/>
              <a:t> </a:t>
            </a:r>
          </a:p>
          <a:p>
            <a:pPr eaLnBrk="0" hangingPunct="0">
              <a:buFontTx/>
              <a:buChar char="•"/>
            </a:pPr>
            <a:r>
              <a:rPr lang="en-US" sz="2200" dirty="0"/>
              <a:t>Cramps occur from contractions in the uterus. These contractions are a </a:t>
            </a:r>
            <a:r>
              <a:rPr lang="en-US" sz="2200" dirty="0" smtClean="0"/>
              <a:t>normal part </a:t>
            </a:r>
            <a:r>
              <a:rPr lang="en-US" sz="2200" dirty="0"/>
              <a:t>of the menstrual </a:t>
            </a:r>
            <a:r>
              <a:rPr lang="en-US" sz="2200" dirty="0" smtClean="0"/>
              <a:t>process. With </a:t>
            </a:r>
            <a:r>
              <a:rPr lang="en-US" sz="2200" dirty="0"/>
              <a:t>primary dysmenorrhea, cramping pain is directly related to and caused </a:t>
            </a:r>
            <a:r>
              <a:rPr lang="en-US" sz="2200" b="1" dirty="0">
                <a:solidFill>
                  <a:srgbClr val="FF0000"/>
                </a:solidFill>
              </a:rPr>
              <a:t>by </a:t>
            </a:r>
            <a:r>
              <a:rPr lang="en-US" sz="2200" b="1" dirty="0" smtClean="0">
                <a:solidFill>
                  <a:srgbClr val="FF0000"/>
                </a:solidFill>
              </a:rPr>
              <a:t>menstruation</a:t>
            </a:r>
            <a:r>
              <a:rPr lang="en-US" sz="2200" dirty="0"/>
              <a:t>.</a:t>
            </a:r>
          </a:p>
          <a:p>
            <a:pPr eaLnBrk="0" hangingPunct="0"/>
            <a:r>
              <a:rPr lang="en-US" sz="2200" dirty="0"/>
              <a:t> </a:t>
            </a:r>
          </a:p>
          <a:p>
            <a:pPr eaLnBrk="0" hangingPunct="0">
              <a:buFontTx/>
              <a:buChar char="•"/>
            </a:pPr>
            <a:r>
              <a:rPr lang="en-US" sz="2200" dirty="0"/>
              <a:t> About </a:t>
            </a:r>
            <a:r>
              <a:rPr lang="en-US" sz="2200" b="1" dirty="0">
                <a:solidFill>
                  <a:srgbClr val="FF0000"/>
                </a:solidFill>
              </a:rPr>
              <a:t>half of menstruating women </a:t>
            </a:r>
            <a:r>
              <a:rPr lang="en-US" sz="2200" dirty="0"/>
              <a:t>experience primary dysmenorrhea. </a:t>
            </a:r>
          </a:p>
          <a:p>
            <a:pPr eaLnBrk="0" hangingPunct="0"/>
            <a:endParaRPr lang="en-US" sz="2200" dirty="0"/>
          </a:p>
          <a:p>
            <a:pPr eaLnBrk="0" hangingPunct="0">
              <a:buFontTx/>
              <a:buChar char="•"/>
            </a:pPr>
            <a:r>
              <a:rPr lang="en-US" sz="2200" dirty="0" smtClean="0"/>
              <a:t> It usually begins two to three years after a women begins to menstruate.</a:t>
            </a:r>
          </a:p>
          <a:p>
            <a:pPr eaLnBrk="0" hangingPunct="0"/>
            <a:endParaRPr lang="en-US" sz="2200" dirty="0"/>
          </a:p>
          <a:p>
            <a:pPr eaLnBrk="0" hangingPunct="0">
              <a:buFontTx/>
              <a:buChar char="•"/>
            </a:pPr>
            <a:r>
              <a:rPr lang="en-US" sz="2200" dirty="0"/>
              <a:t> pain typically develops when the bleeding starts and continues for up to 48 </a:t>
            </a:r>
            <a:r>
              <a:rPr lang="en-US" sz="2200" dirty="0" smtClean="0"/>
              <a:t>hours, Cramps </a:t>
            </a:r>
            <a:r>
              <a:rPr lang="en-US" sz="2200" dirty="0"/>
              <a:t>are generally most severe during heavy bleeding.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CA381-9FAB-4A6E-84BF-002E73516223}" type="slidenum">
              <a:rPr lang="ar-SA"/>
              <a:pPr/>
              <a:t>6</a:t>
            </a:fld>
            <a:endParaRPr lang="en-US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b. Secondary </a:t>
            </a:r>
            <a:r>
              <a:rPr lang="en-US" sz="3600" b="1" dirty="0">
                <a:solidFill>
                  <a:srgbClr val="0070C0"/>
                </a:solidFill>
              </a:rPr>
              <a:t>dysmenorrhea</a:t>
            </a:r>
            <a:r>
              <a:rPr lang="en-US" sz="3600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2800" dirty="0"/>
          </a:p>
          <a:p>
            <a:r>
              <a:rPr lang="en-US" sz="2800" dirty="0"/>
              <a:t>Secondary dysmenorrhea is </a:t>
            </a:r>
            <a:r>
              <a:rPr lang="en-US" sz="2800" dirty="0" err="1"/>
              <a:t>menstrually</a:t>
            </a:r>
            <a:r>
              <a:rPr lang="en-US" sz="2800" dirty="0"/>
              <a:t> related pain that accompanies another </a:t>
            </a:r>
            <a:r>
              <a:rPr lang="en-US" sz="2800" dirty="0">
                <a:solidFill>
                  <a:srgbClr val="FF0000"/>
                </a:solidFill>
              </a:rPr>
              <a:t>medical or physical condition, such as endometriosis or uterine fibroids.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D7DE2-C6D6-4893-8893-2FB525552F9F}" type="slidenum">
              <a:rPr lang="ar-SA"/>
              <a:pPr/>
              <a:t>7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49275"/>
            <a:ext cx="8077200" cy="863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600" dirty="0">
                <a:solidFill>
                  <a:srgbClr val="0070C0"/>
                </a:solidFill>
              </a:rPr>
              <a:t>Dysmenorrhea: Treatment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Identify cause &amp; manage pain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Analgesics &amp; NSAIDS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Oral contraceptives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Diet changes:  decrease salt, sugar, caffeine (fluid consumption); increase protein, Ca, Mg &amp;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 complex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Balance rest &amp; exercise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222222"/>
                </a:solidFill>
                <a:latin typeface="Arial" panose="020B0604020202020204" pitchFamily="34" charset="0"/>
              </a:rPr>
              <a:t>Nursing Interventions: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55000" lnSpcReduction="20000"/>
          </a:bodyPr>
          <a:lstStyle/>
          <a:p>
            <a:endParaRPr lang="en-US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</a:rPr>
              <a:t>Acute Pain related to increased uterine contractility,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</a:rPr>
              <a:t>hypersensitivity.</a:t>
            </a:r>
          </a:p>
          <a:p>
            <a:pPr marL="0" indent="0">
              <a:buNone/>
            </a:pP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/>
            </a:r>
            <a:b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1. </a:t>
            </a:r>
            <a: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  <a:t>Warm the abdomen.</a:t>
            </a:r>
            <a:b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sz="3600" i="1" dirty="0" smtClean="0">
                <a:solidFill>
                  <a:srgbClr val="222222"/>
                </a:solidFill>
                <a:latin typeface="Arial" panose="020B0604020202020204" pitchFamily="34" charset="0"/>
              </a:rPr>
              <a:t>Rational</a:t>
            </a:r>
            <a:r>
              <a:rPr lang="en-US" sz="3600" i="1" dirty="0">
                <a:solidFill>
                  <a:srgbClr val="222222"/>
                </a:solidFill>
                <a:latin typeface="Arial" panose="020B0604020202020204" pitchFamily="34" charset="0"/>
              </a:rPr>
              <a:t>: may cause vasodilation and reduce the spasmodic contractions of the uterus.</a:t>
            </a:r>
            <a:br>
              <a:rPr lang="en-US" sz="3600" i="1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  <a:t/>
            </a:r>
            <a:b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  <a:t>2. Massage the abdominal area that feels pain.</a:t>
            </a:r>
            <a:b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sz="3600" i="1" dirty="0">
                <a:solidFill>
                  <a:srgbClr val="222222"/>
                </a:solidFill>
                <a:latin typeface="Arial" panose="020B0604020202020204" pitchFamily="34" charset="0"/>
              </a:rPr>
              <a:t>Rational: reduce pain due to the stimulus of therapeutic touch.</a:t>
            </a:r>
            <a:br>
              <a:rPr lang="en-US" sz="3600" i="1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  <a:t/>
            </a:r>
            <a:b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  <a:t>3. Perform light exercise</a:t>
            </a:r>
            <a:b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sz="3600" i="1" dirty="0">
                <a:solidFill>
                  <a:srgbClr val="222222"/>
                </a:solidFill>
                <a:latin typeface="Arial" panose="020B0604020202020204" pitchFamily="34" charset="0"/>
              </a:rPr>
              <a:t>Rational: it can improve blood flow to the uterus and muscle tone.</a:t>
            </a:r>
            <a:br>
              <a:rPr lang="en-US" sz="3600" i="1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  <a:t/>
            </a:r>
            <a:b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  <a:t>4. Perform relaxation techniques.</a:t>
            </a:r>
            <a:br>
              <a:rPr lang="en-US" sz="3600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sz="3600" i="1" dirty="0">
                <a:solidFill>
                  <a:srgbClr val="222222"/>
                </a:solidFill>
                <a:latin typeface="Arial" panose="020B0604020202020204" pitchFamily="34" charset="0"/>
              </a:rPr>
              <a:t>Rational: reduce the pressure to get relaxed.</a:t>
            </a:r>
            <a:br>
              <a:rPr lang="en-US" sz="3600" i="1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/>
            </a:r>
            <a:b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/>
            </a:r>
            <a:b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/>
            </a:r>
            <a:b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Nursing </a:t>
            </a:r>
            <a:r>
              <a:rPr lang="en-US" dirty="0"/>
              <a:t>Interventions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2. Ineffective individual coping related to emotional excess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1. Assess client's understanding of her illness.</a:t>
            </a:r>
            <a:br>
              <a:rPr lang="en-US" dirty="0"/>
            </a:br>
            <a:r>
              <a:rPr lang="en-US" i="1" dirty="0"/>
              <a:t>Rational: maternal anxiety of the pain will be greatly influenced by knowledge.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2. Determine the additional stress that accompanies it.</a:t>
            </a:r>
            <a:br>
              <a:rPr lang="en-US" dirty="0"/>
            </a:br>
            <a:r>
              <a:rPr lang="en-US" i="1" dirty="0"/>
              <a:t>Rational: stress can impair the autonomic nervous response, so it is feared to increase the pain.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3. Provide an opportunity to discuss how the pain.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4. Help clients identify coping skills during the period covered.</a:t>
            </a:r>
            <a:br>
              <a:rPr lang="en-US" dirty="0"/>
            </a:br>
            <a:r>
              <a:rPr lang="en-US" i="1" dirty="0"/>
              <a:t>Rational: the use of behavior management techniques can help clients adapt to the pain they experienced.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29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1836</Words>
  <Application>Microsoft Office PowerPoint</Application>
  <PresentationFormat>On-screen Show (4:3)</PresentationFormat>
  <Paragraphs>397</Paragraphs>
  <Slides>44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Gulim</vt:lpstr>
      <vt:lpstr>Arial</vt:lpstr>
      <vt:lpstr>Calibri</vt:lpstr>
      <vt:lpstr>Tahoma</vt:lpstr>
      <vt:lpstr>Times New Roman</vt:lpstr>
      <vt:lpstr>Wingdings</vt:lpstr>
      <vt:lpstr>Office Theme</vt:lpstr>
      <vt:lpstr>Gynaecological Disorder </vt:lpstr>
      <vt:lpstr>PowerPoint Presentation</vt:lpstr>
      <vt:lpstr>1. Dysmenorrhea (Painful Cramps)</vt:lpstr>
      <vt:lpstr>Dysmenorrhea  (Painful Cramps)</vt:lpstr>
      <vt:lpstr>PowerPoint Presentation</vt:lpstr>
      <vt:lpstr>b. Secondary dysmenorrhea </vt:lpstr>
      <vt:lpstr>Dysmenorrhea: Treatment</vt:lpstr>
      <vt:lpstr>Nursing Interventions:</vt:lpstr>
      <vt:lpstr>Nursing Interventions</vt:lpstr>
      <vt:lpstr>2. Menorrhagia (Heavy Bleeding)</vt:lpstr>
      <vt:lpstr>women should consult their doctor if any of the following occurs</vt:lpstr>
      <vt:lpstr>Managements </vt:lpstr>
      <vt:lpstr>3. Premenstrual Syndrome (PMS) Symptoms</vt:lpstr>
      <vt:lpstr>Premenstrual Syndrome (PMS):  Pathophysiology</vt:lpstr>
      <vt:lpstr>Premenstrual Syndrome (PMS) Treatment</vt:lpstr>
      <vt:lpstr>4. Uterine Prolapse </vt:lpstr>
      <vt:lpstr>PowerPoint Presentation</vt:lpstr>
      <vt:lpstr>GRADING UTERINE PROLAPSE </vt:lpstr>
      <vt:lpstr>PowerPoint Presentation</vt:lpstr>
      <vt:lpstr>Reproductive Pathophysiology</vt:lpstr>
      <vt:lpstr>PowerPoint Presentation</vt:lpstr>
      <vt:lpstr>Causes uterine prolapse</vt:lpstr>
      <vt:lpstr>Risk Factors of Uterine Prolapse?</vt:lpstr>
      <vt:lpstr>Prevention </vt:lpstr>
      <vt:lpstr> Diagnoses</vt:lpstr>
      <vt:lpstr>Treatment  </vt:lpstr>
      <vt:lpstr>Treatment  A- Non surgical options</vt:lpstr>
      <vt:lpstr>PowerPoint Presentation</vt:lpstr>
      <vt:lpstr>Treatment  A- Non surgical options</vt:lpstr>
      <vt:lpstr>PowerPoint Presentation</vt:lpstr>
      <vt:lpstr>Treatment  A- Non surgical options</vt:lpstr>
      <vt:lpstr>Treatment  B- Surgical options</vt:lpstr>
      <vt:lpstr>Complications </vt:lpstr>
      <vt:lpstr>5. Infertility </vt:lpstr>
      <vt:lpstr>TYPES OF INFERTILITY </vt:lpstr>
      <vt:lpstr>Male infertility factors </vt:lpstr>
      <vt:lpstr>In Adequate Sperm Count</vt:lpstr>
      <vt:lpstr>FACTORS AFFECTING SPERM </vt:lpstr>
      <vt:lpstr>FEMALE INFERTILITY FACTORS</vt:lpstr>
      <vt:lpstr>DIAGNOSIS OF INFERTILITY</vt:lpstr>
      <vt:lpstr>MANAGEMENT OF INFERTILITY</vt:lpstr>
      <vt:lpstr>PowerPoint Presentation</vt:lpstr>
      <vt:lpstr>Social and Psychological Implications Related to Infertility</vt:lpstr>
      <vt:lpstr>NURSING MANAGEMENT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Gynaecological Disorder</dc:title>
  <dc:creator>user</dc:creator>
  <cp:lastModifiedBy>Ahmad Rawhi Ata</cp:lastModifiedBy>
  <cp:revision>33</cp:revision>
  <dcterms:created xsi:type="dcterms:W3CDTF">2006-08-16T00:00:00Z</dcterms:created>
  <dcterms:modified xsi:type="dcterms:W3CDTF">2017-12-10T06:27:24Z</dcterms:modified>
</cp:coreProperties>
</file>