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307" r:id="rId4"/>
    <p:sldId id="308" r:id="rId5"/>
    <p:sldId id="309" r:id="rId6"/>
    <p:sldId id="310" r:id="rId7"/>
    <p:sldId id="311" r:id="rId8"/>
    <p:sldId id="312" r:id="rId9"/>
    <p:sldId id="313" r:id="rId10"/>
    <p:sldId id="314" r:id="rId11"/>
    <p:sldId id="315" r:id="rId12"/>
    <p:sldId id="316" r:id="rId13"/>
    <p:sldId id="306" r:id="rId14"/>
    <p:sldId id="265" r:id="rId15"/>
    <p:sldId id="266" r:id="rId16"/>
    <p:sldId id="304" r:id="rId17"/>
    <p:sldId id="290" r:id="rId18"/>
    <p:sldId id="291" r:id="rId19"/>
    <p:sldId id="292"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FBAF"/>
    <a:srgbClr val="FF6699"/>
    <a:srgbClr val="51C6DD"/>
    <a:srgbClr val="FFFF99"/>
    <a:srgbClr val="FF99FF"/>
    <a:srgbClr val="F4A2F4"/>
    <a:srgbClr val="EE8EE0"/>
    <a:srgbClr val="FFCCFF"/>
    <a:srgbClr val="060145"/>
    <a:srgbClr val="9900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5" autoAdjust="0"/>
    <p:restoredTop sz="94660"/>
  </p:normalViewPr>
  <p:slideViewPr>
    <p:cSldViewPr>
      <p:cViewPr>
        <p:scale>
          <a:sx n="50" d="100"/>
          <a:sy n="50" d="100"/>
        </p:scale>
        <p:origin x="-1267" y="-7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557C16-141E-4F30-9DDB-6B82420FDC00}" type="datetimeFigureOut">
              <a:rPr lang="en-US" smtClean="0"/>
              <a:pPr/>
              <a:t>4/23/2017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148ECD-6B27-4446-9416-AE57061CBE74}" type="slidenum">
              <a:rPr lang="en-US" smtClean="0"/>
              <a:pPr/>
              <a:t>‹#›</a:t>
            </a:fld>
            <a:endParaRPr lang="en-US"/>
          </a:p>
        </p:txBody>
      </p:sp>
    </p:spTree>
    <p:extLst>
      <p:ext uri="{BB962C8B-B14F-4D97-AF65-F5344CB8AC3E}">
        <p14:creationId xmlns:p14="http://schemas.microsoft.com/office/powerpoint/2010/main" xmlns="" val="2973186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4C148ECD-6B27-4446-9416-AE57061CBE74}"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6D122B-BA8E-4B93-A12D-3AC50356F0D0}" type="datetimeFigureOut">
              <a:rPr lang="en-US" smtClean="0"/>
              <a:pPr/>
              <a:t>4/23/2017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9D5CB4-9065-471B-AC16-B212A1074136}" type="slidenum">
              <a:rPr lang="en-US" smtClean="0"/>
              <a:pPr/>
              <a:t>‹#›</a:t>
            </a:fld>
            <a:endParaRPr lang="en-US"/>
          </a:p>
        </p:txBody>
      </p:sp>
    </p:spTree>
    <p:extLst>
      <p:ext uri="{BB962C8B-B14F-4D97-AF65-F5344CB8AC3E}">
        <p14:creationId xmlns:p14="http://schemas.microsoft.com/office/powerpoint/2010/main" xmlns="" val="3985335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17293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6D122B-BA8E-4B93-A12D-3AC50356F0D0}" type="datetimeFigureOut">
              <a:rPr lang="en-US" smtClean="0"/>
              <a:pPr/>
              <a:t>4/23/2017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9D5CB4-9065-471B-AC16-B212A1074136}" type="slidenum">
              <a:rPr lang="en-US" smtClean="0"/>
              <a:pPr/>
              <a:t>‹#›</a:t>
            </a:fld>
            <a:endParaRPr lang="en-US"/>
          </a:p>
        </p:txBody>
      </p:sp>
    </p:spTree>
    <p:extLst>
      <p:ext uri="{BB962C8B-B14F-4D97-AF65-F5344CB8AC3E}">
        <p14:creationId xmlns:p14="http://schemas.microsoft.com/office/powerpoint/2010/main" xmlns="" val="255296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96143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9477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68142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74027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17689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03602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23184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5824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6D122B-BA8E-4B93-A12D-3AC50356F0D0}" type="datetimeFigureOut">
              <a:rPr lang="en-US" smtClean="0"/>
              <a:pPr/>
              <a:t>4/23/2017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9D5CB4-9065-471B-AC16-B212A1074136}" type="slidenum">
              <a:rPr lang="en-US" smtClean="0"/>
              <a:pPr/>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pic>
        <p:nvPicPr>
          <p:cNvPr id="8" name="Picture 7"/>
          <p:cNvPicPr>
            <a:picLocks noChangeAspect="1"/>
          </p:cNvPicPr>
          <p:nvPr userDrawn="1"/>
        </p:nvPicPr>
        <p:blipFill>
          <a:blip r:embed="rId14" cstate="print">
            <a:extLst>
              <a:ext uri="{28A0092B-C50C-407E-A947-70E740481C1C}">
                <a14:useLocalDpi xmlns:a14="http://schemas.microsoft.com/office/drawing/2010/main" xmlns="" val="0"/>
              </a:ext>
            </a:extLst>
          </a:blip>
          <a:stretch>
            <a:fillRect/>
          </a:stretch>
        </p:blipFill>
        <p:spPr>
          <a:xfrm>
            <a:off x="7924279" y="1"/>
            <a:ext cx="1215726" cy="1066800"/>
          </a:xfrm>
          <a:prstGeom prst="rect">
            <a:avLst/>
          </a:prstGeom>
        </p:spPr>
      </p:pic>
    </p:spTree>
    <p:extLst>
      <p:ext uri="{BB962C8B-B14F-4D97-AF65-F5344CB8AC3E}">
        <p14:creationId xmlns:p14="http://schemas.microsoft.com/office/powerpoint/2010/main" xmlns="" val="22312562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1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1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 Id="rId9" Type="http://schemas.openxmlformats.org/officeDocument/2006/relationships/image" Target="../media/image15.jpeg"/></Relationships>
</file>

<file path=ppt/slides/_rels/slide5.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43000" y="1447800"/>
            <a:ext cx="6781800" cy="3395144"/>
          </a:xfrm>
          <a:prstGeom prst="rect">
            <a:avLst/>
          </a:prstGeom>
        </p:spPr>
      </p:pic>
      <p:pic>
        <p:nvPicPr>
          <p:cNvPr id="3" name="Picture 2"/>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t="9907" b="15178"/>
          <a:stretch/>
        </p:blipFill>
        <p:spPr>
          <a:xfrm>
            <a:off x="1905000" y="3922520"/>
            <a:ext cx="5715000" cy="1427147"/>
          </a:xfrm>
          <a:prstGeom prst="rect">
            <a:avLst/>
          </a:prstGeom>
        </p:spPr>
      </p:pic>
      <p:pic>
        <p:nvPicPr>
          <p:cNvPr id="4" name="Picture 3"/>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t="19120" b="19354"/>
          <a:stretch/>
        </p:blipFill>
        <p:spPr>
          <a:xfrm>
            <a:off x="2705100" y="685800"/>
            <a:ext cx="3657600" cy="1350236"/>
          </a:xfrm>
          <a:prstGeom prst="rect">
            <a:avLst/>
          </a:prstGeom>
        </p:spPr>
      </p:pic>
      <p:pic>
        <p:nvPicPr>
          <p:cNvPr id="5" name="Picture 4"/>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a:xfrm>
            <a:off x="266700" y="5410200"/>
            <a:ext cx="3276600" cy="1310640"/>
          </a:xfrm>
          <a:prstGeom prst="rect">
            <a:avLst/>
          </a:prstGeom>
        </p:spPr>
      </p:pic>
    </p:spTree>
    <p:extLst>
      <p:ext uri="{BB962C8B-B14F-4D97-AF65-F5344CB8AC3E}">
        <p14:creationId xmlns:p14="http://schemas.microsoft.com/office/powerpoint/2010/main" xmlns="" val="3578508393"/>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830997"/>
          </a:xfrm>
          <a:prstGeom prst="rect">
            <a:avLst/>
          </a:prstGeom>
          <a:solidFill>
            <a:schemeClr val="tx1"/>
          </a:solidFill>
        </p:spPr>
        <p:txBody>
          <a:bodyPr wrap="square">
            <a:spAutoFit/>
          </a:bodyPr>
          <a:lstStyle/>
          <a:p>
            <a:pPr algn="ctr" rtl="1">
              <a:lnSpc>
                <a:spcPct val="150000"/>
              </a:lnSpc>
            </a:pPr>
            <a:r>
              <a:rPr lang="ar-SA" sz="3600" b="1" u="sng" dirty="0" err="1" smtClean="0">
                <a:solidFill>
                  <a:srgbClr val="FFFF00"/>
                </a:solidFill>
                <a:ea typeface="Calibri"/>
                <a:cs typeface="Times New Roman"/>
              </a:rPr>
              <a:t>تحورات</a:t>
            </a:r>
            <a:r>
              <a:rPr lang="ar-SA" sz="3600" b="1" u="sng" dirty="0" smtClean="0">
                <a:solidFill>
                  <a:srgbClr val="FFFF00"/>
                </a:solidFill>
                <a:ea typeface="Calibri"/>
                <a:cs typeface="Times New Roman"/>
              </a:rPr>
              <a:t> الجذور- الصفات </a:t>
            </a:r>
            <a:r>
              <a:rPr lang="ar-SA" sz="3600" b="1" u="sng" dirty="0" err="1" smtClean="0">
                <a:solidFill>
                  <a:srgbClr val="FFFF00"/>
                </a:solidFill>
                <a:ea typeface="Calibri"/>
                <a:cs typeface="Times New Roman"/>
              </a:rPr>
              <a:t>الجفافيه</a:t>
            </a:r>
            <a:r>
              <a:rPr lang="ar-SA" sz="3600" b="1" u="sng" dirty="0" smtClean="0">
                <a:solidFill>
                  <a:srgbClr val="FFFF00"/>
                </a:solidFill>
                <a:ea typeface="Calibri"/>
                <a:cs typeface="Times New Roman"/>
              </a:rPr>
              <a:t>- </a:t>
            </a:r>
            <a:r>
              <a:rPr lang="ar-SA" sz="3600" b="1" u="sng" dirty="0" err="1" smtClean="0">
                <a:solidFill>
                  <a:srgbClr val="FFFF00"/>
                </a:solidFill>
                <a:ea typeface="Calibri"/>
                <a:cs typeface="Times New Roman"/>
              </a:rPr>
              <a:t>الاقلمه</a:t>
            </a:r>
            <a:r>
              <a:rPr lang="ar-SA" sz="3600" b="1" u="sng" dirty="0" smtClean="0">
                <a:solidFill>
                  <a:srgbClr val="FFFF00"/>
                </a:solidFill>
                <a:ea typeface="Calibri"/>
                <a:cs typeface="Times New Roman"/>
              </a:rPr>
              <a:t> </a:t>
            </a:r>
            <a:endParaRPr lang="en-US" sz="3200" u="sng" dirty="0">
              <a:solidFill>
                <a:srgbClr val="FFFF00"/>
              </a:solidFill>
              <a:ea typeface="Calibri"/>
              <a:cs typeface="Arial"/>
            </a:endParaRPr>
          </a:p>
        </p:txBody>
      </p:sp>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8600" y="841385"/>
            <a:ext cx="8655050" cy="1140666"/>
          </a:xfrm>
          <a:prstGeom prst="rect">
            <a:avLst/>
          </a:prstGeom>
        </p:spPr>
      </p:pic>
      <p:sp>
        <p:nvSpPr>
          <p:cNvPr id="6" name="Rectangle 5"/>
          <p:cNvSpPr/>
          <p:nvPr/>
        </p:nvSpPr>
        <p:spPr>
          <a:xfrm>
            <a:off x="795482" y="2056016"/>
            <a:ext cx="8088168" cy="1427955"/>
          </a:xfrm>
          <a:prstGeom prst="rect">
            <a:avLst/>
          </a:prstGeom>
        </p:spPr>
        <p:txBody>
          <a:bodyPr wrap="square">
            <a:spAutoFit/>
          </a:bodyPr>
          <a:lstStyle/>
          <a:p>
            <a:pPr marL="342900" indent="-342900" algn="just" rtl="1">
              <a:lnSpc>
                <a:spcPct val="150000"/>
              </a:lnSpc>
              <a:buClr>
                <a:srgbClr val="FFFF00"/>
              </a:buClr>
              <a:buFont typeface="Wingdings" panose="05000000000000000000" pitchFamily="2" charset="2"/>
              <a:buChar char="S"/>
            </a:pPr>
            <a:r>
              <a:rPr lang="ar-SA" sz="2000" b="1" dirty="0" smtClean="0">
                <a:solidFill>
                  <a:prstClr val="white"/>
                </a:solidFill>
                <a:ea typeface="Calibri"/>
                <a:cs typeface="Times New Roman"/>
              </a:rPr>
              <a:t>1- استطالة </a:t>
            </a:r>
            <a:r>
              <a:rPr lang="ar-SA" sz="2000" b="1" dirty="0">
                <a:solidFill>
                  <a:prstClr val="white"/>
                </a:solidFill>
                <a:ea typeface="Calibri"/>
                <a:cs typeface="Times New Roman"/>
              </a:rPr>
              <a:t>الجذور وتعمقها إلى مسافات بعيدة في التربة بعيداً عن السطح جداً في مقاومة إجهاد نقص </a:t>
            </a:r>
            <a:r>
              <a:rPr lang="ar-SA" sz="2000" b="1" dirty="0" smtClean="0">
                <a:solidFill>
                  <a:prstClr val="white"/>
                </a:solidFill>
                <a:ea typeface="Calibri"/>
                <a:cs typeface="Times New Roman"/>
              </a:rPr>
              <a:t>الماء توجد علاقه طرديه بين مقاومة اجهاد الجفاف  وتعمق الجذور بالتربه وعدد افرعها . </a:t>
            </a:r>
            <a:endParaRPr lang="en-US" dirty="0"/>
          </a:p>
        </p:txBody>
      </p:sp>
      <p:sp>
        <p:nvSpPr>
          <p:cNvPr id="7" name="Rectangle 6"/>
          <p:cNvSpPr/>
          <p:nvPr/>
        </p:nvSpPr>
        <p:spPr>
          <a:xfrm>
            <a:off x="3200400" y="3657600"/>
            <a:ext cx="5715000" cy="1015663"/>
          </a:xfrm>
          <a:prstGeom prst="rect">
            <a:avLst/>
          </a:prstGeom>
        </p:spPr>
        <p:txBody>
          <a:bodyPr wrap="square">
            <a:spAutoFit/>
          </a:bodyPr>
          <a:lstStyle/>
          <a:p>
            <a:pPr marL="342900" indent="-342900" algn="just" rtl="1">
              <a:lnSpc>
                <a:spcPct val="150000"/>
              </a:lnSpc>
              <a:buClr>
                <a:srgbClr val="FFFF00"/>
              </a:buClr>
              <a:buFont typeface="Wingdings" panose="05000000000000000000" pitchFamily="2" charset="2"/>
              <a:buChar char="S"/>
            </a:pPr>
            <a:r>
              <a:rPr lang="ar-SA" sz="2000" b="1" dirty="0" smtClean="0">
                <a:solidFill>
                  <a:schemeClr val="bg1"/>
                </a:solidFill>
                <a:ea typeface="Calibri"/>
                <a:cs typeface="Times New Roman"/>
              </a:rPr>
              <a:t>2- بعض </a:t>
            </a:r>
            <a:r>
              <a:rPr lang="ar-SA" sz="2000" b="1" dirty="0">
                <a:solidFill>
                  <a:schemeClr val="bg1"/>
                </a:solidFill>
                <a:ea typeface="Calibri"/>
                <a:cs typeface="Times New Roman"/>
              </a:rPr>
              <a:t>النباتات تزداد فيها كثافة المجموع الجذري بزيادة الجذور قرب السطح ولا تتعمق إلى مسافات بعيدة في التربة. </a:t>
            </a:r>
            <a:endParaRPr lang="en-US" sz="2000" b="1" dirty="0">
              <a:solidFill>
                <a:schemeClr val="bg1"/>
              </a:solidFill>
            </a:endParaRPr>
          </a:p>
        </p:txBody>
      </p:sp>
      <p:pic>
        <p:nvPicPr>
          <p:cNvPr id="8" name="Picture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28600" y="3810000"/>
            <a:ext cx="2590874" cy="2425700"/>
          </a:xfrm>
          <a:prstGeom prst="rect">
            <a:avLst/>
          </a:prstGeom>
        </p:spPr>
      </p:pic>
    </p:spTree>
    <p:extLst>
      <p:ext uri="{BB962C8B-B14F-4D97-AF65-F5344CB8AC3E}">
        <p14:creationId xmlns="" xmlns:p14="http://schemas.microsoft.com/office/powerpoint/2010/main" val="3574959581"/>
      </p:ext>
    </p:extLst>
  </p:cSld>
  <p:clrMapOvr>
    <a:masterClrMapping/>
  </p:clrMapOvr>
  <p:transition spd="slow">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86200" y="838200"/>
            <a:ext cx="5029200" cy="2400657"/>
          </a:xfrm>
          <a:prstGeom prst="rect">
            <a:avLst/>
          </a:prstGeom>
        </p:spPr>
        <p:txBody>
          <a:bodyPr wrap="square">
            <a:spAutoFit/>
          </a:bodyPr>
          <a:lstStyle/>
          <a:p>
            <a:pPr marL="342900" indent="-342900" algn="just" rtl="1">
              <a:lnSpc>
                <a:spcPct val="150000"/>
              </a:lnSpc>
              <a:buClr>
                <a:srgbClr val="FFFF00"/>
              </a:buClr>
              <a:buFont typeface="Wingdings" panose="05000000000000000000" pitchFamily="2" charset="2"/>
              <a:buChar char="S"/>
            </a:pPr>
            <a:r>
              <a:rPr lang="ar-SA" sz="2000" b="1" dirty="0" smtClean="0">
                <a:solidFill>
                  <a:schemeClr val="bg1"/>
                </a:solidFill>
                <a:ea typeface="Calibri"/>
                <a:cs typeface="Times New Roman"/>
              </a:rPr>
              <a:t>3- من </a:t>
            </a:r>
            <a:r>
              <a:rPr lang="ar-SA" sz="2000" b="1" dirty="0">
                <a:solidFill>
                  <a:schemeClr val="bg1"/>
                </a:solidFill>
                <a:ea typeface="Calibri"/>
                <a:cs typeface="Times New Roman"/>
              </a:rPr>
              <a:t>تأقلمات الجذور التي تساعد على مقاومة الجفاف </a:t>
            </a:r>
            <a:r>
              <a:rPr lang="ar-SA" sz="2000" b="1" u="sng" dirty="0">
                <a:solidFill>
                  <a:schemeClr val="bg1"/>
                </a:solidFill>
                <a:ea typeface="Calibri"/>
                <a:cs typeface="Times New Roman"/>
              </a:rPr>
              <a:t>تخزين الماء فيها </a:t>
            </a:r>
            <a:r>
              <a:rPr lang="ar-SA" sz="2000" b="1" dirty="0">
                <a:solidFill>
                  <a:schemeClr val="bg1"/>
                </a:solidFill>
                <a:ea typeface="Calibri"/>
                <a:cs typeface="Times New Roman"/>
              </a:rPr>
              <a:t>وهذه الظاهرة يتميز بها عدد من النباتات التي تستوطن البيئات ذات الصفات الجفافية وكذلك توجد هذه الصفة في بعض النباتات ذات الإحتياج المتوسط من الماء </a:t>
            </a:r>
            <a:endParaRPr lang="en-US" sz="2000" b="1" dirty="0">
              <a:solidFill>
                <a:schemeClr val="bg1"/>
              </a:solidFill>
            </a:endParaRPr>
          </a:p>
        </p:txBody>
      </p:sp>
      <p:pic>
        <p:nvPicPr>
          <p:cNvPr id="7" name="Picture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81000" y="838200"/>
            <a:ext cx="3323373" cy="2533709"/>
          </a:xfrm>
          <a:prstGeom prst="rect">
            <a:avLst/>
          </a:prstGeom>
        </p:spPr>
      </p:pic>
      <p:sp>
        <p:nvSpPr>
          <p:cNvPr id="8" name="Rectangle 7"/>
          <p:cNvSpPr/>
          <p:nvPr/>
        </p:nvSpPr>
        <p:spPr>
          <a:xfrm>
            <a:off x="914400" y="3505200"/>
            <a:ext cx="7924800" cy="1477328"/>
          </a:xfrm>
          <a:prstGeom prst="rect">
            <a:avLst/>
          </a:prstGeom>
        </p:spPr>
        <p:txBody>
          <a:bodyPr wrap="square">
            <a:spAutoFit/>
          </a:bodyPr>
          <a:lstStyle/>
          <a:p>
            <a:pPr marL="342900" indent="-342900" algn="just" rtl="1">
              <a:lnSpc>
                <a:spcPct val="150000"/>
              </a:lnSpc>
              <a:buClr>
                <a:srgbClr val="FFFF00"/>
              </a:buClr>
              <a:buFont typeface="Wingdings" panose="05000000000000000000" pitchFamily="2" charset="2"/>
              <a:buChar char="S"/>
            </a:pPr>
            <a:r>
              <a:rPr lang="ar-SA" sz="2000" b="1" dirty="0" smtClean="0">
                <a:solidFill>
                  <a:schemeClr val="bg1"/>
                </a:solidFill>
                <a:ea typeface="Calibri"/>
                <a:cs typeface="Times New Roman"/>
              </a:rPr>
              <a:t>4- تميز </a:t>
            </a:r>
            <a:r>
              <a:rPr lang="ar-SA" sz="2000" b="1" dirty="0">
                <a:solidFill>
                  <a:schemeClr val="bg1"/>
                </a:solidFill>
                <a:ea typeface="Calibri"/>
                <a:cs typeface="Times New Roman"/>
              </a:rPr>
              <a:t>بعض الأنواع من النباتات بمقدرتها على سرعة إنتاج ما يسمى </a:t>
            </a:r>
            <a:r>
              <a:rPr lang="ar-SA" sz="2000" b="1" u="sng" dirty="0">
                <a:solidFill>
                  <a:schemeClr val="bg1"/>
                </a:solidFill>
                <a:ea typeface="Calibri"/>
                <a:cs typeface="Times New Roman"/>
              </a:rPr>
              <a:t>بالجذور المطرية </a:t>
            </a:r>
            <a:r>
              <a:rPr lang="ar-SA" sz="2000" b="1" dirty="0" smtClean="0">
                <a:solidFill>
                  <a:schemeClr val="bg1"/>
                </a:solidFill>
                <a:ea typeface="Calibri"/>
                <a:cs typeface="Times New Roman"/>
              </a:rPr>
              <a:t>(</a:t>
            </a:r>
            <a:r>
              <a:rPr lang="en-US" sz="2000" b="1" dirty="0" smtClean="0">
                <a:solidFill>
                  <a:srgbClr val="92D050"/>
                </a:solidFill>
                <a:latin typeface="Times New Roman"/>
                <a:ea typeface="Calibri"/>
              </a:rPr>
              <a:t>Rain roots</a:t>
            </a:r>
            <a:r>
              <a:rPr lang="ar-SA" sz="2000" b="1" dirty="0" smtClean="0">
                <a:solidFill>
                  <a:schemeClr val="bg1"/>
                </a:solidFill>
                <a:latin typeface="Times New Roman"/>
                <a:ea typeface="Calibri"/>
                <a:cs typeface="+mj-cs"/>
              </a:rPr>
              <a:t>)</a:t>
            </a:r>
            <a:r>
              <a:rPr lang="ar-SA" sz="2000" b="1" dirty="0" smtClean="0">
                <a:solidFill>
                  <a:schemeClr val="bg1"/>
                </a:solidFill>
                <a:ea typeface="Calibri"/>
                <a:cs typeface="Times New Roman"/>
              </a:rPr>
              <a:t> </a:t>
            </a:r>
            <a:r>
              <a:rPr lang="ar-SA" sz="2000" b="1" dirty="0">
                <a:solidFill>
                  <a:schemeClr val="bg1"/>
                </a:solidFill>
                <a:ea typeface="Calibri"/>
                <a:cs typeface="Times New Roman"/>
              </a:rPr>
              <a:t>التي تمتد بالقرب من سطح التربة، وتمتص المطر الخفيف الذي يتساقط في الصيف ثم تموت عندما يتوقف </a:t>
            </a:r>
            <a:r>
              <a:rPr lang="ar-SA" sz="2000" b="1" dirty="0" smtClean="0">
                <a:solidFill>
                  <a:schemeClr val="bg1"/>
                </a:solidFill>
                <a:ea typeface="Calibri"/>
                <a:cs typeface="Times New Roman"/>
              </a:rPr>
              <a:t>المطر.</a:t>
            </a:r>
            <a:endParaRPr lang="en-US" sz="2000" b="1" dirty="0">
              <a:solidFill>
                <a:schemeClr val="bg1"/>
              </a:solidFill>
            </a:endParaRPr>
          </a:p>
        </p:txBody>
      </p:sp>
      <p:pic>
        <p:nvPicPr>
          <p:cNvPr id="9" name="Picture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62000" y="4724400"/>
            <a:ext cx="2404801" cy="1603201"/>
          </a:xfrm>
          <a:prstGeom prst="rect">
            <a:avLst/>
          </a:prstGeom>
        </p:spPr>
      </p:pic>
    </p:spTree>
    <p:extLst>
      <p:ext uri="{BB962C8B-B14F-4D97-AF65-F5344CB8AC3E}">
        <p14:creationId xmlns="" xmlns:p14="http://schemas.microsoft.com/office/powerpoint/2010/main" val="3693315837"/>
      </p:ext>
    </p:extLst>
  </p:cSld>
  <p:clrMapOvr>
    <a:masterClrMapping/>
  </p:clrMapOvr>
  <p:transition spd="slow">
    <p:randomBa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682" y="762000"/>
            <a:ext cx="9133318" cy="834524"/>
          </a:xfrm>
          <a:prstGeom prst="rect">
            <a:avLst/>
          </a:prstGeom>
          <a:solidFill>
            <a:schemeClr val="tx1"/>
          </a:solidFill>
        </p:spPr>
        <p:txBody>
          <a:bodyPr wrap="square">
            <a:spAutoFit/>
          </a:bodyPr>
          <a:lstStyle/>
          <a:p>
            <a:pPr lvl="0" algn="ctr" rtl="1">
              <a:lnSpc>
                <a:spcPct val="150000"/>
              </a:lnSpc>
            </a:pPr>
            <a:r>
              <a:rPr lang="ar-SA" sz="3600" b="1" u="sng" dirty="0" err="1" smtClean="0">
                <a:solidFill>
                  <a:srgbClr val="FFFF00"/>
                </a:solidFill>
                <a:ea typeface="Calibri"/>
                <a:cs typeface="Times New Roman"/>
              </a:rPr>
              <a:t>تحورات</a:t>
            </a:r>
            <a:r>
              <a:rPr lang="ar-SA" sz="3600" b="1" u="sng" dirty="0" smtClean="0">
                <a:solidFill>
                  <a:srgbClr val="FFFF00"/>
                </a:solidFill>
                <a:ea typeface="Calibri"/>
                <a:cs typeface="Times New Roman"/>
              </a:rPr>
              <a:t> الساق- الصفات </a:t>
            </a:r>
            <a:r>
              <a:rPr lang="ar-SA" sz="3600" b="1" u="sng" dirty="0" err="1" smtClean="0">
                <a:solidFill>
                  <a:srgbClr val="FFFF00"/>
                </a:solidFill>
                <a:ea typeface="Calibri"/>
                <a:cs typeface="Times New Roman"/>
              </a:rPr>
              <a:t>الجفافيه</a:t>
            </a:r>
            <a:r>
              <a:rPr lang="ar-SA" sz="3600" b="1" u="sng" dirty="0" smtClean="0">
                <a:solidFill>
                  <a:srgbClr val="FFFF00"/>
                </a:solidFill>
                <a:ea typeface="Calibri"/>
                <a:cs typeface="Times New Roman"/>
              </a:rPr>
              <a:t> – </a:t>
            </a:r>
            <a:r>
              <a:rPr lang="ar-SA" sz="3600" b="1" u="sng" dirty="0" err="1" smtClean="0">
                <a:solidFill>
                  <a:srgbClr val="FFFF00"/>
                </a:solidFill>
                <a:ea typeface="Calibri"/>
                <a:cs typeface="Times New Roman"/>
              </a:rPr>
              <a:t>الاقلمه</a:t>
            </a:r>
            <a:r>
              <a:rPr lang="ar-SA" sz="3600" b="1" u="sng" dirty="0" smtClean="0">
                <a:solidFill>
                  <a:srgbClr val="FFFF00"/>
                </a:solidFill>
                <a:ea typeface="Calibri"/>
                <a:cs typeface="Times New Roman"/>
              </a:rPr>
              <a:t> </a:t>
            </a:r>
            <a:endParaRPr lang="en-US" sz="3200" u="sng" dirty="0">
              <a:solidFill>
                <a:srgbClr val="FFFF00"/>
              </a:solidFill>
              <a:ea typeface="Calibri"/>
              <a:cs typeface="Arial"/>
            </a:endParaRPr>
          </a:p>
        </p:txBody>
      </p:sp>
      <p:pic>
        <p:nvPicPr>
          <p:cNvPr id="5" name="Picture 4"/>
          <p:cNvPicPr>
            <a:picLocks noChangeAspect="1"/>
          </p:cNvPicPr>
          <p:nvPr/>
        </p:nvPicPr>
        <p:blipFill>
          <a:blip r:embed="rId2" cstate="print">
            <a:clrChange>
              <a:clrFrom>
                <a:srgbClr val="000000"/>
              </a:clrFrom>
              <a:clrTo>
                <a:srgbClr val="000000">
                  <a:alpha val="0"/>
                </a:srgbClr>
              </a:clrTo>
            </a:clrChange>
            <a:extLst>
              <a:ext uri="{28A0092B-C50C-407E-A947-70E740481C1C}">
                <a14:useLocalDpi xmlns="" xmlns:a14="http://schemas.microsoft.com/office/drawing/2010/main" val="0"/>
              </a:ext>
            </a:extLst>
          </a:blip>
          <a:stretch>
            <a:fillRect/>
          </a:stretch>
        </p:blipFill>
        <p:spPr>
          <a:xfrm>
            <a:off x="228600" y="1905000"/>
            <a:ext cx="8542234" cy="929928"/>
          </a:xfrm>
          <a:prstGeom prst="rect">
            <a:avLst/>
          </a:prstGeom>
        </p:spPr>
      </p:pic>
      <p:pic>
        <p:nvPicPr>
          <p:cNvPr id="8" name="Picture 7"/>
          <p:cNvPicPr>
            <a:picLocks noChangeAspect="1"/>
          </p:cNvPicPr>
          <p:nvPr/>
        </p:nvPicPr>
        <p:blipFill>
          <a:blip r:embed="rId3" cstate="print">
            <a:clrChange>
              <a:clrFrom>
                <a:srgbClr val="010103"/>
              </a:clrFrom>
              <a:clrTo>
                <a:srgbClr val="010103">
                  <a:alpha val="0"/>
                </a:srgbClr>
              </a:clrTo>
            </a:clrChange>
            <a:extLst>
              <a:ext uri="{28A0092B-C50C-407E-A947-70E740481C1C}">
                <a14:useLocalDpi xmlns="" xmlns:a14="http://schemas.microsoft.com/office/drawing/2010/main" val="0"/>
              </a:ext>
            </a:extLst>
          </a:blip>
          <a:stretch>
            <a:fillRect/>
          </a:stretch>
        </p:blipFill>
        <p:spPr>
          <a:xfrm>
            <a:off x="4724400" y="3048000"/>
            <a:ext cx="4063038" cy="509808"/>
          </a:xfrm>
          <a:prstGeom prst="rect">
            <a:avLst/>
          </a:prstGeom>
          <a:solidFill>
            <a:schemeClr val="tx1"/>
          </a:solidFill>
        </p:spPr>
      </p:pic>
      <p:pic>
        <p:nvPicPr>
          <p:cNvPr id="10" name="Picture 9"/>
          <p:cNvPicPr>
            <a:picLocks noChangeAspect="1"/>
          </p:cNvPicPr>
          <p:nvPr/>
        </p:nvPicPr>
        <p:blipFill>
          <a:blip r:embed="rId4" cstate="print">
            <a:clrChange>
              <a:clrFrom>
                <a:srgbClr val="020001"/>
              </a:clrFrom>
              <a:clrTo>
                <a:srgbClr val="020001">
                  <a:alpha val="0"/>
                </a:srgbClr>
              </a:clrTo>
            </a:clrChange>
            <a:extLst>
              <a:ext uri="{28A0092B-C50C-407E-A947-70E740481C1C}">
                <a14:useLocalDpi xmlns="" xmlns:a14="http://schemas.microsoft.com/office/drawing/2010/main" val="0"/>
              </a:ext>
            </a:extLst>
          </a:blip>
          <a:stretch>
            <a:fillRect/>
          </a:stretch>
        </p:blipFill>
        <p:spPr>
          <a:xfrm>
            <a:off x="4038600" y="3657600"/>
            <a:ext cx="4768850" cy="539232"/>
          </a:xfrm>
          <a:prstGeom prst="rect">
            <a:avLst/>
          </a:prstGeom>
        </p:spPr>
      </p:pic>
    </p:spTree>
    <p:extLst>
      <p:ext uri="{BB962C8B-B14F-4D97-AF65-F5344CB8AC3E}">
        <p14:creationId xmlns="" xmlns:p14="http://schemas.microsoft.com/office/powerpoint/2010/main" val="3231035866"/>
      </p:ext>
    </p:extLst>
  </p:cSld>
  <p:clrMapOvr>
    <a:masterClrMapping/>
  </p:clrMapOvr>
  <p:transition spd="slow">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clrChange>
              <a:clrFrom>
                <a:srgbClr val="010101"/>
              </a:clrFrom>
              <a:clrTo>
                <a:srgbClr val="010101">
                  <a:alpha val="0"/>
                </a:srgbClr>
              </a:clrTo>
            </a:clrChange>
            <a:extLst>
              <a:ext uri="{28A0092B-C50C-407E-A947-70E740481C1C}">
                <a14:useLocalDpi xmlns:a14="http://schemas.microsoft.com/office/drawing/2010/main" xmlns="" val="0"/>
              </a:ext>
            </a:extLst>
          </a:blip>
          <a:stretch>
            <a:fillRect/>
          </a:stretch>
        </p:blipFill>
        <p:spPr>
          <a:xfrm>
            <a:off x="3855720" y="1828800"/>
            <a:ext cx="5288280" cy="685800"/>
          </a:xfrm>
          <a:prstGeom prst="rect">
            <a:avLst/>
          </a:prstGeom>
        </p:spPr>
      </p:pic>
      <p:sp>
        <p:nvSpPr>
          <p:cNvPr id="5" name="Rectangle 4"/>
          <p:cNvSpPr/>
          <p:nvPr/>
        </p:nvSpPr>
        <p:spPr>
          <a:xfrm>
            <a:off x="464872" y="2590800"/>
            <a:ext cx="8679128" cy="1015663"/>
          </a:xfrm>
          <a:prstGeom prst="rect">
            <a:avLst/>
          </a:prstGeom>
          <a:solidFill>
            <a:schemeClr val="tx1"/>
          </a:solidFill>
        </p:spPr>
        <p:txBody>
          <a:bodyPr wrap="square">
            <a:spAutoFit/>
          </a:bodyPr>
          <a:lstStyle/>
          <a:p>
            <a:pPr algn="just" rtl="1">
              <a:lnSpc>
                <a:spcPct val="150000"/>
              </a:lnSpc>
            </a:pPr>
            <a:r>
              <a:rPr lang="ar-SA" sz="2000" b="1" dirty="0">
                <a:solidFill>
                  <a:prstClr val="white"/>
                </a:solidFill>
                <a:ea typeface="Calibri"/>
                <a:cs typeface="Times New Roman"/>
              </a:rPr>
              <a:t>تُظهر نتائج الأبحاث التي أجراها </a:t>
            </a:r>
            <a:r>
              <a:rPr lang="ar-SA" sz="2000" b="1" dirty="0" smtClean="0">
                <a:solidFill>
                  <a:prstClr val="white"/>
                </a:solidFill>
                <a:ea typeface="Calibri"/>
                <a:cs typeface="Times New Roman"/>
              </a:rPr>
              <a:t>(</a:t>
            </a:r>
            <a:r>
              <a:rPr lang="en-US" sz="2000" b="1" dirty="0">
                <a:solidFill>
                  <a:srgbClr val="51C6DD"/>
                </a:solidFill>
                <a:latin typeface="Times New Roman" panose="02020603050405020304" pitchFamily="18" charset="0"/>
                <a:cs typeface="Times New Roman" panose="02020603050405020304" pitchFamily="18" charset="0"/>
              </a:rPr>
              <a:t>Kolkounov, </a:t>
            </a:r>
            <a:r>
              <a:rPr lang="en-US" sz="2000" b="1" dirty="0" smtClean="0">
                <a:solidFill>
                  <a:srgbClr val="51C6DD"/>
                </a:solidFill>
                <a:latin typeface="Times New Roman" panose="02020603050405020304" pitchFamily="18" charset="0"/>
                <a:cs typeface="Times New Roman" panose="02020603050405020304" pitchFamily="18" charset="0"/>
              </a:rPr>
              <a:t>1905-1915</a:t>
            </a:r>
            <a:r>
              <a:rPr lang="ar-SA" sz="2000" b="1" dirty="0" smtClean="0">
                <a:solidFill>
                  <a:prstClr val="white"/>
                </a:solidFill>
                <a:latin typeface="Times New Roman" panose="02020603050405020304" pitchFamily="18" charset="0"/>
                <a:ea typeface="Calibri"/>
                <a:cs typeface="Times New Roman" panose="02020603050405020304" pitchFamily="18" charset="0"/>
              </a:rPr>
              <a:t>) </a:t>
            </a:r>
            <a:r>
              <a:rPr lang="ar-SA" sz="2000" b="1" dirty="0" smtClean="0">
                <a:solidFill>
                  <a:prstClr val="white"/>
                </a:solidFill>
                <a:ea typeface="Calibri"/>
                <a:cs typeface="Times New Roman"/>
              </a:rPr>
              <a:t>وجود </a:t>
            </a:r>
            <a:r>
              <a:rPr lang="ar-SA" sz="2000" b="1" dirty="0">
                <a:solidFill>
                  <a:prstClr val="white"/>
                </a:solidFill>
                <a:ea typeface="Calibri"/>
                <a:cs typeface="Times New Roman"/>
              </a:rPr>
              <a:t>علاقة بين مقاومة الجفاف وحجم الخلية. </a:t>
            </a:r>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43000" y="4191000"/>
            <a:ext cx="7421880" cy="1979699"/>
          </a:xfrm>
          <a:prstGeom prst="rect">
            <a:avLst/>
          </a:prstGeom>
        </p:spPr>
      </p:pic>
      <p:sp>
        <p:nvSpPr>
          <p:cNvPr id="20481" name="Rectangle 1"/>
          <p:cNvSpPr>
            <a:spLocks noChangeArrowheads="1"/>
          </p:cNvSpPr>
          <p:nvPr/>
        </p:nvSpPr>
        <p:spPr bwMode="auto">
          <a:xfrm>
            <a:off x="0" y="838200"/>
            <a:ext cx="8906834"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إستعرض</a:t>
            </a:r>
            <a:r>
              <a:rPr kumimoji="0" lang="ar-SA" sz="24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كل </a:t>
            </a:r>
            <a:r>
              <a:rPr kumimoji="0" lang="ar-SA" sz="2400" b="1"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من (</a:t>
            </a:r>
            <a:r>
              <a:rPr kumimoji="0" lang="en-US" sz="24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Levitt, 1980</a:t>
            </a:r>
            <a:r>
              <a:rPr kumimoji="0" lang="ar-SA" sz="24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و </a:t>
            </a:r>
            <a:r>
              <a:rPr kumimoji="0" lang="en-US" sz="2400" b="1"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Bewely</a:t>
            </a:r>
            <a:r>
              <a:rPr kumimoji="0" lang="en-US" sz="24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1979</a:t>
            </a:r>
            <a:r>
              <a:rPr kumimoji="0" lang="ar-SA" sz="24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و </a:t>
            </a:r>
            <a:r>
              <a:rPr kumimoji="0" lang="en-US" sz="2400" b="1"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Bewely</a:t>
            </a:r>
            <a:r>
              <a:rPr kumimoji="0" lang="en-US" sz="24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and </a:t>
            </a:r>
            <a:r>
              <a:rPr kumimoji="0" lang="en-US" sz="2400" b="1"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Krochko</a:t>
            </a:r>
            <a:r>
              <a:rPr kumimoji="0" lang="en-US" sz="24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1982</a:t>
            </a:r>
            <a:r>
              <a:rPr kumimoji="0" lang="ar-SA" sz="24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المميزات التي يمكن أن تكون لها علاقة </a:t>
            </a:r>
            <a:r>
              <a:rPr kumimoji="0" lang="ar-SA" sz="2400" b="1" i="0" u="sng"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بتحمل الجفاف </a:t>
            </a:r>
            <a:r>
              <a:rPr kumimoji="0" lang="ar-SA" sz="24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وأهم هذه المميزات </a:t>
            </a:r>
            <a:r>
              <a:rPr kumimoji="0" lang="ar-SA" sz="2400" b="1"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هي:</a:t>
            </a:r>
            <a:endParaRPr kumimoji="0" lang="ar-SA" sz="3600" b="1" i="0" u="none" strike="noStrike" cap="none" normalizeH="0" baseline="0" dirty="0" smtClean="0">
              <a:ln>
                <a:noFill/>
              </a:ln>
              <a:solidFill>
                <a:schemeClr val="bg1"/>
              </a:solidFill>
              <a:effectLst/>
              <a:latin typeface="Arial" pitchFamily="34" charset="0"/>
              <a:cs typeface="Arial" pitchFamily="34" charset="0"/>
            </a:endParaRPr>
          </a:p>
        </p:txBody>
      </p:sp>
      <p:sp>
        <p:nvSpPr>
          <p:cNvPr id="7" name="مستطيل 6"/>
          <p:cNvSpPr/>
          <p:nvPr/>
        </p:nvSpPr>
        <p:spPr>
          <a:xfrm>
            <a:off x="2774975" y="304800"/>
            <a:ext cx="3839514" cy="523220"/>
          </a:xfrm>
          <a:prstGeom prst="rect">
            <a:avLst/>
          </a:prstGeom>
        </p:spPr>
        <p:txBody>
          <a:bodyPr wrap="none">
            <a:spAutoFit/>
          </a:bodyPr>
          <a:lstStyle/>
          <a:p>
            <a:pPr algn="ctr" rtl="1"/>
            <a:r>
              <a:rPr lang="ar-SA" sz="2800" b="1" u="sng" dirty="0" smtClean="0">
                <a:solidFill>
                  <a:srgbClr val="FFFF00"/>
                </a:solidFill>
                <a:uFill>
                  <a:solidFill>
                    <a:srgbClr val="CC0066"/>
                  </a:solidFill>
                </a:uFill>
              </a:rPr>
              <a:t>الصفات </a:t>
            </a:r>
            <a:r>
              <a:rPr lang="ar-SA" sz="2800" b="1" u="sng" dirty="0" err="1" smtClean="0">
                <a:solidFill>
                  <a:srgbClr val="FFFF00"/>
                </a:solidFill>
                <a:uFill>
                  <a:solidFill>
                    <a:srgbClr val="CC0066"/>
                  </a:solidFill>
                </a:uFill>
              </a:rPr>
              <a:t>الخاصه</a:t>
            </a:r>
            <a:r>
              <a:rPr lang="ar-SA" sz="2800" b="1" u="sng" dirty="0" smtClean="0">
                <a:solidFill>
                  <a:srgbClr val="FFFF00"/>
                </a:solidFill>
                <a:uFill>
                  <a:solidFill>
                    <a:srgbClr val="CC0066"/>
                  </a:solidFill>
                </a:uFill>
              </a:rPr>
              <a:t> بتحمل الجفاف</a:t>
            </a:r>
            <a:r>
              <a:rPr lang="ar-SA" sz="2800" b="1" u="sng" dirty="0" smtClean="0">
                <a:solidFill>
                  <a:srgbClr val="FFFF00"/>
                </a:solidFill>
              </a:rPr>
              <a:t> </a:t>
            </a:r>
            <a:endParaRPr lang="en-US" sz="2800" b="1" u="sng" dirty="0">
              <a:solidFill>
                <a:srgbClr val="FFFF00"/>
              </a:solidFill>
            </a:endParaRPr>
          </a:p>
        </p:txBody>
      </p:sp>
    </p:spTree>
    <p:extLst>
      <p:ext uri="{BB962C8B-B14F-4D97-AF65-F5344CB8AC3E}">
        <p14:creationId xmlns:p14="http://schemas.microsoft.com/office/powerpoint/2010/main" xmlns="" val="2618324844"/>
      </p:ext>
    </p:extLst>
  </p:cSld>
  <p:clrMapOvr>
    <a:masterClrMapping/>
  </p:clrMapOvr>
  <p:transition spd="slow">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20312" y="838200"/>
            <a:ext cx="4723688" cy="1938992"/>
          </a:xfrm>
          <a:prstGeom prst="rect">
            <a:avLst/>
          </a:prstGeom>
          <a:solidFill>
            <a:schemeClr val="tx1"/>
          </a:solidFill>
        </p:spPr>
        <p:txBody>
          <a:bodyPr wrap="square">
            <a:spAutoFit/>
          </a:bodyPr>
          <a:lstStyle/>
          <a:p>
            <a:pPr algn="just" rtl="1">
              <a:lnSpc>
                <a:spcPct val="150000"/>
              </a:lnSpc>
            </a:pPr>
            <a:r>
              <a:rPr lang="ar-SA" sz="2000" b="1" dirty="0">
                <a:solidFill>
                  <a:schemeClr val="bg1"/>
                </a:solidFill>
                <a:ea typeface="Calibri"/>
                <a:cs typeface="Times New Roman"/>
              </a:rPr>
              <a:t>يرى </a:t>
            </a:r>
            <a:r>
              <a:rPr lang="ar-SA" sz="2000" b="1" dirty="0" smtClean="0">
                <a:solidFill>
                  <a:schemeClr val="bg1"/>
                </a:solidFill>
                <a:ea typeface="Calibri"/>
                <a:cs typeface="Times New Roman"/>
              </a:rPr>
              <a:t>(</a:t>
            </a:r>
            <a:r>
              <a:rPr lang="en-US" sz="2000" b="1" dirty="0" err="1">
                <a:solidFill>
                  <a:srgbClr val="51C6DD"/>
                </a:solidFill>
                <a:latin typeface="Times New Roman" panose="02020603050405020304" pitchFamily="18" charset="0"/>
                <a:cs typeface="Times New Roman" panose="02020603050405020304" pitchFamily="18" charset="0"/>
              </a:rPr>
              <a:t>Ligin</a:t>
            </a:r>
            <a:r>
              <a:rPr lang="ar-SA" sz="2000" b="1" dirty="0" smtClean="0">
                <a:solidFill>
                  <a:schemeClr val="bg1"/>
                </a:solidFill>
                <a:ea typeface="Calibri"/>
                <a:cs typeface="Times New Roman"/>
              </a:rPr>
              <a:t>) أهمية </a:t>
            </a:r>
            <a:r>
              <a:rPr lang="ar-SA" sz="2000" b="1" dirty="0">
                <a:solidFill>
                  <a:schemeClr val="bg1"/>
                </a:solidFill>
                <a:ea typeface="Calibri"/>
                <a:cs typeface="Times New Roman"/>
              </a:rPr>
              <a:t>كبيرة لتركيب الخلية في درجة تحمل التجفيف، ويرى هذا العالم أن المقدرة على تحمل التجفيف </a:t>
            </a:r>
            <a:r>
              <a:rPr lang="ar-SA" sz="2000" b="1" dirty="0">
                <a:solidFill>
                  <a:srgbClr val="FFFF00"/>
                </a:solidFill>
                <a:ea typeface="Calibri"/>
                <a:cs typeface="Times New Roman"/>
              </a:rPr>
              <a:t>تزداد باستبعاد الفجوات العصارية من الخلية ، أو عندما تُملأ بمركبات لا تجف.</a:t>
            </a:r>
            <a:endParaRPr lang="en-US" b="1" dirty="0">
              <a:solidFill>
                <a:srgbClr val="FFFF00"/>
              </a:solidFill>
              <a:ea typeface="Calibri"/>
              <a:cs typeface="Arial"/>
            </a:endParaRPr>
          </a:p>
        </p:txBody>
      </p:sp>
      <p:pic>
        <p:nvPicPr>
          <p:cNvPr id="10" name="Picture 9"/>
          <p:cNvPicPr>
            <a:picLocks noChangeAspect="1"/>
          </p:cNvPicPr>
          <p:nvPr/>
        </p:nvPicPr>
        <p:blipFill>
          <a:blip r:embed="rId2" cstate="print">
            <a:clrChange>
              <a:clrFrom>
                <a:srgbClr val="010101"/>
              </a:clrFrom>
              <a:clrTo>
                <a:srgbClr val="010101">
                  <a:alpha val="0"/>
                </a:srgbClr>
              </a:clrTo>
            </a:clrChange>
            <a:extLst>
              <a:ext uri="{28A0092B-C50C-407E-A947-70E740481C1C}">
                <a14:useLocalDpi xmlns:a14="http://schemas.microsoft.com/office/drawing/2010/main" xmlns="" val="0"/>
              </a:ext>
            </a:extLst>
          </a:blip>
          <a:stretch>
            <a:fillRect/>
          </a:stretch>
        </p:blipFill>
        <p:spPr>
          <a:xfrm>
            <a:off x="4648200" y="381296"/>
            <a:ext cx="4321656" cy="589628"/>
          </a:xfrm>
          <a:prstGeom prst="rect">
            <a:avLst/>
          </a:prstGeom>
        </p:spPr>
      </p:pic>
      <p:pic>
        <p:nvPicPr>
          <p:cNvPr id="11" name="Picture 10"/>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a:xfrm>
            <a:off x="533401" y="685800"/>
            <a:ext cx="2590800" cy="2356812"/>
          </a:xfrm>
          <a:prstGeom prst="rect">
            <a:avLst/>
          </a:prstGeom>
        </p:spPr>
      </p:pic>
      <p:pic>
        <p:nvPicPr>
          <p:cNvPr id="8" name="Picture 3"/>
          <p:cNvPicPr>
            <a:picLocks noChangeAspect="1"/>
          </p:cNvPicPr>
          <p:nvPr/>
        </p:nvPicPr>
        <p:blipFill>
          <a:blip r:embed="rId4" cstate="print">
            <a:clrChange>
              <a:clrFrom>
                <a:srgbClr val="010101"/>
              </a:clrFrom>
              <a:clrTo>
                <a:srgbClr val="010101">
                  <a:alpha val="0"/>
                </a:srgbClr>
              </a:clrTo>
            </a:clrChange>
            <a:extLst>
              <a:ext uri="{28A0092B-C50C-407E-A947-70E740481C1C}">
                <a14:useLocalDpi xmlns:a14="http://schemas.microsoft.com/office/drawing/2010/main" xmlns="" val="0"/>
              </a:ext>
            </a:extLst>
          </a:blip>
          <a:stretch>
            <a:fillRect/>
          </a:stretch>
        </p:blipFill>
        <p:spPr>
          <a:xfrm>
            <a:off x="4203700" y="2743200"/>
            <a:ext cx="4940300" cy="631010"/>
          </a:xfrm>
          <a:prstGeom prst="rect">
            <a:avLst/>
          </a:prstGeom>
        </p:spPr>
      </p:pic>
      <p:sp>
        <p:nvSpPr>
          <p:cNvPr id="9" name="Rectangle 4"/>
          <p:cNvSpPr/>
          <p:nvPr/>
        </p:nvSpPr>
        <p:spPr>
          <a:xfrm>
            <a:off x="2209800" y="3352800"/>
            <a:ext cx="6705600" cy="966290"/>
          </a:xfrm>
          <a:prstGeom prst="rect">
            <a:avLst/>
          </a:prstGeom>
        </p:spPr>
        <p:txBody>
          <a:bodyPr wrap="square">
            <a:spAutoFit/>
          </a:bodyPr>
          <a:lstStyle/>
          <a:p>
            <a:pPr algn="just" rtl="1">
              <a:lnSpc>
                <a:spcPct val="150000"/>
              </a:lnSpc>
            </a:pPr>
            <a:r>
              <a:rPr lang="ar-SA" sz="2000" b="1" dirty="0">
                <a:solidFill>
                  <a:schemeClr val="bg1"/>
                </a:solidFill>
                <a:ea typeface="Calibri"/>
                <a:cs typeface="+mj-cs"/>
              </a:rPr>
              <a:t>المواد المتراكمة في الخلايا مثل السكريات بالإضافة إلى دورها في تعديل الأسموزية </a:t>
            </a:r>
            <a:r>
              <a:rPr lang="ar-SA" sz="2000" b="1" dirty="0" smtClean="0">
                <a:solidFill>
                  <a:schemeClr val="bg1"/>
                </a:solidFill>
                <a:ea typeface="Calibri"/>
                <a:cs typeface="+mj-cs"/>
              </a:rPr>
              <a:t>قد يكون </a:t>
            </a:r>
            <a:r>
              <a:rPr lang="ar-SA" sz="2000" b="1" dirty="0">
                <a:solidFill>
                  <a:schemeClr val="bg1"/>
                </a:solidFill>
                <a:ea typeface="Calibri"/>
                <a:cs typeface="+mj-cs"/>
              </a:rPr>
              <a:t>لها دور كبير في تحمل </a:t>
            </a:r>
            <a:r>
              <a:rPr lang="ar-SA" sz="2000" b="1" dirty="0" err="1">
                <a:solidFill>
                  <a:schemeClr val="bg1"/>
                </a:solidFill>
                <a:ea typeface="Calibri"/>
                <a:cs typeface="+mj-cs"/>
              </a:rPr>
              <a:t>الجفاف </a:t>
            </a:r>
            <a:r>
              <a:rPr lang="ar-SA" sz="2000" b="1" dirty="0" err="1" smtClean="0">
                <a:solidFill>
                  <a:schemeClr val="bg1"/>
                </a:solidFill>
                <a:ea typeface="Calibri"/>
                <a:cs typeface="+mj-cs"/>
              </a:rPr>
              <a:t>.</a:t>
            </a:r>
            <a:endParaRPr lang="en-US" sz="2000" b="1" dirty="0">
              <a:solidFill>
                <a:srgbClr val="FFFF00"/>
              </a:solidFill>
              <a:cs typeface="+mj-cs"/>
            </a:endParaRPr>
          </a:p>
        </p:txBody>
      </p:sp>
      <p:pic>
        <p:nvPicPr>
          <p:cNvPr id="12" name="Picture 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57200" y="4114800"/>
            <a:ext cx="1828800" cy="2225407"/>
          </a:xfrm>
          <a:prstGeom prst="rect">
            <a:avLst/>
          </a:prstGeom>
        </p:spPr>
      </p:pic>
      <p:sp>
        <p:nvSpPr>
          <p:cNvPr id="13" name="Rectangle 5"/>
          <p:cNvSpPr/>
          <p:nvPr/>
        </p:nvSpPr>
        <p:spPr>
          <a:xfrm>
            <a:off x="3505200" y="4267200"/>
            <a:ext cx="5410200" cy="2400657"/>
          </a:xfrm>
          <a:prstGeom prst="rect">
            <a:avLst/>
          </a:prstGeom>
        </p:spPr>
        <p:txBody>
          <a:bodyPr wrap="square">
            <a:spAutoFit/>
          </a:bodyPr>
          <a:lstStyle/>
          <a:p>
            <a:pPr algn="just" rtl="1">
              <a:lnSpc>
                <a:spcPct val="150000"/>
              </a:lnSpc>
            </a:pPr>
            <a:r>
              <a:rPr lang="ar-SA" sz="2000" b="1" dirty="0">
                <a:solidFill>
                  <a:schemeClr val="bg1"/>
                </a:solidFill>
                <a:ea typeface="Calibri"/>
                <a:cs typeface="Times New Roman"/>
              </a:rPr>
              <a:t>يرى (</a:t>
            </a:r>
            <a:r>
              <a:rPr lang="en-US" sz="2000" b="1" dirty="0" err="1">
                <a:solidFill>
                  <a:srgbClr val="51C6DD"/>
                </a:solidFill>
                <a:latin typeface="Times New Roman" panose="02020603050405020304" pitchFamily="18" charset="0"/>
                <a:cs typeface="Times New Roman" panose="02020603050405020304" pitchFamily="18" charset="0"/>
              </a:rPr>
              <a:t>Bewely</a:t>
            </a:r>
            <a:r>
              <a:rPr lang="en-US" sz="2000" b="1" dirty="0">
                <a:solidFill>
                  <a:srgbClr val="51C6DD"/>
                </a:solidFill>
                <a:latin typeface="Times New Roman" panose="02020603050405020304" pitchFamily="18" charset="0"/>
                <a:cs typeface="Times New Roman" panose="02020603050405020304" pitchFamily="18" charset="0"/>
              </a:rPr>
              <a:t>, 1979</a:t>
            </a:r>
            <a:r>
              <a:rPr lang="ar-SA" sz="2000" b="1" dirty="0">
                <a:solidFill>
                  <a:schemeClr val="bg1"/>
                </a:solidFill>
                <a:latin typeface="Times New Roman"/>
                <a:ea typeface="Calibri"/>
                <a:cs typeface="+mj-cs"/>
              </a:rPr>
              <a:t>)</a:t>
            </a:r>
            <a:r>
              <a:rPr lang="ar-SA" sz="2000" b="1" dirty="0">
                <a:solidFill>
                  <a:schemeClr val="bg1"/>
                </a:solidFill>
                <a:ea typeface="Calibri"/>
                <a:cs typeface="Times New Roman"/>
              </a:rPr>
              <a:t> أن وجود بعض المركبات مثل السكريات والأحماض الأمينية (</a:t>
            </a:r>
            <a:r>
              <a:rPr lang="ar-SA" sz="2000" b="1" dirty="0">
                <a:solidFill>
                  <a:srgbClr val="FFFF00"/>
                </a:solidFill>
                <a:ea typeface="Calibri"/>
                <a:cs typeface="Times New Roman"/>
              </a:rPr>
              <a:t>مثل البرولين</a:t>
            </a:r>
            <a:r>
              <a:rPr lang="ar-SA" sz="2000" b="1" dirty="0">
                <a:solidFill>
                  <a:schemeClr val="bg1"/>
                </a:solidFill>
                <a:ea typeface="Calibri"/>
                <a:cs typeface="Times New Roman"/>
              </a:rPr>
              <a:t>) مع الجزيئات الكبيرة قد يساعد هذه الجزيئات الكبيرة على الإحتفاظ بنسبة من محتواها المائي أثناء التجفيف وبالتالي قد يكون لهذه المركبات دور في تحمل الجفاف.</a:t>
            </a:r>
            <a:endParaRPr lang="en-US" sz="2000" b="1" dirty="0">
              <a:solidFill>
                <a:schemeClr val="bg1"/>
              </a:solidFill>
            </a:endParaRPr>
          </a:p>
        </p:txBody>
      </p:sp>
    </p:spTree>
    <p:extLst>
      <p:ext uri="{BB962C8B-B14F-4D97-AF65-F5344CB8AC3E}">
        <p14:creationId xmlns:p14="http://schemas.microsoft.com/office/powerpoint/2010/main" xmlns="" val="1465147083"/>
      </p:ext>
    </p:extLst>
  </p:cSld>
  <p:clrMapOvr>
    <a:masterClrMapping/>
  </p:clrMapOvr>
  <p:transition spd="slow">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clrChange>
              <a:clrFrom>
                <a:srgbClr val="010101"/>
              </a:clrFrom>
              <a:clrTo>
                <a:srgbClr val="010101">
                  <a:alpha val="0"/>
                </a:srgbClr>
              </a:clrTo>
            </a:clrChange>
            <a:extLst>
              <a:ext uri="{28A0092B-C50C-407E-A947-70E740481C1C}">
                <a14:useLocalDpi xmlns:a14="http://schemas.microsoft.com/office/drawing/2010/main" xmlns="" val="0"/>
              </a:ext>
            </a:extLst>
          </a:blip>
          <a:stretch>
            <a:fillRect/>
          </a:stretch>
        </p:blipFill>
        <p:spPr>
          <a:xfrm>
            <a:off x="5566023" y="762000"/>
            <a:ext cx="3577977" cy="680517"/>
          </a:xfrm>
          <a:prstGeom prst="rect">
            <a:avLst/>
          </a:prstGeom>
        </p:spPr>
      </p:pic>
      <p:sp>
        <p:nvSpPr>
          <p:cNvPr id="5" name="Rectangle 4"/>
          <p:cNvSpPr/>
          <p:nvPr/>
        </p:nvSpPr>
        <p:spPr>
          <a:xfrm>
            <a:off x="1676400" y="1447800"/>
            <a:ext cx="7239000" cy="1015663"/>
          </a:xfrm>
          <a:prstGeom prst="rect">
            <a:avLst/>
          </a:prstGeom>
        </p:spPr>
        <p:txBody>
          <a:bodyPr wrap="square">
            <a:spAutoFit/>
          </a:bodyPr>
          <a:lstStyle/>
          <a:p>
            <a:pPr algn="just" rtl="1">
              <a:lnSpc>
                <a:spcPct val="150000"/>
              </a:lnSpc>
            </a:pPr>
            <a:r>
              <a:rPr lang="ar-SA" sz="2000" b="1" dirty="0">
                <a:solidFill>
                  <a:schemeClr val="bg1"/>
                </a:solidFill>
                <a:ea typeface="Calibri"/>
                <a:cs typeface="Times New Roman"/>
              </a:rPr>
              <a:t>يساعد إحتفاظ الجزيئات الكبيرة مثل الإنزيمات والأحماض النووية بكمية من الماء أثناء التجفيف </a:t>
            </a:r>
            <a:r>
              <a:rPr lang="ar-SA" sz="2000" b="1" dirty="0">
                <a:solidFill>
                  <a:srgbClr val="FFFF00"/>
                </a:solidFill>
                <a:ea typeface="Calibri"/>
                <a:cs typeface="Times New Roman"/>
              </a:rPr>
              <a:t>المحافظة على تركيبها وعدم </a:t>
            </a:r>
            <a:r>
              <a:rPr lang="ar-SA" sz="2000" b="1" dirty="0" smtClean="0">
                <a:solidFill>
                  <a:srgbClr val="FFFF00"/>
                </a:solidFill>
                <a:ea typeface="Calibri"/>
                <a:cs typeface="Times New Roman"/>
              </a:rPr>
              <a:t>تجزئتها. </a:t>
            </a:r>
            <a:endParaRPr lang="en-US" sz="2000" b="1" dirty="0">
              <a:solidFill>
                <a:srgbClr val="FFFF00"/>
              </a:solidFill>
            </a:endParaRPr>
          </a:p>
        </p:txBody>
      </p:sp>
      <p:pic>
        <p:nvPicPr>
          <p:cNvPr id="7" name="Picture 6"/>
          <p:cNvPicPr>
            <a:picLocks noChangeAspect="1"/>
          </p:cNvPicPr>
          <p:nvPr/>
        </p:nvPicPr>
        <p:blipFill>
          <a:blip r:embed="rId3" cstate="print">
            <a:clrChange>
              <a:clrFrom>
                <a:srgbClr val="D2D2D2"/>
              </a:clrFrom>
              <a:clrTo>
                <a:srgbClr val="D2D2D2">
                  <a:alpha val="0"/>
                </a:srgbClr>
              </a:clrTo>
            </a:clrChange>
            <a:extLst>
              <a:ext uri="{28A0092B-C50C-407E-A947-70E740481C1C}">
                <a14:useLocalDpi xmlns:a14="http://schemas.microsoft.com/office/drawing/2010/main" xmlns="" val="0"/>
              </a:ext>
            </a:extLst>
          </a:blip>
          <a:stretch>
            <a:fillRect/>
          </a:stretch>
        </p:blipFill>
        <p:spPr>
          <a:xfrm>
            <a:off x="0" y="304800"/>
            <a:ext cx="1981200" cy="1485900"/>
          </a:xfrm>
          <a:prstGeom prst="rect">
            <a:avLst/>
          </a:prstGeom>
        </p:spPr>
      </p:pic>
      <p:pic>
        <p:nvPicPr>
          <p:cNvPr id="8" name="Picture 5"/>
          <p:cNvPicPr>
            <a:picLocks noChangeAspect="1"/>
          </p:cNvPicPr>
          <p:nvPr/>
        </p:nvPicPr>
        <p:blipFill>
          <a:blip r:embed="rId4" cstate="print">
            <a:clrChange>
              <a:clrFrom>
                <a:srgbClr val="010101"/>
              </a:clrFrom>
              <a:clrTo>
                <a:srgbClr val="010101">
                  <a:alpha val="0"/>
                </a:srgbClr>
              </a:clrTo>
            </a:clrChange>
            <a:extLst>
              <a:ext uri="{28A0092B-C50C-407E-A947-70E740481C1C}">
                <a14:useLocalDpi xmlns:a14="http://schemas.microsoft.com/office/drawing/2010/main" xmlns="" val="0"/>
              </a:ext>
            </a:extLst>
          </a:blip>
          <a:stretch>
            <a:fillRect/>
          </a:stretch>
        </p:blipFill>
        <p:spPr>
          <a:xfrm>
            <a:off x="4756150" y="2286000"/>
            <a:ext cx="4387850" cy="623864"/>
          </a:xfrm>
          <a:prstGeom prst="rect">
            <a:avLst/>
          </a:prstGeom>
        </p:spPr>
      </p:pic>
      <p:sp>
        <p:nvSpPr>
          <p:cNvPr id="9" name="Rectangle 2"/>
          <p:cNvSpPr/>
          <p:nvPr/>
        </p:nvSpPr>
        <p:spPr>
          <a:xfrm>
            <a:off x="2743200" y="2819400"/>
            <a:ext cx="6092031" cy="2400657"/>
          </a:xfrm>
          <a:prstGeom prst="rect">
            <a:avLst/>
          </a:prstGeom>
          <a:solidFill>
            <a:schemeClr val="tx1"/>
          </a:solidFill>
        </p:spPr>
        <p:txBody>
          <a:bodyPr wrap="square">
            <a:spAutoFit/>
          </a:bodyPr>
          <a:lstStyle/>
          <a:p>
            <a:pPr algn="just" rtl="1">
              <a:lnSpc>
                <a:spcPct val="150000"/>
              </a:lnSpc>
            </a:pPr>
            <a:r>
              <a:rPr lang="ar-SA" sz="2000" b="1" dirty="0">
                <a:solidFill>
                  <a:schemeClr val="bg1"/>
                </a:solidFill>
                <a:ea typeface="Calibri"/>
                <a:cs typeface="Times New Roman"/>
              </a:rPr>
              <a:t>يسبب التجفيف أضراراً للغشاء البلازمي ينتج عنه تسرب للمواد عند تشرب الخلايا بالماء، ويبدو أنه في النباتات التي تتحمل التجفيف </a:t>
            </a:r>
            <a:r>
              <a:rPr lang="ar-SA" sz="2000" b="1" dirty="0">
                <a:solidFill>
                  <a:srgbClr val="FFFF00"/>
                </a:solidFill>
                <a:ea typeface="Calibri"/>
                <a:cs typeface="Times New Roman"/>
              </a:rPr>
              <a:t>يحدث إصلاح لهذه الأضرار أثناء التشرب، ومع ذلك يحدث في المراحل الأولي من التشرب تسرب لبعض المركبات تتوقف بعد فترة من الزمن. قد يحدث الإصلاح عن طريق تخليق بعض مركبات </a:t>
            </a:r>
            <a:r>
              <a:rPr lang="ar-SA" sz="2000" b="1" dirty="0" smtClean="0">
                <a:solidFill>
                  <a:srgbClr val="FFFF00"/>
                </a:solidFill>
                <a:ea typeface="Calibri"/>
                <a:cs typeface="Times New Roman"/>
              </a:rPr>
              <a:t>الأغشية. </a:t>
            </a:r>
            <a:endParaRPr lang="en-US" sz="2000" b="1" dirty="0" smtClean="0">
              <a:solidFill>
                <a:srgbClr val="FFFF00"/>
              </a:solidFill>
              <a:ea typeface="Calibri"/>
              <a:cs typeface="Times New Roman"/>
            </a:endParaRPr>
          </a:p>
        </p:txBody>
      </p:sp>
      <p:pic>
        <p:nvPicPr>
          <p:cNvPr id="10" name="Picture 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2971800"/>
            <a:ext cx="2410753" cy="2024122"/>
          </a:xfrm>
          <a:prstGeom prst="rect">
            <a:avLst/>
          </a:prstGeom>
        </p:spPr>
      </p:pic>
    </p:spTree>
    <p:extLst>
      <p:ext uri="{BB962C8B-B14F-4D97-AF65-F5344CB8AC3E}">
        <p14:creationId xmlns:p14="http://schemas.microsoft.com/office/powerpoint/2010/main" xmlns="" val="545001063"/>
      </p:ext>
    </p:extLst>
  </p:cSld>
  <p:clrMapOvr>
    <a:masterClrMapping/>
  </p:clrMapOvr>
  <p:transition spd="slow">
    <p:wheel spokes="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clrChange>
              <a:clrFrom>
                <a:srgbClr val="010101"/>
              </a:clrFrom>
              <a:clrTo>
                <a:srgbClr val="010101">
                  <a:alpha val="0"/>
                </a:srgbClr>
              </a:clrTo>
            </a:clrChange>
            <a:extLst>
              <a:ext uri="{28A0092B-C50C-407E-A947-70E740481C1C}">
                <a14:useLocalDpi xmlns:a14="http://schemas.microsoft.com/office/drawing/2010/main" xmlns="" val="0"/>
              </a:ext>
            </a:extLst>
          </a:blip>
          <a:stretch>
            <a:fillRect/>
          </a:stretch>
        </p:blipFill>
        <p:spPr>
          <a:xfrm>
            <a:off x="3765550" y="838200"/>
            <a:ext cx="5378450" cy="602162"/>
          </a:xfrm>
          <a:prstGeom prst="rect">
            <a:avLst/>
          </a:prstGeom>
        </p:spPr>
      </p:pic>
      <p:sp>
        <p:nvSpPr>
          <p:cNvPr id="9" name="Rectangle 8"/>
          <p:cNvSpPr/>
          <p:nvPr/>
        </p:nvSpPr>
        <p:spPr>
          <a:xfrm>
            <a:off x="304801" y="1524000"/>
            <a:ext cx="8839200" cy="1427955"/>
          </a:xfrm>
          <a:prstGeom prst="rect">
            <a:avLst/>
          </a:prstGeom>
          <a:solidFill>
            <a:schemeClr val="tx1"/>
          </a:solidFill>
        </p:spPr>
        <p:txBody>
          <a:bodyPr wrap="square">
            <a:spAutoFit/>
          </a:bodyPr>
          <a:lstStyle/>
          <a:p>
            <a:pPr algn="just" rtl="1">
              <a:lnSpc>
                <a:spcPct val="150000"/>
              </a:lnSpc>
            </a:pPr>
            <a:r>
              <a:rPr lang="ar-SA" sz="2000" b="1" dirty="0">
                <a:solidFill>
                  <a:schemeClr val="bg1"/>
                </a:solidFill>
                <a:ea typeface="Calibri"/>
                <a:cs typeface="Times New Roman"/>
              </a:rPr>
              <a:t>تستطيع النباتات التي تتحمل التجفيف أن تقوم بالعمليات الأيضية مثل تخليق البروتين والبناء الضوئي والتنفس عندما تتشرب الخلايا بالماء وترجع هذه المقدرة إلى الخلايا أثناء التجفيف على فعالية هذه </a:t>
            </a:r>
            <a:r>
              <a:rPr lang="ar-SA" sz="2000" b="1" dirty="0" err="1">
                <a:solidFill>
                  <a:schemeClr val="bg1"/>
                </a:solidFill>
                <a:ea typeface="Calibri"/>
                <a:cs typeface="Times New Roman"/>
              </a:rPr>
              <a:t>التفاعلات.</a:t>
            </a:r>
            <a:r>
              <a:rPr lang="ar-SA" sz="2000" b="1" dirty="0">
                <a:solidFill>
                  <a:schemeClr val="bg1"/>
                </a:solidFill>
                <a:ea typeface="Calibri"/>
                <a:cs typeface="Times New Roman"/>
              </a:rPr>
              <a:t> </a:t>
            </a:r>
            <a:endParaRPr lang="en-US" sz="2000" b="1" dirty="0" smtClean="0">
              <a:solidFill>
                <a:schemeClr val="bg1"/>
              </a:solidFill>
              <a:ea typeface="Calibri"/>
              <a:cs typeface="Times New Roman"/>
            </a:endParaRPr>
          </a:p>
        </p:txBody>
      </p:sp>
    </p:spTree>
    <p:extLst>
      <p:ext uri="{BB962C8B-B14F-4D97-AF65-F5344CB8AC3E}">
        <p14:creationId xmlns:p14="http://schemas.microsoft.com/office/powerpoint/2010/main" xmlns="" val="2932783375"/>
      </p:ext>
    </p:extLst>
  </p:cSld>
  <p:clrMapOvr>
    <a:masterClrMapping/>
  </p:clrMapOvr>
  <p:transition spd="slow">
    <p:split orient="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flipH="1">
            <a:off x="4114800" y="3315057"/>
            <a:ext cx="4535680" cy="0"/>
          </a:xfrm>
          <a:prstGeom prst="line">
            <a:avLst/>
          </a:prstGeom>
          <a:ln>
            <a:solidFill>
              <a:srgbClr val="92D050"/>
            </a:solidFill>
            <a:prstDash val="dashDot"/>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981200" y="76200"/>
            <a:ext cx="4572000" cy="954107"/>
          </a:xfrm>
          <a:prstGeom prst="rect">
            <a:avLst/>
          </a:prstGeom>
        </p:spPr>
        <p:txBody>
          <a:bodyPr>
            <a:spAutoFit/>
          </a:bodyPr>
          <a:lstStyle/>
          <a:p>
            <a:pPr algn="ctr"/>
            <a:r>
              <a:rPr lang="ar-SA" sz="2800" b="1" u="sng" dirty="0">
                <a:solidFill>
                  <a:srgbClr val="CCFF99"/>
                </a:solidFill>
                <a:uFill>
                  <a:solidFill>
                    <a:srgbClr val="FF0000"/>
                  </a:solidFill>
                </a:uFill>
                <a:cs typeface="+mj-cs"/>
              </a:rPr>
              <a:t>التقسية ضد الجفاف</a:t>
            </a:r>
            <a:endParaRPr lang="en-US" sz="2800" b="1" u="sng" dirty="0">
              <a:solidFill>
                <a:srgbClr val="CCFF99"/>
              </a:solidFill>
              <a:uFill>
                <a:solidFill>
                  <a:srgbClr val="FF0000"/>
                </a:solidFill>
              </a:uFill>
              <a:cs typeface="+mj-cs"/>
            </a:endParaRPr>
          </a:p>
          <a:p>
            <a:pPr algn="ctr"/>
            <a:r>
              <a:rPr lang="en-US" sz="2800" b="1" u="sng" dirty="0">
                <a:solidFill>
                  <a:srgbClr val="CCFF99"/>
                </a:solidFill>
                <a:uFill>
                  <a:solidFill>
                    <a:srgbClr val="FF0000"/>
                  </a:solidFill>
                </a:uFill>
                <a:latin typeface="Times New Roman" panose="02020603050405020304" pitchFamily="18" charset="0"/>
                <a:cs typeface="Times New Roman" panose="02020603050405020304" pitchFamily="18" charset="0"/>
              </a:rPr>
              <a:t>Hardening against drought</a:t>
            </a:r>
          </a:p>
        </p:txBody>
      </p:sp>
      <p:sp>
        <p:nvSpPr>
          <p:cNvPr id="3" name="Rectangle 2"/>
          <p:cNvSpPr/>
          <p:nvPr/>
        </p:nvSpPr>
        <p:spPr>
          <a:xfrm>
            <a:off x="3962400" y="914400"/>
            <a:ext cx="4800600" cy="2400657"/>
          </a:xfrm>
          <a:prstGeom prst="rect">
            <a:avLst/>
          </a:prstGeom>
        </p:spPr>
        <p:txBody>
          <a:bodyPr wrap="square">
            <a:spAutoFit/>
          </a:bodyPr>
          <a:lstStyle/>
          <a:p>
            <a:pPr algn="just" rtl="1">
              <a:lnSpc>
                <a:spcPct val="150000"/>
              </a:lnSpc>
            </a:pPr>
            <a:r>
              <a:rPr lang="ar-SA" sz="2000" b="1" dirty="0">
                <a:solidFill>
                  <a:schemeClr val="bg1"/>
                </a:solidFill>
                <a:ea typeface="Calibri"/>
                <a:cs typeface="Times New Roman"/>
              </a:rPr>
              <a:t>إستعرض (</a:t>
            </a:r>
            <a:r>
              <a:rPr lang="en-US" sz="2000" b="1" dirty="0" err="1">
                <a:solidFill>
                  <a:srgbClr val="51C6DD"/>
                </a:solidFill>
                <a:latin typeface="Times New Roman" panose="02020603050405020304" pitchFamily="18" charset="0"/>
                <a:cs typeface="Times New Roman" panose="02020603050405020304" pitchFamily="18" charset="0"/>
              </a:rPr>
              <a:t>Henckel</a:t>
            </a:r>
            <a:r>
              <a:rPr lang="en-US" sz="2000" b="1" dirty="0">
                <a:solidFill>
                  <a:srgbClr val="51C6DD"/>
                </a:solidFill>
                <a:latin typeface="Times New Roman" panose="02020603050405020304" pitchFamily="18" charset="0"/>
                <a:cs typeface="Times New Roman" panose="02020603050405020304" pitchFamily="18" charset="0"/>
              </a:rPr>
              <a:t>, 1964</a:t>
            </a:r>
            <a:r>
              <a:rPr lang="ar-SA" sz="2000" b="1" dirty="0">
                <a:solidFill>
                  <a:schemeClr val="bg1"/>
                </a:solidFill>
                <a:latin typeface="Times New Roman"/>
                <a:ea typeface="Calibri"/>
                <a:cs typeface="+mj-cs"/>
              </a:rPr>
              <a:t>)</a:t>
            </a:r>
            <a:r>
              <a:rPr lang="ar-SA" sz="2000" b="1" dirty="0">
                <a:solidFill>
                  <a:schemeClr val="bg1"/>
                </a:solidFill>
                <a:ea typeface="Calibri"/>
                <a:cs typeface="Times New Roman"/>
              </a:rPr>
              <a:t> الأبحاث التي نشرت في مجال تقسية النبات ضد الجفاف ويتضح من مقالته أنه من الممكن زيادة مقاومة النباتات للجفاف بتعريض البذور قبل الإنبات إلى إجهاد نقص الماء. وتسمى مثل هذه العملية </a:t>
            </a:r>
            <a:r>
              <a:rPr lang="ar-SA" sz="2000" b="1" u="sng" dirty="0">
                <a:solidFill>
                  <a:srgbClr val="FFFF00"/>
                </a:solidFill>
                <a:ea typeface="Calibri"/>
                <a:cs typeface="Times New Roman"/>
              </a:rPr>
              <a:t>بالتقسية قبل البذر </a:t>
            </a:r>
            <a:r>
              <a:rPr lang="ar-SA" sz="2000" b="1" dirty="0">
                <a:solidFill>
                  <a:schemeClr val="bg1"/>
                </a:solidFill>
                <a:ea typeface="Calibri"/>
                <a:cs typeface="Times New Roman"/>
              </a:rPr>
              <a:t>(</a:t>
            </a:r>
            <a:r>
              <a:rPr lang="en-US" sz="2000" b="1" dirty="0" err="1">
                <a:solidFill>
                  <a:srgbClr val="92D050"/>
                </a:solidFill>
                <a:latin typeface="Times New Roman"/>
                <a:ea typeface="Calibri"/>
              </a:rPr>
              <a:t>Presowing</a:t>
            </a:r>
            <a:r>
              <a:rPr lang="en-US" sz="2000" b="1" dirty="0">
                <a:solidFill>
                  <a:srgbClr val="92D050"/>
                </a:solidFill>
                <a:latin typeface="Times New Roman"/>
                <a:ea typeface="Calibri"/>
              </a:rPr>
              <a:t> hardening</a:t>
            </a:r>
            <a:r>
              <a:rPr lang="ar-SA" sz="2000" b="1" dirty="0">
                <a:solidFill>
                  <a:schemeClr val="bg1"/>
                </a:solidFill>
                <a:latin typeface="Times New Roman"/>
                <a:ea typeface="Calibri"/>
                <a:cs typeface="+mj-cs"/>
              </a:rPr>
              <a:t>)</a:t>
            </a:r>
            <a:r>
              <a:rPr lang="ar-SA" sz="2000" b="1" dirty="0">
                <a:solidFill>
                  <a:schemeClr val="bg1"/>
                </a:solidFill>
                <a:ea typeface="Calibri"/>
                <a:cs typeface="Times New Roman"/>
              </a:rPr>
              <a:t>.</a:t>
            </a:r>
            <a:endParaRPr lang="en-US" sz="2000" b="1" dirty="0">
              <a:solidFill>
                <a:schemeClr val="bg1"/>
              </a:solidFill>
            </a:endParaRPr>
          </a:p>
        </p:txBody>
      </p:sp>
      <p:sp>
        <p:nvSpPr>
          <p:cNvPr id="5" name="Rectangle 4"/>
          <p:cNvSpPr/>
          <p:nvPr/>
        </p:nvSpPr>
        <p:spPr>
          <a:xfrm>
            <a:off x="3962400" y="3429000"/>
            <a:ext cx="4724400" cy="2862322"/>
          </a:xfrm>
          <a:prstGeom prst="rect">
            <a:avLst/>
          </a:prstGeom>
        </p:spPr>
        <p:txBody>
          <a:bodyPr wrap="square">
            <a:spAutoFit/>
          </a:bodyPr>
          <a:lstStyle/>
          <a:p>
            <a:pPr algn="just" rtl="1">
              <a:lnSpc>
                <a:spcPct val="150000"/>
              </a:lnSpc>
            </a:pPr>
            <a:r>
              <a:rPr lang="ar-SA" sz="2000" b="1" dirty="0">
                <a:solidFill>
                  <a:schemeClr val="bg1"/>
                </a:solidFill>
                <a:ea typeface="Calibri"/>
                <a:cs typeface="Times New Roman"/>
              </a:rPr>
              <a:t>ويتم ذلك بنقع البذور في الماء لمدة يومين ثم تجفف في الهواء. </a:t>
            </a:r>
            <a:r>
              <a:rPr lang="ar-SA" sz="2000" b="1" dirty="0" smtClean="0">
                <a:solidFill>
                  <a:schemeClr val="bg1"/>
                </a:solidFill>
                <a:ea typeface="Calibri"/>
                <a:cs typeface="Times New Roman"/>
              </a:rPr>
              <a:t>ويتفاوت </a:t>
            </a:r>
            <a:r>
              <a:rPr lang="ar-SA" sz="2000" b="1" dirty="0">
                <a:solidFill>
                  <a:schemeClr val="bg1"/>
                </a:solidFill>
                <a:ea typeface="Calibri"/>
                <a:cs typeface="Times New Roman"/>
              </a:rPr>
              <a:t>المحتوى المائي للبذور </a:t>
            </a:r>
            <a:r>
              <a:rPr lang="ar-SA" sz="2000" b="1" dirty="0" smtClean="0">
                <a:solidFill>
                  <a:schemeClr val="bg1"/>
                </a:solidFill>
                <a:ea typeface="Calibri"/>
                <a:cs typeface="Times New Roman"/>
              </a:rPr>
              <a:t>(</a:t>
            </a:r>
            <a:r>
              <a:rPr lang="ar-SA" sz="2000" b="1" dirty="0" smtClean="0">
                <a:solidFill>
                  <a:srgbClr val="FF6699"/>
                </a:solidFill>
                <a:ea typeface="Calibri"/>
                <a:cs typeface="Times New Roman"/>
              </a:rPr>
              <a:t>كنسبة </a:t>
            </a:r>
            <a:r>
              <a:rPr lang="ar-SA" sz="2000" b="1" dirty="0">
                <a:solidFill>
                  <a:srgbClr val="FF6699"/>
                </a:solidFill>
                <a:ea typeface="Calibri"/>
                <a:cs typeface="Times New Roman"/>
              </a:rPr>
              <a:t>مئوية من الوزن الجاف</a:t>
            </a:r>
            <a:r>
              <a:rPr lang="ar-SA" sz="2000" b="1" dirty="0">
                <a:solidFill>
                  <a:schemeClr val="bg1"/>
                </a:solidFill>
                <a:ea typeface="Calibri"/>
                <a:cs typeface="Times New Roman"/>
              </a:rPr>
              <a:t>) بعد عملية التجفيف من نوع إلى </a:t>
            </a:r>
            <a:r>
              <a:rPr lang="ar-SA" sz="2000" b="1" dirty="0" smtClean="0">
                <a:solidFill>
                  <a:schemeClr val="bg1"/>
                </a:solidFill>
                <a:ea typeface="Calibri"/>
                <a:cs typeface="Times New Roman"/>
              </a:rPr>
              <a:t>آخر. لا </a:t>
            </a:r>
            <a:r>
              <a:rPr lang="ar-SA" sz="2000" b="1" dirty="0">
                <a:solidFill>
                  <a:schemeClr val="bg1"/>
                </a:solidFill>
                <a:ea typeface="Calibri"/>
                <a:cs typeface="Times New Roman"/>
              </a:rPr>
              <a:t>يؤثر تجفيف البذور بعد النقع على الإنبات </a:t>
            </a:r>
            <a:r>
              <a:rPr lang="ar-SA" sz="2000" b="1" dirty="0">
                <a:solidFill>
                  <a:srgbClr val="FFFF00"/>
                </a:solidFill>
                <a:ea typeface="Calibri"/>
                <a:cs typeface="Times New Roman"/>
              </a:rPr>
              <a:t>ويسبب زيادة في مقاومة النبات للجفاف، ويسبب أيضاً زيادة في النمو والإنقسام </a:t>
            </a:r>
            <a:r>
              <a:rPr lang="ar-SA" sz="2000" b="1" dirty="0" smtClean="0">
                <a:solidFill>
                  <a:srgbClr val="FFFF00"/>
                </a:solidFill>
                <a:ea typeface="Calibri"/>
                <a:cs typeface="Times New Roman"/>
              </a:rPr>
              <a:t>الخلوي. </a:t>
            </a:r>
            <a:endParaRPr lang="en-US" sz="2000" b="1" dirty="0">
              <a:solidFill>
                <a:srgbClr val="FFFF00"/>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0976" y="1371600"/>
            <a:ext cx="3657600" cy="4724400"/>
          </a:xfrm>
          <a:prstGeom prst="rect">
            <a:avLst/>
          </a:prstGeom>
        </p:spPr>
      </p:pic>
    </p:spTree>
    <p:extLst>
      <p:ext uri="{BB962C8B-B14F-4D97-AF65-F5344CB8AC3E}">
        <p14:creationId xmlns:p14="http://schemas.microsoft.com/office/powerpoint/2010/main" xmlns="" val="1979353390"/>
      </p:ext>
    </p:extLst>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p:cNvCxnSpPr/>
          <p:nvPr/>
        </p:nvCxnSpPr>
        <p:spPr>
          <a:xfrm flipH="1">
            <a:off x="370858" y="2362200"/>
            <a:ext cx="8077200"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133600" y="304800"/>
            <a:ext cx="6073211" cy="646331"/>
          </a:xfrm>
          <a:prstGeom prst="rect">
            <a:avLst/>
          </a:prstGeom>
        </p:spPr>
        <p:txBody>
          <a:bodyPr wrap="square">
            <a:spAutoFit/>
          </a:bodyPr>
          <a:lstStyle/>
          <a:p>
            <a:pPr algn="just" rtl="1">
              <a:lnSpc>
                <a:spcPct val="150000"/>
              </a:lnSpc>
            </a:pPr>
            <a:r>
              <a:rPr lang="ar-SA" sz="2400" b="1" dirty="0">
                <a:solidFill>
                  <a:srgbClr val="FFFF99"/>
                </a:solidFill>
                <a:ea typeface="Calibri"/>
                <a:cs typeface="+mj-cs"/>
              </a:rPr>
              <a:t>تسبب التقسية قبل البذر تغيرات في البروتوبلازم مثل</a:t>
            </a:r>
            <a:r>
              <a:rPr lang="ar-SA" sz="2400" b="1" dirty="0" smtClean="0">
                <a:solidFill>
                  <a:srgbClr val="FFFF99"/>
                </a:solidFill>
                <a:ea typeface="Calibri"/>
                <a:cs typeface="+mj-cs"/>
              </a:rPr>
              <a:t>:</a:t>
            </a:r>
            <a:endParaRPr lang="en-US" sz="2400" b="1" dirty="0">
              <a:solidFill>
                <a:srgbClr val="FFFF99"/>
              </a:solidFill>
              <a:ea typeface="Calibri"/>
              <a:cs typeface="+mj-cs"/>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629400" y="809425"/>
            <a:ext cx="1689100" cy="587919"/>
          </a:xfrm>
          <a:prstGeom prst="rect">
            <a:avLst/>
          </a:prstGeom>
        </p:spPr>
      </p:pic>
      <p:pic>
        <p:nvPicPr>
          <p:cNvPr id="7" name="Picture 6"/>
          <p:cNvPicPr>
            <a:picLocks noChangeAspect="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4667250" y="1219200"/>
            <a:ext cx="3651250" cy="600597"/>
          </a:xfrm>
          <a:prstGeom prst="rect">
            <a:avLst/>
          </a:prstGeom>
        </p:spPr>
      </p:pic>
      <p:pic>
        <p:nvPicPr>
          <p:cNvPr id="8" name="Picture 7"/>
          <p:cNvPicPr>
            <a:picLocks noChangeAspect="1"/>
          </p:cNvPicPr>
          <p:nvPr/>
        </p:nvPicPr>
        <p:blipFill>
          <a:blip r:embed="rId4"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3822700" y="1676400"/>
            <a:ext cx="4495800" cy="575682"/>
          </a:xfrm>
          <a:prstGeom prst="rect">
            <a:avLst/>
          </a:prstGeom>
        </p:spPr>
      </p:pic>
      <p:sp>
        <p:nvSpPr>
          <p:cNvPr id="9" name="Rectangle 8"/>
          <p:cNvSpPr/>
          <p:nvPr/>
        </p:nvSpPr>
        <p:spPr>
          <a:xfrm>
            <a:off x="4114800" y="2590800"/>
            <a:ext cx="4354622" cy="3323987"/>
          </a:xfrm>
          <a:prstGeom prst="rect">
            <a:avLst/>
          </a:prstGeom>
        </p:spPr>
        <p:txBody>
          <a:bodyPr wrap="square">
            <a:spAutoFit/>
          </a:bodyPr>
          <a:lstStyle/>
          <a:p>
            <a:pPr algn="just" rtl="1">
              <a:lnSpc>
                <a:spcPct val="150000"/>
              </a:lnSpc>
            </a:pPr>
            <a:r>
              <a:rPr lang="ar-SA" sz="2000" b="1" dirty="0">
                <a:solidFill>
                  <a:schemeClr val="bg1"/>
                </a:solidFill>
                <a:ea typeface="Calibri"/>
                <a:cs typeface="Times New Roman"/>
              </a:rPr>
              <a:t>تساعد هذه المميزات النبات على زيادة مقدرته على الإحتفاظ بالماء أثناء إجهاد الجفاف. يسبب هذا النوع من التقسية كذلك زيادة في مقاومة العمليات الأيضية </a:t>
            </a:r>
            <a:r>
              <a:rPr lang="ar-SA" sz="2000" b="1" dirty="0" err="1">
                <a:solidFill>
                  <a:schemeClr val="bg1"/>
                </a:solidFill>
                <a:ea typeface="Calibri"/>
                <a:cs typeface="Times New Roman"/>
              </a:rPr>
              <a:t>للجفاف</a:t>
            </a:r>
            <a:r>
              <a:rPr lang="ar-SA" sz="2000" b="1" dirty="0" err="1" smtClean="0">
                <a:solidFill>
                  <a:schemeClr val="bg1"/>
                </a:solidFill>
                <a:ea typeface="Calibri"/>
                <a:cs typeface="Times New Roman"/>
              </a:rPr>
              <a:t>،</a:t>
            </a:r>
            <a:endParaRPr lang="ar-SA" sz="2000" b="1" dirty="0" smtClean="0">
              <a:solidFill>
                <a:schemeClr val="bg1"/>
              </a:solidFill>
              <a:ea typeface="Calibri"/>
              <a:cs typeface="Times New Roman"/>
            </a:endParaRPr>
          </a:p>
          <a:p>
            <a:pPr algn="just" rtl="1">
              <a:lnSpc>
                <a:spcPct val="150000"/>
              </a:lnSpc>
            </a:pPr>
            <a:r>
              <a:rPr lang="ar-SA" sz="2000" b="1" u="sng" dirty="0" smtClean="0">
                <a:solidFill>
                  <a:srgbClr val="FFFF00"/>
                </a:solidFill>
                <a:ea typeface="Calibri"/>
                <a:cs typeface="Times New Roman"/>
              </a:rPr>
              <a:t> </a:t>
            </a:r>
            <a:r>
              <a:rPr lang="ar-SA" sz="2000" b="1" u="sng" dirty="0">
                <a:solidFill>
                  <a:srgbClr val="FFFF00"/>
                </a:solidFill>
                <a:ea typeface="Calibri"/>
                <a:cs typeface="Times New Roman"/>
              </a:rPr>
              <a:t>فالنباتات المقسّاة </a:t>
            </a:r>
            <a:r>
              <a:rPr lang="ar-SA" sz="2000" b="1" u="sng" dirty="0" err="1">
                <a:solidFill>
                  <a:srgbClr val="FFFF00"/>
                </a:solidFill>
                <a:ea typeface="Calibri"/>
                <a:cs typeface="Times New Roman"/>
              </a:rPr>
              <a:t>تتميز </a:t>
            </a:r>
            <a:r>
              <a:rPr lang="ar-SA" sz="2000" b="1" u="sng" dirty="0" err="1" smtClean="0">
                <a:solidFill>
                  <a:srgbClr val="FFFF00"/>
                </a:solidFill>
                <a:ea typeface="Calibri"/>
                <a:cs typeface="Times New Roman"/>
              </a:rPr>
              <a:t>:</a:t>
            </a:r>
            <a:endParaRPr lang="ar-SA" sz="2000" b="1" u="sng" dirty="0" smtClean="0">
              <a:solidFill>
                <a:srgbClr val="FFFF00"/>
              </a:solidFill>
              <a:ea typeface="Calibri"/>
              <a:cs typeface="Times New Roman"/>
            </a:endParaRPr>
          </a:p>
          <a:p>
            <a:pPr algn="just" rtl="1">
              <a:lnSpc>
                <a:spcPct val="150000"/>
              </a:lnSpc>
            </a:pPr>
            <a:r>
              <a:rPr lang="ar-SA" sz="2000" b="1" dirty="0" err="1" smtClean="0">
                <a:solidFill>
                  <a:srgbClr val="FFFF00"/>
                </a:solidFill>
                <a:ea typeface="Calibri"/>
                <a:cs typeface="Times New Roman"/>
              </a:rPr>
              <a:t>بإرتفاع</a:t>
            </a:r>
            <a:r>
              <a:rPr lang="ar-SA" sz="2000" b="1" dirty="0" smtClean="0">
                <a:solidFill>
                  <a:srgbClr val="FFFF00"/>
                </a:solidFill>
                <a:ea typeface="Calibri"/>
                <a:cs typeface="Times New Roman"/>
              </a:rPr>
              <a:t> </a:t>
            </a:r>
            <a:r>
              <a:rPr lang="ar-SA" sz="2000" b="1" dirty="0">
                <a:solidFill>
                  <a:srgbClr val="FFFF00"/>
                </a:solidFill>
                <a:ea typeface="Calibri"/>
                <a:cs typeface="Times New Roman"/>
              </a:rPr>
              <a:t>معدّلات البناء الضوئي وبناء البروتين والأحماض النووية مقارنة بالنباتات غير المقسّاة.</a:t>
            </a:r>
            <a:endParaRPr lang="en-US" b="1" dirty="0">
              <a:solidFill>
                <a:srgbClr val="FFFF00"/>
              </a:solidFill>
              <a:ea typeface="Calibri"/>
              <a:cs typeface="Arial"/>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04800" y="2743200"/>
            <a:ext cx="3657600" cy="2709922"/>
          </a:xfrm>
          <a:prstGeom prst="rect">
            <a:avLst/>
          </a:prstGeom>
        </p:spPr>
      </p:pic>
    </p:spTree>
    <p:extLst>
      <p:ext uri="{BB962C8B-B14F-4D97-AF65-F5344CB8AC3E}">
        <p14:creationId xmlns:p14="http://schemas.microsoft.com/office/powerpoint/2010/main" xmlns="" val="4042613306"/>
      </p:ext>
    </p:extLst>
  </p:cSld>
  <p:clrMapOvr>
    <a:masterClrMapping/>
  </p:clrMapOvr>
  <p:transition spd="slow">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01140" y="3352800"/>
            <a:ext cx="5424883" cy="587148"/>
          </a:xfrm>
          <a:prstGeom prst="rect">
            <a:avLst/>
          </a:prstGeom>
        </p:spPr>
        <p:txBody>
          <a:bodyPr wrap="none">
            <a:spAutoFit/>
          </a:bodyPr>
          <a:lstStyle/>
          <a:p>
            <a:pPr algn="just" rtl="1">
              <a:lnSpc>
                <a:spcPct val="150000"/>
              </a:lnSpc>
            </a:pPr>
            <a:r>
              <a:rPr lang="ar-SA" sz="2400" b="1" dirty="0">
                <a:solidFill>
                  <a:srgbClr val="FFFF99"/>
                </a:solidFill>
                <a:ea typeface="Calibri"/>
                <a:cs typeface="Times New Roman"/>
              </a:rPr>
              <a:t>وقد ذكر عدة طرق تستخدم للتقسية ضد الجفاف وهي:</a:t>
            </a:r>
            <a:endParaRPr lang="en-US" sz="2000" b="1" dirty="0">
              <a:solidFill>
                <a:srgbClr val="FFFF99"/>
              </a:solidFill>
              <a:ea typeface="Calibri"/>
              <a:cs typeface="Arial"/>
            </a:endParaRPr>
          </a:p>
        </p:txBody>
      </p:sp>
      <p:sp>
        <p:nvSpPr>
          <p:cNvPr id="3" name="Rectangle 2"/>
          <p:cNvSpPr/>
          <p:nvPr/>
        </p:nvSpPr>
        <p:spPr>
          <a:xfrm>
            <a:off x="2895600" y="533400"/>
            <a:ext cx="6019800" cy="1938992"/>
          </a:xfrm>
          <a:prstGeom prst="rect">
            <a:avLst/>
          </a:prstGeom>
        </p:spPr>
        <p:txBody>
          <a:bodyPr wrap="square">
            <a:spAutoFit/>
          </a:bodyPr>
          <a:lstStyle/>
          <a:p>
            <a:pPr algn="just" rtl="1">
              <a:lnSpc>
                <a:spcPct val="150000"/>
              </a:lnSpc>
              <a:buFont typeface="Wingdings" pitchFamily="2" charset="2"/>
              <a:buChar char="§"/>
            </a:pPr>
            <a:r>
              <a:rPr lang="ar-SA" sz="2000" b="1" dirty="0">
                <a:solidFill>
                  <a:schemeClr val="bg1"/>
                </a:solidFill>
                <a:ea typeface="Calibri"/>
                <a:cs typeface="+mj-cs"/>
              </a:rPr>
              <a:t>يرى (</a:t>
            </a:r>
            <a:r>
              <a:rPr lang="en-US" sz="2000" b="1" dirty="0">
                <a:solidFill>
                  <a:srgbClr val="51C6DD"/>
                </a:solidFill>
                <a:latin typeface="Times New Roman" panose="02020603050405020304" pitchFamily="18" charset="0"/>
                <a:cs typeface="Times New Roman" panose="02020603050405020304" pitchFamily="18" charset="0"/>
              </a:rPr>
              <a:t>Levitt, 1980</a:t>
            </a:r>
            <a:r>
              <a:rPr lang="ar-SA" sz="2000" b="1" dirty="0">
                <a:solidFill>
                  <a:schemeClr val="bg1"/>
                </a:solidFill>
                <a:latin typeface="Times New Roman"/>
                <a:ea typeface="Calibri"/>
                <a:cs typeface="+mj-cs"/>
              </a:rPr>
              <a:t>)</a:t>
            </a:r>
            <a:r>
              <a:rPr lang="ar-SA" sz="2000" b="1" dirty="0">
                <a:solidFill>
                  <a:schemeClr val="bg1"/>
                </a:solidFill>
                <a:ea typeface="Calibri"/>
                <a:cs typeface="+mj-cs"/>
              </a:rPr>
              <a:t> أن التقسية هي المعاملة التي يجب أن تسبب زيادة في </a:t>
            </a:r>
            <a:r>
              <a:rPr lang="ar-SA" sz="2000" b="1" dirty="0">
                <a:solidFill>
                  <a:srgbClr val="FFFF00"/>
                </a:solidFill>
                <a:ea typeface="Calibri"/>
                <a:cs typeface="+mj-cs"/>
              </a:rPr>
              <a:t>تحمل النباتات </a:t>
            </a:r>
            <a:r>
              <a:rPr lang="ar-SA" sz="2000" b="1" dirty="0" err="1">
                <a:solidFill>
                  <a:srgbClr val="FFFF00"/>
                </a:solidFill>
                <a:ea typeface="Calibri"/>
                <a:cs typeface="+mj-cs"/>
              </a:rPr>
              <a:t>للجفاف</a:t>
            </a:r>
            <a:r>
              <a:rPr lang="ar-SA" sz="2000" b="1" dirty="0" err="1">
                <a:solidFill>
                  <a:schemeClr val="bg1"/>
                </a:solidFill>
                <a:ea typeface="Calibri"/>
                <a:cs typeface="+mj-cs"/>
              </a:rPr>
              <a:t>.</a:t>
            </a:r>
            <a:r>
              <a:rPr lang="ar-SA" sz="2000" b="1" dirty="0">
                <a:solidFill>
                  <a:schemeClr val="bg1"/>
                </a:solidFill>
                <a:ea typeface="Calibri"/>
                <a:cs typeface="+mj-cs"/>
              </a:rPr>
              <a:t> </a:t>
            </a:r>
            <a:endParaRPr lang="ar-SA" sz="2000" b="1" dirty="0" smtClean="0">
              <a:solidFill>
                <a:schemeClr val="bg1"/>
              </a:solidFill>
              <a:ea typeface="Calibri"/>
              <a:cs typeface="+mj-cs"/>
            </a:endParaRPr>
          </a:p>
          <a:p>
            <a:pPr algn="just" rtl="1">
              <a:lnSpc>
                <a:spcPct val="150000"/>
              </a:lnSpc>
              <a:buFont typeface="Wingdings" pitchFamily="2" charset="2"/>
              <a:buChar char="§"/>
            </a:pPr>
            <a:r>
              <a:rPr lang="ar-SA" sz="2000" b="1" dirty="0" smtClean="0">
                <a:solidFill>
                  <a:schemeClr val="bg1"/>
                </a:solidFill>
                <a:ea typeface="Calibri"/>
                <a:cs typeface="+mj-cs"/>
              </a:rPr>
              <a:t>أما </a:t>
            </a:r>
            <a:r>
              <a:rPr lang="ar-SA" sz="2000" b="1" dirty="0">
                <a:solidFill>
                  <a:schemeClr val="bg1"/>
                </a:solidFill>
                <a:ea typeface="Calibri"/>
                <a:cs typeface="+mj-cs"/>
              </a:rPr>
              <a:t>المعاملة </a:t>
            </a:r>
            <a:r>
              <a:rPr lang="ar-SA" sz="2000" b="1" dirty="0" smtClean="0">
                <a:solidFill>
                  <a:schemeClr val="bg1"/>
                </a:solidFill>
                <a:ea typeface="Calibri"/>
                <a:cs typeface="+mj-cs"/>
              </a:rPr>
              <a:t>التي لا يؤثر </a:t>
            </a:r>
            <a:r>
              <a:rPr lang="ar-SA" sz="2000" b="1" dirty="0">
                <a:solidFill>
                  <a:schemeClr val="bg1"/>
                </a:solidFill>
                <a:ea typeface="Calibri"/>
                <a:cs typeface="+mj-cs"/>
              </a:rPr>
              <a:t>على تحمل النبات للجفاف فقد أُطلق عليها </a:t>
            </a:r>
            <a:r>
              <a:rPr lang="ar-SA" sz="2000" b="1" dirty="0">
                <a:solidFill>
                  <a:srgbClr val="FFFF00"/>
                </a:solidFill>
                <a:ea typeface="Calibri"/>
                <a:cs typeface="+mj-cs"/>
              </a:rPr>
              <a:t>إسم التقسية الكاذبة (</a:t>
            </a:r>
            <a:r>
              <a:rPr lang="en-US" sz="2000" b="1" dirty="0" err="1">
                <a:solidFill>
                  <a:srgbClr val="FFFF00"/>
                </a:solidFill>
                <a:latin typeface="Times New Roman"/>
                <a:ea typeface="Calibri"/>
                <a:cs typeface="+mj-cs"/>
              </a:rPr>
              <a:t>Pseudohardening</a:t>
            </a:r>
            <a:r>
              <a:rPr lang="ar-SA" sz="2000" b="1" dirty="0" smtClean="0">
                <a:solidFill>
                  <a:srgbClr val="FFFF00"/>
                </a:solidFill>
                <a:latin typeface="Times New Roman"/>
                <a:ea typeface="Calibri"/>
                <a:cs typeface="+mj-cs"/>
              </a:rPr>
              <a:t>).</a:t>
            </a:r>
            <a:r>
              <a:rPr lang="ar-SA" sz="2000" b="1" dirty="0" smtClean="0">
                <a:solidFill>
                  <a:srgbClr val="FFFF00"/>
                </a:solidFill>
                <a:ea typeface="Calibri"/>
                <a:cs typeface="+mj-cs"/>
              </a:rPr>
              <a:t> </a:t>
            </a:r>
            <a:endParaRPr lang="en-US" sz="2000" b="1" dirty="0">
              <a:solidFill>
                <a:srgbClr val="FFFF00"/>
              </a:solidFill>
              <a:cs typeface="+mj-cs"/>
            </a:endParaRPr>
          </a:p>
        </p:txBody>
      </p:sp>
      <p:cxnSp>
        <p:nvCxnSpPr>
          <p:cNvPr id="6" name="Straight Connector 5"/>
          <p:cNvCxnSpPr/>
          <p:nvPr/>
        </p:nvCxnSpPr>
        <p:spPr>
          <a:xfrm flipH="1">
            <a:off x="381000" y="2743200"/>
            <a:ext cx="8077200" cy="0"/>
          </a:xfrm>
          <a:prstGeom prst="line">
            <a:avLst/>
          </a:prstGeom>
          <a:ln>
            <a:solidFill>
              <a:srgbClr val="92D050"/>
            </a:solidFill>
            <a:prstDash val="dashDot"/>
          </a:ln>
        </p:spPr>
        <p:style>
          <a:lnRef idx="1">
            <a:schemeClr val="accent1"/>
          </a:lnRef>
          <a:fillRef idx="0">
            <a:schemeClr val="accent1"/>
          </a:fillRef>
          <a:effectRef idx="0">
            <a:schemeClr val="accent1"/>
          </a:effectRef>
          <a:fontRef idx="minor">
            <a:schemeClr val="tx1"/>
          </a:fontRef>
        </p:style>
      </p:cxnSp>
      <p:sp>
        <p:nvSpPr>
          <p:cNvPr id="7" name="مستطيل 6"/>
          <p:cNvSpPr/>
          <p:nvPr/>
        </p:nvSpPr>
        <p:spPr>
          <a:xfrm>
            <a:off x="1676400" y="4038600"/>
            <a:ext cx="7166720" cy="400110"/>
          </a:xfrm>
          <a:prstGeom prst="rect">
            <a:avLst/>
          </a:prstGeom>
        </p:spPr>
        <p:txBody>
          <a:bodyPr wrap="square">
            <a:spAutoFit/>
          </a:bodyPr>
          <a:lstStyle/>
          <a:p>
            <a:pPr algn="r"/>
            <a:r>
              <a:rPr lang="ar-SA" sz="2000" b="1" dirty="0" smtClean="0">
                <a:solidFill>
                  <a:schemeClr val="bg1"/>
                </a:solidFill>
              </a:rPr>
              <a:t>1- منع الري عن النبات حتى وصول النبات إلى ذبول مؤقت </a:t>
            </a:r>
            <a:endParaRPr lang="ar-SA" sz="2000" b="1" dirty="0">
              <a:solidFill>
                <a:schemeClr val="bg1"/>
              </a:solidFill>
            </a:endParaRPr>
          </a:p>
        </p:txBody>
      </p:sp>
      <p:sp>
        <p:nvSpPr>
          <p:cNvPr id="8" name="مستطيل 7"/>
          <p:cNvSpPr/>
          <p:nvPr/>
        </p:nvSpPr>
        <p:spPr>
          <a:xfrm>
            <a:off x="685800" y="4419600"/>
            <a:ext cx="8153400" cy="707886"/>
          </a:xfrm>
          <a:prstGeom prst="rect">
            <a:avLst/>
          </a:prstGeom>
        </p:spPr>
        <p:txBody>
          <a:bodyPr wrap="square">
            <a:spAutoFit/>
          </a:bodyPr>
          <a:lstStyle/>
          <a:p>
            <a:pPr algn="r"/>
            <a:r>
              <a:rPr lang="ar-SA" sz="2000" b="1" dirty="0" smtClean="0">
                <a:solidFill>
                  <a:schemeClr val="bg1"/>
                </a:solidFill>
              </a:rPr>
              <a:t>2- تجفيف البذور بعد التشرب وهذه المعاملة بالإضافة إلى أنها تسبب زيادة في نمو النبات أثناء </a:t>
            </a:r>
            <a:r>
              <a:rPr lang="en-US" sz="2000" b="1" dirty="0" smtClean="0">
                <a:solidFill>
                  <a:schemeClr val="bg1"/>
                </a:solidFill>
              </a:rPr>
              <a:t> </a:t>
            </a:r>
            <a:r>
              <a:rPr lang="ar-SA" sz="2000" b="1" dirty="0" smtClean="0">
                <a:solidFill>
                  <a:schemeClr val="bg1"/>
                </a:solidFill>
              </a:rPr>
              <a:t>الجفاف تسبب زيادة تشرب البذور بالماء عند الإنبات، وتسبب زيادة في سرعة الإنبات</a:t>
            </a:r>
            <a:endParaRPr lang="ar-SA" sz="2000" b="1" dirty="0">
              <a:solidFill>
                <a:schemeClr val="bg1"/>
              </a:solidFill>
            </a:endParaRPr>
          </a:p>
        </p:txBody>
      </p:sp>
      <p:pic>
        <p:nvPicPr>
          <p:cNvPr id="10"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28600" y="2667000"/>
            <a:ext cx="2514600" cy="1673781"/>
          </a:xfrm>
          <a:prstGeom prst="rect">
            <a:avLst/>
          </a:prstGeom>
        </p:spPr>
      </p:pic>
      <p:pic>
        <p:nvPicPr>
          <p:cNvPr id="11"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2400" y="838200"/>
            <a:ext cx="2590800" cy="1796892"/>
          </a:xfrm>
          <a:prstGeom prst="rect">
            <a:avLst/>
          </a:prstGeom>
        </p:spPr>
      </p:pic>
    </p:spTree>
    <p:extLst>
      <p:ext uri="{BB962C8B-B14F-4D97-AF65-F5344CB8AC3E}">
        <p14:creationId xmlns:p14="http://schemas.microsoft.com/office/powerpoint/2010/main" xmlns="" val="2854421067"/>
      </p:ext>
    </p:extLst>
  </p:cSld>
  <p:clrMapOvr>
    <a:masterClrMapping/>
  </p:clrMapOvr>
  <mc:AlternateContent xmlns:mc="http://schemas.openxmlformats.org/markup-compatibility/2006">
    <mc:Choice xmlns:p14="http://schemas.microsoft.com/office/powerpoint/2010/main" xmlns="" Requires="p14">
      <p:transition spd="slow">
        <p14:shred/>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76400" y="457200"/>
            <a:ext cx="5791200" cy="2923877"/>
          </a:xfrm>
          <a:prstGeom prst="rect">
            <a:avLst/>
          </a:prstGeom>
        </p:spPr>
        <p:txBody>
          <a:bodyPr wrap="square">
            <a:spAutoFit/>
          </a:bodyPr>
          <a:lstStyle/>
          <a:p>
            <a:pPr algn="ctr" rtl="1"/>
            <a:r>
              <a:rPr lang="ar-SA" sz="3600" b="1" u="sng" dirty="0">
                <a:solidFill>
                  <a:srgbClr val="DDF276"/>
                </a:solidFill>
                <a:uFill>
                  <a:solidFill>
                    <a:srgbClr val="CC0066"/>
                  </a:solidFill>
                </a:uFill>
                <a:cs typeface="+mj-cs"/>
              </a:rPr>
              <a:t>مقاومة إجهاد الجفاف</a:t>
            </a:r>
          </a:p>
          <a:p>
            <a:pPr algn="ctr" rtl="1"/>
            <a:r>
              <a:rPr lang="en-US" sz="3600" b="1" u="sng" dirty="0">
                <a:solidFill>
                  <a:srgbClr val="DDF276"/>
                </a:solidFill>
                <a:uFill>
                  <a:solidFill>
                    <a:srgbClr val="CC0066"/>
                  </a:solidFill>
                </a:uFill>
                <a:latin typeface="Times New Roman" panose="02020603050405020304" pitchFamily="18" charset="0"/>
                <a:cs typeface="Times New Roman" panose="02020603050405020304" pitchFamily="18" charset="0"/>
              </a:rPr>
              <a:t>Drought stress resistance</a:t>
            </a:r>
          </a:p>
          <a:p>
            <a:pPr algn="ctr" rtl="1"/>
            <a:r>
              <a:rPr lang="ar-SA" sz="2800" b="1" dirty="0" smtClean="0">
                <a:solidFill>
                  <a:srgbClr val="DDF276"/>
                </a:solidFill>
                <a:uFill>
                  <a:solidFill>
                    <a:srgbClr val="CC0066"/>
                  </a:solidFill>
                </a:uFill>
              </a:rPr>
              <a:t>الصفات </a:t>
            </a:r>
            <a:r>
              <a:rPr lang="ar-SA" sz="2800" b="1" dirty="0" err="1" smtClean="0">
                <a:solidFill>
                  <a:srgbClr val="DDF276"/>
                </a:solidFill>
                <a:uFill>
                  <a:solidFill>
                    <a:srgbClr val="CC0066"/>
                  </a:solidFill>
                </a:uFill>
              </a:rPr>
              <a:t>الجفافية</a:t>
            </a:r>
            <a:r>
              <a:rPr lang="ar-SA" sz="2800" b="1" dirty="0" smtClean="0">
                <a:solidFill>
                  <a:srgbClr val="DDF276"/>
                </a:solidFill>
                <a:uFill>
                  <a:solidFill>
                    <a:srgbClr val="CC0066"/>
                  </a:solidFill>
                </a:uFill>
              </a:rPr>
              <a:t> </a:t>
            </a:r>
            <a:r>
              <a:rPr lang="ar-SA" sz="2800" b="1" dirty="0" err="1" smtClean="0">
                <a:solidFill>
                  <a:srgbClr val="DDF276"/>
                </a:solidFill>
                <a:uFill>
                  <a:solidFill>
                    <a:srgbClr val="CC0066"/>
                  </a:solidFill>
                </a:uFill>
              </a:rPr>
              <a:t>والتحورات</a:t>
            </a:r>
            <a:r>
              <a:rPr lang="ar-SA" sz="2800" b="1" dirty="0" smtClean="0">
                <a:solidFill>
                  <a:srgbClr val="DDF276"/>
                </a:solidFill>
                <a:uFill>
                  <a:solidFill>
                    <a:srgbClr val="CC0066"/>
                  </a:solidFill>
                </a:uFill>
              </a:rPr>
              <a:t> – </a:t>
            </a:r>
            <a:r>
              <a:rPr lang="ar-SA" sz="2800" b="1" dirty="0" err="1" smtClean="0">
                <a:solidFill>
                  <a:srgbClr val="DDF276"/>
                </a:solidFill>
                <a:uFill>
                  <a:solidFill>
                    <a:srgbClr val="CC0066"/>
                  </a:solidFill>
                </a:uFill>
              </a:rPr>
              <a:t>الاقلمه</a:t>
            </a:r>
            <a:r>
              <a:rPr lang="ar-SA" sz="2800" b="1" dirty="0" smtClean="0">
                <a:solidFill>
                  <a:srgbClr val="DDF276"/>
                </a:solidFill>
                <a:uFill>
                  <a:solidFill>
                    <a:srgbClr val="CC0066"/>
                  </a:solidFill>
                </a:uFill>
              </a:rPr>
              <a:t> </a:t>
            </a:r>
            <a:endParaRPr lang="ar-SA" sz="2800" b="1" dirty="0" smtClean="0">
              <a:solidFill>
                <a:srgbClr val="DDF276"/>
              </a:solidFill>
              <a:uFill>
                <a:solidFill>
                  <a:srgbClr val="CC0066"/>
                </a:solidFill>
              </a:uFill>
              <a:cs typeface="+mj-cs"/>
            </a:endParaRPr>
          </a:p>
          <a:p>
            <a:pPr algn="ctr" rtl="1"/>
            <a:r>
              <a:rPr lang="ar-SA" sz="2800" b="1" dirty="0" smtClean="0">
                <a:solidFill>
                  <a:srgbClr val="DDF276"/>
                </a:solidFill>
                <a:uFill>
                  <a:solidFill>
                    <a:srgbClr val="CC0066"/>
                  </a:solidFill>
                </a:uFill>
                <a:cs typeface="+mj-cs"/>
              </a:rPr>
              <a:t>الصفات </a:t>
            </a:r>
            <a:r>
              <a:rPr lang="ar-SA" sz="2800" b="1" dirty="0" err="1" smtClean="0">
                <a:solidFill>
                  <a:srgbClr val="DDF276"/>
                </a:solidFill>
                <a:uFill>
                  <a:solidFill>
                    <a:srgbClr val="CC0066"/>
                  </a:solidFill>
                </a:uFill>
                <a:cs typeface="+mj-cs"/>
              </a:rPr>
              <a:t>الخاصه</a:t>
            </a:r>
            <a:r>
              <a:rPr lang="ar-SA" sz="2800" b="1" dirty="0" smtClean="0">
                <a:solidFill>
                  <a:srgbClr val="DDF276"/>
                </a:solidFill>
                <a:uFill>
                  <a:solidFill>
                    <a:srgbClr val="CC0066"/>
                  </a:solidFill>
                </a:uFill>
                <a:cs typeface="+mj-cs"/>
              </a:rPr>
              <a:t> بتحمل الجفاف</a:t>
            </a:r>
            <a:r>
              <a:rPr lang="ar-SA" dirty="0" smtClean="0">
                <a:solidFill>
                  <a:srgbClr val="FFFF00"/>
                </a:solidFill>
              </a:rPr>
              <a:t> </a:t>
            </a:r>
            <a:endParaRPr lang="en-US" dirty="0">
              <a:solidFill>
                <a:srgbClr val="FFFF00"/>
              </a:solidFill>
            </a:endParaRPr>
          </a:p>
          <a:p>
            <a:pPr algn="ctr" rtl="1"/>
            <a:r>
              <a:rPr lang="ar-SA" sz="2800" b="1" dirty="0" smtClean="0">
                <a:solidFill>
                  <a:srgbClr val="DDF276"/>
                </a:solidFill>
                <a:uFill>
                  <a:solidFill>
                    <a:srgbClr val="CC0066"/>
                  </a:solidFill>
                </a:uFill>
                <a:cs typeface="+mj-cs"/>
              </a:rPr>
              <a:t>التقسية </a:t>
            </a:r>
            <a:r>
              <a:rPr lang="ar-SA" sz="2800" b="1" dirty="0">
                <a:solidFill>
                  <a:srgbClr val="DDF276"/>
                </a:solidFill>
                <a:uFill>
                  <a:solidFill>
                    <a:srgbClr val="CC0066"/>
                  </a:solidFill>
                </a:uFill>
                <a:cs typeface="+mj-cs"/>
              </a:rPr>
              <a:t>ضد التجفيف</a:t>
            </a:r>
          </a:p>
          <a:p>
            <a:pPr algn="ctr" rtl="1"/>
            <a:endParaRPr lang="ar-SA" sz="2800" b="1" dirty="0">
              <a:solidFill>
                <a:srgbClr val="DDF276"/>
              </a:solidFill>
              <a:uFill>
                <a:solidFill>
                  <a:srgbClr val="CC0066"/>
                </a:solidFill>
              </a:uFill>
              <a:cs typeface="+mj-cs"/>
            </a:endParaRPr>
          </a:p>
        </p:txBody>
      </p:sp>
    </p:spTree>
    <p:extLst>
      <p:ext uri="{BB962C8B-B14F-4D97-AF65-F5344CB8AC3E}">
        <p14:creationId xmlns:p14="http://schemas.microsoft.com/office/powerpoint/2010/main" xmlns="" val="413169890"/>
      </p:ext>
    </p:extLst>
  </p:cSld>
  <p:clrMapOvr>
    <a:masterClrMapping/>
  </p:clrMapOvr>
  <p:transition spd="slow">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9200" y="228600"/>
            <a:ext cx="6172200" cy="1015663"/>
          </a:xfrm>
          <a:prstGeom prst="rect">
            <a:avLst/>
          </a:prstGeom>
        </p:spPr>
        <p:txBody>
          <a:bodyPr wrap="square">
            <a:spAutoFit/>
          </a:bodyPr>
          <a:lstStyle/>
          <a:p>
            <a:pPr algn="ctr" rtl="1"/>
            <a:r>
              <a:rPr lang="ar-SA" sz="3200" b="1" u="sng" dirty="0">
                <a:solidFill>
                  <a:srgbClr val="FFFF00"/>
                </a:solidFill>
                <a:uFill>
                  <a:solidFill>
                    <a:srgbClr val="FF0000"/>
                  </a:solidFill>
                </a:uFill>
                <a:cs typeface="+mj-cs"/>
              </a:rPr>
              <a:t>الصفات </a:t>
            </a:r>
            <a:r>
              <a:rPr lang="ar-SA" sz="3200" b="1" u="sng" dirty="0" err="1" smtClean="0">
                <a:solidFill>
                  <a:srgbClr val="FFFF00"/>
                </a:solidFill>
                <a:uFill>
                  <a:solidFill>
                    <a:srgbClr val="FF0000"/>
                  </a:solidFill>
                </a:uFill>
                <a:cs typeface="+mj-cs"/>
              </a:rPr>
              <a:t>الجفافية</a:t>
            </a:r>
            <a:r>
              <a:rPr lang="ar-SA" sz="3200" b="1" u="sng" dirty="0" smtClean="0">
                <a:solidFill>
                  <a:srgbClr val="FFFF00"/>
                </a:solidFill>
                <a:uFill>
                  <a:solidFill>
                    <a:srgbClr val="FF0000"/>
                  </a:solidFill>
                </a:uFill>
                <a:cs typeface="+mj-cs"/>
              </a:rPr>
              <a:t> – </a:t>
            </a:r>
            <a:r>
              <a:rPr lang="ar-SA" sz="3200" b="1" u="sng" dirty="0" err="1" smtClean="0">
                <a:solidFill>
                  <a:srgbClr val="FFFF00"/>
                </a:solidFill>
                <a:uFill>
                  <a:solidFill>
                    <a:srgbClr val="FF0000"/>
                  </a:solidFill>
                </a:uFill>
                <a:cs typeface="+mj-cs"/>
              </a:rPr>
              <a:t>الاقلمه</a:t>
            </a:r>
            <a:r>
              <a:rPr lang="ar-SA" sz="3200" b="1" u="sng" dirty="0" smtClean="0">
                <a:solidFill>
                  <a:srgbClr val="FFFF00"/>
                </a:solidFill>
                <a:uFill>
                  <a:solidFill>
                    <a:srgbClr val="FF0000"/>
                  </a:solidFill>
                </a:uFill>
                <a:cs typeface="+mj-cs"/>
              </a:rPr>
              <a:t> </a:t>
            </a:r>
            <a:endParaRPr lang="en-US" sz="3200" b="1" u="sng" dirty="0">
              <a:solidFill>
                <a:srgbClr val="FFFF00"/>
              </a:solidFill>
              <a:uFill>
                <a:solidFill>
                  <a:srgbClr val="FF0000"/>
                </a:solidFill>
              </a:uFill>
              <a:cs typeface="+mj-cs"/>
            </a:endParaRPr>
          </a:p>
          <a:p>
            <a:pPr algn="ctr" rtl="1"/>
            <a:r>
              <a:rPr lang="en-US" sz="2800" b="1" u="sng" dirty="0" err="1">
                <a:solidFill>
                  <a:srgbClr val="FFFF00"/>
                </a:solidFill>
                <a:uFill>
                  <a:solidFill>
                    <a:srgbClr val="FF0000"/>
                  </a:solidFill>
                </a:uFill>
                <a:latin typeface="Times New Roman" panose="02020603050405020304" pitchFamily="18" charset="0"/>
                <a:cs typeface="Times New Roman" panose="02020603050405020304" pitchFamily="18" charset="0"/>
              </a:rPr>
              <a:t>Xerophytesm</a:t>
            </a:r>
            <a:endParaRPr lang="en-US" sz="2800" b="1" u="sng" dirty="0">
              <a:solidFill>
                <a:srgbClr val="FFFF00"/>
              </a:solidFill>
              <a:uFill>
                <a:solidFill>
                  <a:srgbClr val="FF0000"/>
                </a:solidFill>
              </a:uFill>
              <a:latin typeface="Times New Roman" panose="02020603050405020304" pitchFamily="18" charset="0"/>
              <a:cs typeface="Times New Roman" panose="02020603050405020304" pitchFamily="18" charset="0"/>
            </a:endParaRPr>
          </a:p>
        </p:txBody>
      </p:sp>
      <p:sp>
        <p:nvSpPr>
          <p:cNvPr id="3" name="Rectangle 2"/>
          <p:cNvSpPr/>
          <p:nvPr/>
        </p:nvSpPr>
        <p:spPr>
          <a:xfrm>
            <a:off x="4016523" y="1433292"/>
            <a:ext cx="4724400" cy="1938992"/>
          </a:xfrm>
          <a:prstGeom prst="rect">
            <a:avLst/>
          </a:prstGeom>
        </p:spPr>
        <p:txBody>
          <a:bodyPr wrap="square">
            <a:spAutoFit/>
          </a:bodyPr>
          <a:lstStyle/>
          <a:p>
            <a:pPr algn="just" rtl="1">
              <a:lnSpc>
                <a:spcPct val="150000"/>
              </a:lnSpc>
            </a:pPr>
            <a:r>
              <a:rPr lang="ar-SA" sz="2000" b="1" dirty="0">
                <a:solidFill>
                  <a:schemeClr val="bg1"/>
                </a:solidFill>
                <a:ea typeface="Calibri"/>
                <a:cs typeface="Times New Roman"/>
              </a:rPr>
              <a:t>تظهر على النباتات التي تستوطن المناطق الجافة تحورات مورفولوجية تشريحية تساعدها على مقاومة إجهاد الجفاف، وعادة يطلق على مثل هذه التحورات </a:t>
            </a:r>
            <a:r>
              <a:rPr lang="ar-SA" sz="2000" b="1" dirty="0">
                <a:solidFill>
                  <a:srgbClr val="FFFF00"/>
                </a:solidFill>
                <a:ea typeface="Calibri"/>
                <a:cs typeface="Times New Roman"/>
              </a:rPr>
              <a:t>الصفات الجفافية.</a:t>
            </a:r>
            <a:endParaRPr lang="en-US" sz="2000" b="1" dirty="0">
              <a:solidFill>
                <a:srgbClr val="FFFF00"/>
              </a:solidFill>
            </a:endParaRPr>
          </a:p>
        </p:txBody>
      </p:sp>
      <p:sp>
        <p:nvSpPr>
          <p:cNvPr id="4" name="Rectangle 3"/>
          <p:cNvSpPr/>
          <p:nvPr/>
        </p:nvSpPr>
        <p:spPr>
          <a:xfrm>
            <a:off x="0" y="3962400"/>
            <a:ext cx="5791200" cy="2433808"/>
          </a:xfrm>
          <a:prstGeom prst="rect">
            <a:avLst/>
          </a:prstGeom>
        </p:spPr>
        <p:txBody>
          <a:bodyPr wrap="square">
            <a:spAutoFit/>
          </a:bodyPr>
          <a:lstStyle/>
          <a:p>
            <a:pPr algn="just" rtl="1">
              <a:lnSpc>
                <a:spcPct val="150000"/>
              </a:lnSpc>
            </a:pPr>
            <a:r>
              <a:rPr lang="ar-SA" sz="2000" b="1" dirty="0">
                <a:solidFill>
                  <a:schemeClr val="bg1"/>
                </a:solidFill>
                <a:ea typeface="Calibri"/>
                <a:cs typeface="Times New Roman"/>
              </a:rPr>
              <a:t>يستحث تكوّن </a:t>
            </a:r>
            <a:r>
              <a:rPr lang="ar-SA" sz="2000" b="1" u="sng" dirty="0">
                <a:solidFill>
                  <a:schemeClr val="bg1"/>
                </a:solidFill>
                <a:ea typeface="Calibri"/>
                <a:cs typeface="Times New Roman"/>
              </a:rPr>
              <a:t>الصفات الجفافية </a:t>
            </a:r>
            <a:r>
              <a:rPr lang="ar-SA" sz="2000" b="1" dirty="0">
                <a:solidFill>
                  <a:schemeClr val="bg1"/>
                </a:solidFill>
                <a:ea typeface="Calibri"/>
                <a:cs typeface="Times New Roman"/>
              </a:rPr>
              <a:t>بعوامل بيئية أخرى بالإضافة إلى الجفاف </a:t>
            </a:r>
            <a:r>
              <a:rPr lang="ar-SA" sz="2000" b="1" dirty="0">
                <a:solidFill>
                  <a:srgbClr val="FFFF00"/>
                </a:solidFill>
                <a:ea typeface="Calibri"/>
                <a:cs typeface="Times New Roman"/>
              </a:rPr>
              <a:t>مثل شدة الإضاءة والتغذية المعدنية للفوسفور</a:t>
            </a:r>
            <a:r>
              <a:rPr lang="ar-SA" sz="2000" b="1" dirty="0">
                <a:solidFill>
                  <a:schemeClr val="bg1"/>
                </a:solidFill>
                <a:ea typeface="Calibri"/>
                <a:cs typeface="Times New Roman"/>
              </a:rPr>
              <a:t> </a:t>
            </a:r>
            <a:r>
              <a:rPr lang="ar-SA" sz="2000" b="1" dirty="0" smtClean="0">
                <a:solidFill>
                  <a:schemeClr val="bg1"/>
                </a:solidFill>
                <a:ea typeface="Calibri"/>
                <a:cs typeface="Times New Roman"/>
              </a:rPr>
              <a:t>وتختلف </a:t>
            </a:r>
            <a:r>
              <a:rPr lang="ar-SA" sz="2000" b="1" dirty="0">
                <a:solidFill>
                  <a:schemeClr val="bg1"/>
                </a:solidFill>
                <a:ea typeface="Calibri"/>
                <a:cs typeface="Times New Roman"/>
              </a:rPr>
              <a:t>درجة تكون الصفات الجفافية من نبات إلى آخر وتزداد درجة تميزها مع زيادة شدة </a:t>
            </a:r>
            <a:r>
              <a:rPr lang="ar-SA" sz="2000" b="1" dirty="0" smtClean="0">
                <a:solidFill>
                  <a:schemeClr val="bg1"/>
                </a:solidFill>
                <a:ea typeface="Calibri"/>
                <a:cs typeface="Times New Roman"/>
              </a:rPr>
              <a:t>الإجهاد ويبدو </a:t>
            </a:r>
            <a:r>
              <a:rPr lang="ar-SA" sz="2000" b="1" dirty="0">
                <a:solidFill>
                  <a:schemeClr val="bg1"/>
                </a:solidFill>
                <a:ea typeface="Calibri"/>
                <a:cs typeface="Times New Roman"/>
              </a:rPr>
              <a:t>أن هذه الصفات تتميز بدرجة </a:t>
            </a:r>
            <a:r>
              <a:rPr lang="ar-SA" sz="2000" b="1" dirty="0">
                <a:solidFill>
                  <a:srgbClr val="FFFF00"/>
                </a:solidFill>
                <a:ea typeface="Calibri"/>
                <a:cs typeface="Times New Roman"/>
              </a:rPr>
              <a:t>أكبر في نباتات </a:t>
            </a:r>
            <a:r>
              <a:rPr lang="ar-SA" sz="2000" b="1" u="sng" dirty="0">
                <a:solidFill>
                  <a:srgbClr val="FFFF00"/>
                </a:solidFill>
                <a:ea typeface="Calibri"/>
                <a:cs typeface="Times New Roman"/>
              </a:rPr>
              <a:t>النهار الطويل مقارنة بنباتات النهار القصير  </a:t>
            </a:r>
            <a:r>
              <a:rPr lang="ar-SA" sz="2000" b="1" u="sng" dirty="0" smtClean="0">
                <a:solidFill>
                  <a:srgbClr val="FFFF00"/>
                </a:solidFill>
                <a:ea typeface="Calibri"/>
                <a:cs typeface="Times New Roman"/>
              </a:rPr>
              <a:t>   </a:t>
            </a:r>
            <a:r>
              <a:rPr lang="ar-SA" sz="2400" b="1" u="sng" dirty="0" err="1" smtClean="0">
                <a:solidFill>
                  <a:srgbClr val="FF0066"/>
                </a:solidFill>
                <a:ea typeface="Calibri"/>
                <a:cs typeface="Times New Roman"/>
              </a:rPr>
              <a:t>لماذا؟؟؟؟</a:t>
            </a:r>
            <a:r>
              <a:rPr lang="ar-SA" sz="2400" b="1" dirty="0" err="1" smtClean="0">
                <a:solidFill>
                  <a:srgbClr val="FF0066"/>
                </a:solidFill>
                <a:ea typeface="Calibri"/>
                <a:cs typeface="Times New Roman"/>
              </a:rPr>
              <a:t>.</a:t>
            </a:r>
            <a:r>
              <a:rPr lang="ar-SA" sz="2400" b="1" dirty="0" smtClean="0">
                <a:solidFill>
                  <a:srgbClr val="FF0066"/>
                </a:solidFill>
                <a:ea typeface="Calibri"/>
                <a:cs typeface="Times New Roman"/>
              </a:rPr>
              <a:t> </a:t>
            </a:r>
            <a:endParaRPr lang="en-US" sz="2000" b="1" dirty="0">
              <a:solidFill>
                <a:srgbClr val="FF0066"/>
              </a:solidFill>
            </a:endParaRPr>
          </a:p>
        </p:txBody>
      </p:sp>
      <p:pic>
        <p:nvPicPr>
          <p:cNvPr id="5" name="Picture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85800" y="1220095"/>
            <a:ext cx="3124200" cy="2365387"/>
          </a:xfrm>
          <a:prstGeom prst="rect">
            <a:avLst/>
          </a:prstGeom>
        </p:spPr>
      </p:pic>
      <p:cxnSp>
        <p:nvCxnSpPr>
          <p:cNvPr id="6" name="Straight Connector 5"/>
          <p:cNvCxnSpPr/>
          <p:nvPr/>
        </p:nvCxnSpPr>
        <p:spPr>
          <a:xfrm flipH="1">
            <a:off x="533400" y="3733800"/>
            <a:ext cx="8153400" cy="0"/>
          </a:xfrm>
          <a:prstGeom prst="line">
            <a:avLst/>
          </a:prstGeom>
          <a:ln>
            <a:solidFill>
              <a:srgbClr val="92D050"/>
            </a:solidFill>
            <a:prstDash val="dashDot"/>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894640" y="3886378"/>
            <a:ext cx="2743022" cy="2743022"/>
          </a:xfrm>
          <a:prstGeom prst="rect">
            <a:avLst/>
          </a:prstGeom>
        </p:spPr>
      </p:pic>
    </p:spTree>
    <p:extLst>
      <p:ext uri="{BB962C8B-B14F-4D97-AF65-F5344CB8AC3E}">
        <p14:creationId xmlns="" xmlns:p14="http://schemas.microsoft.com/office/powerpoint/2010/main" val="3374982514"/>
      </p:ext>
    </p:extLst>
  </p:cSld>
  <p:clrMapOvr>
    <a:masterClrMapping/>
  </p:clrMapOvr>
  <p:transition spd="slow">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33400"/>
            <a:ext cx="8678254" cy="1107996"/>
          </a:xfrm>
          <a:prstGeom prst="rect">
            <a:avLst/>
          </a:prstGeom>
          <a:solidFill>
            <a:schemeClr val="tx1"/>
          </a:solidFill>
        </p:spPr>
        <p:txBody>
          <a:bodyPr wrap="square">
            <a:spAutoFit/>
          </a:bodyPr>
          <a:lstStyle/>
          <a:p>
            <a:pPr algn="just" rtl="1">
              <a:lnSpc>
                <a:spcPct val="150000"/>
              </a:lnSpc>
            </a:pPr>
            <a:r>
              <a:rPr lang="ar-SA" sz="2000" b="1" dirty="0" smtClean="0">
                <a:solidFill>
                  <a:srgbClr val="FFFF00"/>
                </a:solidFill>
                <a:ea typeface="Calibri"/>
                <a:cs typeface="Times New Roman"/>
              </a:rPr>
              <a:t>1- أهم </a:t>
            </a:r>
            <a:r>
              <a:rPr lang="ar-SA" sz="2000" b="1" dirty="0">
                <a:solidFill>
                  <a:srgbClr val="FFFF00"/>
                </a:solidFill>
                <a:ea typeface="Calibri"/>
                <a:cs typeface="Times New Roman"/>
              </a:rPr>
              <a:t>الصفات الجفافية التي ذكرها </a:t>
            </a:r>
            <a:r>
              <a:rPr lang="ar-SA" sz="2000" b="1" u="sng" dirty="0">
                <a:solidFill>
                  <a:srgbClr val="FFFF00"/>
                </a:solidFill>
                <a:ea typeface="Calibri"/>
                <a:cs typeface="Times New Roman"/>
              </a:rPr>
              <a:t>(</a:t>
            </a:r>
            <a:r>
              <a:rPr lang="en-US" sz="2000" b="1" u="sng" dirty="0" err="1">
                <a:solidFill>
                  <a:srgbClr val="FFFF00"/>
                </a:solidFill>
                <a:latin typeface="Times New Roman" panose="02020603050405020304" pitchFamily="18" charset="0"/>
                <a:cs typeface="Times New Roman" panose="02020603050405020304" pitchFamily="18" charset="0"/>
              </a:rPr>
              <a:t>Schimperc</a:t>
            </a:r>
            <a:r>
              <a:rPr lang="en-US" sz="2000" b="1" u="sng" dirty="0">
                <a:solidFill>
                  <a:srgbClr val="FFFF00"/>
                </a:solidFill>
                <a:latin typeface="Times New Roman" panose="02020603050405020304" pitchFamily="18" charset="0"/>
                <a:cs typeface="Times New Roman" panose="02020603050405020304" pitchFamily="18" charset="0"/>
              </a:rPr>
              <a:t>, 1903</a:t>
            </a:r>
            <a:r>
              <a:rPr lang="ar-SA" sz="2000" b="1" u="sng" dirty="0">
                <a:solidFill>
                  <a:srgbClr val="FFFF00"/>
                </a:solidFill>
                <a:latin typeface="Times New Roman" panose="02020603050405020304" pitchFamily="18" charset="0"/>
                <a:cs typeface="Times New Roman" panose="02020603050405020304" pitchFamily="18" charset="0"/>
              </a:rPr>
              <a:t> عن </a:t>
            </a:r>
            <a:r>
              <a:rPr lang="en-US" sz="2000" b="1" u="sng" dirty="0">
                <a:solidFill>
                  <a:srgbClr val="FFFF00"/>
                </a:solidFill>
                <a:latin typeface="Times New Roman" panose="02020603050405020304" pitchFamily="18" charset="0"/>
                <a:cs typeface="Times New Roman" panose="02020603050405020304" pitchFamily="18" charset="0"/>
              </a:rPr>
              <a:t>Parker</a:t>
            </a:r>
            <a:r>
              <a:rPr lang="en-US" sz="2000" b="1" u="sng" dirty="0">
                <a:solidFill>
                  <a:srgbClr val="FFFF00"/>
                </a:solidFill>
                <a:latin typeface="Times New Roman"/>
                <a:ea typeface="Calibri"/>
              </a:rPr>
              <a:t>, 1968</a:t>
            </a:r>
            <a:r>
              <a:rPr lang="ar-SA" sz="2000" b="1" dirty="0">
                <a:solidFill>
                  <a:srgbClr val="FFFF00"/>
                </a:solidFill>
                <a:latin typeface="Times New Roman"/>
                <a:ea typeface="Calibri"/>
                <a:cs typeface="+mj-cs"/>
              </a:rPr>
              <a:t>)</a:t>
            </a:r>
            <a:r>
              <a:rPr lang="ar-SA" sz="2000" b="1" dirty="0">
                <a:solidFill>
                  <a:srgbClr val="FFFF00"/>
                </a:solidFill>
                <a:ea typeface="Calibri"/>
                <a:cs typeface="Times New Roman"/>
              </a:rPr>
              <a:t> لبعض النباتات </a:t>
            </a:r>
            <a:r>
              <a:rPr lang="ar-SA" sz="2400" b="1" u="sng" dirty="0">
                <a:solidFill>
                  <a:srgbClr val="FFFF00"/>
                </a:solidFill>
                <a:ea typeface="Calibri"/>
                <a:cs typeface="Times New Roman"/>
              </a:rPr>
              <a:t>الدائمة في منطقة شبه صحراوية </a:t>
            </a:r>
            <a:r>
              <a:rPr lang="ar-SA" sz="2000" b="1" dirty="0" err="1" smtClean="0">
                <a:solidFill>
                  <a:srgbClr val="FFFF00"/>
                </a:solidFill>
                <a:ea typeface="Calibri"/>
                <a:cs typeface="Times New Roman"/>
              </a:rPr>
              <a:t>هي</a:t>
            </a:r>
            <a:r>
              <a:rPr lang="ar-SA" sz="2000" b="1" dirty="0" err="1" smtClean="0">
                <a:ea typeface="Calibri"/>
                <a:cs typeface="Times New Roman"/>
              </a:rPr>
              <a:t> </a:t>
            </a:r>
            <a:r>
              <a:rPr lang="ar-SA" sz="2000" b="1" dirty="0" err="1" smtClean="0">
                <a:solidFill>
                  <a:srgbClr val="FFFF00"/>
                </a:solidFill>
                <a:ea typeface="Calibri"/>
                <a:cs typeface="Times New Roman"/>
              </a:rPr>
              <a:t>:</a:t>
            </a:r>
            <a:endParaRPr lang="en-US" sz="2000" b="1" dirty="0"/>
          </a:p>
        </p:txBody>
      </p:sp>
      <p:sp>
        <p:nvSpPr>
          <p:cNvPr id="3" name="Rectangle 2"/>
          <p:cNvSpPr/>
          <p:nvPr/>
        </p:nvSpPr>
        <p:spPr>
          <a:xfrm>
            <a:off x="4032191" y="4219775"/>
            <a:ext cx="4572000" cy="504625"/>
          </a:xfrm>
          <a:prstGeom prst="rect">
            <a:avLst/>
          </a:prstGeom>
        </p:spPr>
        <p:txBody>
          <a:bodyPr>
            <a:spAutoFit/>
          </a:bodyPr>
          <a:lstStyle/>
          <a:p>
            <a:pPr marL="342900" marR="0" lvl="0" indent="-342900" algn="just" rtl="1">
              <a:lnSpc>
                <a:spcPct val="150000"/>
              </a:lnSpc>
              <a:spcBef>
                <a:spcPts val="0"/>
              </a:spcBef>
              <a:spcAft>
                <a:spcPts val="0"/>
              </a:spcAft>
              <a:buClr>
                <a:srgbClr val="92D050"/>
              </a:buClr>
              <a:buFont typeface="Wingdings"/>
              <a:buChar char=""/>
            </a:pPr>
            <a:r>
              <a:rPr lang="ar-SA" sz="2000" b="1" dirty="0" smtClean="0">
                <a:solidFill>
                  <a:srgbClr val="BDFBAF"/>
                </a:solidFill>
                <a:ea typeface="Calibri"/>
                <a:cs typeface="Times New Roman"/>
              </a:rPr>
              <a:t>حماية الثغور.</a:t>
            </a:r>
            <a:endParaRPr lang="en-US" sz="2000" b="1" dirty="0">
              <a:solidFill>
                <a:srgbClr val="BDFBAF"/>
              </a:solidFill>
              <a:ea typeface="Calibri"/>
              <a:cs typeface="Arial"/>
            </a:endParaRPr>
          </a:p>
        </p:txBody>
      </p:sp>
      <p:sp>
        <p:nvSpPr>
          <p:cNvPr id="4" name="Rectangle 3"/>
          <p:cNvSpPr/>
          <p:nvPr/>
        </p:nvSpPr>
        <p:spPr>
          <a:xfrm>
            <a:off x="5230078" y="1524000"/>
            <a:ext cx="3421129" cy="504625"/>
          </a:xfrm>
          <a:prstGeom prst="rect">
            <a:avLst/>
          </a:prstGeom>
        </p:spPr>
        <p:txBody>
          <a:bodyPr wrap="none">
            <a:spAutoFit/>
          </a:bodyPr>
          <a:lstStyle/>
          <a:p>
            <a:pPr marL="342900" lvl="0" indent="-342900" algn="just" rtl="1">
              <a:lnSpc>
                <a:spcPct val="150000"/>
              </a:lnSpc>
              <a:buClr>
                <a:srgbClr val="92D050"/>
              </a:buClr>
              <a:buFont typeface="Wingdings"/>
              <a:buChar char=""/>
            </a:pPr>
            <a:r>
              <a:rPr lang="ar-SA" sz="2000" b="1" dirty="0">
                <a:solidFill>
                  <a:srgbClr val="BDFBAF"/>
                </a:solidFill>
                <a:ea typeface="Calibri"/>
                <a:cs typeface="Times New Roman"/>
              </a:rPr>
              <a:t>غياب تكون نصل الأوراق أو </a:t>
            </a:r>
            <a:r>
              <a:rPr lang="ar-SA" sz="2000" b="1" dirty="0" smtClean="0">
                <a:solidFill>
                  <a:srgbClr val="BDFBAF"/>
                </a:solidFill>
                <a:ea typeface="Calibri"/>
                <a:cs typeface="Times New Roman"/>
              </a:rPr>
              <a:t>ضعفه.</a:t>
            </a:r>
            <a:endParaRPr lang="en-US" sz="2000" b="1" dirty="0">
              <a:solidFill>
                <a:srgbClr val="BDFBAF"/>
              </a:solidFill>
              <a:ea typeface="Calibri"/>
              <a:cs typeface="Arial"/>
            </a:endParaRPr>
          </a:p>
        </p:txBody>
      </p:sp>
      <p:sp>
        <p:nvSpPr>
          <p:cNvPr id="5" name="Rectangle 4"/>
          <p:cNvSpPr/>
          <p:nvPr/>
        </p:nvSpPr>
        <p:spPr>
          <a:xfrm>
            <a:off x="5895323" y="1978297"/>
            <a:ext cx="2755883" cy="504625"/>
          </a:xfrm>
          <a:prstGeom prst="rect">
            <a:avLst/>
          </a:prstGeom>
        </p:spPr>
        <p:txBody>
          <a:bodyPr wrap="none">
            <a:spAutoFit/>
          </a:bodyPr>
          <a:lstStyle/>
          <a:p>
            <a:pPr marL="342900" lvl="0" indent="-342900" algn="just" rtl="1">
              <a:lnSpc>
                <a:spcPct val="150000"/>
              </a:lnSpc>
              <a:buClr>
                <a:srgbClr val="92D050"/>
              </a:buClr>
              <a:buFont typeface="Wingdings"/>
              <a:buChar char=""/>
            </a:pPr>
            <a:r>
              <a:rPr lang="ar-SA" sz="2000" b="1" dirty="0">
                <a:solidFill>
                  <a:srgbClr val="BDFBAF"/>
                </a:solidFill>
                <a:ea typeface="Calibri"/>
                <a:cs typeface="Times New Roman"/>
              </a:rPr>
              <a:t>تكون الأشواك (</a:t>
            </a:r>
            <a:r>
              <a:rPr lang="en-US" sz="2000" b="1" dirty="0">
                <a:solidFill>
                  <a:srgbClr val="BDFBAF"/>
                </a:solidFill>
                <a:latin typeface="Times New Roman"/>
                <a:ea typeface="Calibri"/>
                <a:cs typeface="Arial"/>
              </a:rPr>
              <a:t>Thorns</a:t>
            </a:r>
            <a:r>
              <a:rPr lang="ar-SA" sz="2000" b="1" dirty="0" smtClean="0">
                <a:solidFill>
                  <a:srgbClr val="BDFBAF"/>
                </a:solidFill>
                <a:ea typeface="Calibri"/>
                <a:cs typeface="Times New Roman"/>
              </a:rPr>
              <a:t>).</a:t>
            </a:r>
            <a:endParaRPr lang="en-US" sz="2000" b="1" dirty="0">
              <a:solidFill>
                <a:srgbClr val="BDFBAF"/>
              </a:solidFill>
              <a:ea typeface="Calibri"/>
              <a:cs typeface="Arial"/>
            </a:endParaRPr>
          </a:p>
        </p:txBody>
      </p:sp>
      <p:sp>
        <p:nvSpPr>
          <p:cNvPr id="6" name="Rectangle 5"/>
          <p:cNvSpPr/>
          <p:nvPr/>
        </p:nvSpPr>
        <p:spPr>
          <a:xfrm>
            <a:off x="6286456" y="2438400"/>
            <a:ext cx="2364750" cy="504625"/>
          </a:xfrm>
          <a:prstGeom prst="rect">
            <a:avLst/>
          </a:prstGeom>
        </p:spPr>
        <p:txBody>
          <a:bodyPr wrap="none">
            <a:spAutoFit/>
          </a:bodyPr>
          <a:lstStyle/>
          <a:p>
            <a:pPr marL="342900" lvl="0" indent="-342900" algn="just" rtl="1">
              <a:lnSpc>
                <a:spcPct val="150000"/>
              </a:lnSpc>
              <a:buClr>
                <a:srgbClr val="92D050"/>
              </a:buClr>
              <a:buFont typeface="Wingdings"/>
              <a:buChar char=""/>
            </a:pPr>
            <a:r>
              <a:rPr lang="ar-SA" sz="2000" b="1" dirty="0">
                <a:solidFill>
                  <a:srgbClr val="BDFBAF"/>
                </a:solidFill>
                <a:ea typeface="Calibri"/>
                <a:cs typeface="Times New Roman"/>
              </a:rPr>
              <a:t>تكون الشكل </a:t>
            </a:r>
            <a:r>
              <a:rPr lang="ar-SA" sz="2000" b="1" dirty="0" smtClean="0">
                <a:solidFill>
                  <a:srgbClr val="BDFBAF"/>
                </a:solidFill>
                <a:ea typeface="Calibri"/>
                <a:cs typeface="Times New Roman"/>
              </a:rPr>
              <a:t>العصاري.</a:t>
            </a:r>
            <a:endParaRPr lang="en-US" sz="2000" b="1" dirty="0">
              <a:solidFill>
                <a:srgbClr val="BDFBAF"/>
              </a:solidFill>
              <a:ea typeface="Calibri"/>
              <a:cs typeface="Arial"/>
            </a:endParaRPr>
          </a:p>
        </p:txBody>
      </p:sp>
      <p:sp>
        <p:nvSpPr>
          <p:cNvPr id="7" name="Rectangle 6"/>
          <p:cNvSpPr/>
          <p:nvPr/>
        </p:nvSpPr>
        <p:spPr>
          <a:xfrm>
            <a:off x="7107194" y="2895600"/>
            <a:ext cx="1544012" cy="504625"/>
          </a:xfrm>
          <a:prstGeom prst="rect">
            <a:avLst/>
          </a:prstGeom>
        </p:spPr>
        <p:txBody>
          <a:bodyPr wrap="none">
            <a:spAutoFit/>
          </a:bodyPr>
          <a:lstStyle/>
          <a:p>
            <a:pPr marL="342900" lvl="0" indent="-342900" algn="just" rtl="1">
              <a:lnSpc>
                <a:spcPct val="150000"/>
              </a:lnSpc>
              <a:buClr>
                <a:srgbClr val="92D050"/>
              </a:buClr>
              <a:buFont typeface="Wingdings"/>
              <a:buChar char=""/>
            </a:pPr>
            <a:r>
              <a:rPr lang="ar-SA" sz="2000" b="1" dirty="0">
                <a:solidFill>
                  <a:srgbClr val="BDFBAF"/>
                </a:solidFill>
                <a:ea typeface="Calibri"/>
                <a:cs typeface="Times New Roman"/>
              </a:rPr>
              <a:t>أدمة </a:t>
            </a:r>
            <a:r>
              <a:rPr lang="ar-SA" sz="2000" b="1" dirty="0" smtClean="0">
                <a:solidFill>
                  <a:srgbClr val="BDFBAF"/>
                </a:solidFill>
                <a:ea typeface="Calibri"/>
                <a:cs typeface="Times New Roman"/>
              </a:rPr>
              <a:t>سميكة.</a:t>
            </a:r>
            <a:endParaRPr lang="en-US" sz="2000" b="1" dirty="0">
              <a:solidFill>
                <a:srgbClr val="BDFBAF"/>
              </a:solidFill>
              <a:ea typeface="Calibri"/>
              <a:cs typeface="Arial"/>
            </a:endParaRPr>
          </a:p>
        </p:txBody>
      </p:sp>
      <p:sp>
        <p:nvSpPr>
          <p:cNvPr id="8" name="Rectangle 7"/>
          <p:cNvSpPr/>
          <p:nvPr/>
        </p:nvSpPr>
        <p:spPr>
          <a:xfrm>
            <a:off x="6831477" y="3352800"/>
            <a:ext cx="1819729" cy="504625"/>
          </a:xfrm>
          <a:prstGeom prst="rect">
            <a:avLst/>
          </a:prstGeom>
        </p:spPr>
        <p:txBody>
          <a:bodyPr wrap="none">
            <a:spAutoFit/>
          </a:bodyPr>
          <a:lstStyle/>
          <a:p>
            <a:pPr marL="342900" lvl="0" indent="-342900" algn="just" rtl="1">
              <a:lnSpc>
                <a:spcPct val="150000"/>
              </a:lnSpc>
              <a:buClr>
                <a:srgbClr val="92D050"/>
              </a:buClr>
              <a:buFont typeface="Wingdings"/>
              <a:buChar char=""/>
            </a:pPr>
            <a:r>
              <a:rPr lang="ar-SA" sz="2000" b="1" dirty="0">
                <a:solidFill>
                  <a:srgbClr val="BDFBAF"/>
                </a:solidFill>
                <a:ea typeface="Calibri"/>
                <a:cs typeface="Times New Roman"/>
              </a:rPr>
              <a:t>التغطية </a:t>
            </a:r>
            <a:r>
              <a:rPr lang="ar-SA" sz="2000" b="1" dirty="0" smtClean="0">
                <a:solidFill>
                  <a:srgbClr val="BDFBAF"/>
                </a:solidFill>
                <a:ea typeface="Calibri"/>
                <a:cs typeface="Times New Roman"/>
              </a:rPr>
              <a:t>بالشمع.</a:t>
            </a:r>
            <a:endParaRPr lang="en-US" sz="2000" b="1" dirty="0">
              <a:solidFill>
                <a:srgbClr val="BDFBAF"/>
              </a:solidFill>
              <a:ea typeface="Calibri"/>
              <a:cs typeface="Arial"/>
            </a:endParaRPr>
          </a:p>
        </p:txBody>
      </p:sp>
      <p:sp>
        <p:nvSpPr>
          <p:cNvPr id="9" name="Rectangle 8"/>
          <p:cNvSpPr/>
          <p:nvPr/>
        </p:nvSpPr>
        <p:spPr>
          <a:xfrm>
            <a:off x="4378883" y="3810000"/>
            <a:ext cx="4272323" cy="504625"/>
          </a:xfrm>
          <a:prstGeom prst="rect">
            <a:avLst/>
          </a:prstGeom>
        </p:spPr>
        <p:txBody>
          <a:bodyPr wrap="none">
            <a:spAutoFit/>
          </a:bodyPr>
          <a:lstStyle/>
          <a:p>
            <a:pPr marL="342900" lvl="0" indent="-342900" algn="just" rtl="1">
              <a:lnSpc>
                <a:spcPct val="150000"/>
              </a:lnSpc>
              <a:buClr>
                <a:srgbClr val="92D050"/>
              </a:buClr>
              <a:buFont typeface="Wingdings"/>
              <a:buChar char=""/>
            </a:pPr>
            <a:r>
              <a:rPr lang="ar-SA" sz="2000" b="1" dirty="0">
                <a:solidFill>
                  <a:srgbClr val="BDFBAF"/>
                </a:solidFill>
                <a:ea typeface="Calibri"/>
                <a:cs typeface="Times New Roman"/>
              </a:rPr>
              <a:t>إختزال المسافات البينية بين الخلايا في </a:t>
            </a:r>
            <a:r>
              <a:rPr lang="ar-SA" sz="2000" b="1" dirty="0" smtClean="0">
                <a:solidFill>
                  <a:srgbClr val="BDFBAF"/>
                </a:solidFill>
                <a:ea typeface="Calibri"/>
                <a:cs typeface="Times New Roman"/>
              </a:rPr>
              <a:t>النبات.</a:t>
            </a:r>
            <a:endParaRPr lang="en-US" sz="2000" b="1" dirty="0">
              <a:solidFill>
                <a:srgbClr val="BDFBAF"/>
              </a:solidFill>
              <a:ea typeface="Calibri"/>
              <a:cs typeface="Arial"/>
            </a:endParaRPr>
          </a:p>
        </p:txBody>
      </p:sp>
      <p:pic>
        <p:nvPicPr>
          <p:cNvPr id="10" name="Picture 9"/>
          <p:cNvPicPr>
            <a:picLocks noChangeAspect="1"/>
          </p:cNvPicPr>
          <p:nvPr/>
        </p:nvPicPr>
        <p:blipFill rotWithShape="1">
          <a:blip r:embed="rId3" cstate="print">
            <a:clrChange>
              <a:clrFrom>
                <a:srgbClr val="000000"/>
              </a:clrFrom>
              <a:clrTo>
                <a:srgbClr val="000000">
                  <a:alpha val="0"/>
                </a:srgbClr>
              </a:clrTo>
            </a:clrChange>
            <a:extLst>
              <a:ext uri="{28A0092B-C50C-407E-A947-70E740481C1C}">
                <a14:useLocalDpi xmlns="" xmlns:a14="http://schemas.microsoft.com/office/drawing/2010/main" val="0"/>
              </a:ext>
            </a:extLst>
          </a:blip>
          <a:srcRect l="21121" t="14392" r="19861" b="15841"/>
          <a:stretch/>
        </p:blipFill>
        <p:spPr>
          <a:xfrm rot="2591186">
            <a:off x="1044011" y="1604310"/>
            <a:ext cx="2988180" cy="2649282"/>
          </a:xfrm>
          <a:prstGeom prst="rect">
            <a:avLst/>
          </a:prstGeom>
        </p:spPr>
      </p:pic>
      <p:pic>
        <p:nvPicPr>
          <p:cNvPr id="11" name="Picture 10"/>
          <p:cNvPicPr>
            <a:picLocks noChangeAspect="1"/>
          </p:cNvPicPr>
          <p:nvPr/>
        </p:nvPicPr>
        <p:blipFill rotWithShape="1">
          <a:blip r:embed="rId4" cstate="print">
            <a:clrChange>
              <a:clrFrom>
                <a:srgbClr val="000002"/>
              </a:clrFrom>
              <a:clrTo>
                <a:srgbClr val="000002">
                  <a:alpha val="0"/>
                </a:srgbClr>
              </a:clrTo>
            </a:clrChange>
            <a:extLst>
              <a:ext uri="{28A0092B-C50C-407E-A947-70E740481C1C}">
                <a14:useLocalDpi xmlns="" xmlns:a14="http://schemas.microsoft.com/office/drawing/2010/main" val="0"/>
              </a:ext>
            </a:extLst>
          </a:blip>
          <a:srcRect t="23332" b="18188"/>
          <a:stretch/>
        </p:blipFill>
        <p:spPr>
          <a:xfrm rot="19775630">
            <a:off x="252101" y="2104279"/>
            <a:ext cx="4572000" cy="1781375"/>
          </a:xfrm>
          <a:prstGeom prst="rect">
            <a:avLst/>
          </a:prstGeom>
        </p:spPr>
      </p:pic>
      <p:pic>
        <p:nvPicPr>
          <p:cNvPr id="12" name="Picture 11"/>
          <p:cNvPicPr>
            <a:picLocks noChangeAspect="1"/>
          </p:cNvPicPr>
          <p:nvPr/>
        </p:nvPicPr>
        <p:blipFill>
          <a:blip r:embed="rId5" cstate="print">
            <a:clrChange>
              <a:clrFrom>
                <a:srgbClr val="000000"/>
              </a:clrFrom>
              <a:clrTo>
                <a:srgbClr val="000000">
                  <a:alpha val="0"/>
                </a:srgbClr>
              </a:clrTo>
            </a:clrChange>
            <a:extLst>
              <a:ext uri="{28A0092B-C50C-407E-A947-70E740481C1C}">
                <a14:useLocalDpi xmlns="" xmlns:a14="http://schemas.microsoft.com/office/drawing/2010/main" val="0"/>
              </a:ext>
            </a:extLst>
          </a:blip>
          <a:stretch>
            <a:fillRect/>
          </a:stretch>
        </p:blipFill>
        <p:spPr>
          <a:xfrm>
            <a:off x="1161407" y="2079114"/>
            <a:ext cx="2753388" cy="1831703"/>
          </a:xfrm>
          <a:prstGeom prst="rect">
            <a:avLst/>
          </a:prstGeom>
        </p:spPr>
      </p:pic>
      <p:pic>
        <p:nvPicPr>
          <p:cNvPr id="14" name="Picture 13"/>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788141" y="1769932"/>
            <a:ext cx="3499920" cy="3359332"/>
          </a:xfrm>
          <a:prstGeom prst="rect">
            <a:avLst/>
          </a:prstGeom>
        </p:spPr>
      </p:pic>
      <p:pic>
        <p:nvPicPr>
          <p:cNvPr id="15" name="Picture 14"/>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578483" y="2004912"/>
            <a:ext cx="3591550" cy="2695775"/>
          </a:xfrm>
          <a:prstGeom prst="rect">
            <a:avLst/>
          </a:prstGeom>
        </p:spPr>
      </p:pic>
      <p:pic>
        <p:nvPicPr>
          <p:cNvPr id="17" name="Picture 16"/>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430851" y="2137688"/>
            <a:ext cx="3803744" cy="2562999"/>
          </a:xfrm>
          <a:prstGeom prst="rect">
            <a:avLst/>
          </a:prstGeom>
        </p:spPr>
      </p:pic>
      <p:pic>
        <p:nvPicPr>
          <p:cNvPr id="19" name="Picture 18"/>
          <p:cNvPicPr>
            <a:picLocks noChangeAspect="1"/>
          </p:cNvPicPr>
          <p:nvPr/>
        </p:nvPicPr>
        <p:blipFill rotWithShape="1">
          <a:blip r:embed="rId9" cstate="print">
            <a:extLst>
              <a:ext uri="{28A0092B-C50C-407E-A947-70E740481C1C}">
                <a14:useLocalDpi xmlns="" xmlns:a14="http://schemas.microsoft.com/office/drawing/2010/main" val="0"/>
              </a:ext>
            </a:extLst>
          </a:blip>
          <a:srcRect b="8309"/>
          <a:stretch/>
        </p:blipFill>
        <p:spPr>
          <a:xfrm>
            <a:off x="788141" y="1985377"/>
            <a:ext cx="3113937" cy="2715310"/>
          </a:xfrm>
          <a:prstGeom prst="rect">
            <a:avLst/>
          </a:prstGeom>
        </p:spPr>
      </p:pic>
      <p:sp>
        <p:nvSpPr>
          <p:cNvPr id="18" name="Rectangle 17"/>
          <p:cNvSpPr/>
          <p:nvPr/>
        </p:nvSpPr>
        <p:spPr>
          <a:xfrm>
            <a:off x="0" y="4876800"/>
            <a:ext cx="8686800" cy="1015663"/>
          </a:xfrm>
          <a:prstGeom prst="rect">
            <a:avLst/>
          </a:prstGeom>
          <a:solidFill>
            <a:srgbClr val="7A0029"/>
          </a:solidFill>
        </p:spPr>
        <p:txBody>
          <a:bodyPr wrap="square">
            <a:spAutoFit/>
          </a:bodyPr>
          <a:lstStyle/>
          <a:p>
            <a:pPr lvl="0" algn="just" rtl="1">
              <a:lnSpc>
                <a:spcPct val="150000"/>
              </a:lnSpc>
            </a:pPr>
            <a:r>
              <a:rPr lang="ar-SA" sz="2000" b="1" dirty="0">
                <a:solidFill>
                  <a:prstClr val="white"/>
                </a:solidFill>
                <a:ea typeface="Calibri"/>
                <a:cs typeface="Times New Roman"/>
              </a:rPr>
              <a:t>معظم الصفات السابقة المذكورة صفات تساعد على انخفاض معدل النتح وهي أبرز الصفات الجفافية في رأي هذا العالم.</a:t>
            </a:r>
            <a:endParaRPr lang="en-US" sz="2000" b="1" dirty="0">
              <a:solidFill>
                <a:prstClr val="white"/>
              </a:solidFill>
              <a:ea typeface="Calibri"/>
              <a:cs typeface="Arial"/>
            </a:endParaRPr>
          </a:p>
        </p:txBody>
      </p:sp>
      <p:sp>
        <p:nvSpPr>
          <p:cNvPr id="20" name="Rectangle 1"/>
          <p:cNvSpPr/>
          <p:nvPr/>
        </p:nvSpPr>
        <p:spPr>
          <a:xfrm>
            <a:off x="0" y="5842337"/>
            <a:ext cx="8763000" cy="1015663"/>
          </a:xfrm>
          <a:prstGeom prst="rect">
            <a:avLst/>
          </a:prstGeom>
        </p:spPr>
        <p:txBody>
          <a:bodyPr wrap="square">
            <a:spAutoFit/>
          </a:bodyPr>
          <a:lstStyle/>
          <a:p>
            <a:pPr algn="just" rtl="1">
              <a:lnSpc>
                <a:spcPct val="150000"/>
              </a:lnSpc>
            </a:pPr>
            <a:r>
              <a:rPr lang="ar-SA" sz="2000" b="1" dirty="0" smtClean="0">
                <a:solidFill>
                  <a:schemeClr val="bg1"/>
                </a:solidFill>
                <a:ea typeface="Calibri"/>
                <a:cs typeface="Times New Roman"/>
              </a:rPr>
              <a:t>2- أهم </a:t>
            </a:r>
            <a:r>
              <a:rPr lang="ar-SA" sz="2000" b="1" dirty="0">
                <a:solidFill>
                  <a:schemeClr val="bg1"/>
                </a:solidFill>
                <a:ea typeface="Calibri"/>
                <a:cs typeface="Times New Roman"/>
              </a:rPr>
              <a:t>الصفات الجفافية في رأي لندجرا </a:t>
            </a:r>
            <a:r>
              <a:rPr lang="ar-SA" sz="2000" b="1" u="sng" dirty="0">
                <a:solidFill>
                  <a:schemeClr val="bg1"/>
                </a:solidFill>
                <a:ea typeface="Calibri"/>
                <a:cs typeface="Times New Roman"/>
              </a:rPr>
              <a:t>(</a:t>
            </a:r>
            <a:r>
              <a:rPr lang="en-US" sz="2000" b="1" u="sng" dirty="0" err="1">
                <a:solidFill>
                  <a:srgbClr val="FFFF00"/>
                </a:solidFill>
                <a:latin typeface="Times New Roman" panose="02020603050405020304" pitchFamily="18" charset="0"/>
                <a:cs typeface="Times New Roman" panose="02020603050405020304" pitchFamily="18" charset="0"/>
              </a:rPr>
              <a:t>Lundegardh</a:t>
            </a:r>
            <a:r>
              <a:rPr lang="ar-SA" sz="2000" b="1" u="sng" dirty="0">
                <a:solidFill>
                  <a:srgbClr val="FFFF00"/>
                </a:solidFill>
                <a:latin typeface="Times New Roman" panose="02020603050405020304" pitchFamily="18" charset="0"/>
                <a:cs typeface="Times New Roman" panose="02020603050405020304" pitchFamily="18" charset="0"/>
              </a:rPr>
              <a:t> عن </a:t>
            </a:r>
            <a:r>
              <a:rPr lang="en-US" sz="2000" b="1" u="sng" dirty="0">
                <a:solidFill>
                  <a:srgbClr val="FFFF00"/>
                </a:solidFill>
                <a:latin typeface="Times New Roman" panose="02020603050405020304" pitchFamily="18" charset="0"/>
                <a:cs typeface="Times New Roman" panose="02020603050405020304" pitchFamily="18" charset="0"/>
              </a:rPr>
              <a:t>Parker</a:t>
            </a:r>
            <a:r>
              <a:rPr lang="en-US" sz="2000" b="1" u="sng" dirty="0">
                <a:solidFill>
                  <a:schemeClr val="accent5">
                    <a:lumMod val="60000"/>
                    <a:lumOff val="40000"/>
                  </a:schemeClr>
                </a:solidFill>
                <a:latin typeface="Times New Roman"/>
                <a:ea typeface="Calibri"/>
              </a:rPr>
              <a:t>,</a:t>
            </a:r>
            <a:r>
              <a:rPr lang="en-US" sz="2000" b="1" u="sng" dirty="0">
                <a:solidFill>
                  <a:schemeClr val="bg1"/>
                </a:solidFill>
                <a:latin typeface="Times New Roman"/>
                <a:ea typeface="Calibri"/>
              </a:rPr>
              <a:t> </a:t>
            </a:r>
            <a:r>
              <a:rPr lang="en-US" sz="2000" b="1" u="sng" dirty="0">
                <a:solidFill>
                  <a:srgbClr val="FFFF00"/>
                </a:solidFill>
                <a:latin typeface="Times New Roman" panose="02020603050405020304" pitchFamily="18" charset="0"/>
                <a:cs typeface="Times New Roman" panose="02020603050405020304" pitchFamily="18" charset="0"/>
              </a:rPr>
              <a:t>1968</a:t>
            </a:r>
            <a:r>
              <a:rPr lang="ar-SA" sz="2000" b="1" dirty="0">
                <a:solidFill>
                  <a:schemeClr val="bg1"/>
                </a:solidFill>
                <a:latin typeface="Times New Roman"/>
                <a:ea typeface="Calibri"/>
                <a:cs typeface="+mj-cs"/>
              </a:rPr>
              <a:t>)</a:t>
            </a:r>
            <a:r>
              <a:rPr lang="ar-SA" sz="2000" b="1" dirty="0">
                <a:solidFill>
                  <a:schemeClr val="bg1"/>
                </a:solidFill>
                <a:ea typeface="Calibri"/>
                <a:cs typeface="Times New Roman"/>
              </a:rPr>
              <a:t> </a:t>
            </a:r>
            <a:r>
              <a:rPr lang="ar-SA" sz="2000" b="1" dirty="0">
                <a:solidFill>
                  <a:schemeClr val="accent6">
                    <a:lumMod val="20000"/>
                    <a:lumOff val="80000"/>
                  </a:schemeClr>
                </a:solidFill>
                <a:ea typeface="Calibri"/>
                <a:cs typeface="Times New Roman"/>
              </a:rPr>
              <a:t>هو الإنخفاض في الجهد الأسموزي في النبات ومقدرة الخلايا على تحمل </a:t>
            </a:r>
            <a:r>
              <a:rPr lang="ar-SA" sz="2000" b="1" dirty="0" smtClean="0">
                <a:solidFill>
                  <a:schemeClr val="accent6">
                    <a:lumMod val="20000"/>
                    <a:lumOff val="80000"/>
                  </a:schemeClr>
                </a:solidFill>
                <a:ea typeface="Calibri"/>
                <a:cs typeface="Times New Roman"/>
              </a:rPr>
              <a:t>التجفيف</a:t>
            </a:r>
            <a:r>
              <a:rPr lang="en-US" sz="2000" b="1" dirty="0" smtClean="0">
                <a:solidFill>
                  <a:schemeClr val="accent6">
                    <a:lumMod val="20000"/>
                    <a:lumOff val="80000"/>
                  </a:schemeClr>
                </a:solidFill>
                <a:ea typeface="Calibri"/>
                <a:cs typeface="Times New Roman"/>
              </a:rPr>
              <a:t>.</a:t>
            </a:r>
            <a:endParaRPr lang="en-US" sz="2000" b="1" dirty="0">
              <a:solidFill>
                <a:schemeClr val="accent6">
                  <a:lumMod val="20000"/>
                  <a:lumOff val="80000"/>
                </a:schemeClr>
              </a:solidFill>
            </a:endParaRPr>
          </a:p>
        </p:txBody>
      </p:sp>
    </p:spTree>
    <p:extLst>
      <p:ext uri="{BB962C8B-B14F-4D97-AF65-F5344CB8AC3E}">
        <p14:creationId xmlns="" xmlns:p14="http://schemas.microsoft.com/office/powerpoint/2010/main" val="114813348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1000"/>
                                        <p:tgtEl>
                                          <p:spTgt spid="4"/>
                                        </p:tgtEl>
                                      </p:cBhvr>
                                    </p:animEffect>
                                  </p:childTnLst>
                                </p:cTn>
                              </p:par>
                            </p:childTnLst>
                          </p:cTn>
                        </p:par>
                        <p:par>
                          <p:cTn id="13" fill="hold">
                            <p:stCondLst>
                              <p:cond delay="1000"/>
                            </p:stCondLst>
                            <p:childTnLst>
                              <p:par>
                                <p:cTn id="14" presetID="14" presetClass="entr" presetSubtype="1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1000"/>
                                        <p:tgtEl>
                                          <p:spTgt spid="5"/>
                                        </p:tgtEl>
                                      </p:cBhvr>
                                    </p:animEffect>
                                  </p:childTnLst>
                                </p:cTn>
                              </p:par>
                              <p:par>
                                <p:cTn id="22" presetID="22" presetClass="exit" presetSubtype="4" fill="hold" nodeType="withEffect">
                                  <p:stCondLst>
                                    <p:cond delay="0"/>
                                  </p:stCondLst>
                                  <p:childTnLst>
                                    <p:animEffect transition="out" filter="wipe(down)">
                                      <p:cBhvr>
                                        <p:cTn id="23" dur="1000"/>
                                        <p:tgtEl>
                                          <p:spTgt spid="10"/>
                                        </p:tgtEl>
                                      </p:cBhvr>
                                    </p:animEffect>
                                    <p:set>
                                      <p:cBhvr>
                                        <p:cTn id="24" dur="1" fill="hold">
                                          <p:stCondLst>
                                            <p:cond delay="999"/>
                                          </p:stCondLst>
                                        </p:cTn>
                                        <p:tgtEl>
                                          <p:spTgt spid="10"/>
                                        </p:tgtEl>
                                        <p:attrNameLst>
                                          <p:attrName>style.visibility</p:attrName>
                                        </p:attrNameLst>
                                      </p:cBhvr>
                                      <p:to>
                                        <p:strVal val="hidden"/>
                                      </p:to>
                                    </p:set>
                                  </p:childTnLst>
                                </p:cTn>
                              </p:par>
                              <p:par>
                                <p:cTn id="25" presetID="2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1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right)">
                                      <p:cBhvr>
                                        <p:cTn id="32" dur="1000"/>
                                        <p:tgtEl>
                                          <p:spTgt spid="6"/>
                                        </p:tgtEl>
                                      </p:cBhvr>
                                    </p:animEffect>
                                  </p:childTnLst>
                                </p:cTn>
                              </p:par>
                              <p:par>
                                <p:cTn id="33" presetID="42" presetClass="exit" presetSubtype="0" fill="hold" nodeType="withEffect">
                                  <p:stCondLst>
                                    <p:cond delay="0"/>
                                  </p:stCondLst>
                                  <p:childTnLst>
                                    <p:animEffect transition="out" filter="fade">
                                      <p:cBhvr>
                                        <p:cTn id="34" dur="1000"/>
                                        <p:tgtEl>
                                          <p:spTgt spid="11"/>
                                        </p:tgtEl>
                                      </p:cBhvr>
                                    </p:animEffect>
                                    <p:anim calcmode="lin" valueType="num">
                                      <p:cBhvr>
                                        <p:cTn id="35" dur="1000"/>
                                        <p:tgtEl>
                                          <p:spTgt spid="11"/>
                                        </p:tgtEl>
                                        <p:attrNameLst>
                                          <p:attrName>ppt_x</p:attrName>
                                        </p:attrNameLst>
                                      </p:cBhvr>
                                      <p:tavLst>
                                        <p:tav tm="0">
                                          <p:val>
                                            <p:strVal val="ppt_x"/>
                                          </p:val>
                                        </p:tav>
                                        <p:tav tm="100000">
                                          <p:val>
                                            <p:strVal val="ppt_x"/>
                                          </p:val>
                                        </p:tav>
                                      </p:tavLst>
                                    </p:anim>
                                    <p:anim calcmode="lin" valueType="num">
                                      <p:cBhvr>
                                        <p:cTn id="36" dur="1000"/>
                                        <p:tgtEl>
                                          <p:spTgt spid="11"/>
                                        </p:tgtEl>
                                        <p:attrNameLst>
                                          <p:attrName>ppt_y</p:attrName>
                                        </p:attrNameLst>
                                      </p:cBhvr>
                                      <p:tavLst>
                                        <p:tav tm="0">
                                          <p:val>
                                            <p:strVal val="ppt_y"/>
                                          </p:val>
                                        </p:tav>
                                        <p:tav tm="100000">
                                          <p:val>
                                            <p:strVal val="ppt_y+.1"/>
                                          </p:val>
                                        </p:tav>
                                      </p:tavLst>
                                    </p:anim>
                                    <p:set>
                                      <p:cBhvr>
                                        <p:cTn id="37" dur="1" fill="hold">
                                          <p:stCondLst>
                                            <p:cond delay="999"/>
                                          </p:stCondLst>
                                        </p:cTn>
                                        <p:tgtEl>
                                          <p:spTgt spid="11"/>
                                        </p:tgtEl>
                                        <p:attrNameLst>
                                          <p:attrName>style.visibility</p:attrName>
                                        </p:attrNameLst>
                                      </p:cBhvr>
                                      <p:to>
                                        <p:strVal val="hidden"/>
                                      </p:to>
                                    </p:set>
                                  </p:childTnLst>
                                </p:cTn>
                              </p:par>
                              <p:par>
                                <p:cTn id="38" presetID="14" presetClass="entr" presetSubtype="1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randombar(horizontal)">
                                      <p:cBhvr>
                                        <p:cTn id="40" dur="10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right)">
                                      <p:cBhvr>
                                        <p:cTn id="45" dur="1000"/>
                                        <p:tgtEl>
                                          <p:spTgt spid="7"/>
                                        </p:tgtEl>
                                      </p:cBhvr>
                                    </p:animEffect>
                                  </p:childTnLst>
                                </p:cTn>
                              </p:par>
                              <p:par>
                                <p:cTn id="46" presetID="14" presetClass="exit" presetSubtype="10" fill="hold" nodeType="withEffect">
                                  <p:stCondLst>
                                    <p:cond delay="0"/>
                                  </p:stCondLst>
                                  <p:childTnLst>
                                    <p:animEffect transition="out" filter="randombar(horizontal)">
                                      <p:cBhvr>
                                        <p:cTn id="47" dur="1000"/>
                                        <p:tgtEl>
                                          <p:spTgt spid="12"/>
                                        </p:tgtEl>
                                      </p:cBhvr>
                                    </p:animEffect>
                                    <p:set>
                                      <p:cBhvr>
                                        <p:cTn id="48" dur="1" fill="hold">
                                          <p:stCondLst>
                                            <p:cond delay="999"/>
                                          </p:stCondLst>
                                        </p:cTn>
                                        <p:tgtEl>
                                          <p:spTgt spid="12"/>
                                        </p:tgtEl>
                                        <p:attrNameLst>
                                          <p:attrName>style.visibility</p:attrName>
                                        </p:attrNameLst>
                                      </p:cBhvr>
                                      <p:to>
                                        <p:strVal val="hidden"/>
                                      </p:to>
                                    </p:set>
                                  </p:childTnLst>
                                </p:cTn>
                              </p:par>
                              <p:par>
                                <p:cTn id="49" presetID="21" presetClass="entr" presetSubtype="1"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heel(1)">
                                      <p:cBhvr>
                                        <p:cTn id="51" dur="100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right)">
                                      <p:cBhvr>
                                        <p:cTn id="56" dur="1000"/>
                                        <p:tgtEl>
                                          <p:spTgt spid="8"/>
                                        </p:tgtEl>
                                      </p:cBhvr>
                                    </p:animEffect>
                                  </p:childTnLst>
                                </p:cTn>
                              </p:par>
                              <p:par>
                                <p:cTn id="57" presetID="21" presetClass="exit" presetSubtype="3" fill="hold" nodeType="withEffect">
                                  <p:stCondLst>
                                    <p:cond delay="0"/>
                                  </p:stCondLst>
                                  <p:childTnLst>
                                    <p:animEffect transition="out" filter="wheel(3)">
                                      <p:cBhvr>
                                        <p:cTn id="58" dur="1000"/>
                                        <p:tgtEl>
                                          <p:spTgt spid="14"/>
                                        </p:tgtEl>
                                      </p:cBhvr>
                                    </p:animEffect>
                                    <p:set>
                                      <p:cBhvr>
                                        <p:cTn id="59" dur="1" fill="hold">
                                          <p:stCondLst>
                                            <p:cond delay="999"/>
                                          </p:stCondLst>
                                        </p:cTn>
                                        <p:tgtEl>
                                          <p:spTgt spid="14"/>
                                        </p:tgtEl>
                                        <p:attrNameLst>
                                          <p:attrName>style.visibility</p:attrName>
                                        </p:attrNameLst>
                                      </p:cBhvr>
                                      <p:to>
                                        <p:strVal val="hidden"/>
                                      </p:to>
                                    </p:set>
                                  </p:childTnLst>
                                </p:cTn>
                              </p:par>
                              <p:par>
                                <p:cTn id="60" presetID="22" presetClass="entr" presetSubtype="2" fill="hold"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right)">
                                      <p:cBhvr>
                                        <p:cTn id="62" dur="10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right)">
                                      <p:cBhvr>
                                        <p:cTn id="67" dur="1000"/>
                                        <p:tgtEl>
                                          <p:spTgt spid="9"/>
                                        </p:tgtEl>
                                      </p:cBhvr>
                                    </p:animEffect>
                                  </p:childTnLst>
                                </p:cTn>
                              </p:par>
                              <p:par>
                                <p:cTn id="68" presetID="22" presetClass="exit" presetSubtype="4" fill="hold" nodeType="withEffect">
                                  <p:stCondLst>
                                    <p:cond delay="0"/>
                                  </p:stCondLst>
                                  <p:childTnLst>
                                    <p:animEffect transition="out" filter="wipe(down)">
                                      <p:cBhvr>
                                        <p:cTn id="69" dur="1000"/>
                                        <p:tgtEl>
                                          <p:spTgt spid="15"/>
                                        </p:tgtEl>
                                      </p:cBhvr>
                                    </p:animEffect>
                                    <p:set>
                                      <p:cBhvr>
                                        <p:cTn id="70" dur="1" fill="hold">
                                          <p:stCondLst>
                                            <p:cond delay="999"/>
                                          </p:stCondLst>
                                        </p:cTn>
                                        <p:tgtEl>
                                          <p:spTgt spid="15"/>
                                        </p:tgtEl>
                                        <p:attrNameLst>
                                          <p:attrName>style.visibility</p:attrName>
                                        </p:attrNameLst>
                                      </p:cBhvr>
                                      <p:to>
                                        <p:strVal val="hidden"/>
                                      </p:to>
                                    </p:set>
                                  </p:childTnLst>
                                </p:cTn>
                              </p:par>
                              <p:par>
                                <p:cTn id="71" presetID="16" presetClass="entr" presetSubtype="42" fill="hold"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barn(outHorizontal)">
                                      <p:cBhvr>
                                        <p:cTn id="73" dur="1000"/>
                                        <p:tgtEl>
                                          <p:spTgt spid="17"/>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2" fill="hold" grpId="0" nodeType="click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wipe(right)">
                                      <p:cBhvr>
                                        <p:cTn id="78" dur="1000"/>
                                        <p:tgtEl>
                                          <p:spTgt spid="3"/>
                                        </p:tgtEl>
                                      </p:cBhvr>
                                    </p:animEffect>
                                  </p:childTnLst>
                                </p:cTn>
                              </p:par>
                              <p:par>
                                <p:cTn id="79" presetID="14" presetClass="exit" presetSubtype="10" fill="hold" nodeType="withEffect">
                                  <p:stCondLst>
                                    <p:cond delay="0"/>
                                  </p:stCondLst>
                                  <p:childTnLst>
                                    <p:animEffect transition="out" filter="randombar(horizontal)">
                                      <p:cBhvr>
                                        <p:cTn id="80" dur="1000"/>
                                        <p:tgtEl>
                                          <p:spTgt spid="17"/>
                                        </p:tgtEl>
                                      </p:cBhvr>
                                    </p:animEffect>
                                    <p:set>
                                      <p:cBhvr>
                                        <p:cTn id="81" dur="1" fill="hold">
                                          <p:stCondLst>
                                            <p:cond delay="999"/>
                                          </p:stCondLst>
                                        </p:cTn>
                                        <p:tgtEl>
                                          <p:spTgt spid="17"/>
                                        </p:tgtEl>
                                        <p:attrNameLst>
                                          <p:attrName>style.visibility</p:attrName>
                                        </p:attrNameLst>
                                      </p:cBhvr>
                                      <p:to>
                                        <p:strVal val="hidden"/>
                                      </p:to>
                                    </p:set>
                                  </p:childTnLst>
                                </p:cTn>
                              </p:par>
                              <p:par>
                                <p:cTn id="82" presetID="53" presetClass="entr" presetSubtype="16"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p:cTn id="84" dur="1000" fill="hold"/>
                                        <p:tgtEl>
                                          <p:spTgt spid="19"/>
                                        </p:tgtEl>
                                        <p:attrNameLst>
                                          <p:attrName>ppt_w</p:attrName>
                                        </p:attrNameLst>
                                      </p:cBhvr>
                                      <p:tavLst>
                                        <p:tav tm="0">
                                          <p:val>
                                            <p:fltVal val="0"/>
                                          </p:val>
                                        </p:tav>
                                        <p:tav tm="100000">
                                          <p:val>
                                            <p:strVal val="#ppt_w"/>
                                          </p:val>
                                        </p:tav>
                                      </p:tavLst>
                                    </p:anim>
                                    <p:anim calcmode="lin" valueType="num">
                                      <p:cBhvr>
                                        <p:cTn id="85" dur="1000" fill="hold"/>
                                        <p:tgtEl>
                                          <p:spTgt spid="19"/>
                                        </p:tgtEl>
                                        <p:attrNameLst>
                                          <p:attrName>ppt_h</p:attrName>
                                        </p:attrNameLst>
                                      </p:cBhvr>
                                      <p:tavLst>
                                        <p:tav tm="0">
                                          <p:val>
                                            <p:fltVal val="0"/>
                                          </p:val>
                                        </p:tav>
                                        <p:tav tm="100000">
                                          <p:val>
                                            <p:strVal val="#ppt_h"/>
                                          </p:val>
                                        </p:tav>
                                      </p:tavLst>
                                    </p:anim>
                                    <p:animEffect transition="in" filter="fade">
                                      <p:cBhvr>
                                        <p:cTn id="86" dur="1000"/>
                                        <p:tgtEl>
                                          <p:spTgt spid="19"/>
                                        </p:tgtEl>
                                      </p:cBhvr>
                                    </p:animEffect>
                                  </p:childTnLst>
                                </p:cTn>
                              </p:par>
                            </p:childTnLst>
                          </p:cTn>
                        </p:par>
                        <p:par>
                          <p:cTn id="87" fill="hold">
                            <p:stCondLst>
                              <p:cond delay="1000"/>
                            </p:stCondLst>
                            <p:childTnLst>
                              <p:par>
                                <p:cTn id="88" presetID="16" presetClass="entr" presetSubtype="21" fill="hold" grpId="0" nodeType="after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barn(inVertical)">
                                      <p:cBhvr>
                                        <p:cTn id="90" dur="1000"/>
                                        <p:tgtEl>
                                          <p:spTgt spid="18"/>
                                        </p:tgtEl>
                                      </p:cBhvr>
                                    </p:animEffect>
                                  </p:childTnLst>
                                </p:cTn>
                              </p:par>
                            </p:childTnLst>
                          </p:cTn>
                        </p:par>
                        <p:par>
                          <p:cTn id="91" fill="hold">
                            <p:stCondLst>
                              <p:cond delay="2000"/>
                            </p:stCondLst>
                            <p:childTnLst>
                              <p:par>
                                <p:cTn id="92" presetID="14" presetClass="entr" presetSubtype="5"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randombar(vertical)">
                                      <p:cBhvr>
                                        <p:cTn id="94"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p:bldP spid="18" grpId="0" animBg="1"/>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19400" y="228600"/>
            <a:ext cx="5715000" cy="1477328"/>
          </a:xfrm>
          <a:prstGeom prst="rect">
            <a:avLst/>
          </a:prstGeom>
        </p:spPr>
        <p:txBody>
          <a:bodyPr wrap="square">
            <a:spAutoFit/>
          </a:bodyPr>
          <a:lstStyle/>
          <a:p>
            <a:pPr algn="just" rtl="1">
              <a:lnSpc>
                <a:spcPct val="150000"/>
              </a:lnSpc>
            </a:pPr>
            <a:r>
              <a:rPr lang="ar-SA" sz="2000" b="1" dirty="0" smtClean="0">
                <a:solidFill>
                  <a:schemeClr val="bg1"/>
                </a:solidFill>
                <a:ea typeface="Calibri"/>
                <a:cs typeface="Times New Roman"/>
              </a:rPr>
              <a:t>3- </a:t>
            </a:r>
            <a:r>
              <a:rPr lang="ar-SA" sz="2000" b="1" u="sng" dirty="0" smtClean="0">
                <a:solidFill>
                  <a:schemeClr val="bg1"/>
                </a:solidFill>
                <a:ea typeface="Calibri"/>
                <a:cs typeface="Times New Roman"/>
              </a:rPr>
              <a:t>يرى </a:t>
            </a:r>
            <a:r>
              <a:rPr lang="ar-SA" sz="2000" b="1" u="sng" dirty="0">
                <a:solidFill>
                  <a:schemeClr val="bg1"/>
                </a:solidFill>
                <a:ea typeface="Calibri"/>
                <a:cs typeface="Times New Roman"/>
              </a:rPr>
              <a:t>مكسيموف (</a:t>
            </a:r>
            <a:r>
              <a:rPr lang="en-US" sz="2000" b="1" u="sng" dirty="0" err="1">
                <a:solidFill>
                  <a:srgbClr val="FFFF99"/>
                </a:solidFill>
                <a:latin typeface="Times New Roman" panose="02020603050405020304" pitchFamily="18" charset="0"/>
                <a:cs typeface="Times New Roman" panose="02020603050405020304" pitchFamily="18" charset="0"/>
              </a:rPr>
              <a:t>Maximov</a:t>
            </a:r>
            <a:r>
              <a:rPr lang="en-US" sz="2000" b="1" u="sng" dirty="0">
                <a:solidFill>
                  <a:srgbClr val="FFFF99"/>
                </a:solidFill>
                <a:latin typeface="Times New Roman" panose="02020603050405020304" pitchFamily="18" charset="0"/>
                <a:cs typeface="Times New Roman" panose="02020603050405020304" pitchFamily="18" charset="0"/>
              </a:rPr>
              <a:t>, 1929</a:t>
            </a:r>
            <a:r>
              <a:rPr lang="ar-SA" sz="2000" b="1" u="sng" dirty="0">
                <a:solidFill>
                  <a:srgbClr val="FFFF99"/>
                </a:solidFill>
                <a:latin typeface="Times New Roman" panose="02020603050405020304" pitchFamily="18" charset="0"/>
                <a:cs typeface="Times New Roman" panose="02020603050405020304" pitchFamily="18" charset="0"/>
              </a:rPr>
              <a:t> عن </a:t>
            </a:r>
            <a:r>
              <a:rPr lang="en-US" sz="2000" b="1" u="sng" dirty="0">
                <a:solidFill>
                  <a:srgbClr val="FFFF99"/>
                </a:solidFill>
                <a:latin typeface="Times New Roman" panose="02020603050405020304" pitchFamily="18" charset="0"/>
                <a:cs typeface="Times New Roman" panose="02020603050405020304" pitchFamily="18" charset="0"/>
              </a:rPr>
              <a:t>Parker, 1968</a:t>
            </a:r>
            <a:r>
              <a:rPr lang="ar-SA" sz="2000" b="1" u="sng" dirty="0">
                <a:solidFill>
                  <a:schemeClr val="bg1"/>
                </a:solidFill>
                <a:ea typeface="Calibri"/>
                <a:cs typeface="Times New Roman"/>
              </a:rPr>
              <a:t>) </a:t>
            </a:r>
            <a:r>
              <a:rPr lang="ar-SA" sz="2000" b="1" dirty="0">
                <a:solidFill>
                  <a:schemeClr val="bg1"/>
                </a:solidFill>
                <a:ea typeface="Calibri"/>
                <a:cs typeface="Times New Roman"/>
              </a:rPr>
              <a:t>أن أهم الصفات الجفافية هو مقدرة البروتوبلازم على تحمل التجفيف. أطلق على هذه الصفة </a:t>
            </a:r>
            <a:r>
              <a:rPr lang="ar-SA" sz="2000" b="1" dirty="0">
                <a:solidFill>
                  <a:srgbClr val="FFFF99"/>
                </a:solidFill>
                <a:ea typeface="Calibri"/>
                <a:cs typeface="Times New Roman"/>
              </a:rPr>
              <a:t>(</a:t>
            </a:r>
            <a:r>
              <a:rPr lang="ar-SA" sz="2000" b="1" u="sng" dirty="0">
                <a:solidFill>
                  <a:srgbClr val="FFFF99"/>
                </a:solidFill>
                <a:ea typeface="Calibri"/>
                <a:cs typeface="Times New Roman"/>
              </a:rPr>
              <a:t>الصفة الجفافية الحقيقية</a:t>
            </a:r>
            <a:r>
              <a:rPr lang="ar-SA" sz="2000" b="1" u="sng" dirty="0" err="1">
                <a:solidFill>
                  <a:srgbClr val="FFFF99"/>
                </a:solidFill>
                <a:ea typeface="Calibri"/>
                <a:cs typeface="Times New Roman"/>
              </a:rPr>
              <a:t>).</a:t>
            </a:r>
            <a:r>
              <a:rPr lang="ar-SA" sz="2000" b="1" u="sng" dirty="0">
                <a:solidFill>
                  <a:srgbClr val="FFFF99"/>
                </a:solidFill>
                <a:ea typeface="Calibri"/>
                <a:cs typeface="Times New Roman"/>
              </a:rPr>
              <a:t> </a:t>
            </a:r>
            <a:endParaRPr lang="en-US" b="1" u="sng" dirty="0">
              <a:solidFill>
                <a:schemeClr val="bg1"/>
              </a:solidFill>
              <a:ea typeface="Calibri"/>
              <a:cs typeface="Arial"/>
            </a:endParaRPr>
          </a:p>
        </p:txBody>
      </p:sp>
      <p:sp>
        <p:nvSpPr>
          <p:cNvPr id="3" name="Rectangle 2"/>
          <p:cNvSpPr/>
          <p:nvPr/>
        </p:nvSpPr>
        <p:spPr>
          <a:xfrm>
            <a:off x="457200" y="2971800"/>
            <a:ext cx="8077200" cy="2677656"/>
          </a:xfrm>
          <a:prstGeom prst="rect">
            <a:avLst/>
          </a:prstGeom>
          <a:solidFill>
            <a:schemeClr val="tx1"/>
          </a:solidFill>
        </p:spPr>
        <p:txBody>
          <a:bodyPr wrap="square">
            <a:spAutoFit/>
          </a:bodyPr>
          <a:lstStyle/>
          <a:p>
            <a:pPr algn="ctr" rtl="1">
              <a:lnSpc>
                <a:spcPct val="150000"/>
              </a:lnSpc>
            </a:pPr>
            <a:r>
              <a:rPr lang="ar-SA" sz="2800" b="1" u="sng" dirty="0" err="1" smtClean="0">
                <a:solidFill>
                  <a:srgbClr val="FFFF00"/>
                </a:solidFill>
                <a:ea typeface="Calibri"/>
                <a:cs typeface="Times New Roman"/>
              </a:rPr>
              <a:t>تحورات</a:t>
            </a:r>
            <a:r>
              <a:rPr lang="ar-SA" sz="2800" b="1" u="sng" dirty="0" smtClean="0">
                <a:solidFill>
                  <a:srgbClr val="FFFF00"/>
                </a:solidFill>
                <a:ea typeface="Calibri"/>
                <a:cs typeface="Times New Roman"/>
              </a:rPr>
              <a:t> الأوراق- الصفات </a:t>
            </a:r>
            <a:r>
              <a:rPr lang="ar-SA" sz="2800" b="1" u="sng" dirty="0" err="1" smtClean="0">
                <a:solidFill>
                  <a:srgbClr val="FFFF00"/>
                </a:solidFill>
                <a:ea typeface="Calibri"/>
                <a:cs typeface="Times New Roman"/>
              </a:rPr>
              <a:t>الجفافيه</a:t>
            </a:r>
            <a:r>
              <a:rPr lang="ar-SA" sz="2800" b="1" u="sng" dirty="0" smtClean="0">
                <a:solidFill>
                  <a:srgbClr val="FFFF00"/>
                </a:solidFill>
                <a:ea typeface="Calibri"/>
                <a:cs typeface="Times New Roman"/>
              </a:rPr>
              <a:t> لها- </a:t>
            </a:r>
            <a:r>
              <a:rPr lang="ar-SA" sz="2800" b="1" u="sng" dirty="0" err="1" smtClean="0">
                <a:solidFill>
                  <a:srgbClr val="FFFF00"/>
                </a:solidFill>
                <a:ea typeface="Calibri"/>
                <a:cs typeface="Times New Roman"/>
              </a:rPr>
              <a:t>الاقلمه</a:t>
            </a:r>
            <a:endParaRPr lang="ar-SA" sz="2800" b="1" u="sng" dirty="0" smtClean="0">
              <a:solidFill>
                <a:srgbClr val="FFFF00"/>
              </a:solidFill>
              <a:ea typeface="Calibri"/>
              <a:cs typeface="Times New Roman"/>
            </a:endParaRPr>
          </a:p>
          <a:p>
            <a:pPr algn="r" rtl="1">
              <a:lnSpc>
                <a:spcPct val="150000"/>
              </a:lnSpc>
            </a:pPr>
            <a:r>
              <a:rPr lang="ar-SA" sz="2400" b="1" dirty="0" smtClean="0">
                <a:solidFill>
                  <a:schemeClr val="bg1"/>
                </a:solidFill>
                <a:ea typeface="Calibri"/>
                <a:cs typeface="Times New Roman"/>
              </a:rPr>
              <a:t>اكثر الاعضاء النباتيه </a:t>
            </a:r>
            <a:r>
              <a:rPr lang="ar-SA" sz="2400" b="1" dirty="0" err="1" smtClean="0">
                <a:solidFill>
                  <a:schemeClr val="bg1"/>
                </a:solidFill>
                <a:ea typeface="Calibri"/>
                <a:cs typeface="Times New Roman"/>
              </a:rPr>
              <a:t>تاثرا</a:t>
            </a:r>
            <a:r>
              <a:rPr lang="ar-SA" sz="2400" b="1" dirty="0" smtClean="0">
                <a:solidFill>
                  <a:schemeClr val="bg1"/>
                </a:solidFill>
                <a:ea typeface="Calibri"/>
                <a:cs typeface="Times New Roman"/>
              </a:rPr>
              <a:t> </a:t>
            </a:r>
            <a:r>
              <a:rPr lang="ar-SA" sz="2400" b="1" dirty="0" err="1" smtClean="0">
                <a:solidFill>
                  <a:schemeClr val="bg1"/>
                </a:solidFill>
                <a:ea typeface="Calibri"/>
                <a:cs typeface="Times New Roman"/>
              </a:rPr>
              <a:t>بالاجهاد</a:t>
            </a:r>
            <a:r>
              <a:rPr lang="ar-SA" sz="2400" b="1" dirty="0" smtClean="0">
                <a:solidFill>
                  <a:schemeClr val="bg1"/>
                </a:solidFill>
                <a:ea typeface="Calibri"/>
                <a:cs typeface="Times New Roman"/>
              </a:rPr>
              <a:t> المائي هي الاوراق وتظهر عليها اعراض النقص بشكل سريع </a:t>
            </a:r>
            <a:r>
              <a:rPr lang="ar-SA" sz="2400" b="1" dirty="0" err="1" smtClean="0">
                <a:solidFill>
                  <a:schemeClr val="bg1"/>
                </a:solidFill>
                <a:ea typeface="Calibri"/>
                <a:cs typeface="Times New Roman"/>
              </a:rPr>
              <a:t>وملاحظ .</a:t>
            </a:r>
            <a:endParaRPr lang="ar-SA" sz="2400" b="1" dirty="0" smtClean="0">
              <a:solidFill>
                <a:schemeClr val="bg1"/>
              </a:solidFill>
              <a:ea typeface="Calibri"/>
              <a:cs typeface="Times New Roman"/>
            </a:endParaRPr>
          </a:p>
          <a:p>
            <a:pPr algn="r" rtl="1">
              <a:lnSpc>
                <a:spcPct val="150000"/>
              </a:lnSpc>
            </a:pPr>
            <a:r>
              <a:rPr lang="ar-SA" sz="2800" b="1" u="sng" dirty="0" smtClean="0">
                <a:solidFill>
                  <a:srgbClr val="FFFF00"/>
                </a:solidFill>
                <a:ea typeface="Calibri"/>
                <a:cs typeface="Times New Roman"/>
              </a:rPr>
              <a:t>اهم الصفات </a:t>
            </a:r>
            <a:r>
              <a:rPr lang="ar-SA" sz="2800" b="1" u="sng" dirty="0" err="1" smtClean="0">
                <a:solidFill>
                  <a:srgbClr val="FFFF00"/>
                </a:solidFill>
                <a:ea typeface="Calibri"/>
                <a:cs typeface="Times New Roman"/>
              </a:rPr>
              <a:t>الجفافيه</a:t>
            </a:r>
            <a:r>
              <a:rPr lang="ar-SA" sz="2800" b="1" u="sng" dirty="0" smtClean="0">
                <a:solidFill>
                  <a:srgbClr val="FFFF00"/>
                </a:solidFill>
                <a:ea typeface="Calibri"/>
                <a:cs typeface="Times New Roman"/>
              </a:rPr>
              <a:t> </a:t>
            </a:r>
            <a:r>
              <a:rPr lang="ar-SA" sz="2800" b="1" u="sng" dirty="0" err="1" smtClean="0">
                <a:solidFill>
                  <a:srgbClr val="FFFF00"/>
                </a:solidFill>
                <a:ea typeface="Calibri"/>
                <a:cs typeface="Times New Roman"/>
              </a:rPr>
              <a:t>للاوراق</a:t>
            </a:r>
            <a:r>
              <a:rPr lang="ar-SA" sz="2800" b="1" u="sng" dirty="0" smtClean="0">
                <a:solidFill>
                  <a:srgbClr val="FFFF00"/>
                </a:solidFill>
                <a:ea typeface="Calibri"/>
                <a:cs typeface="Times New Roman"/>
              </a:rPr>
              <a:t> </a:t>
            </a:r>
            <a:r>
              <a:rPr lang="ar-SA" sz="2800" b="1" u="sng" dirty="0" err="1" smtClean="0">
                <a:solidFill>
                  <a:srgbClr val="FFFF00"/>
                </a:solidFill>
                <a:ea typeface="Calibri"/>
                <a:cs typeface="Times New Roman"/>
              </a:rPr>
              <a:t>هي|:</a:t>
            </a:r>
            <a:r>
              <a:rPr lang="ar-SA" sz="2800" b="1" u="sng" dirty="0" smtClean="0">
                <a:solidFill>
                  <a:srgbClr val="FFFF00"/>
                </a:solidFill>
                <a:ea typeface="Calibri"/>
                <a:cs typeface="Times New Roman"/>
              </a:rPr>
              <a:t> </a:t>
            </a:r>
            <a:r>
              <a:rPr lang="ar-SA" sz="3600" b="1" u="sng" dirty="0" smtClean="0">
                <a:solidFill>
                  <a:srgbClr val="FFFF00"/>
                </a:solidFill>
                <a:ea typeface="Calibri"/>
                <a:cs typeface="Times New Roman"/>
              </a:rPr>
              <a:t>  </a:t>
            </a:r>
            <a:endParaRPr lang="en-US" sz="3200" u="sng" dirty="0">
              <a:solidFill>
                <a:srgbClr val="FFFF00"/>
              </a:solidFill>
              <a:ea typeface="Calibri"/>
              <a:cs typeface="Arial"/>
            </a:endParaRPr>
          </a:p>
        </p:txBody>
      </p:sp>
      <p:cxnSp>
        <p:nvCxnSpPr>
          <p:cNvPr id="4" name="Straight Connector 3"/>
          <p:cNvCxnSpPr/>
          <p:nvPr/>
        </p:nvCxnSpPr>
        <p:spPr>
          <a:xfrm flipH="1">
            <a:off x="457200" y="2743200"/>
            <a:ext cx="8077200" cy="0"/>
          </a:xfrm>
          <a:prstGeom prst="line">
            <a:avLst/>
          </a:prstGeom>
          <a:ln>
            <a:solidFill>
              <a:srgbClr val="92D050"/>
            </a:solidFill>
            <a:prstDash val="dashDot"/>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09105" y="354836"/>
            <a:ext cx="2609850" cy="2609850"/>
          </a:xfrm>
          <a:prstGeom prst="rect">
            <a:avLst/>
          </a:prstGeom>
        </p:spPr>
      </p:pic>
    </p:spTree>
    <p:extLst>
      <p:ext uri="{BB962C8B-B14F-4D97-AF65-F5344CB8AC3E}">
        <p14:creationId xmlns="" xmlns:p14="http://schemas.microsoft.com/office/powerpoint/2010/main" val="1979353390"/>
      </p:ext>
    </p:extLst>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ربع نص 6"/>
          <p:cNvSpPr txBox="1"/>
          <p:nvPr/>
        </p:nvSpPr>
        <p:spPr>
          <a:xfrm>
            <a:off x="457200" y="685800"/>
            <a:ext cx="8448558" cy="3139321"/>
          </a:xfrm>
          <a:prstGeom prst="rect">
            <a:avLst/>
          </a:prstGeom>
          <a:noFill/>
        </p:spPr>
        <p:txBody>
          <a:bodyPr wrap="square" rtlCol="1">
            <a:spAutoFit/>
          </a:bodyPr>
          <a:lstStyle/>
          <a:p>
            <a:pPr algn="r"/>
            <a:r>
              <a:rPr lang="ar-SA" dirty="0" smtClean="0">
                <a:solidFill>
                  <a:schemeClr val="bg1"/>
                </a:solidFill>
              </a:rPr>
              <a:t>1- </a:t>
            </a:r>
            <a:r>
              <a:rPr lang="ar-SA" sz="2000" b="1" dirty="0" smtClean="0">
                <a:solidFill>
                  <a:schemeClr val="bg1"/>
                </a:solidFill>
              </a:rPr>
              <a:t>تساقط اوراقها عند تعرضها </a:t>
            </a:r>
            <a:r>
              <a:rPr lang="ar-SA" sz="2000" b="1" dirty="0" err="1" smtClean="0">
                <a:solidFill>
                  <a:schemeClr val="bg1"/>
                </a:solidFill>
              </a:rPr>
              <a:t>لاجهاد</a:t>
            </a:r>
            <a:r>
              <a:rPr lang="ar-SA" sz="2000" b="1" dirty="0" smtClean="0">
                <a:solidFill>
                  <a:schemeClr val="bg1"/>
                </a:solidFill>
              </a:rPr>
              <a:t> جفاف  لتقليل معدل </a:t>
            </a:r>
            <a:r>
              <a:rPr lang="ar-SA" sz="2000" b="1" dirty="0" err="1" smtClean="0">
                <a:solidFill>
                  <a:schemeClr val="bg1"/>
                </a:solidFill>
              </a:rPr>
              <a:t>النتح</a:t>
            </a:r>
            <a:r>
              <a:rPr lang="ar-SA" sz="2000" b="1" dirty="0" smtClean="0">
                <a:solidFill>
                  <a:schemeClr val="bg1"/>
                </a:solidFill>
              </a:rPr>
              <a:t> </a:t>
            </a:r>
            <a:r>
              <a:rPr lang="ar-SA" sz="2000" b="1" dirty="0" err="1" smtClean="0">
                <a:solidFill>
                  <a:schemeClr val="bg1"/>
                </a:solidFill>
              </a:rPr>
              <a:t>.</a:t>
            </a:r>
            <a:endParaRPr lang="ar-SA" sz="2000" b="1" dirty="0" smtClean="0">
              <a:solidFill>
                <a:schemeClr val="bg1"/>
              </a:solidFill>
            </a:endParaRPr>
          </a:p>
          <a:p>
            <a:pPr algn="r"/>
            <a:r>
              <a:rPr lang="ar-SA" sz="2000" b="1" dirty="0" smtClean="0">
                <a:solidFill>
                  <a:schemeClr val="bg1"/>
                </a:solidFill>
              </a:rPr>
              <a:t>2- تحتوي بعض النباتات على ساق خضراء </a:t>
            </a:r>
            <a:r>
              <a:rPr lang="ar-SA" sz="2000" b="1" dirty="0" err="1" smtClean="0">
                <a:solidFill>
                  <a:schemeClr val="bg1"/>
                </a:solidFill>
              </a:rPr>
              <a:t>وارواق</a:t>
            </a:r>
            <a:r>
              <a:rPr lang="ar-SA" sz="2000" b="1" dirty="0" smtClean="0">
                <a:solidFill>
                  <a:schemeClr val="bg1"/>
                </a:solidFill>
              </a:rPr>
              <a:t> صغيره تتساقط اثناء الجفاف وتقوم الساق بالبناء </a:t>
            </a:r>
            <a:r>
              <a:rPr lang="ar-SA" sz="2000" b="1" dirty="0" err="1" smtClean="0">
                <a:solidFill>
                  <a:schemeClr val="bg1"/>
                </a:solidFill>
              </a:rPr>
              <a:t>الضوئي .</a:t>
            </a:r>
            <a:endParaRPr lang="ar-SA" sz="2000" b="1" dirty="0" smtClean="0">
              <a:solidFill>
                <a:schemeClr val="bg1"/>
              </a:solidFill>
            </a:endParaRPr>
          </a:p>
          <a:p>
            <a:pPr algn="r"/>
            <a:r>
              <a:rPr lang="ar-SA" sz="2000" b="1" dirty="0" smtClean="0">
                <a:solidFill>
                  <a:schemeClr val="bg1"/>
                </a:solidFill>
              </a:rPr>
              <a:t>3- بعض نباتات حوض البحر المتوسط تستبدل اوراقها الكبيره في الفصل الممطر </a:t>
            </a:r>
            <a:r>
              <a:rPr lang="ar-SA" sz="2000" b="1" dirty="0" err="1" smtClean="0">
                <a:solidFill>
                  <a:schemeClr val="bg1"/>
                </a:solidFill>
              </a:rPr>
              <a:t>باوراق</a:t>
            </a:r>
            <a:r>
              <a:rPr lang="ar-SA" sz="2000" b="1" dirty="0" smtClean="0">
                <a:solidFill>
                  <a:schemeClr val="bg1"/>
                </a:solidFill>
              </a:rPr>
              <a:t> صغيره في فصل الصيف الجاف  او </a:t>
            </a:r>
            <a:r>
              <a:rPr lang="ar-SA" sz="2000" b="1" dirty="0" err="1" smtClean="0">
                <a:solidFill>
                  <a:schemeClr val="bg1"/>
                </a:solidFill>
              </a:rPr>
              <a:t>لاتظهر</a:t>
            </a:r>
            <a:r>
              <a:rPr lang="ar-SA" sz="2000" b="1" dirty="0" smtClean="0">
                <a:solidFill>
                  <a:schemeClr val="bg1"/>
                </a:solidFill>
              </a:rPr>
              <a:t> فيها الاوراق </a:t>
            </a:r>
            <a:r>
              <a:rPr lang="ar-SA" sz="2000" b="1" dirty="0" err="1" smtClean="0">
                <a:solidFill>
                  <a:schemeClr val="bg1"/>
                </a:solidFill>
              </a:rPr>
              <a:t>الا</a:t>
            </a:r>
            <a:r>
              <a:rPr lang="ar-SA" sz="2000" b="1" dirty="0" smtClean="0">
                <a:solidFill>
                  <a:schemeClr val="bg1"/>
                </a:solidFill>
              </a:rPr>
              <a:t> في الفصل </a:t>
            </a:r>
            <a:r>
              <a:rPr lang="ar-SA" sz="2000" b="1" dirty="0" err="1" smtClean="0">
                <a:solidFill>
                  <a:schemeClr val="bg1"/>
                </a:solidFill>
              </a:rPr>
              <a:t>الممطر .</a:t>
            </a:r>
            <a:r>
              <a:rPr lang="ar-SA" sz="2000" b="1" dirty="0" smtClean="0">
                <a:solidFill>
                  <a:schemeClr val="bg1"/>
                </a:solidFill>
              </a:rPr>
              <a:t>   </a:t>
            </a:r>
          </a:p>
          <a:p>
            <a:pPr algn="r"/>
            <a:r>
              <a:rPr lang="ar-SA" sz="2000" b="1" dirty="0" smtClean="0">
                <a:solidFill>
                  <a:schemeClr val="bg1"/>
                </a:solidFill>
              </a:rPr>
              <a:t>4- تحول الاوراق الى اوراق </a:t>
            </a:r>
            <a:r>
              <a:rPr lang="ar-SA" sz="2000" b="1" dirty="0" err="1" smtClean="0">
                <a:solidFill>
                  <a:schemeClr val="bg1"/>
                </a:solidFill>
              </a:rPr>
              <a:t>حرشفيه</a:t>
            </a:r>
            <a:r>
              <a:rPr lang="ar-SA" sz="2000" b="1" dirty="0" smtClean="0">
                <a:solidFill>
                  <a:schemeClr val="bg1"/>
                </a:solidFill>
              </a:rPr>
              <a:t>  في المراحل المتقدمه من النمو لباتات العائله </a:t>
            </a:r>
            <a:r>
              <a:rPr lang="ar-SA" sz="2000" b="1" dirty="0" err="1" smtClean="0">
                <a:solidFill>
                  <a:schemeClr val="bg1"/>
                </a:solidFill>
              </a:rPr>
              <a:t>كاكتوس</a:t>
            </a:r>
            <a:r>
              <a:rPr lang="ar-SA" sz="2000" b="1" dirty="0" smtClean="0">
                <a:solidFill>
                  <a:schemeClr val="bg1"/>
                </a:solidFill>
              </a:rPr>
              <a:t>  </a:t>
            </a:r>
            <a:r>
              <a:rPr lang="ar-SA" sz="2000" b="1" dirty="0" err="1" smtClean="0">
                <a:solidFill>
                  <a:schemeClr val="bg1"/>
                </a:solidFill>
              </a:rPr>
              <a:t>.</a:t>
            </a:r>
            <a:endParaRPr lang="ar-SA" sz="2000" b="1" dirty="0" smtClean="0">
              <a:solidFill>
                <a:schemeClr val="bg1"/>
              </a:solidFill>
            </a:endParaRPr>
          </a:p>
          <a:p>
            <a:pPr algn="r"/>
            <a:r>
              <a:rPr lang="ar-SA" sz="2000" b="1" dirty="0" smtClean="0">
                <a:solidFill>
                  <a:schemeClr val="bg1"/>
                </a:solidFill>
              </a:rPr>
              <a:t> 5-غياب الاوراق في الافرع </a:t>
            </a:r>
            <a:r>
              <a:rPr lang="ar-SA" sz="2000" b="1" dirty="0" err="1" smtClean="0">
                <a:solidFill>
                  <a:schemeClr val="bg1"/>
                </a:solidFill>
              </a:rPr>
              <a:t>الخارجيه</a:t>
            </a:r>
            <a:r>
              <a:rPr lang="ar-SA" sz="2000" b="1" dirty="0" smtClean="0">
                <a:solidFill>
                  <a:schemeClr val="bg1"/>
                </a:solidFill>
              </a:rPr>
              <a:t> ووجودها </a:t>
            </a:r>
            <a:r>
              <a:rPr lang="ar-SA" sz="2000" b="1" dirty="0" err="1" smtClean="0">
                <a:solidFill>
                  <a:schemeClr val="bg1"/>
                </a:solidFill>
              </a:rPr>
              <a:t>بالافرع</a:t>
            </a:r>
            <a:r>
              <a:rPr lang="ar-SA" sz="2000" b="1" dirty="0" smtClean="0">
                <a:solidFill>
                  <a:schemeClr val="bg1"/>
                </a:solidFill>
              </a:rPr>
              <a:t> الداخليه لحمايتها من </a:t>
            </a:r>
            <a:r>
              <a:rPr lang="ar-SA" sz="2000" b="1" dirty="0" err="1" smtClean="0">
                <a:solidFill>
                  <a:schemeClr val="bg1"/>
                </a:solidFill>
              </a:rPr>
              <a:t>الجفاف .</a:t>
            </a:r>
            <a:endParaRPr lang="ar-SA" sz="2000" b="1" dirty="0" smtClean="0">
              <a:solidFill>
                <a:schemeClr val="bg1"/>
              </a:solidFill>
            </a:endParaRPr>
          </a:p>
          <a:p>
            <a:pPr algn="r"/>
            <a:r>
              <a:rPr lang="ar-SA" sz="2000" b="1" dirty="0" smtClean="0">
                <a:solidFill>
                  <a:schemeClr val="bg1"/>
                </a:solidFill>
              </a:rPr>
              <a:t>6- اختزال السطح </a:t>
            </a:r>
            <a:r>
              <a:rPr lang="ar-SA" sz="2000" b="1" dirty="0" err="1" smtClean="0">
                <a:solidFill>
                  <a:schemeClr val="bg1"/>
                </a:solidFill>
              </a:rPr>
              <a:t>الناتح</a:t>
            </a:r>
            <a:r>
              <a:rPr lang="ar-SA" sz="2000" b="1" dirty="0" smtClean="0">
                <a:solidFill>
                  <a:schemeClr val="bg1"/>
                </a:solidFill>
              </a:rPr>
              <a:t> بالتفاف </a:t>
            </a:r>
            <a:r>
              <a:rPr lang="ar-SA" sz="2000" b="1" dirty="0" err="1" smtClean="0">
                <a:solidFill>
                  <a:schemeClr val="bg1"/>
                </a:solidFill>
              </a:rPr>
              <a:t>الاوراق ..</a:t>
            </a:r>
            <a:endParaRPr lang="ar-SA" sz="2000" b="1" dirty="0" smtClean="0">
              <a:solidFill>
                <a:schemeClr val="bg1"/>
              </a:solidFill>
            </a:endParaRPr>
          </a:p>
          <a:p>
            <a:pPr algn="r"/>
            <a:r>
              <a:rPr lang="ar-SA" sz="2000" b="1" dirty="0" smtClean="0">
                <a:solidFill>
                  <a:schemeClr val="bg1"/>
                </a:solidFill>
              </a:rPr>
              <a:t>7- </a:t>
            </a:r>
            <a:r>
              <a:rPr lang="ar-SA" sz="2000" b="1" dirty="0" err="1" smtClean="0">
                <a:solidFill>
                  <a:schemeClr val="bg1"/>
                </a:solidFill>
              </a:rPr>
              <a:t>حتواء</a:t>
            </a:r>
            <a:r>
              <a:rPr lang="ar-SA" sz="2000" b="1" dirty="0" smtClean="0">
                <a:solidFill>
                  <a:schemeClr val="bg1"/>
                </a:solidFill>
              </a:rPr>
              <a:t> الاوراق على خلايا حركيه لمساعدة الورقه على الالتفاف مثل نبات قصب </a:t>
            </a:r>
            <a:r>
              <a:rPr lang="ar-SA" sz="2000" b="1" dirty="0" err="1" smtClean="0">
                <a:solidFill>
                  <a:schemeClr val="bg1"/>
                </a:solidFill>
              </a:rPr>
              <a:t>الرمال ..</a:t>
            </a:r>
            <a:endParaRPr lang="ar-SA" sz="2000" b="1" dirty="0" smtClean="0">
              <a:solidFill>
                <a:schemeClr val="bg1"/>
              </a:solidFill>
            </a:endParaRPr>
          </a:p>
          <a:p>
            <a:pPr algn="r"/>
            <a:endParaRPr lang="ar-SA" dirty="0" smtClean="0">
              <a:solidFill>
                <a:schemeClr val="bg1"/>
              </a:solidFill>
            </a:endParaRPr>
          </a:p>
        </p:txBody>
      </p:sp>
      <p:pic>
        <p:nvPicPr>
          <p:cNvPr id="14" name="Picture 1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85800" y="3886200"/>
            <a:ext cx="2209799" cy="2667000"/>
          </a:xfrm>
          <a:prstGeom prst="rect">
            <a:avLst/>
          </a:prstGeom>
        </p:spPr>
      </p:pic>
      <p:pic>
        <p:nvPicPr>
          <p:cNvPr id="15" name="Picture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733800" y="3810000"/>
            <a:ext cx="1880210" cy="2667000"/>
          </a:xfrm>
          <a:prstGeom prst="rect">
            <a:avLst/>
          </a:prstGeom>
        </p:spPr>
      </p:pic>
      <p:pic>
        <p:nvPicPr>
          <p:cNvPr id="17" name="Picture 1"/>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096000" y="3810000"/>
            <a:ext cx="2057400" cy="2667000"/>
          </a:xfrm>
          <a:prstGeom prst="rect">
            <a:avLst/>
          </a:prstGeom>
        </p:spPr>
      </p:pic>
    </p:spTree>
    <p:extLst>
      <p:ext uri="{BB962C8B-B14F-4D97-AF65-F5344CB8AC3E}">
        <p14:creationId xmlns="" xmlns:p14="http://schemas.microsoft.com/office/powerpoint/2010/main" val="2854421067"/>
      </p:ext>
    </p:extLst>
  </p:cSld>
  <p:clrMapOvr>
    <a:masterClrMapping/>
  </p:clrMapOvr>
  <mc:AlternateContent xmlns:mc="http://schemas.openxmlformats.org/markup-compatibility/2006">
    <mc:Choice xmlns="" xmlns:p14="http://schemas.microsoft.com/office/powerpoint/2010/main" Requires="p14">
      <p:transition spd="slow">
        <p14:shred/>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304799" y="1219200"/>
            <a:ext cx="8407957" cy="1631216"/>
          </a:xfrm>
          <a:prstGeom prst="rect">
            <a:avLst/>
          </a:prstGeom>
          <a:noFill/>
        </p:spPr>
        <p:txBody>
          <a:bodyPr wrap="square" rtlCol="1">
            <a:spAutoFit/>
          </a:bodyPr>
          <a:lstStyle/>
          <a:p>
            <a:pPr algn="r"/>
            <a:r>
              <a:rPr lang="ar-SA" sz="2000" b="1" dirty="0" smtClean="0"/>
              <a:t>9</a:t>
            </a:r>
            <a:r>
              <a:rPr lang="ar-SA" sz="2000" b="1" dirty="0" smtClean="0">
                <a:solidFill>
                  <a:schemeClr val="bg1"/>
                </a:solidFill>
              </a:rPr>
              <a:t>9- نقص في عدد الثغور </a:t>
            </a:r>
            <a:r>
              <a:rPr lang="ar-SA" sz="2000" b="1" dirty="0" err="1" smtClean="0">
                <a:solidFill>
                  <a:schemeClr val="bg1"/>
                </a:solidFill>
              </a:rPr>
              <a:t>بالنسبه</a:t>
            </a:r>
            <a:r>
              <a:rPr lang="ar-SA" sz="2000" b="1" dirty="0" smtClean="0">
                <a:solidFill>
                  <a:schemeClr val="bg1"/>
                </a:solidFill>
              </a:rPr>
              <a:t> لمساحة السطح او وجود الثغور  </a:t>
            </a:r>
            <a:r>
              <a:rPr lang="ar-SA" sz="2000" b="1" dirty="0" err="1" smtClean="0">
                <a:solidFill>
                  <a:schemeClr val="bg1"/>
                </a:solidFill>
              </a:rPr>
              <a:t>غائره</a:t>
            </a:r>
            <a:r>
              <a:rPr lang="ar-SA" sz="2000" b="1" dirty="0" smtClean="0">
                <a:solidFill>
                  <a:schemeClr val="bg1"/>
                </a:solidFill>
              </a:rPr>
              <a:t> </a:t>
            </a:r>
            <a:r>
              <a:rPr lang="ar-SA" sz="2000" b="1" dirty="0" err="1" smtClean="0">
                <a:solidFill>
                  <a:schemeClr val="bg1"/>
                </a:solidFill>
              </a:rPr>
              <a:t>.</a:t>
            </a:r>
            <a:r>
              <a:rPr lang="ar-SA" sz="2000" b="1" dirty="0" smtClean="0">
                <a:solidFill>
                  <a:schemeClr val="bg1"/>
                </a:solidFill>
              </a:rPr>
              <a:t> او الانغلاق الجزئي للثغور لتقليل كمية الماء المفقود عبر </a:t>
            </a:r>
            <a:r>
              <a:rPr lang="ar-SA" sz="2000" b="1" dirty="0" err="1" smtClean="0">
                <a:solidFill>
                  <a:schemeClr val="bg1"/>
                </a:solidFill>
              </a:rPr>
              <a:t>النتح</a:t>
            </a:r>
            <a:r>
              <a:rPr lang="ar-SA" sz="2000" b="1" dirty="0" smtClean="0">
                <a:solidFill>
                  <a:schemeClr val="bg1"/>
                </a:solidFill>
              </a:rPr>
              <a:t> الثغري  مما يترتب عليه الانخفاض في عملية البناء الضوئي  </a:t>
            </a:r>
            <a:r>
              <a:rPr lang="ar-SA" sz="2000" b="1" dirty="0" err="1" smtClean="0">
                <a:solidFill>
                  <a:schemeClr val="bg1"/>
                </a:solidFill>
              </a:rPr>
              <a:t>وتتاقلم</a:t>
            </a:r>
            <a:r>
              <a:rPr lang="ar-SA" sz="2000" b="1" dirty="0" smtClean="0">
                <a:solidFill>
                  <a:schemeClr val="bg1"/>
                </a:solidFill>
              </a:rPr>
              <a:t> النباتات لذلك بان  تسلك النباتات مسلك النباتات  </a:t>
            </a:r>
            <a:r>
              <a:rPr lang="ar-SA" sz="2000" b="1" dirty="0" err="1" smtClean="0">
                <a:solidFill>
                  <a:schemeClr val="bg1"/>
                </a:solidFill>
              </a:rPr>
              <a:t>العشبيه</a:t>
            </a:r>
            <a:r>
              <a:rPr lang="ar-SA" sz="2000" b="1" dirty="0" smtClean="0">
                <a:solidFill>
                  <a:schemeClr val="bg1"/>
                </a:solidFill>
              </a:rPr>
              <a:t>   في تثبيت ثاني اكسيد </a:t>
            </a:r>
            <a:r>
              <a:rPr lang="ar-SA" sz="2000" b="1" dirty="0" err="1" smtClean="0">
                <a:solidFill>
                  <a:schemeClr val="bg1"/>
                </a:solidFill>
              </a:rPr>
              <a:t>الكربون .</a:t>
            </a:r>
            <a:r>
              <a:rPr lang="ar-SA" sz="2000" b="1" dirty="0" smtClean="0">
                <a:solidFill>
                  <a:schemeClr val="bg1"/>
                </a:solidFill>
              </a:rPr>
              <a:t> </a:t>
            </a:r>
          </a:p>
          <a:p>
            <a:pPr algn="r"/>
            <a:r>
              <a:rPr lang="ar-SA" sz="2000" b="1" dirty="0" smtClean="0">
                <a:solidFill>
                  <a:schemeClr val="bg1"/>
                </a:solidFill>
              </a:rPr>
              <a:t> </a:t>
            </a:r>
            <a:endParaRPr lang="ar-SA" b="1" dirty="0" smtClean="0">
              <a:solidFill>
                <a:schemeClr val="bg1"/>
              </a:solidFill>
            </a:endParaRPr>
          </a:p>
        </p:txBody>
      </p:sp>
      <p:pic>
        <p:nvPicPr>
          <p:cNvPr id="3"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33400" y="3352800"/>
            <a:ext cx="3657600" cy="2476881"/>
          </a:xfrm>
          <a:prstGeom prst="rect">
            <a:avLst/>
          </a:prstGeom>
        </p:spPr>
      </p:pic>
      <p:sp>
        <p:nvSpPr>
          <p:cNvPr id="4" name="مستطيل 3"/>
          <p:cNvSpPr/>
          <p:nvPr/>
        </p:nvSpPr>
        <p:spPr>
          <a:xfrm>
            <a:off x="381000" y="457200"/>
            <a:ext cx="8229600" cy="707886"/>
          </a:xfrm>
          <a:prstGeom prst="rect">
            <a:avLst/>
          </a:prstGeom>
        </p:spPr>
        <p:txBody>
          <a:bodyPr wrap="square">
            <a:spAutoFit/>
          </a:bodyPr>
          <a:lstStyle/>
          <a:p>
            <a:pPr algn="r"/>
            <a:r>
              <a:rPr lang="ar-SA" b="1" dirty="0" smtClean="0">
                <a:solidFill>
                  <a:schemeClr val="bg1"/>
                </a:solidFill>
              </a:rPr>
              <a:t>8</a:t>
            </a:r>
            <a:r>
              <a:rPr lang="ar-SA" sz="2000" b="1" dirty="0" smtClean="0">
                <a:solidFill>
                  <a:schemeClr val="bg1"/>
                </a:solidFill>
              </a:rPr>
              <a:t>- وجود الشعيرات على الاوراق والسيقان لتقليل السطح </a:t>
            </a:r>
            <a:r>
              <a:rPr lang="ar-SA" sz="2000" b="1" dirty="0" err="1" smtClean="0">
                <a:solidFill>
                  <a:schemeClr val="bg1"/>
                </a:solidFill>
              </a:rPr>
              <a:t>الناتح</a:t>
            </a:r>
            <a:r>
              <a:rPr lang="ar-SA" sz="2000" b="1" dirty="0" smtClean="0">
                <a:solidFill>
                  <a:schemeClr val="bg1"/>
                </a:solidFill>
              </a:rPr>
              <a:t>  وسماكة </a:t>
            </a:r>
            <a:r>
              <a:rPr lang="ar-SA" sz="2000" b="1" dirty="0" err="1" smtClean="0">
                <a:solidFill>
                  <a:schemeClr val="bg1"/>
                </a:solidFill>
              </a:rPr>
              <a:t>الادمه</a:t>
            </a:r>
            <a:r>
              <a:rPr lang="ar-SA" sz="2000" b="1" dirty="0" smtClean="0">
                <a:solidFill>
                  <a:schemeClr val="bg1"/>
                </a:solidFill>
              </a:rPr>
              <a:t>  ووجود المواد </a:t>
            </a:r>
            <a:r>
              <a:rPr lang="ar-SA" sz="2000" b="1" dirty="0" err="1" smtClean="0">
                <a:solidFill>
                  <a:schemeClr val="bg1"/>
                </a:solidFill>
              </a:rPr>
              <a:t>الشمعيه</a:t>
            </a:r>
            <a:r>
              <a:rPr lang="ar-SA" sz="2000" b="1" dirty="0" smtClean="0">
                <a:solidFill>
                  <a:schemeClr val="bg1"/>
                </a:solidFill>
              </a:rPr>
              <a:t> </a:t>
            </a:r>
            <a:r>
              <a:rPr lang="ar-SA" sz="2000" b="1" dirty="0" err="1" smtClean="0">
                <a:solidFill>
                  <a:schemeClr val="bg1"/>
                </a:solidFill>
              </a:rPr>
              <a:t>والدهنيه</a:t>
            </a:r>
            <a:r>
              <a:rPr lang="ar-SA" sz="2000" b="1" dirty="0" smtClean="0">
                <a:solidFill>
                  <a:schemeClr val="bg1"/>
                </a:solidFill>
              </a:rPr>
              <a:t> </a:t>
            </a:r>
            <a:r>
              <a:rPr lang="ar-SA" sz="2000" b="1" dirty="0" err="1" smtClean="0">
                <a:solidFill>
                  <a:schemeClr val="bg1"/>
                </a:solidFill>
              </a:rPr>
              <a:t>ايضا</a:t>
            </a:r>
            <a:r>
              <a:rPr lang="ar-SA" b="1" dirty="0" err="1" smtClean="0">
                <a:solidFill>
                  <a:schemeClr val="bg1"/>
                </a:solidFill>
              </a:rPr>
              <a:t> .</a:t>
            </a:r>
            <a:endParaRPr lang="ar-SA" dirty="0"/>
          </a:p>
        </p:txBody>
      </p:sp>
      <p:pic>
        <p:nvPicPr>
          <p:cNvPr id="5"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638800" y="3352800"/>
            <a:ext cx="2971800" cy="26670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3505200"/>
            <a:ext cx="9144000" cy="1938992"/>
          </a:xfrm>
          <a:prstGeom prst="rect">
            <a:avLst/>
          </a:prstGeom>
          <a:solidFill>
            <a:schemeClr val="tx1"/>
          </a:solidFill>
        </p:spPr>
        <p:txBody>
          <a:bodyPr wrap="square">
            <a:spAutoFit/>
          </a:bodyPr>
          <a:lstStyle/>
          <a:p>
            <a:pPr algn="just" rtl="1">
              <a:lnSpc>
                <a:spcPct val="150000"/>
              </a:lnSpc>
            </a:pPr>
            <a:r>
              <a:rPr lang="ar-SA" sz="2000" b="1" dirty="0" smtClean="0">
                <a:solidFill>
                  <a:schemeClr val="bg1"/>
                </a:solidFill>
                <a:ea typeface="Calibri"/>
                <a:cs typeface="Times New Roman"/>
              </a:rPr>
              <a:t>ويتراكم </a:t>
            </a:r>
            <a:r>
              <a:rPr lang="ar-SA" sz="2000" b="1" dirty="0">
                <a:solidFill>
                  <a:schemeClr val="bg1"/>
                </a:solidFill>
                <a:ea typeface="Calibri"/>
                <a:cs typeface="Times New Roman"/>
              </a:rPr>
              <a:t>في الفجوات العصارية في الأرواق حمض الماليك (</a:t>
            </a:r>
            <a:r>
              <a:rPr lang="en-US" sz="2000" b="1" dirty="0">
                <a:solidFill>
                  <a:srgbClr val="92D050"/>
                </a:solidFill>
                <a:latin typeface="Times New Roman"/>
                <a:ea typeface="Calibri"/>
              </a:rPr>
              <a:t>Malic acid</a:t>
            </a:r>
            <a:r>
              <a:rPr lang="ar-SA" sz="2000" b="1" dirty="0" err="1">
                <a:solidFill>
                  <a:schemeClr val="bg1"/>
                </a:solidFill>
                <a:latin typeface="Times New Roman"/>
                <a:ea typeface="Calibri"/>
                <a:cs typeface="+mj-cs"/>
              </a:rPr>
              <a:t>)</a:t>
            </a:r>
            <a:r>
              <a:rPr lang="ar-SA" sz="2000" b="1" dirty="0" err="1">
                <a:solidFill>
                  <a:schemeClr val="bg1"/>
                </a:solidFill>
                <a:ea typeface="Calibri"/>
                <a:cs typeface="Times New Roman"/>
              </a:rPr>
              <a:t> </a:t>
            </a:r>
            <a:r>
              <a:rPr lang="ar-SA" sz="2000" b="1" dirty="0" err="1" smtClean="0">
                <a:solidFill>
                  <a:schemeClr val="bg1"/>
                </a:solidFill>
                <a:ea typeface="Calibri"/>
                <a:cs typeface="Times New Roman"/>
              </a:rPr>
              <a:t> </a:t>
            </a:r>
            <a:r>
              <a:rPr lang="ar-SA" sz="2000" b="1" dirty="0" smtClean="0">
                <a:solidFill>
                  <a:schemeClr val="bg1"/>
                </a:solidFill>
                <a:ea typeface="Calibri"/>
                <a:cs typeface="Times New Roman"/>
              </a:rPr>
              <a:t>، وفي </a:t>
            </a:r>
            <a:r>
              <a:rPr lang="ar-SA" sz="2000" b="1" dirty="0">
                <a:solidFill>
                  <a:schemeClr val="bg1"/>
                </a:solidFill>
                <a:ea typeface="Calibri"/>
                <a:cs typeface="Times New Roman"/>
              </a:rPr>
              <a:t>النهار تغلق الثغور ويتحرر (</a:t>
            </a:r>
            <a:r>
              <a:rPr lang="en-US" sz="2000" b="1" dirty="0">
                <a:solidFill>
                  <a:srgbClr val="92D050"/>
                </a:solidFill>
                <a:latin typeface="Times New Roman"/>
                <a:ea typeface="Calibri"/>
              </a:rPr>
              <a:t>CO</a:t>
            </a:r>
            <a:r>
              <a:rPr lang="en-US" sz="2000" b="1" baseline="-25000" dirty="0">
                <a:solidFill>
                  <a:srgbClr val="92D050"/>
                </a:solidFill>
                <a:latin typeface="Times New Roman"/>
                <a:ea typeface="Calibri"/>
              </a:rPr>
              <a:t>2</a:t>
            </a:r>
            <a:r>
              <a:rPr lang="ar-SA" sz="2000" b="1" dirty="0">
                <a:solidFill>
                  <a:schemeClr val="bg1"/>
                </a:solidFill>
                <a:latin typeface="Times New Roman"/>
                <a:ea typeface="Calibri"/>
                <a:cs typeface="+mj-cs"/>
              </a:rPr>
              <a:t>)</a:t>
            </a:r>
            <a:r>
              <a:rPr lang="ar-SA" sz="2000" b="1" dirty="0">
                <a:solidFill>
                  <a:schemeClr val="bg1"/>
                </a:solidFill>
                <a:ea typeface="Calibri"/>
                <a:cs typeface="Times New Roman"/>
              </a:rPr>
              <a:t> من الحمض المخزون وتقوم بتفاعلات الإضاءة ودورة كالفن. تشير نتائج بعض الأبحاث إلى أن بعض النباتات التي هي في العادة تسلك مسار (</a:t>
            </a:r>
            <a:r>
              <a:rPr lang="en-US" sz="2000" b="1" dirty="0">
                <a:solidFill>
                  <a:srgbClr val="92D050"/>
                </a:solidFill>
                <a:latin typeface="Times New Roman"/>
                <a:ea typeface="Calibri"/>
              </a:rPr>
              <a:t>C</a:t>
            </a:r>
            <a:r>
              <a:rPr lang="en-US" sz="2000" b="1" baseline="-25000" dirty="0">
                <a:solidFill>
                  <a:srgbClr val="92D050"/>
                </a:solidFill>
                <a:latin typeface="Times New Roman"/>
                <a:ea typeface="Calibri"/>
              </a:rPr>
              <a:t>3</a:t>
            </a:r>
            <a:r>
              <a:rPr lang="ar-SA" sz="2000" b="1" dirty="0">
                <a:solidFill>
                  <a:schemeClr val="bg1"/>
                </a:solidFill>
                <a:latin typeface="Times New Roman"/>
                <a:ea typeface="Calibri"/>
                <a:cs typeface="+mj-cs"/>
              </a:rPr>
              <a:t>)</a:t>
            </a:r>
            <a:r>
              <a:rPr lang="ar-SA" sz="2000" b="1" dirty="0">
                <a:solidFill>
                  <a:schemeClr val="bg1"/>
                </a:solidFill>
                <a:latin typeface="Times New Roman"/>
                <a:ea typeface="Calibri"/>
              </a:rPr>
              <a:t> </a:t>
            </a:r>
            <a:r>
              <a:rPr lang="ar-SA" sz="2000" b="1" dirty="0">
                <a:solidFill>
                  <a:schemeClr val="bg1"/>
                </a:solidFill>
                <a:ea typeface="Calibri"/>
                <a:cs typeface="Times New Roman"/>
              </a:rPr>
              <a:t>في تثبيت (</a:t>
            </a:r>
            <a:r>
              <a:rPr lang="en-US" sz="2000" b="1" dirty="0">
                <a:solidFill>
                  <a:srgbClr val="92D050"/>
                </a:solidFill>
                <a:latin typeface="Times New Roman"/>
                <a:ea typeface="Calibri"/>
              </a:rPr>
              <a:t>CO</a:t>
            </a:r>
            <a:r>
              <a:rPr lang="en-US" sz="2000" b="1" baseline="-25000" dirty="0">
                <a:solidFill>
                  <a:srgbClr val="92D050"/>
                </a:solidFill>
                <a:latin typeface="Times New Roman"/>
                <a:ea typeface="Calibri"/>
              </a:rPr>
              <a:t>2</a:t>
            </a:r>
            <a:r>
              <a:rPr lang="ar-SA" sz="2000" b="1" dirty="0">
                <a:solidFill>
                  <a:schemeClr val="bg1"/>
                </a:solidFill>
                <a:latin typeface="Times New Roman"/>
                <a:ea typeface="Calibri"/>
                <a:cs typeface="+mj-cs"/>
              </a:rPr>
              <a:t>)</a:t>
            </a:r>
            <a:r>
              <a:rPr lang="ar-SA" sz="2000" b="1" dirty="0">
                <a:solidFill>
                  <a:schemeClr val="bg1"/>
                </a:solidFill>
                <a:ea typeface="Calibri"/>
                <a:cs typeface="Times New Roman"/>
              </a:rPr>
              <a:t> تتحول إلى تثبيت (</a:t>
            </a:r>
            <a:r>
              <a:rPr lang="en-US" sz="2000" b="1" dirty="0">
                <a:solidFill>
                  <a:srgbClr val="92D050"/>
                </a:solidFill>
                <a:latin typeface="Times New Roman"/>
                <a:ea typeface="Calibri"/>
              </a:rPr>
              <a:t>CAM</a:t>
            </a:r>
            <a:r>
              <a:rPr lang="ar-SA" sz="2000" b="1" dirty="0">
                <a:solidFill>
                  <a:schemeClr val="bg1"/>
                </a:solidFill>
                <a:latin typeface="Times New Roman"/>
                <a:ea typeface="Calibri"/>
                <a:cs typeface="+mj-cs"/>
              </a:rPr>
              <a:t>)</a:t>
            </a:r>
            <a:r>
              <a:rPr lang="ar-SA" sz="2000" b="1" dirty="0">
                <a:solidFill>
                  <a:schemeClr val="bg1"/>
                </a:solidFill>
                <a:ea typeface="Calibri"/>
                <a:cs typeface="Times New Roman"/>
              </a:rPr>
              <a:t> عندما تتعرض إلى إجهاد جفاف </a:t>
            </a:r>
            <a:r>
              <a:rPr lang="en-US" sz="2000" b="1" dirty="0" smtClean="0">
                <a:solidFill>
                  <a:schemeClr val="bg1"/>
                </a:solidFill>
                <a:ea typeface="Calibri"/>
                <a:cs typeface="Times New Roman"/>
              </a:rPr>
              <a:t>.</a:t>
            </a:r>
            <a:endParaRPr lang="en-US" sz="2000" b="1" dirty="0">
              <a:solidFill>
                <a:schemeClr val="bg1"/>
              </a:solidFill>
            </a:endParaRPr>
          </a:p>
        </p:txBody>
      </p:sp>
      <p:sp>
        <p:nvSpPr>
          <p:cNvPr id="4" name="Rectangle 3"/>
          <p:cNvSpPr/>
          <p:nvPr/>
        </p:nvSpPr>
        <p:spPr>
          <a:xfrm>
            <a:off x="4419600" y="762000"/>
            <a:ext cx="4724400" cy="2862322"/>
          </a:xfrm>
          <a:prstGeom prst="rect">
            <a:avLst/>
          </a:prstGeom>
          <a:solidFill>
            <a:schemeClr val="tx1"/>
          </a:solidFill>
        </p:spPr>
        <p:txBody>
          <a:bodyPr wrap="square">
            <a:spAutoFit/>
          </a:bodyPr>
          <a:lstStyle/>
          <a:p>
            <a:pPr algn="just" rtl="1">
              <a:lnSpc>
                <a:spcPct val="150000"/>
              </a:lnSpc>
              <a:buFont typeface="Wingdings" pitchFamily="2" charset="2"/>
              <a:buChar char="v"/>
            </a:pPr>
            <a:r>
              <a:rPr lang="ar-SA" sz="2000" b="1" dirty="0">
                <a:solidFill>
                  <a:schemeClr val="bg1"/>
                </a:solidFill>
                <a:ea typeface="Calibri"/>
                <a:cs typeface="Times New Roman"/>
              </a:rPr>
              <a:t>تتفادى بعض أنواع النباتات الصحراوية نقص البناء الضوئي </a:t>
            </a:r>
            <a:r>
              <a:rPr lang="ar-SA" sz="2000" b="1" u="sng" dirty="0">
                <a:solidFill>
                  <a:schemeClr val="bg1"/>
                </a:solidFill>
                <a:ea typeface="Calibri"/>
                <a:cs typeface="Times New Roman"/>
              </a:rPr>
              <a:t>بسلوكها مسلك نباتات الأيض الحمضي العشبي </a:t>
            </a:r>
            <a:r>
              <a:rPr lang="ar-SA" sz="2000" b="1" dirty="0">
                <a:solidFill>
                  <a:schemeClr val="bg1"/>
                </a:solidFill>
                <a:ea typeface="Calibri"/>
                <a:cs typeface="Times New Roman"/>
              </a:rPr>
              <a:t>(</a:t>
            </a:r>
            <a:r>
              <a:rPr lang="en-US" sz="2000" b="1" dirty="0">
                <a:solidFill>
                  <a:srgbClr val="92D050"/>
                </a:solidFill>
                <a:latin typeface="Times New Roman"/>
                <a:ea typeface="Calibri"/>
              </a:rPr>
              <a:t>CAM</a:t>
            </a:r>
            <a:r>
              <a:rPr lang="ar-SA" sz="2000" b="1" dirty="0">
                <a:solidFill>
                  <a:schemeClr val="bg1"/>
                </a:solidFill>
                <a:latin typeface="Times New Roman"/>
                <a:ea typeface="Calibri"/>
                <a:cs typeface="+mj-cs"/>
              </a:rPr>
              <a:t>)</a:t>
            </a:r>
            <a:r>
              <a:rPr lang="ar-SA" sz="2000" b="1" dirty="0">
                <a:solidFill>
                  <a:schemeClr val="bg1"/>
                </a:solidFill>
                <a:ea typeface="Calibri"/>
                <a:cs typeface="Times New Roman"/>
              </a:rPr>
              <a:t> </a:t>
            </a:r>
            <a:r>
              <a:rPr lang="ar-SA" sz="2000" b="1" dirty="0" smtClean="0">
                <a:solidFill>
                  <a:schemeClr val="bg1"/>
                </a:solidFill>
                <a:ea typeface="Calibri"/>
                <a:cs typeface="Times New Roman"/>
              </a:rPr>
              <a:t>(</a:t>
            </a:r>
            <a:r>
              <a:rPr lang="en-US" sz="2000" b="1" dirty="0" err="1">
                <a:solidFill>
                  <a:srgbClr val="92D050"/>
                </a:solidFill>
                <a:latin typeface="Times New Roman" panose="02020603050405020304" pitchFamily="18" charset="0"/>
                <a:ea typeface="Calibri"/>
                <a:cs typeface="Times New Roman" panose="02020603050405020304" pitchFamily="18" charset="0"/>
              </a:rPr>
              <a:t>Crassulacean</a:t>
            </a:r>
            <a:r>
              <a:rPr lang="en-US" sz="2000" b="1" dirty="0">
                <a:solidFill>
                  <a:srgbClr val="92D050"/>
                </a:solidFill>
                <a:latin typeface="Times New Roman" panose="02020603050405020304" pitchFamily="18" charset="0"/>
                <a:ea typeface="Calibri"/>
                <a:cs typeface="Times New Roman" panose="02020603050405020304" pitchFamily="18" charset="0"/>
              </a:rPr>
              <a:t> acid metabolism</a:t>
            </a:r>
            <a:r>
              <a:rPr lang="ar-SA" sz="2000" b="1" dirty="0">
                <a:solidFill>
                  <a:schemeClr val="bg1"/>
                </a:solidFill>
                <a:ea typeface="Calibri"/>
                <a:cs typeface="+mj-cs"/>
              </a:rPr>
              <a:t>) </a:t>
            </a:r>
            <a:r>
              <a:rPr lang="ar-SA" sz="2000" b="1" dirty="0" smtClean="0">
                <a:solidFill>
                  <a:schemeClr val="bg1"/>
                </a:solidFill>
                <a:ea typeface="Calibri"/>
                <a:cs typeface="Times New Roman"/>
              </a:rPr>
              <a:t>في </a:t>
            </a:r>
            <a:r>
              <a:rPr lang="ar-SA" sz="2000" b="1" dirty="0">
                <a:solidFill>
                  <a:schemeClr val="bg1"/>
                </a:solidFill>
                <a:ea typeface="Calibri"/>
                <a:cs typeface="Times New Roman"/>
              </a:rPr>
              <a:t>تثبيت ثاني أكسيد الكربون حيث تفتح فيها الثغور ليلاً عندما يكون </a:t>
            </a:r>
            <a:r>
              <a:rPr lang="ar-SA" sz="2000" b="1" u="sng" dirty="0">
                <a:solidFill>
                  <a:schemeClr val="bg1"/>
                </a:solidFill>
                <a:ea typeface="Calibri"/>
                <a:cs typeface="Times New Roman"/>
              </a:rPr>
              <a:t>الجو بارداً ومعدل النتح منخفضاُ جداً </a:t>
            </a:r>
            <a:r>
              <a:rPr lang="ar-SA" sz="2000" b="1" dirty="0">
                <a:solidFill>
                  <a:schemeClr val="bg1"/>
                </a:solidFill>
                <a:ea typeface="Calibri"/>
                <a:cs typeface="Times New Roman"/>
              </a:rPr>
              <a:t>وتثبت (</a:t>
            </a:r>
            <a:r>
              <a:rPr lang="en-US" sz="2000" b="1" dirty="0">
                <a:solidFill>
                  <a:schemeClr val="bg1"/>
                </a:solidFill>
                <a:latin typeface="Times New Roman"/>
                <a:ea typeface="Calibri"/>
              </a:rPr>
              <a:t>(</a:t>
            </a:r>
            <a:r>
              <a:rPr lang="en-US" sz="2000" b="1" dirty="0">
                <a:solidFill>
                  <a:srgbClr val="92D050"/>
                </a:solidFill>
                <a:latin typeface="Times New Roman"/>
                <a:ea typeface="Calibri"/>
              </a:rPr>
              <a:t>CO</a:t>
            </a:r>
            <a:r>
              <a:rPr lang="en-US" sz="2000" b="1" baseline="-25000" dirty="0">
                <a:solidFill>
                  <a:srgbClr val="92D050"/>
                </a:solidFill>
                <a:latin typeface="Times New Roman"/>
                <a:ea typeface="Calibri"/>
              </a:rPr>
              <a:t>2</a:t>
            </a:r>
            <a:r>
              <a:rPr lang="ar-SA" sz="2000" b="1" dirty="0">
                <a:solidFill>
                  <a:srgbClr val="92D050"/>
                </a:solidFill>
                <a:ea typeface="Calibri"/>
                <a:cs typeface="Times New Roman"/>
              </a:rPr>
              <a:t> </a:t>
            </a:r>
            <a:r>
              <a:rPr lang="ar-SA" sz="2000" b="1" dirty="0">
                <a:solidFill>
                  <a:schemeClr val="bg1"/>
                </a:solidFill>
                <a:ea typeface="Calibri"/>
                <a:cs typeface="Times New Roman"/>
              </a:rPr>
              <a:t>ليلاً.</a:t>
            </a:r>
            <a:endParaRPr lang="en-US" dirty="0">
              <a:solidFill>
                <a:schemeClr val="bg1"/>
              </a:solidFill>
            </a:endParaRPr>
          </a:p>
        </p:txBody>
      </p:sp>
      <p:pic>
        <p:nvPicPr>
          <p:cNvPr id="5" name="Picture 4"/>
          <p:cNvPicPr>
            <a:picLocks noChangeAspect="1"/>
          </p:cNvPicPr>
          <p:nvPr/>
        </p:nvPicPr>
        <p:blipFill rotWithShape="1">
          <a:blip r:embed="rId2" cstate="print">
            <a:extLst>
              <a:ext uri="{28A0092B-C50C-407E-A947-70E740481C1C}">
                <a14:useLocalDpi xmlns="" xmlns:a14="http://schemas.microsoft.com/office/drawing/2010/main" val="0"/>
              </a:ext>
            </a:extLst>
          </a:blip>
          <a:srcRect l="10785" r="15083" b="7398"/>
          <a:stretch/>
        </p:blipFill>
        <p:spPr>
          <a:xfrm>
            <a:off x="0" y="0"/>
            <a:ext cx="4267200" cy="3384331"/>
          </a:xfrm>
          <a:prstGeom prst="rect">
            <a:avLst/>
          </a:prstGeom>
        </p:spPr>
      </p:pic>
    </p:spTree>
    <p:extLst>
      <p:ext uri="{BB962C8B-B14F-4D97-AF65-F5344CB8AC3E}">
        <p14:creationId xmlns="" xmlns:p14="http://schemas.microsoft.com/office/powerpoint/2010/main" val="815229193"/>
      </p:ext>
    </p:extLst>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1" y="762000"/>
            <a:ext cx="8875187" cy="1200329"/>
          </a:xfrm>
          <a:prstGeom prst="rect">
            <a:avLst/>
          </a:prstGeom>
          <a:noFill/>
        </p:spPr>
        <p:txBody>
          <a:bodyPr wrap="square" rtlCol="1">
            <a:spAutoFit/>
          </a:bodyPr>
          <a:lstStyle/>
          <a:p>
            <a:pPr algn="r"/>
            <a:r>
              <a:rPr lang="ar-SA" sz="2000" dirty="0" smtClean="0">
                <a:solidFill>
                  <a:schemeClr val="bg1"/>
                </a:solidFill>
              </a:rPr>
              <a:t>10</a:t>
            </a:r>
            <a:r>
              <a:rPr lang="ar-SA" sz="2400" b="1" dirty="0" smtClean="0">
                <a:solidFill>
                  <a:schemeClr val="bg1"/>
                </a:solidFill>
              </a:rPr>
              <a:t>- </a:t>
            </a:r>
            <a:r>
              <a:rPr lang="ar-SA" sz="2000" b="1" dirty="0" smtClean="0">
                <a:solidFill>
                  <a:schemeClr val="bg1"/>
                </a:solidFill>
              </a:rPr>
              <a:t>من مميزات عدد من النباتات التي تستوطن المناطق الجافة تغير وضع الحافة بالنسبة للأشعة الساقطة، بحيث تأخذ الورقة في حالة زيادة شدة الإضاءة الساقطة وضعاً يمكنها </a:t>
            </a:r>
            <a:r>
              <a:rPr lang="ar-SA" sz="2400" b="1" dirty="0" smtClean="0">
                <a:solidFill>
                  <a:schemeClr val="bg1"/>
                </a:solidFill>
              </a:rPr>
              <a:t>من تقليل كمية الأشعة </a:t>
            </a:r>
            <a:r>
              <a:rPr lang="ar-SA" sz="2400" b="1" dirty="0" err="1" smtClean="0">
                <a:solidFill>
                  <a:schemeClr val="bg1"/>
                </a:solidFill>
              </a:rPr>
              <a:t>الساقطه.</a:t>
            </a:r>
            <a:r>
              <a:rPr lang="en-US" sz="2400" b="1" dirty="0" smtClean="0">
                <a:solidFill>
                  <a:schemeClr val="bg1"/>
                </a:solidFill>
              </a:rPr>
              <a:t> .</a:t>
            </a:r>
            <a:endParaRPr lang="ar-SA" sz="2000" b="1" dirty="0">
              <a:solidFill>
                <a:schemeClr val="bg1"/>
              </a:solidFill>
            </a:endParaRPr>
          </a:p>
        </p:txBody>
      </p:sp>
      <p:sp>
        <p:nvSpPr>
          <p:cNvPr id="3" name="مستطيل 2"/>
          <p:cNvSpPr/>
          <p:nvPr/>
        </p:nvSpPr>
        <p:spPr>
          <a:xfrm>
            <a:off x="304800" y="2362200"/>
            <a:ext cx="8610600" cy="707886"/>
          </a:xfrm>
          <a:prstGeom prst="rect">
            <a:avLst/>
          </a:prstGeom>
        </p:spPr>
        <p:txBody>
          <a:bodyPr wrap="square">
            <a:spAutoFit/>
          </a:bodyPr>
          <a:lstStyle/>
          <a:p>
            <a:pPr algn="r"/>
            <a:r>
              <a:rPr lang="ar-SA" sz="1600" dirty="0" smtClean="0">
                <a:solidFill>
                  <a:schemeClr val="bg1"/>
                </a:solidFill>
              </a:rPr>
              <a:t>11</a:t>
            </a:r>
            <a:r>
              <a:rPr lang="ar-SA" sz="2000" b="1" dirty="0" smtClean="0">
                <a:solidFill>
                  <a:schemeClr val="bg1"/>
                </a:solidFill>
              </a:rPr>
              <a:t>- بعض النباتات تزداد فيها كمية الأشعة المعكوسة من الأوراق عن طريق ترسب البلورات الملحية على سطح </a:t>
            </a:r>
            <a:r>
              <a:rPr lang="ar-SA" sz="2000" b="1" dirty="0" err="1" smtClean="0">
                <a:solidFill>
                  <a:schemeClr val="bg1"/>
                </a:solidFill>
              </a:rPr>
              <a:t>الأوراق .</a:t>
            </a:r>
            <a:r>
              <a:rPr lang="ar-SA" sz="2000" b="1" dirty="0" smtClean="0">
                <a:solidFill>
                  <a:schemeClr val="bg1"/>
                </a:solidFill>
              </a:rPr>
              <a:t>  </a:t>
            </a:r>
            <a:r>
              <a:rPr lang="en-US" sz="2000" b="1" dirty="0" smtClean="0">
                <a:solidFill>
                  <a:schemeClr val="bg1"/>
                </a:solidFill>
              </a:rPr>
              <a:t> .</a:t>
            </a:r>
            <a:endParaRPr lang="ar-SA" sz="2000" b="1" dirty="0">
              <a:solidFill>
                <a:schemeClr val="bg1"/>
              </a:solidFill>
            </a:endParaRPr>
          </a:p>
        </p:txBody>
      </p:sp>
      <p:pic>
        <p:nvPicPr>
          <p:cNvPr id="4" name="Picture 9"/>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334000" y="3657600"/>
            <a:ext cx="3524507" cy="2514600"/>
          </a:xfrm>
          <a:prstGeom prst="rect">
            <a:avLst/>
          </a:prstGeom>
        </p:spPr>
      </p:pic>
      <p:pic>
        <p:nvPicPr>
          <p:cNvPr id="5" name="Picture 5"/>
          <p:cNvPicPr>
            <a:picLocks noChangeAspect="1"/>
          </p:cNvPicPr>
          <p:nvPr/>
        </p:nvPicPr>
        <p:blipFill>
          <a:blip r:embed="rId3" cstate="print">
            <a:clrChange>
              <a:clrFrom>
                <a:srgbClr val="D2D2D2"/>
              </a:clrFrom>
              <a:clrTo>
                <a:srgbClr val="D2D2D2">
                  <a:alpha val="0"/>
                </a:srgbClr>
              </a:clrTo>
            </a:clrChange>
            <a:extLst>
              <a:ext uri="{28A0092B-C50C-407E-A947-70E740481C1C}">
                <a14:useLocalDpi xmlns="" xmlns:a14="http://schemas.microsoft.com/office/drawing/2010/main" val="0"/>
              </a:ext>
            </a:extLst>
          </a:blip>
          <a:stretch>
            <a:fillRect/>
          </a:stretch>
        </p:blipFill>
        <p:spPr>
          <a:xfrm>
            <a:off x="914400" y="3581400"/>
            <a:ext cx="2729096" cy="27432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10150</TotalTime>
  <Words>1241</Words>
  <Application>Microsoft Office PowerPoint</Application>
  <PresentationFormat>عرض على الشاشة (3:4)‏</PresentationFormat>
  <Paragraphs>66</Paragraphs>
  <Slides>19</Slides>
  <Notes>1</Notes>
  <HiddenSlides>0</HiddenSlides>
  <MMClips>0</MMClips>
  <ScaleCrop>false</ScaleCrop>
  <HeadingPairs>
    <vt:vector size="4" baseType="variant">
      <vt:variant>
        <vt:lpstr>سمة</vt:lpstr>
      </vt:variant>
      <vt:variant>
        <vt:i4>1</vt:i4>
      </vt:variant>
      <vt:variant>
        <vt:lpstr>عناوين الشرائح</vt:lpstr>
      </vt:variant>
      <vt:variant>
        <vt:i4>19</vt:i4>
      </vt:variant>
    </vt:vector>
  </HeadingPairs>
  <TitlesOfParts>
    <vt:vector size="20" baseType="lpstr">
      <vt:lpstr>Office Theme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Mahera Shinwari</dc:creator>
  <cp:lastModifiedBy>a</cp:lastModifiedBy>
  <cp:revision>707</cp:revision>
  <dcterms:created xsi:type="dcterms:W3CDTF">2015-08-19T11:12:23Z</dcterms:created>
  <dcterms:modified xsi:type="dcterms:W3CDTF">2017-04-23T18:30:59Z</dcterms:modified>
</cp:coreProperties>
</file>