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activeX/activeX1.xml" ContentType="application/vnd.ms-office.activeX+xml"/>
  <Override PartName="/ppt/activeX/activeX1.bin" ContentType="application/vnd.ms-office.activeX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activeX/activeX2.xml" ContentType="application/vnd.ms-office.activeX+xml"/>
  <Override PartName="/ppt/activeX/activeX2.bin" ContentType="application/vnd.ms-office.activeX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activeX/activeX3.xml" ContentType="application/vnd.ms-office.activeX+xml"/>
  <Override PartName="/ppt/activeX/activeX3.bin" ContentType="application/vnd.ms-office.activeX"/>
  <Override PartName="/ppt/tags/tag19.xml" ContentType="application/vnd.openxmlformats-officedocument.presentationml.tags+xml"/>
  <Override PartName="/ppt/activeX/activeX4.xml" ContentType="application/vnd.ms-office.activeX+xml"/>
  <Override PartName="/ppt/activeX/activeX4.bin" ContentType="application/vnd.ms-office.activeX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7" r:id="rId2"/>
    <p:sldId id="261" r:id="rId3"/>
    <p:sldId id="292" r:id="rId4"/>
    <p:sldId id="259" r:id="rId5"/>
    <p:sldId id="271" r:id="rId6"/>
    <p:sldId id="296" r:id="rId7"/>
    <p:sldId id="273" r:id="rId8"/>
    <p:sldId id="274" r:id="rId9"/>
    <p:sldId id="275" r:id="rId10"/>
    <p:sldId id="276" r:id="rId11"/>
    <p:sldId id="283" r:id="rId12"/>
    <p:sldId id="306" r:id="rId13"/>
    <p:sldId id="279" r:id="rId14"/>
    <p:sldId id="278" r:id="rId15"/>
    <p:sldId id="277" r:id="rId16"/>
    <p:sldId id="303" r:id="rId17"/>
    <p:sldId id="264" r:id="rId18"/>
    <p:sldId id="304" r:id="rId19"/>
    <p:sldId id="305" r:id="rId20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660066"/>
    <a:srgbClr val="663300"/>
    <a:srgbClr val="996600"/>
    <a:srgbClr val="FFFF99"/>
    <a:srgbClr val="CCFF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79" autoAdjust="0"/>
    <p:restoredTop sz="94660"/>
  </p:normalViewPr>
  <p:slideViewPr>
    <p:cSldViewPr>
      <p:cViewPr varScale="1">
        <p:scale>
          <a:sx n="90" d="100"/>
          <a:sy n="90" d="100"/>
        </p:scale>
        <p:origin x="-122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58D31C6-9234-4086-99EE-1C7CD14D0B3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767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19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27132-4663-4773-9DEC-6B93D2B18A6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212841"/>
      </p:ext>
    </p:extLst>
  </p:cSld>
  <p:clrMapOvr>
    <a:masterClrMapping/>
  </p:clrMapOvr>
  <p:transition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6C1D0-1BC9-4724-959B-279E76324CF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494090"/>
      </p:ext>
    </p:extLst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B38F6-7D3D-402B-8C9E-D0B8C667EF7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98021"/>
      </p:ext>
    </p:extLst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AD54F-B9C6-4834-ACFE-7F7B05C1D15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013012"/>
      </p:ext>
    </p:extLst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10027-F87B-4A4F-8822-D4D7D3E3C12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414338"/>
      </p:ext>
    </p:extLst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D77F-37CC-4047-B4E7-B1E7E02586D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453496"/>
      </p:ext>
    </p:extLst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BF00A-EBF6-421B-BAF8-71A051369F3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567259"/>
      </p:ext>
    </p:extLst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E50A4-2EAE-4474-B124-D3BB2AE57C25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736849"/>
      </p:ext>
    </p:extLst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BEFCC-37F3-41F4-928A-C6E97395181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415099"/>
      </p:ext>
    </p:extLst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81ADA-028B-4585-AE0C-CAB1A240CFA1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386727"/>
      </p:ext>
    </p:extLst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BF6BA-C0EA-4FDE-BE99-CA5E7D8C784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829188"/>
      </p:ext>
    </p:extLst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977313D-1016-4602-9671-487881A848E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mb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jpeg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5.png"/><Relationship Id="rId2" Type="http://schemas.openxmlformats.org/officeDocument/2006/relationships/tags" Target="../tags/tag14.xml"/><Relationship Id="rId1" Type="http://schemas.openxmlformats.org/officeDocument/2006/relationships/vmlDrawing" Target="../drawings/vmlDrawing3.vml"/><Relationship Id="rId6" Type="http://schemas.openxmlformats.org/officeDocument/2006/relationships/tags" Target="../tags/tag17.xml"/><Relationship Id="rId11" Type="http://schemas.microsoft.com/office/2007/relationships/hdphoto" Target="../media/hdphoto1.wdp"/><Relationship Id="rId5" Type="http://schemas.openxmlformats.org/officeDocument/2006/relationships/control" Target="../activeX/activeX2.xml"/><Relationship Id="rId10" Type="http://schemas.openxmlformats.org/officeDocument/2006/relationships/image" Target="../media/image6.jpeg"/><Relationship Id="rId4" Type="http://schemas.openxmlformats.org/officeDocument/2006/relationships/tags" Target="../tags/tag16.xml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control" Target="../activeX/activeX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7.png"/><Relationship Id="rId2" Type="http://schemas.openxmlformats.org/officeDocument/2006/relationships/tags" Target="../tags/tag18.xml"/><Relationship Id="rId1" Type="http://schemas.openxmlformats.org/officeDocument/2006/relationships/vmlDrawing" Target="../drawings/vmlDrawing4.vml"/><Relationship Id="rId6" Type="http://schemas.openxmlformats.org/officeDocument/2006/relationships/tags" Target="../tags/tag20.xml"/><Relationship Id="rId11" Type="http://schemas.microsoft.com/office/2007/relationships/hdphoto" Target="../media/hdphoto1.wdp"/><Relationship Id="rId5" Type="http://schemas.openxmlformats.org/officeDocument/2006/relationships/control" Target="../activeX/activeX4.xml"/><Relationship Id="rId10" Type="http://schemas.openxmlformats.org/officeDocument/2006/relationships/image" Target="../media/image6.jpeg"/><Relationship Id="rId4" Type="http://schemas.openxmlformats.org/officeDocument/2006/relationships/tags" Target="../tags/tag19.xml"/><Relationship Id="rId9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28.xml"/><Relationship Id="rId7" Type="http://schemas.openxmlformats.org/officeDocument/2006/relationships/image" Target="../media/image25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9.xml"/><Relationship Id="rId9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tags" Target="../tags/tag32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31.png"/><Relationship Id="rId5" Type="http://schemas.openxmlformats.org/officeDocument/2006/relationships/tags" Target="../tags/tag34.xml"/><Relationship Id="rId10" Type="http://schemas.openxmlformats.org/officeDocument/2006/relationships/image" Target="../media/image30.png"/><Relationship Id="rId4" Type="http://schemas.openxmlformats.org/officeDocument/2006/relationships/tags" Target="../tags/tag33.xml"/><Relationship Id="rId9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6.jpeg"/><Relationship Id="rId2" Type="http://schemas.openxmlformats.org/officeDocument/2006/relationships/tags" Target="../tags/tag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E2AF2B5-5357-4963-ADAF-40B6F4A560C2}" type="slidenum">
              <a:rPr lang="ar-SA" altLang="en-US" sz="14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40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92268" y="1752600"/>
            <a:ext cx="6351531" cy="536575"/>
          </a:xfrm>
          <a:effectLst>
            <a:outerShdw dist="35921" dir="2700000" algn="ctr" rotWithShape="0">
              <a:schemeClr val="accent2"/>
            </a:outerShdw>
          </a:effectLst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rgbClr val="FF0000"/>
                </a:solidFill>
                <a:latin typeface="Copperplate Gothic Bold" pitchFamily="34" charset="0"/>
              </a:rPr>
              <a:t>Cell Organelles</a:t>
            </a:r>
            <a:endParaRPr lang="en-GB" altLang="en-US" b="1" dirty="0" smtClean="0">
              <a:solidFill>
                <a:srgbClr val="FF0000"/>
              </a:solidFill>
              <a:latin typeface="Copperplate Gothic Bold" pitchFamily="34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91762" y="3048000"/>
            <a:ext cx="6400800" cy="1219200"/>
          </a:xfrm>
          <a:effectLst>
            <a:outerShdw dist="35921" dir="2700000" algn="ctr" rotWithShape="0">
              <a:srgbClr val="FF0000"/>
            </a:outerShdw>
          </a:effectLst>
        </p:spPr>
        <p:txBody>
          <a:bodyPr/>
          <a:lstStyle/>
          <a:p>
            <a:pPr lvl="1" eaLnBrk="1" hangingPunct="1"/>
            <a:r>
              <a:rPr lang="en-US" altLang="en-US" sz="7200" dirty="0" smtClean="0">
                <a:solidFill>
                  <a:srgbClr val="0000FF"/>
                </a:solidFill>
                <a:latin typeface="Machine-Light" pitchFamily="2" charset="0"/>
              </a:rPr>
              <a:t>Continued……..</a:t>
            </a:r>
            <a:endParaRPr lang="en-GB" altLang="en-US" sz="7200" dirty="0" smtClean="0">
              <a:solidFill>
                <a:srgbClr val="0000FF"/>
              </a:solidFill>
              <a:latin typeface="Machine-Light" pitchFamily="2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609600" y="6096000"/>
            <a:ext cx="796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</a:rPr>
              <a:t>http://www.northland.cc.mn.us/biology/biology1111/animations/flagellum.html</a:t>
            </a:r>
          </a:p>
        </p:txBody>
      </p:sp>
      <p:grpSp>
        <p:nvGrpSpPr>
          <p:cNvPr id="10" name="Group 9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1" name="Rounded Rectangle 10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2" name="Picture 12" descr="Picture1.bmp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 descr="C:\Users\mmoustafa\Desktop\amada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DB97A62-DD75-402D-A272-2B5BF20AAADB}" type="slidenum">
              <a:rPr lang="ar-SA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GB" altLang="en-US" sz="1400" smtClean="0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569184"/>
            <a:ext cx="8839200" cy="1631216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Microtubules are the central structural supports both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cilia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altLang="en-US" sz="1600" dirty="0" smtClean="0">
                <a:solidFill>
                  <a:srgbClr val="000000"/>
                </a:solidFill>
              </a:rPr>
              <a:t>الأهداب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flagella </a:t>
            </a:r>
            <a:r>
              <a:rPr lang="ar-EG" altLang="en-US" sz="1600" dirty="0" smtClean="0"/>
              <a:t>الأسواط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000" b="1" dirty="0" smtClean="0">
                <a:solidFill>
                  <a:srgbClr val="000000"/>
                </a:solidFill>
              </a:rPr>
              <a:t>Both can move unicellular and small multicellular organisms by propelling </a:t>
            </a:r>
            <a:r>
              <a:rPr lang="ar-SA" altLang="en-US" sz="1600" b="1" dirty="0" smtClean="0"/>
              <a:t>دفع</a:t>
            </a:r>
            <a:r>
              <a:rPr lang="en-US" altLang="en-US" dirty="0" smtClean="0"/>
              <a:t> 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 water outside the organism.</a:t>
            </a:r>
          </a:p>
        </p:txBody>
      </p:sp>
      <p:sp>
        <p:nvSpPr>
          <p:cNvPr id="7374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71596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Cilia and Flagella</a:t>
            </a:r>
            <a:endParaRPr lang="en-GB" sz="40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3744" name="Rectangle 16"/>
          <p:cNvSpPr>
            <a:spLocks noChangeArrowheads="1"/>
          </p:cNvSpPr>
          <p:nvPr/>
        </p:nvSpPr>
        <p:spPr bwMode="auto">
          <a:xfrm>
            <a:off x="228600" y="3720810"/>
            <a:ext cx="8610600" cy="2603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Cilia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usually occur in large numbers on the cell surface.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Flagella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usually occur in just one or a few per cell.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4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Cilia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move more like oars </a:t>
            </a:r>
            <a:r>
              <a:rPr lang="ar-EG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مجادبف</a:t>
            </a:r>
            <a:r>
              <a:rPr lang="en-US" alt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with alternating power and recovery strokes.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4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Flagella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have an </a:t>
            </a:r>
            <a:r>
              <a:rPr lang="en-US" alt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undulatory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movement </a:t>
            </a:r>
            <a:r>
              <a:rPr lang="ar-EG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حركة تموجية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So, They differ in their beating pattern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أسلوب الحركة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8265518-3B2B-4880-BD39-ADE734A88C54}" type="slidenum">
              <a:rPr lang="ar-SA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GB" altLang="en-US" sz="1400" smtClean="0"/>
          </a:p>
        </p:txBody>
      </p:sp>
      <p:pic>
        <p:nvPicPr>
          <p:cNvPr id="12295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39" t="48788" b="3709"/>
          <a:stretch/>
        </p:blipFill>
        <p:spPr bwMode="auto">
          <a:xfrm>
            <a:off x="2514600" y="1524000"/>
            <a:ext cx="4419600" cy="259028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7153379" y="2362200"/>
            <a:ext cx="1143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cilia</a:t>
            </a:r>
            <a:endParaRPr lang="en-GB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" name="Picture 10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3" name="Rectangle 15"/>
          <p:cNvSpPr txBox="1">
            <a:spLocks noChangeArrowheads="1"/>
          </p:cNvSpPr>
          <p:nvPr/>
        </p:nvSpPr>
        <p:spPr>
          <a:xfrm>
            <a:off x="457200" y="198437"/>
            <a:ext cx="8229600" cy="71596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4000" b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Cilia</a:t>
            </a:r>
            <a:endParaRPr lang="en-GB" sz="4000" b="1" kern="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9218" name="sdf54b3942ad4003b7e8a8266924468e" r:id="rId5" imgW="4572396" imgH="2571972"/>
        </mc:Choice>
        <mc:Fallback>
          <p:control name="sdf54b3942ad4003b7e8a8266924468e" r:id="rId5" imgW="4572396" imgH="2571972">
            <p:pic>
              <p:nvPicPr>
                <p:cNvPr id="0" name="sdf54b3942ad4003b7e8a8266924468e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6"/>
                  </p:custDataLst>
                </p:nvPr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38400" y="4210050"/>
                  <a:ext cx="4572000" cy="25717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BEFCC-37F3-41F4-928A-C6E973951817}" type="slidenum">
              <a:rPr lang="ar-SA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15" b="51210"/>
          <a:stretch/>
        </p:blipFill>
        <p:spPr bwMode="auto">
          <a:xfrm>
            <a:off x="2070100" y="1153706"/>
            <a:ext cx="4699000" cy="288489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381000" y="1905000"/>
            <a:ext cx="17620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flagellum</a:t>
            </a:r>
            <a:endParaRPr lang="en-GB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9" name="Rectangle 15"/>
          <p:cNvSpPr txBox="1">
            <a:spLocks noChangeArrowheads="1"/>
          </p:cNvSpPr>
          <p:nvPr/>
        </p:nvSpPr>
        <p:spPr>
          <a:xfrm>
            <a:off x="457200" y="198437"/>
            <a:ext cx="8229600" cy="71596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4000" b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Flagella</a:t>
            </a:r>
            <a:endParaRPr lang="en-GB" sz="4000" b="1" kern="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10242" name="s75d8c39009a43b4af77deddf4303f70" r:id="rId3" imgW="4723810" imgH="2657360"/>
        </mc:Choice>
        <mc:Fallback>
          <p:control name="s75d8c39009a43b4af77deddf4303f70" r:id="rId3" imgW="4723810" imgH="2657360">
            <p:pic>
              <p:nvPicPr>
                <p:cNvPr id="0" name="s75d8c39009a43b4af77deddf4303f70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057400" y="4048125"/>
                  <a:ext cx="4724400" cy="265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243" name="ShockwaveFlash1" r:id="rId5" imgW="4723810" imgH="2657360"/>
        </mc:Choice>
        <mc:Fallback>
          <p:control name="ShockwaveFlash1" r:id="rId5" imgW="4723810" imgH="2657360">
            <p:pic>
              <p:nvPicPr>
                <p:cNvPr id="0" name="ShockwaveFlash1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6"/>
                  </p:custDataLst>
                </p:nvPr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057400" y="4124325"/>
                  <a:ext cx="4724400" cy="265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041334576"/>
      </p:ext>
    </p:extLst>
  </p:cSld>
  <p:clrMapOvr>
    <a:masterClrMapping/>
  </p:clrMapOvr>
  <p:transition>
    <p:comb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AD9D0B7-FBA2-454F-BD3C-B0C67B8A9A1E}" type="slidenum">
              <a:rPr lang="ar-EG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GB" altLang="en-US" sz="1400" smtClean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88"/>
          <a:stretch>
            <a:fillRect/>
          </a:stretch>
        </p:blipFill>
        <p:spPr bwMode="auto">
          <a:xfrm>
            <a:off x="4648200" y="0"/>
            <a:ext cx="4495800" cy="362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152400" y="607137"/>
            <a:ext cx="4267200" cy="571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68288" indent="-268288" eaLnBrk="1" hangingPunct="1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v"/>
              <a:defRPr/>
            </a:pPr>
            <a:r>
              <a:rPr lang="en-US" alt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Both </a:t>
            </a:r>
            <a:r>
              <a:rPr lang="en-US" alt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cilia</a:t>
            </a:r>
            <a:r>
              <a:rPr lang="en-US" alt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flagella</a:t>
            </a:r>
            <a:r>
              <a:rPr lang="en-US" alt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have the same ultrastructure </a:t>
            </a:r>
            <a:r>
              <a:rPr lang="ar-EG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التركيب الدقيق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268288" indent="-268288" eaLnBrk="1" hangingPunct="1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v"/>
              <a:defRPr/>
            </a:pPr>
            <a:r>
              <a:rPr lang="en-US" alt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Both have a core </a:t>
            </a:r>
            <a:r>
              <a:rPr lang="ar-EG" alt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مركز</a:t>
            </a:r>
            <a:r>
              <a:rPr lang="en-US" alt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</a:t>
            </a: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microtubules</a:t>
            </a:r>
            <a:r>
              <a:rPr lang="en-US" alt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sheathed by the plasma membrane.</a:t>
            </a:r>
          </a:p>
          <a:p>
            <a:pPr marL="268288" lvl="1" indent="-268288" eaLnBrk="1" hangingPunct="1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v"/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9-doublets</a:t>
            </a:r>
            <a:r>
              <a:rPr lang="en-US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 + 2 pattern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ar-EG" alt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تسعة مجموعات </a:t>
            </a:r>
            <a:r>
              <a:rPr lang="ar-SA" alt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ثنائية ال</a:t>
            </a:r>
            <a:r>
              <a:rPr lang="ar-EG" alt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أنيبيبتان</a:t>
            </a:r>
            <a:r>
              <a:rPr lang="en-US" altLang="en-US" sz="1600" dirty="0" smtClean="0"/>
              <a:t> 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microtubules arranged around a pair at the center.</a:t>
            </a:r>
          </a:p>
          <a:p>
            <a:pPr marL="360363" lvl="1" indent="-360363" eaLnBrk="1" hangingPunct="1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v"/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Flexible “wheels” of proteins connect outer doublets to each other and to the core.</a:t>
            </a:r>
          </a:p>
          <a:p>
            <a:pPr marL="360363" lvl="1" indent="-360363" eaLnBrk="1" hangingPunct="1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v"/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outer doublets are also connected by motor proteins.</a:t>
            </a:r>
          </a:p>
          <a:p>
            <a:pPr marL="360363" lvl="1" indent="-360363" eaLnBrk="1" hangingPunct="1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v"/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structure</a:t>
            </a:r>
            <a:r>
              <a:rPr lang="en-US" altLang="en-US" sz="1600" dirty="0" smtClean="0"/>
              <a:t> </a:t>
            </a:r>
            <a:r>
              <a:rPr lang="en-US" altLang="en-US" sz="1600" b="1" dirty="0" smtClean="0"/>
              <a:t>of</a:t>
            </a:r>
            <a:r>
              <a:rPr lang="en-US" altLang="en-US" sz="1600" dirty="0" smtClean="0"/>
              <a:t> 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cilium and flagellum is identical to that of centriole.</a:t>
            </a:r>
          </a:p>
        </p:txBody>
      </p:sp>
      <p:pic>
        <p:nvPicPr>
          <p:cNvPr id="13317" name="Picture 7" descr="ciliaandflagellafigure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81400"/>
            <a:ext cx="42005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11DF535-D275-4595-B4CA-7CE1B69B789B}" type="slidenum">
              <a:rPr lang="ar-EG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GB" altLang="en-US" sz="1400" smtClean="0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8839200" cy="4233863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Cilia</a:t>
            </a:r>
            <a:r>
              <a:rPr lang="en-US" alt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flagella</a:t>
            </a:r>
            <a:r>
              <a:rPr lang="en-US" alt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formed of arms of a motor protein (</a:t>
            </a: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dynein </a:t>
            </a:r>
            <a:r>
              <a:rPr lang="ar-EG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بروتين</a:t>
            </a:r>
            <a:r>
              <a:rPr lang="ar-EG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الداينين</a:t>
            </a: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8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Dynein arms alternately </a:t>
            </a:r>
            <a:b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grab, move, and release </a:t>
            </a:r>
            <a:b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outer microtubules.</a:t>
            </a:r>
          </a:p>
          <a:p>
            <a:pPr lvl="1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Protein cross-links limit </a:t>
            </a:r>
            <a:b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sliding and the force is </a:t>
            </a:r>
            <a:b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expressed as bending </a:t>
            </a:r>
            <a:r>
              <a:rPr lang="ar-EG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إلتواء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4800600" y="2209800"/>
            <a:ext cx="4267200" cy="406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533400" y="6415088"/>
            <a:ext cx="796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FF"/>
                </a:solidFill>
              </a:rPr>
              <a:t>http://www.northland.cc.mn.us/biology/biology1111/animations/flagellum.html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0" name="Rectangle 15"/>
          <p:cNvSpPr txBox="1">
            <a:spLocks noChangeArrowheads="1"/>
          </p:cNvSpPr>
          <p:nvPr/>
        </p:nvSpPr>
        <p:spPr>
          <a:xfrm>
            <a:off x="457200" y="76200"/>
            <a:ext cx="8229600" cy="71596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4000" b="1" kern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Cilia and Flagella</a:t>
            </a:r>
            <a:endParaRPr lang="en-GB" sz="4000" b="1" kern="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F79CB2B-5565-40AD-A3F1-30ACF00D02A6}" type="slidenum">
              <a:rPr lang="ar-SA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GB" altLang="en-US" sz="1400" smtClean="0"/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3657600" y="0"/>
            <a:ext cx="5486400" cy="290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76200" y="122238"/>
            <a:ext cx="4114800" cy="487362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GB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7- Cell membrane</a:t>
            </a:r>
          </a:p>
        </p:txBody>
      </p:sp>
      <p:pic>
        <p:nvPicPr>
          <p:cNvPr id="15365" name="Picture 8"/>
          <p:cNvPicPr>
            <a:picLocks noChangeAspect="1" noChangeArrowheads="1"/>
          </p:cNvPicPr>
          <p:nvPr/>
        </p:nvPicPr>
        <p:blipFill>
          <a:blip r:embed="rId4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55"/>
          <a:stretch>
            <a:fillRect/>
          </a:stretch>
        </p:blipFill>
        <p:spPr bwMode="auto">
          <a:xfrm>
            <a:off x="3086100" y="3048000"/>
            <a:ext cx="5981700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61" name="Rectangle 9"/>
          <p:cNvSpPr>
            <a:spLocks noChangeArrowheads="1"/>
          </p:cNvSpPr>
          <p:nvPr/>
        </p:nvSpPr>
        <p:spPr bwMode="auto">
          <a:xfrm>
            <a:off x="152400" y="990600"/>
            <a:ext cx="2590800" cy="51308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lnSpc>
                <a:spcPct val="150000"/>
              </a:lnSpc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plasma membrane functions as a </a:t>
            </a:r>
            <a:r>
              <a:rPr lang="en-US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selective barrier </a:t>
            </a:r>
            <a:r>
              <a:rPr lang="ar-EG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حاجز إختيارى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that allows passage of oxygen, nutrients, and wastes for the whole volume of the cell.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57300"/>
            <a:ext cx="457200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Line 3"/>
          <p:cNvSpPr>
            <a:spLocks noChangeShapeType="1"/>
          </p:cNvSpPr>
          <p:nvPr/>
        </p:nvSpPr>
        <p:spPr bwMode="auto">
          <a:xfrm>
            <a:off x="1676400" y="3671888"/>
            <a:ext cx="1143000" cy="19954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>
            <a:glow rad="101600">
              <a:srgbClr val="0000FF">
                <a:alpha val="6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90800" y="46038"/>
            <a:ext cx="3810000" cy="792162"/>
          </a:xfrm>
        </p:spPr>
        <p:txBody>
          <a:bodyPr/>
          <a:lstStyle/>
          <a:p>
            <a:pPr algn="l" eaLnBrk="1" hangingPunct="1">
              <a:defRPr/>
            </a:pPr>
            <a:r>
              <a:rPr lang="en-GB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 membrane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149850" y="1476376"/>
            <a:ext cx="3994150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Composed of a kind of lipids (phospholipids) and proteins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Lipid layer contains </a:t>
            </a: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hydrophilic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hydrophobic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regions</a:t>
            </a:r>
          </a:p>
        </p:txBody>
      </p:sp>
      <p:grpSp>
        <p:nvGrpSpPr>
          <p:cNvPr id="2" name="Group 386"/>
          <p:cNvGrpSpPr>
            <a:grpSpLocks/>
          </p:cNvGrpSpPr>
          <p:nvPr/>
        </p:nvGrpSpPr>
        <p:grpSpPr bwMode="auto">
          <a:xfrm>
            <a:off x="2362200" y="5133976"/>
            <a:ext cx="2989263" cy="1143000"/>
            <a:chOff x="1776" y="2544"/>
            <a:chExt cx="1883" cy="720"/>
          </a:xfrm>
        </p:grpSpPr>
        <p:grpSp>
          <p:nvGrpSpPr>
            <p:cNvPr id="17567" name="Group 262"/>
            <p:cNvGrpSpPr>
              <a:grpSpLocks/>
            </p:cNvGrpSpPr>
            <p:nvPr/>
          </p:nvGrpSpPr>
          <p:grpSpPr bwMode="auto">
            <a:xfrm>
              <a:off x="1776" y="2736"/>
              <a:ext cx="1824" cy="528"/>
              <a:chOff x="1968" y="2160"/>
              <a:chExt cx="1824" cy="528"/>
            </a:xfrm>
          </p:grpSpPr>
          <p:grpSp>
            <p:nvGrpSpPr>
              <p:cNvPr id="17619" name="Group 263"/>
              <p:cNvGrpSpPr>
                <a:grpSpLocks/>
              </p:cNvGrpSpPr>
              <p:nvPr/>
            </p:nvGrpSpPr>
            <p:grpSpPr bwMode="auto">
              <a:xfrm>
                <a:off x="1968" y="2168"/>
                <a:ext cx="528" cy="520"/>
                <a:chOff x="1968" y="2168"/>
                <a:chExt cx="528" cy="520"/>
              </a:xfrm>
            </p:grpSpPr>
            <p:sp>
              <p:nvSpPr>
                <p:cNvPr id="17686" name="Oval 264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87" name="Oval 265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3" name="Oval 266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89" name="Oval 267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90" name="Oval 268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620" name="Group 269"/>
              <p:cNvGrpSpPr>
                <a:grpSpLocks/>
              </p:cNvGrpSpPr>
              <p:nvPr/>
            </p:nvGrpSpPr>
            <p:grpSpPr bwMode="auto">
              <a:xfrm>
                <a:off x="2112" y="2160"/>
                <a:ext cx="528" cy="520"/>
                <a:chOff x="1968" y="2168"/>
                <a:chExt cx="528" cy="520"/>
              </a:xfrm>
            </p:grpSpPr>
            <p:sp>
              <p:nvSpPr>
                <p:cNvPr id="17681" name="Oval 270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82" name="Oval 271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83" name="Oval 272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84" name="Oval 273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85" name="Oval 274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621" name="Group 275"/>
              <p:cNvGrpSpPr>
                <a:grpSpLocks/>
              </p:cNvGrpSpPr>
              <p:nvPr/>
            </p:nvGrpSpPr>
            <p:grpSpPr bwMode="auto">
              <a:xfrm>
                <a:off x="2208" y="2160"/>
                <a:ext cx="528" cy="520"/>
                <a:chOff x="1968" y="2168"/>
                <a:chExt cx="528" cy="520"/>
              </a:xfrm>
            </p:grpSpPr>
            <p:sp>
              <p:nvSpPr>
                <p:cNvPr id="17676" name="Oval 276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77" name="Oval 277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78" name="Oval 278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79" name="Oval 279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80" name="Oval 280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622" name="Group 281"/>
              <p:cNvGrpSpPr>
                <a:grpSpLocks/>
              </p:cNvGrpSpPr>
              <p:nvPr/>
            </p:nvGrpSpPr>
            <p:grpSpPr bwMode="auto">
              <a:xfrm>
                <a:off x="2304" y="2160"/>
                <a:ext cx="528" cy="520"/>
                <a:chOff x="1968" y="2168"/>
                <a:chExt cx="528" cy="520"/>
              </a:xfrm>
            </p:grpSpPr>
            <p:sp>
              <p:nvSpPr>
                <p:cNvPr id="17671" name="Oval 282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72" name="Oval 283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73" name="Oval 284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74" name="Oval 285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75" name="Oval 286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623" name="Group 287"/>
              <p:cNvGrpSpPr>
                <a:grpSpLocks/>
              </p:cNvGrpSpPr>
              <p:nvPr/>
            </p:nvGrpSpPr>
            <p:grpSpPr bwMode="auto">
              <a:xfrm>
                <a:off x="2400" y="2160"/>
                <a:ext cx="528" cy="520"/>
                <a:chOff x="1968" y="2168"/>
                <a:chExt cx="528" cy="520"/>
              </a:xfrm>
            </p:grpSpPr>
            <p:sp>
              <p:nvSpPr>
                <p:cNvPr id="17666" name="Oval 288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67" name="Oval 289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68" name="Oval 290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69" name="Oval 291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70" name="Oval 292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624" name="Group 293"/>
              <p:cNvGrpSpPr>
                <a:grpSpLocks/>
              </p:cNvGrpSpPr>
              <p:nvPr/>
            </p:nvGrpSpPr>
            <p:grpSpPr bwMode="auto">
              <a:xfrm>
                <a:off x="2544" y="2160"/>
                <a:ext cx="528" cy="520"/>
                <a:chOff x="1968" y="2168"/>
                <a:chExt cx="528" cy="520"/>
              </a:xfrm>
            </p:grpSpPr>
            <p:sp>
              <p:nvSpPr>
                <p:cNvPr id="17661" name="Oval 294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62" name="Oval 295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63" name="Oval 296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64" name="Oval 297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65" name="Oval 298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625" name="Group 299"/>
              <p:cNvGrpSpPr>
                <a:grpSpLocks/>
              </p:cNvGrpSpPr>
              <p:nvPr/>
            </p:nvGrpSpPr>
            <p:grpSpPr bwMode="auto">
              <a:xfrm>
                <a:off x="2688" y="2168"/>
                <a:ext cx="528" cy="520"/>
                <a:chOff x="1968" y="2168"/>
                <a:chExt cx="528" cy="520"/>
              </a:xfrm>
            </p:grpSpPr>
            <p:sp>
              <p:nvSpPr>
                <p:cNvPr id="17656" name="Oval 300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57" name="Oval 301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58" name="Oval 302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59" name="Oval 303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60" name="Oval 304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626" name="Group 305"/>
              <p:cNvGrpSpPr>
                <a:grpSpLocks/>
              </p:cNvGrpSpPr>
              <p:nvPr/>
            </p:nvGrpSpPr>
            <p:grpSpPr bwMode="auto">
              <a:xfrm>
                <a:off x="2832" y="2160"/>
                <a:ext cx="528" cy="520"/>
                <a:chOff x="1968" y="2168"/>
                <a:chExt cx="528" cy="520"/>
              </a:xfrm>
            </p:grpSpPr>
            <p:sp>
              <p:nvSpPr>
                <p:cNvPr id="17651" name="Oval 306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52" name="Oval 307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53" name="Oval 308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54" name="Oval 309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55" name="Oval 310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627" name="Group 311"/>
              <p:cNvGrpSpPr>
                <a:grpSpLocks/>
              </p:cNvGrpSpPr>
              <p:nvPr/>
            </p:nvGrpSpPr>
            <p:grpSpPr bwMode="auto">
              <a:xfrm>
                <a:off x="2928" y="2160"/>
                <a:ext cx="528" cy="520"/>
                <a:chOff x="1968" y="2168"/>
                <a:chExt cx="528" cy="520"/>
              </a:xfrm>
            </p:grpSpPr>
            <p:sp>
              <p:nvSpPr>
                <p:cNvPr id="17646" name="Oval 312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47" name="Oval 313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48" name="Oval 314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49" name="Oval 315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50" name="Oval 316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628" name="Group 317"/>
              <p:cNvGrpSpPr>
                <a:grpSpLocks/>
              </p:cNvGrpSpPr>
              <p:nvPr/>
            </p:nvGrpSpPr>
            <p:grpSpPr bwMode="auto">
              <a:xfrm>
                <a:off x="3024" y="2160"/>
                <a:ext cx="528" cy="520"/>
                <a:chOff x="1968" y="2168"/>
                <a:chExt cx="528" cy="520"/>
              </a:xfrm>
            </p:grpSpPr>
            <p:sp>
              <p:nvSpPr>
                <p:cNvPr id="17641" name="Oval 318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42" name="Oval 319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43" name="Oval 320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44" name="Oval 321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45" name="Oval 322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629" name="Group 323"/>
              <p:cNvGrpSpPr>
                <a:grpSpLocks/>
              </p:cNvGrpSpPr>
              <p:nvPr/>
            </p:nvGrpSpPr>
            <p:grpSpPr bwMode="auto">
              <a:xfrm>
                <a:off x="3120" y="2160"/>
                <a:ext cx="528" cy="520"/>
                <a:chOff x="1968" y="2168"/>
                <a:chExt cx="528" cy="520"/>
              </a:xfrm>
            </p:grpSpPr>
            <p:sp>
              <p:nvSpPr>
                <p:cNvPr id="17636" name="Oval 324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37" name="Oval 325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38" name="Oval 326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39" name="Oval 327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40" name="Oval 328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630" name="Group 329"/>
              <p:cNvGrpSpPr>
                <a:grpSpLocks/>
              </p:cNvGrpSpPr>
              <p:nvPr/>
            </p:nvGrpSpPr>
            <p:grpSpPr bwMode="auto">
              <a:xfrm>
                <a:off x="3264" y="2160"/>
                <a:ext cx="528" cy="520"/>
                <a:chOff x="1968" y="2168"/>
                <a:chExt cx="528" cy="520"/>
              </a:xfrm>
            </p:grpSpPr>
            <p:sp>
              <p:nvSpPr>
                <p:cNvPr id="17631" name="Oval 330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32" name="Oval 331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33" name="Oval 332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34" name="Oval 333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635" name="Oval 334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</p:grpSp>
        <p:grpSp>
          <p:nvGrpSpPr>
            <p:cNvPr id="17568" name="Group 335"/>
            <p:cNvGrpSpPr>
              <a:grpSpLocks/>
            </p:cNvGrpSpPr>
            <p:nvPr/>
          </p:nvGrpSpPr>
          <p:grpSpPr bwMode="auto">
            <a:xfrm flipV="1">
              <a:off x="1824" y="2928"/>
              <a:ext cx="83" cy="216"/>
              <a:chOff x="1981" y="2680"/>
              <a:chExt cx="83" cy="216"/>
            </a:xfrm>
          </p:grpSpPr>
          <p:sp>
            <p:nvSpPr>
              <p:cNvPr id="17617" name="Freeform 336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618" name="Freeform 337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  <p:grpSp>
          <p:nvGrpSpPr>
            <p:cNvPr id="17569" name="Group 338"/>
            <p:cNvGrpSpPr>
              <a:grpSpLocks/>
            </p:cNvGrpSpPr>
            <p:nvPr/>
          </p:nvGrpSpPr>
          <p:grpSpPr bwMode="auto">
            <a:xfrm flipV="1">
              <a:off x="1968" y="2920"/>
              <a:ext cx="83" cy="216"/>
              <a:chOff x="1981" y="2680"/>
              <a:chExt cx="83" cy="216"/>
            </a:xfrm>
          </p:grpSpPr>
          <p:sp>
            <p:nvSpPr>
              <p:cNvPr id="17615" name="Freeform 339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616" name="Freeform 340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  <p:grpSp>
          <p:nvGrpSpPr>
            <p:cNvPr id="17570" name="Group 341"/>
            <p:cNvGrpSpPr>
              <a:grpSpLocks/>
            </p:cNvGrpSpPr>
            <p:nvPr/>
          </p:nvGrpSpPr>
          <p:grpSpPr bwMode="auto">
            <a:xfrm flipV="1">
              <a:off x="2571" y="2904"/>
              <a:ext cx="83" cy="216"/>
              <a:chOff x="1981" y="2680"/>
              <a:chExt cx="83" cy="216"/>
            </a:xfrm>
          </p:grpSpPr>
          <p:sp>
            <p:nvSpPr>
              <p:cNvPr id="17613" name="Freeform 342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614" name="Freeform 343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  <p:grpSp>
          <p:nvGrpSpPr>
            <p:cNvPr id="17571" name="Group 344"/>
            <p:cNvGrpSpPr>
              <a:grpSpLocks/>
            </p:cNvGrpSpPr>
            <p:nvPr/>
          </p:nvGrpSpPr>
          <p:grpSpPr bwMode="auto">
            <a:xfrm flipV="1">
              <a:off x="2419" y="2904"/>
              <a:ext cx="83" cy="216"/>
              <a:chOff x="1981" y="2680"/>
              <a:chExt cx="83" cy="216"/>
            </a:xfrm>
          </p:grpSpPr>
          <p:sp>
            <p:nvSpPr>
              <p:cNvPr id="17611" name="Freeform 345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612" name="Freeform 346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  <p:grpSp>
          <p:nvGrpSpPr>
            <p:cNvPr id="17572" name="Group 347"/>
            <p:cNvGrpSpPr>
              <a:grpSpLocks/>
            </p:cNvGrpSpPr>
            <p:nvPr/>
          </p:nvGrpSpPr>
          <p:grpSpPr bwMode="auto">
            <a:xfrm flipV="1">
              <a:off x="2291" y="2904"/>
              <a:ext cx="83" cy="216"/>
              <a:chOff x="1981" y="2680"/>
              <a:chExt cx="83" cy="216"/>
            </a:xfrm>
          </p:grpSpPr>
          <p:sp>
            <p:nvSpPr>
              <p:cNvPr id="17609" name="Freeform 348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610" name="Freeform 349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  <p:grpSp>
          <p:nvGrpSpPr>
            <p:cNvPr id="17573" name="Group 350"/>
            <p:cNvGrpSpPr>
              <a:grpSpLocks/>
            </p:cNvGrpSpPr>
            <p:nvPr/>
          </p:nvGrpSpPr>
          <p:grpSpPr bwMode="auto">
            <a:xfrm flipV="1">
              <a:off x="2195" y="2896"/>
              <a:ext cx="83" cy="216"/>
              <a:chOff x="1981" y="2680"/>
              <a:chExt cx="83" cy="216"/>
            </a:xfrm>
          </p:grpSpPr>
          <p:sp>
            <p:nvSpPr>
              <p:cNvPr id="17607" name="Freeform 351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608" name="Freeform 352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  <p:grpSp>
          <p:nvGrpSpPr>
            <p:cNvPr id="17574" name="Group 353"/>
            <p:cNvGrpSpPr>
              <a:grpSpLocks/>
            </p:cNvGrpSpPr>
            <p:nvPr/>
          </p:nvGrpSpPr>
          <p:grpSpPr bwMode="auto">
            <a:xfrm flipV="1">
              <a:off x="2083" y="2904"/>
              <a:ext cx="83" cy="216"/>
              <a:chOff x="1981" y="2680"/>
              <a:chExt cx="83" cy="216"/>
            </a:xfrm>
          </p:grpSpPr>
          <p:sp>
            <p:nvSpPr>
              <p:cNvPr id="17605" name="Freeform 354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606" name="Freeform 355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  <p:grpSp>
          <p:nvGrpSpPr>
            <p:cNvPr id="17575" name="Group 356"/>
            <p:cNvGrpSpPr>
              <a:grpSpLocks/>
            </p:cNvGrpSpPr>
            <p:nvPr/>
          </p:nvGrpSpPr>
          <p:grpSpPr bwMode="auto">
            <a:xfrm flipV="1">
              <a:off x="2915" y="2912"/>
              <a:ext cx="83" cy="216"/>
              <a:chOff x="1981" y="2680"/>
              <a:chExt cx="83" cy="216"/>
            </a:xfrm>
          </p:grpSpPr>
          <p:sp>
            <p:nvSpPr>
              <p:cNvPr id="17603" name="Freeform 357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604" name="Freeform 358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  <p:grpSp>
          <p:nvGrpSpPr>
            <p:cNvPr id="17576" name="Group 359"/>
            <p:cNvGrpSpPr>
              <a:grpSpLocks/>
            </p:cNvGrpSpPr>
            <p:nvPr/>
          </p:nvGrpSpPr>
          <p:grpSpPr bwMode="auto">
            <a:xfrm flipV="1">
              <a:off x="2819" y="2928"/>
              <a:ext cx="83" cy="216"/>
              <a:chOff x="1981" y="2680"/>
              <a:chExt cx="83" cy="216"/>
            </a:xfrm>
          </p:grpSpPr>
          <p:sp>
            <p:nvSpPr>
              <p:cNvPr id="17601" name="Freeform 360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602" name="Freeform 361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  <p:grpSp>
          <p:nvGrpSpPr>
            <p:cNvPr id="17577" name="Group 362"/>
            <p:cNvGrpSpPr>
              <a:grpSpLocks/>
            </p:cNvGrpSpPr>
            <p:nvPr/>
          </p:nvGrpSpPr>
          <p:grpSpPr bwMode="auto">
            <a:xfrm flipV="1">
              <a:off x="2707" y="2912"/>
              <a:ext cx="83" cy="216"/>
              <a:chOff x="1981" y="2680"/>
              <a:chExt cx="83" cy="216"/>
            </a:xfrm>
          </p:grpSpPr>
          <p:sp>
            <p:nvSpPr>
              <p:cNvPr id="17599" name="Freeform 363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600" name="Freeform 364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  <p:grpSp>
          <p:nvGrpSpPr>
            <p:cNvPr id="17578" name="Group 365"/>
            <p:cNvGrpSpPr>
              <a:grpSpLocks/>
            </p:cNvGrpSpPr>
            <p:nvPr/>
          </p:nvGrpSpPr>
          <p:grpSpPr bwMode="auto">
            <a:xfrm flipV="1">
              <a:off x="3008" y="2912"/>
              <a:ext cx="83" cy="216"/>
              <a:chOff x="1981" y="2680"/>
              <a:chExt cx="83" cy="216"/>
            </a:xfrm>
          </p:grpSpPr>
          <p:sp>
            <p:nvSpPr>
              <p:cNvPr id="17597" name="Freeform 366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598" name="Freeform 367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  <p:grpSp>
          <p:nvGrpSpPr>
            <p:cNvPr id="17579" name="Group 368"/>
            <p:cNvGrpSpPr>
              <a:grpSpLocks/>
            </p:cNvGrpSpPr>
            <p:nvPr/>
          </p:nvGrpSpPr>
          <p:grpSpPr bwMode="auto">
            <a:xfrm flipV="1">
              <a:off x="3120" y="2904"/>
              <a:ext cx="83" cy="216"/>
              <a:chOff x="1981" y="2680"/>
              <a:chExt cx="83" cy="216"/>
            </a:xfrm>
          </p:grpSpPr>
          <p:sp>
            <p:nvSpPr>
              <p:cNvPr id="17595" name="Freeform 369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596" name="Freeform 370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  <p:grpSp>
          <p:nvGrpSpPr>
            <p:cNvPr id="17580" name="Group 371"/>
            <p:cNvGrpSpPr>
              <a:grpSpLocks/>
            </p:cNvGrpSpPr>
            <p:nvPr/>
          </p:nvGrpSpPr>
          <p:grpSpPr bwMode="auto">
            <a:xfrm flipV="1">
              <a:off x="3312" y="2800"/>
              <a:ext cx="83" cy="216"/>
              <a:chOff x="1981" y="2680"/>
              <a:chExt cx="83" cy="216"/>
            </a:xfrm>
          </p:grpSpPr>
          <p:sp>
            <p:nvSpPr>
              <p:cNvPr id="17593" name="Freeform 372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594" name="Freeform 373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  <p:grpSp>
          <p:nvGrpSpPr>
            <p:cNvPr id="17581" name="Group 374"/>
            <p:cNvGrpSpPr>
              <a:grpSpLocks/>
            </p:cNvGrpSpPr>
            <p:nvPr/>
          </p:nvGrpSpPr>
          <p:grpSpPr bwMode="auto">
            <a:xfrm flipV="1">
              <a:off x="3392" y="2720"/>
              <a:ext cx="83" cy="216"/>
              <a:chOff x="1981" y="2680"/>
              <a:chExt cx="83" cy="216"/>
            </a:xfrm>
          </p:grpSpPr>
          <p:sp>
            <p:nvSpPr>
              <p:cNvPr id="17591" name="Freeform 375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592" name="Freeform 376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  <p:grpSp>
          <p:nvGrpSpPr>
            <p:cNvPr id="17582" name="Group 377"/>
            <p:cNvGrpSpPr>
              <a:grpSpLocks/>
            </p:cNvGrpSpPr>
            <p:nvPr/>
          </p:nvGrpSpPr>
          <p:grpSpPr bwMode="auto">
            <a:xfrm flipV="1">
              <a:off x="3472" y="2640"/>
              <a:ext cx="83" cy="216"/>
              <a:chOff x="1981" y="2680"/>
              <a:chExt cx="83" cy="216"/>
            </a:xfrm>
          </p:grpSpPr>
          <p:sp>
            <p:nvSpPr>
              <p:cNvPr id="17589" name="Freeform 378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590" name="Freeform 379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  <p:grpSp>
          <p:nvGrpSpPr>
            <p:cNvPr id="17583" name="Group 380"/>
            <p:cNvGrpSpPr>
              <a:grpSpLocks/>
            </p:cNvGrpSpPr>
            <p:nvPr/>
          </p:nvGrpSpPr>
          <p:grpSpPr bwMode="auto">
            <a:xfrm flipV="1">
              <a:off x="3576" y="2544"/>
              <a:ext cx="83" cy="216"/>
              <a:chOff x="1981" y="2680"/>
              <a:chExt cx="83" cy="216"/>
            </a:xfrm>
          </p:grpSpPr>
          <p:sp>
            <p:nvSpPr>
              <p:cNvPr id="17587" name="Freeform 381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588" name="Freeform 382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  <p:grpSp>
          <p:nvGrpSpPr>
            <p:cNvPr id="17584" name="Group 383"/>
            <p:cNvGrpSpPr>
              <a:grpSpLocks/>
            </p:cNvGrpSpPr>
            <p:nvPr/>
          </p:nvGrpSpPr>
          <p:grpSpPr bwMode="auto">
            <a:xfrm flipV="1">
              <a:off x="3216" y="2832"/>
              <a:ext cx="83" cy="216"/>
              <a:chOff x="1981" y="2680"/>
              <a:chExt cx="83" cy="216"/>
            </a:xfrm>
          </p:grpSpPr>
          <p:sp>
            <p:nvSpPr>
              <p:cNvPr id="17585" name="Freeform 384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  <p:sp>
            <p:nvSpPr>
              <p:cNvPr id="17586" name="Freeform 385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/>
              <a:p>
                <a:endParaRPr lang="en-US"/>
              </a:p>
            </p:txBody>
          </p:sp>
        </p:grpSp>
      </p:grpSp>
      <p:grpSp>
        <p:nvGrpSpPr>
          <p:cNvPr id="17688" name="Group 135"/>
          <p:cNvGrpSpPr>
            <a:grpSpLocks/>
          </p:cNvGrpSpPr>
          <p:nvPr/>
        </p:nvGrpSpPr>
        <p:grpSpPr bwMode="auto">
          <a:xfrm>
            <a:off x="2514600" y="4524376"/>
            <a:ext cx="2913063" cy="1181100"/>
            <a:chOff x="1968" y="2160"/>
            <a:chExt cx="1835" cy="744"/>
          </a:xfrm>
        </p:grpSpPr>
        <p:grpSp>
          <p:nvGrpSpPr>
            <p:cNvPr id="17443" name="Group 82"/>
            <p:cNvGrpSpPr>
              <a:grpSpLocks/>
            </p:cNvGrpSpPr>
            <p:nvPr/>
          </p:nvGrpSpPr>
          <p:grpSpPr bwMode="auto">
            <a:xfrm>
              <a:off x="1968" y="2160"/>
              <a:ext cx="1824" cy="528"/>
              <a:chOff x="1968" y="2160"/>
              <a:chExt cx="1824" cy="528"/>
            </a:xfrm>
          </p:grpSpPr>
          <p:grpSp>
            <p:nvGrpSpPr>
              <p:cNvPr id="17495" name="Group 15"/>
              <p:cNvGrpSpPr>
                <a:grpSpLocks/>
              </p:cNvGrpSpPr>
              <p:nvPr/>
            </p:nvGrpSpPr>
            <p:grpSpPr bwMode="auto">
              <a:xfrm>
                <a:off x="1968" y="2168"/>
                <a:ext cx="528" cy="520"/>
                <a:chOff x="1968" y="2168"/>
                <a:chExt cx="528" cy="520"/>
              </a:xfrm>
            </p:grpSpPr>
            <p:sp>
              <p:nvSpPr>
                <p:cNvPr id="17562" name="Oval 10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63" name="Oval 11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64" name="Oval 12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65" name="Oval 13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66" name="Oval 14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496" name="Group 16"/>
              <p:cNvGrpSpPr>
                <a:grpSpLocks/>
              </p:cNvGrpSpPr>
              <p:nvPr/>
            </p:nvGrpSpPr>
            <p:grpSpPr bwMode="auto">
              <a:xfrm>
                <a:off x="2112" y="2160"/>
                <a:ext cx="528" cy="520"/>
                <a:chOff x="1968" y="2168"/>
                <a:chExt cx="528" cy="520"/>
              </a:xfrm>
            </p:grpSpPr>
            <p:sp>
              <p:nvSpPr>
                <p:cNvPr id="17557" name="Oval 17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58" name="Oval 18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59" name="Oval 19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60" name="Oval 20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61" name="Oval 21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497" name="Group 22"/>
              <p:cNvGrpSpPr>
                <a:grpSpLocks/>
              </p:cNvGrpSpPr>
              <p:nvPr/>
            </p:nvGrpSpPr>
            <p:grpSpPr bwMode="auto">
              <a:xfrm>
                <a:off x="2208" y="2160"/>
                <a:ext cx="528" cy="520"/>
                <a:chOff x="1968" y="2168"/>
                <a:chExt cx="528" cy="520"/>
              </a:xfrm>
            </p:grpSpPr>
            <p:sp>
              <p:nvSpPr>
                <p:cNvPr id="17552" name="Oval 23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53" name="Oval 24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54" name="Oval 25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55" name="Oval 26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56" name="Oval 27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498" name="Group 28"/>
              <p:cNvGrpSpPr>
                <a:grpSpLocks/>
              </p:cNvGrpSpPr>
              <p:nvPr/>
            </p:nvGrpSpPr>
            <p:grpSpPr bwMode="auto">
              <a:xfrm>
                <a:off x="2304" y="2160"/>
                <a:ext cx="528" cy="520"/>
                <a:chOff x="1968" y="2168"/>
                <a:chExt cx="528" cy="520"/>
              </a:xfrm>
            </p:grpSpPr>
            <p:sp>
              <p:nvSpPr>
                <p:cNvPr id="17547" name="Oval 29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48" name="Oval 30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49" name="Oval 31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50" name="Oval 32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51" name="Oval 33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499" name="Group 34"/>
              <p:cNvGrpSpPr>
                <a:grpSpLocks/>
              </p:cNvGrpSpPr>
              <p:nvPr/>
            </p:nvGrpSpPr>
            <p:grpSpPr bwMode="auto">
              <a:xfrm>
                <a:off x="2400" y="2160"/>
                <a:ext cx="528" cy="520"/>
                <a:chOff x="1968" y="2168"/>
                <a:chExt cx="528" cy="520"/>
              </a:xfrm>
            </p:grpSpPr>
            <p:sp>
              <p:nvSpPr>
                <p:cNvPr id="17542" name="Oval 35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43" name="Oval 36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44" name="Oval 37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45" name="Oval 38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46" name="Oval 39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500" name="Group 40"/>
              <p:cNvGrpSpPr>
                <a:grpSpLocks/>
              </p:cNvGrpSpPr>
              <p:nvPr/>
            </p:nvGrpSpPr>
            <p:grpSpPr bwMode="auto">
              <a:xfrm>
                <a:off x="2544" y="2160"/>
                <a:ext cx="528" cy="520"/>
                <a:chOff x="1968" y="2168"/>
                <a:chExt cx="528" cy="520"/>
              </a:xfrm>
            </p:grpSpPr>
            <p:sp>
              <p:nvSpPr>
                <p:cNvPr id="17537" name="Oval 41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38" name="Oval 42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39" name="Oval 43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40" name="Oval 44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41" name="Oval 45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501" name="Group 46"/>
              <p:cNvGrpSpPr>
                <a:grpSpLocks/>
              </p:cNvGrpSpPr>
              <p:nvPr/>
            </p:nvGrpSpPr>
            <p:grpSpPr bwMode="auto">
              <a:xfrm>
                <a:off x="2688" y="2168"/>
                <a:ext cx="528" cy="520"/>
                <a:chOff x="1968" y="2168"/>
                <a:chExt cx="528" cy="520"/>
              </a:xfrm>
            </p:grpSpPr>
            <p:sp>
              <p:nvSpPr>
                <p:cNvPr id="17532" name="Oval 47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33" name="Oval 48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34" name="Oval 49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35" name="Oval 50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36" name="Oval 51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502" name="Group 52"/>
              <p:cNvGrpSpPr>
                <a:grpSpLocks/>
              </p:cNvGrpSpPr>
              <p:nvPr/>
            </p:nvGrpSpPr>
            <p:grpSpPr bwMode="auto">
              <a:xfrm>
                <a:off x="2832" y="2160"/>
                <a:ext cx="528" cy="520"/>
                <a:chOff x="1968" y="2168"/>
                <a:chExt cx="528" cy="520"/>
              </a:xfrm>
            </p:grpSpPr>
            <p:sp>
              <p:nvSpPr>
                <p:cNvPr id="17527" name="Oval 53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28" name="Oval 54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29" name="Oval 55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30" name="Oval 56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31" name="Oval 57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503" name="Group 58"/>
              <p:cNvGrpSpPr>
                <a:grpSpLocks/>
              </p:cNvGrpSpPr>
              <p:nvPr/>
            </p:nvGrpSpPr>
            <p:grpSpPr bwMode="auto">
              <a:xfrm>
                <a:off x="2928" y="2160"/>
                <a:ext cx="528" cy="520"/>
                <a:chOff x="1968" y="2168"/>
                <a:chExt cx="528" cy="520"/>
              </a:xfrm>
            </p:grpSpPr>
            <p:sp>
              <p:nvSpPr>
                <p:cNvPr id="17522" name="Oval 59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23" name="Oval 60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24" name="Oval 61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25" name="Oval 62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26" name="Oval 63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504" name="Group 64"/>
              <p:cNvGrpSpPr>
                <a:grpSpLocks/>
              </p:cNvGrpSpPr>
              <p:nvPr/>
            </p:nvGrpSpPr>
            <p:grpSpPr bwMode="auto">
              <a:xfrm>
                <a:off x="3024" y="2160"/>
                <a:ext cx="528" cy="520"/>
                <a:chOff x="1968" y="2168"/>
                <a:chExt cx="528" cy="520"/>
              </a:xfrm>
            </p:grpSpPr>
            <p:sp>
              <p:nvSpPr>
                <p:cNvPr id="17517" name="Oval 65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18" name="Oval 66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19" name="Oval 67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20" name="Oval 68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21" name="Oval 69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505" name="Group 70"/>
              <p:cNvGrpSpPr>
                <a:grpSpLocks/>
              </p:cNvGrpSpPr>
              <p:nvPr/>
            </p:nvGrpSpPr>
            <p:grpSpPr bwMode="auto">
              <a:xfrm>
                <a:off x="3120" y="2160"/>
                <a:ext cx="528" cy="520"/>
                <a:chOff x="1968" y="2168"/>
                <a:chExt cx="528" cy="520"/>
              </a:xfrm>
            </p:grpSpPr>
            <p:sp>
              <p:nvSpPr>
                <p:cNvPr id="17512" name="Oval 71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13" name="Oval 72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14" name="Oval 73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15" name="Oval 74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16" name="Oval 75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17506" name="Group 76"/>
              <p:cNvGrpSpPr>
                <a:grpSpLocks/>
              </p:cNvGrpSpPr>
              <p:nvPr/>
            </p:nvGrpSpPr>
            <p:grpSpPr bwMode="auto">
              <a:xfrm>
                <a:off x="3264" y="2160"/>
                <a:ext cx="528" cy="520"/>
                <a:chOff x="1968" y="2168"/>
                <a:chExt cx="528" cy="520"/>
              </a:xfrm>
            </p:grpSpPr>
            <p:sp>
              <p:nvSpPr>
                <p:cNvPr id="17507" name="Oval 77"/>
                <p:cNvSpPr>
                  <a:spLocks noChangeArrowheads="1"/>
                </p:cNvSpPr>
                <p:nvPr/>
              </p:nvSpPr>
              <p:spPr bwMode="auto">
                <a:xfrm>
                  <a:off x="2352" y="216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08" name="Oval 78"/>
                <p:cNvSpPr>
                  <a:spLocks noChangeArrowheads="1"/>
                </p:cNvSpPr>
                <p:nvPr/>
              </p:nvSpPr>
              <p:spPr bwMode="auto">
                <a:xfrm>
                  <a:off x="2256" y="225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09" name="Oval 79"/>
                <p:cNvSpPr>
                  <a:spLocks noChangeArrowheads="1"/>
                </p:cNvSpPr>
                <p:nvPr/>
              </p:nvSpPr>
              <p:spPr bwMode="auto">
                <a:xfrm>
                  <a:off x="2160" y="2352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10" name="Oval 80"/>
                <p:cNvSpPr>
                  <a:spLocks noChangeArrowheads="1"/>
                </p:cNvSpPr>
                <p:nvPr/>
              </p:nvSpPr>
              <p:spPr bwMode="auto">
                <a:xfrm>
                  <a:off x="2064" y="2448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7511" name="Oval 81"/>
                <p:cNvSpPr>
                  <a:spLocks noChangeArrowheads="1"/>
                </p:cNvSpPr>
                <p:nvPr/>
              </p:nvSpPr>
              <p:spPr bwMode="auto">
                <a:xfrm>
                  <a:off x="1968" y="2544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/>
                    </a:gs>
                    <a:gs pos="100000">
                      <a:srgbClr val="9966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66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</p:grpSp>
        <p:grpSp>
          <p:nvGrpSpPr>
            <p:cNvPr id="17444" name="Group 86"/>
            <p:cNvGrpSpPr>
              <a:grpSpLocks/>
            </p:cNvGrpSpPr>
            <p:nvPr/>
          </p:nvGrpSpPr>
          <p:grpSpPr bwMode="auto">
            <a:xfrm>
              <a:off x="1981" y="2680"/>
              <a:ext cx="83" cy="216"/>
              <a:chOff x="1981" y="2680"/>
              <a:chExt cx="83" cy="216"/>
            </a:xfrm>
          </p:grpSpPr>
          <p:sp>
            <p:nvSpPr>
              <p:cNvPr id="17493" name="Freeform 83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94" name="Freeform 85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45" name="Group 87"/>
            <p:cNvGrpSpPr>
              <a:grpSpLocks/>
            </p:cNvGrpSpPr>
            <p:nvPr/>
          </p:nvGrpSpPr>
          <p:grpSpPr bwMode="auto">
            <a:xfrm>
              <a:off x="2125" y="2672"/>
              <a:ext cx="83" cy="216"/>
              <a:chOff x="1981" y="2680"/>
              <a:chExt cx="83" cy="216"/>
            </a:xfrm>
          </p:grpSpPr>
          <p:sp>
            <p:nvSpPr>
              <p:cNvPr id="17491" name="Freeform 88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92" name="Freeform 89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46" name="Group 90"/>
            <p:cNvGrpSpPr>
              <a:grpSpLocks/>
            </p:cNvGrpSpPr>
            <p:nvPr/>
          </p:nvGrpSpPr>
          <p:grpSpPr bwMode="auto">
            <a:xfrm>
              <a:off x="2728" y="2664"/>
              <a:ext cx="83" cy="216"/>
              <a:chOff x="1981" y="2680"/>
              <a:chExt cx="83" cy="216"/>
            </a:xfrm>
          </p:grpSpPr>
          <p:sp>
            <p:nvSpPr>
              <p:cNvPr id="17489" name="Freeform 91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90" name="Freeform 92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47" name="Group 93"/>
            <p:cNvGrpSpPr>
              <a:grpSpLocks/>
            </p:cNvGrpSpPr>
            <p:nvPr/>
          </p:nvGrpSpPr>
          <p:grpSpPr bwMode="auto">
            <a:xfrm>
              <a:off x="2576" y="2664"/>
              <a:ext cx="83" cy="216"/>
              <a:chOff x="1981" y="2680"/>
              <a:chExt cx="83" cy="216"/>
            </a:xfrm>
          </p:grpSpPr>
          <p:sp>
            <p:nvSpPr>
              <p:cNvPr id="17487" name="Freeform 94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88" name="Freeform 95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48" name="Group 96"/>
            <p:cNvGrpSpPr>
              <a:grpSpLocks/>
            </p:cNvGrpSpPr>
            <p:nvPr/>
          </p:nvGrpSpPr>
          <p:grpSpPr bwMode="auto">
            <a:xfrm>
              <a:off x="2448" y="2664"/>
              <a:ext cx="83" cy="216"/>
              <a:chOff x="1981" y="2680"/>
              <a:chExt cx="83" cy="216"/>
            </a:xfrm>
          </p:grpSpPr>
          <p:sp>
            <p:nvSpPr>
              <p:cNvPr id="17485" name="Freeform 97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86" name="Freeform 98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49" name="Group 99"/>
            <p:cNvGrpSpPr>
              <a:grpSpLocks/>
            </p:cNvGrpSpPr>
            <p:nvPr/>
          </p:nvGrpSpPr>
          <p:grpSpPr bwMode="auto">
            <a:xfrm>
              <a:off x="2352" y="2656"/>
              <a:ext cx="83" cy="216"/>
              <a:chOff x="1981" y="2680"/>
              <a:chExt cx="83" cy="216"/>
            </a:xfrm>
          </p:grpSpPr>
          <p:sp>
            <p:nvSpPr>
              <p:cNvPr id="17483" name="Freeform 100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84" name="Freeform 101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50" name="Group 102"/>
            <p:cNvGrpSpPr>
              <a:grpSpLocks/>
            </p:cNvGrpSpPr>
            <p:nvPr/>
          </p:nvGrpSpPr>
          <p:grpSpPr bwMode="auto">
            <a:xfrm>
              <a:off x="2240" y="2664"/>
              <a:ext cx="83" cy="216"/>
              <a:chOff x="1981" y="2680"/>
              <a:chExt cx="83" cy="216"/>
            </a:xfrm>
          </p:grpSpPr>
          <p:sp>
            <p:nvSpPr>
              <p:cNvPr id="17481" name="Freeform 103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82" name="Freeform 104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51" name="Group 105"/>
            <p:cNvGrpSpPr>
              <a:grpSpLocks/>
            </p:cNvGrpSpPr>
            <p:nvPr/>
          </p:nvGrpSpPr>
          <p:grpSpPr bwMode="auto">
            <a:xfrm>
              <a:off x="3072" y="2672"/>
              <a:ext cx="83" cy="216"/>
              <a:chOff x="1981" y="2680"/>
              <a:chExt cx="83" cy="216"/>
            </a:xfrm>
          </p:grpSpPr>
          <p:sp>
            <p:nvSpPr>
              <p:cNvPr id="17479" name="Freeform 106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80" name="Freeform 107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52" name="Group 108"/>
            <p:cNvGrpSpPr>
              <a:grpSpLocks/>
            </p:cNvGrpSpPr>
            <p:nvPr/>
          </p:nvGrpSpPr>
          <p:grpSpPr bwMode="auto">
            <a:xfrm>
              <a:off x="2976" y="2688"/>
              <a:ext cx="83" cy="216"/>
              <a:chOff x="1981" y="2680"/>
              <a:chExt cx="83" cy="216"/>
            </a:xfrm>
          </p:grpSpPr>
          <p:sp>
            <p:nvSpPr>
              <p:cNvPr id="17477" name="Freeform 109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8" name="Freeform 110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53" name="Group 111"/>
            <p:cNvGrpSpPr>
              <a:grpSpLocks/>
            </p:cNvGrpSpPr>
            <p:nvPr/>
          </p:nvGrpSpPr>
          <p:grpSpPr bwMode="auto">
            <a:xfrm>
              <a:off x="2864" y="2672"/>
              <a:ext cx="83" cy="216"/>
              <a:chOff x="1981" y="2680"/>
              <a:chExt cx="83" cy="216"/>
            </a:xfrm>
          </p:grpSpPr>
          <p:sp>
            <p:nvSpPr>
              <p:cNvPr id="17475" name="Freeform 112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6" name="Freeform 113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54" name="Group 114"/>
            <p:cNvGrpSpPr>
              <a:grpSpLocks/>
            </p:cNvGrpSpPr>
            <p:nvPr/>
          </p:nvGrpSpPr>
          <p:grpSpPr bwMode="auto">
            <a:xfrm>
              <a:off x="3165" y="2672"/>
              <a:ext cx="83" cy="216"/>
              <a:chOff x="1981" y="2680"/>
              <a:chExt cx="83" cy="216"/>
            </a:xfrm>
          </p:grpSpPr>
          <p:sp>
            <p:nvSpPr>
              <p:cNvPr id="17473" name="Freeform 115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4" name="Freeform 116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55" name="Group 117"/>
            <p:cNvGrpSpPr>
              <a:grpSpLocks/>
            </p:cNvGrpSpPr>
            <p:nvPr/>
          </p:nvGrpSpPr>
          <p:grpSpPr bwMode="auto">
            <a:xfrm>
              <a:off x="3277" y="2664"/>
              <a:ext cx="83" cy="216"/>
              <a:chOff x="1981" y="2680"/>
              <a:chExt cx="83" cy="216"/>
            </a:xfrm>
          </p:grpSpPr>
          <p:sp>
            <p:nvSpPr>
              <p:cNvPr id="17471" name="Freeform 118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2" name="Freeform 119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56" name="Group 120"/>
            <p:cNvGrpSpPr>
              <a:grpSpLocks/>
            </p:cNvGrpSpPr>
            <p:nvPr/>
          </p:nvGrpSpPr>
          <p:grpSpPr bwMode="auto">
            <a:xfrm>
              <a:off x="3456" y="2544"/>
              <a:ext cx="83" cy="216"/>
              <a:chOff x="1981" y="2680"/>
              <a:chExt cx="83" cy="216"/>
            </a:xfrm>
          </p:grpSpPr>
          <p:sp>
            <p:nvSpPr>
              <p:cNvPr id="17469" name="Freeform 121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0" name="Freeform 122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57" name="Group 123"/>
            <p:cNvGrpSpPr>
              <a:grpSpLocks/>
            </p:cNvGrpSpPr>
            <p:nvPr/>
          </p:nvGrpSpPr>
          <p:grpSpPr bwMode="auto">
            <a:xfrm>
              <a:off x="3536" y="2464"/>
              <a:ext cx="83" cy="216"/>
              <a:chOff x="1981" y="2680"/>
              <a:chExt cx="83" cy="216"/>
            </a:xfrm>
          </p:grpSpPr>
          <p:sp>
            <p:nvSpPr>
              <p:cNvPr id="17467" name="Freeform 124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8" name="Freeform 125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58" name="Group 126"/>
            <p:cNvGrpSpPr>
              <a:grpSpLocks/>
            </p:cNvGrpSpPr>
            <p:nvPr/>
          </p:nvGrpSpPr>
          <p:grpSpPr bwMode="auto">
            <a:xfrm>
              <a:off x="3616" y="2384"/>
              <a:ext cx="83" cy="216"/>
              <a:chOff x="1981" y="2680"/>
              <a:chExt cx="83" cy="216"/>
            </a:xfrm>
          </p:grpSpPr>
          <p:sp>
            <p:nvSpPr>
              <p:cNvPr id="17465" name="Freeform 127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6" name="Freeform 128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59" name="Group 129"/>
            <p:cNvGrpSpPr>
              <a:grpSpLocks/>
            </p:cNvGrpSpPr>
            <p:nvPr/>
          </p:nvGrpSpPr>
          <p:grpSpPr bwMode="auto">
            <a:xfrm>
              <a:off x="3720" y="2288"/>
              <a:ext cx="83" cy="216"/>
              <a:chOff x="1981" y="2680"/>
              <a:chExt cx="83" cy="216"/>
            </a:xfrm>
          </p:grpSpPr>
          <p:sp>
            <p:nvSpPr>
              <p:cNvPr id="17463" name="Freeform 130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4" name="Freeform 131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60" name="Group 132"/>
            <p:cNvGrpSpPr>
              <a:grpSpLocks/>
            </p:cNvGrpSpPr>
            <p:nvPr/>
          </p:nvGrpSpPr>
          <p:grpSpPr bwMode="auto">
            <a:xfrm>
              <a:off x="3373" y="2592"/>
              <a:ext cx="83" cy="216"/>
              <a:chOff x="1981" y="2680"/>
              <a:chExt cx="83" cy="216"/>
            </a:xfrm>
          </p:grpSpPr>
          <p:sp>
            <p:nvSpPr>
              <p:cNvPr id="17461" name="Freeform 133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2" name="Freeform 134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61464" name="Group 638"/>
          <p:cNvGrpSpPr>
            <a:grpSpLocks/>
          </p:cNvGrpSpPr>
          <p:nvPr/>
        </p:nvGrpSpPr>
        <p:grpSpPr bwMode="auto">
          <a:xfrm>
            <a:off x="5219700" y="4538663"/>
            <a:ext cx="228600" cy="571500"/>
            <a:chOff x="4032" y="1824"/>
            <a:chExt cx="144" cy="360"/>
          </a:xfrm>
        </p:grpSpPr>
        <p:sp>
          <p:nvSpPr>
            <p:cNvPr id="17439" name="Oval 387"/>
            <p:cNvSpPr>
              <a:spLocks noChangeArrowheads="1"/>
            </p:cNvSpPr>
            <p:nvPr/>
          </p:nvSpPr>
          <p:spPr bwMode="auto">
            <a:xfrm>
              <a:off x="4032" y="1824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9966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7440" name="Group 632"/>
            <p:cNvGrpSpPr>
              <a:grpSpLocks/>
            </p:cNvGrpSpPr>
            <p:nvPr/>
          </p:nvGrpSpPr>
          <p:grpSpPr bwMode="auto">
            <a:xfrm>
              <a:off x="4080" y="1968"/>
              <a:ext cx="83" cy="216"/>
              <a:chOff x="1981" y="2680"/>
              <a:chExt cx="83" cy="216"/>
            </a:xfrm>
          </p:grpSpPr>
          <p:sp>
            <p:nvSpPr>
              <p:cNvPr id="17441" name="Freeform 633"/>
              <p:cNvSpPr>
                <a:spLocks/>
              </p:cNvSpPr>
              <p:nvPr/>
            </p:nvSpPr>
            <p:spPr bwMode="auto">
              <a:xfrm>
                <a:off x="1981" y="2680"/>
                <a:ext cx="35" cy="216"/>
              </a:xfrm>
              <a:custGeom>
                <a:avLst/>
                <a:gdLst>
                  <a:gd name="T0" fmla="*/ 35 w 35"/>
                  <a:gd name="T1" fmla="*/ 0 h 216"/>
                  <a:gd name="T2" fmla="*/ 11 w 35"/>
                  <a:gd name="T3" fmla="*/ 128 h 216"/>
                  <a:gd name="T4" fmla="*/ 19 w 35"/>
                  <a:gd name="T5" fmla="*/ 168 h 216"/>
                  <a:gd name="T6" fmla="*/ 3 w 35"/>
                  <a:gd name="T7" fmla="*/ 192 h 216"/>
                  <a:gd name="T8" fmla="*/ 3 w 35"/>
                  <a:gd name="T9" fmla="*/ 216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6"/>
                  <a:gd name="T17" fmla="*/ 35 w 35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6">
                    <a:moveTo>
                      <a:pt x="35" y="0"/>
                    </a:moveTo>
                    <a:cubicBezTo>
                      <a:pt x="29" y="44"/>
                      <a:pt x="25" y="86"/>
                      <a:pt x="11" y="128"/>
                    </a:cubicBezTo>
                    <a:cubicBezTo>
                      <a:pt x="14" y="141"/>
                      <a:pt x="21" y="155"/>
                      <a:pt x="19" y="168"/>
                    </a:cubicBezTo>
                    <a:cubicBezTo>
                      <a:pt x="18" y="178"/>
                      <a:pt x="6" y="183"/>
                      <a:pt x="3" y="192"/>
                    </a:cubicBezTo>
                    <a:cubicBezTo>
                      <a:pt x="0" y="200"/>
                      <a:pt x="3" y="208"/>
                      <a:pt x="3" y="21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2" name="Freeform 634"/>
              <p:cNvSpPr>
                <a:spLocks/>
              </p:cNvSpPr>
              <p:nvPr/>
            </p:nvSpPr>
            <p:spPr bwMode="auto">
              <a:xfrm>
                <a:off x="2024" y="2680"/>
                <a:ext cx="40" cy="200"/>
              </a:xfrm>
              <a:custGeom>
                <a:avLst/>
                <a:gdLst>
                  <a:gd name="T0" fmla="*/ 0 w 40"/>
                  <a:gd name="T1" fmla="*/ 0 h 200"/>
                  <a:gd name="T2" fmla="*/ 24 w 40"/>
                  <a:gd name="T3" fmla="*/ 88 h 200"/>
                  <a:gd name="T4" fmla="*/ 32 w 40"/>
                  <a:gd name="T5" fmla="*/ 112 h 200"/>
                  <a:gd name="T6" fmla="*/ 40 w 40"/>
                  <a:gd name="T7" fmla="*/ 200 h 2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0"/>
                  <a:gd name="T14" fmla="*/ 40 w 40"/>
                  <a:gd name="T15" fmla="*/ 200 h 2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0">
                    <a:moveTo>
                      <a:pt x="0" y="0"/>
                    </a:moveTo>
                    <a:cubicBezTo>
                      <a:pt x="11" y="57"/>
                      <a:pt x="4" y="27"/>
                      <a:pt x="24" y="88"/>
                    </a:cubicBezTo>
                    <a:cubicBezTo>
                      <a:pt x="27" y="96"/>
                      <a:pt x="32" y="112"/>
                      <a:pt x="32" y="112"/>
                    </a:cubicBezTo>
                    <a:cubicBezTo>
                      <a:pt x="40" y="195"/>
                      <a:pt x="40" y="165"/>
                      <a:pt x="40" y="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879" name="Text Box 639"/>
          <p:cNvSpPr txBox="1">
            <a:spLocks noChangeArrowheads="1"/>
          </p:cNvSpPr>
          <p:nvPr/>
        </p:nvSpPr>
        <p:spPr bwMode="auto">
          <a:xfrm>
            <a:off x="6858000" y="4995863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Phospholipid</a:t>
            </a:r>
          </a:p>
        </p:txBody>
      </p:sp>
      <p:sp>
        <p:nvSpPr>
          <p:cNvPr id="10880" name="Text Box 640"/>
          <p:cNvSpPr txBox="1">
            <a:spLocks noChangeArrowheads="1"/>
          </p:cNvSpPr>
          <p:nvPr/>
        </p:nvSpPr>
        <p:spPr bwMode="auto">
          <a:xfrm>
            <a:off x="6400800" y="4310063"/>
            <a:ext cx="243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Hydrophilic</a:t>
            </a: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>
                <a:effectLst>
                  <a:outerShdw blurRad="38100" dist="38100" dir="2700000" algn="tl">
                    <a:srgbClr val="C0C0C0"/>
                  </a:outerShdw>
                </a:effectLst>
              </a:rPr>
              <a:t>مُحب للماء</a:t>
            </a:r>
            <a:endParaRPr lang="en-GB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881" name="Text Box 641"/>
          <p:cNvSpPr txBox="1">
            <a:spLocks noChangeArrowheads="1"/>
          </p:cNvSpPr>
          <p:nvPr/>
        </p:nvSpPr>
        <p:spPr bwMode="auto">
          <a:xfrm>
            <a:off x="6172200" y="5910263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Hydrophobic</a:t>
            </a: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>
                <a:effectLst>
                  <a:outerShdw blurRad="38100" dist="38100" dir="2700000" algn="tl">
                    <a:srgbClr val="C0C0C0"/>
                  </a:outerShdw>
                </a:effectLst>
              </a:rPr>
              <a:t>كاره  للماء</a:t>
            </a:r>
            <a:endParaRPr lang="en-GB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1466" name="Group 647"/>
          <p:cNvGrpSpPr>
            <a:grpSpLocks/>
          </p:cNvGrpSpPr>
          <p:nvPr/>
        </p:nvGrpSpPr>
        <p:grpSpPr bwMode="auto">
          <a:xfrm>
            <a:off x="5257800" y="4600576"/>
            <a:ext cx="1600200" cy="1371600"/>
            <a:chOff x="3168" y="1488"/>
            <a:chExt cx="1008" cy="864"/>
          </a:xfrm>
        </p:grpSpPr>
        <p:sp>
          <p:nvSpPr>
            <p:cNvPr id="17435" name="Line 642"/>
            <p:cNvSpPr>
              <a:spLocks noChangeShapeType="1"/>
            </p:cNvSpPr>
            <p:nvPr/>
          </p:nvSpPr>
          <p:spPr bwMode="auto">
            <a:xfrm flipH="1">
              <a:off x="3264" y="1488"/>
              <a:ext cx="576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6" name="Line 643"/>
            <p:cNvSpPr>
              <a:spLocks noChangeShapeType="1"/>
            </p:cNvSpPr>
            <p:nvPr/>
          </p:nvSpPr>
          <p:spPr bwMode="auto">
            <a:xfrm flipH="1" flipV="1">
              <a:off x="3168" y="1968"/>
              <a:ext cx="576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7" name="Line 645"/>
            <p:cNvSpPr>
              <a:spLocks noChangeShapeType="1"/>
            </p:cNvSpPr>
            <p:nvPr/>
          </p:nvSpPr>
          <p:spPr bwMode="auto">
            <a:xfrm>
              <a:off x="3840" y="1488"/>
              <a:ext cx="192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8" name="Line 646"/>
            <p:cNvSpPr>
              <a:spLocks noChangeShapeType="1"/>
            </p:cNvSpPr>
            <p:nvPr/>
          </p:nvSpPr>
          <p:spPr bwMode="auto">
            <a:xfrm flipV="1">
              <a:off x="3792" y="2064"/>
              <a:ext cx="384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1467" name="Group 650"/>
          <p:cNvGrpSpPr>
            <a:grpSpLocks/>
          </p:cNvGrpSpPr>
          <p:nvPr/>
        </p:nvGrpSpPr>
        <p:grpSpPr bwMode="auto">
          <a:xfrm>
            <a:off x="2895600" y="5300663"/>
            <a:ext cx="1676400" cy="990600"/>
            <a:chOff x="1680" y="1968"/>
            <a:chExt cx="1056" cy="624"/>
          </a:xfrm>
        </p:grpSpPr>
        <p:sp>
          <p:nvSpPr>
            <p:cNvPr id="17433" name="AutoShape 648"/>
            <p:cNvSpPr>
              <a:spLocks noChangeArrowheads="1"/>
            </p:cNvSpPr>
            <p:nvPr/>
          </p:nvSpPr>
          <p:spPr bwMode="auto">
            <a:xfrm>
              <a:off x="2448" y="1968"/>
              <a:ext cx="288" cy="62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66"/>
                </a:gs>
                <a:gs pos="100000">
                  <a:srgbClr val="660066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7434" name="AutoShape 649"/>
            <p:cNvSpPr>
              <a:spLocks noChangeArrowheads="1"/>
            </p:cNvSpPr>
            <p:nvPr/>
          </p:nvSpPr>
          <p:spPr bwMode="auto">
            <a:xfrm>
              <a:off x="1680" y="1968"/>
              <a:ext cx="288" cy="62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66"/>
                </a:gs>
                <a:gs pos="100000">
                  <a:srgbClr val="660066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61468" name="Group 655"/>
          <p:cNvGrpSpPr>
            <a:grpSpLocks/>
          </p:cNvGrpSpPr>
          <p:nvPr/>
        </p:nvGrpSpPr>
        <p:grpSpPr bwMode="auto">
          <a:xfrm>
            <a:off x="3124200" y="5805488"/>
            <a:ext cx="1143000" cy="1052512"/>
            <a:chOff x="1824" y="2448"/>
            <a:chExt cx="720" cy="663"/>
          </a:xfrm>
        </p:grpSpPr>
        <p:sp>
          <p:nvSpPr>
            <p:cNvPr id="10892" name="Text Box 652"/>
            <p:cNvSpPr txBox="1">
              <a:spLocks noChangeArrowheads="1"/>
            </p:cNvSpPr>
            <p:nvPr/>
          </p:nvSpPr>
          <p:spPr bwMode="auto">
            <a:xfrm>
              <a:off x="1824" y="2880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Proteins</a:t>
              </a:r>
            </a:p>
          </p:txBody>
        </p:sp>
        <p:sp>
          <p:nvSpPr>
            <p:cNvPr id="17431" name="Line 653"/>
            <p:cNvSpPr>
              <a:spLocks noChangeShapeType="1"/>
            </p:cNvSpPr>
            <p:nvPr/>
          </p:nvSpPr>
          <p:spPr bwMode="auto">
            <a:xfrm flipV="1">
              <a:off x="2256" y="2448"/>
              <a:ext cx="288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2" name="Line 654"/>
            <p:cNvSpPr>
              <a:spLocks noChangeShapeType="1"/>
            </p:cNvSpPr>
            <p:nvPr/>
          </p:nvSpPr>
          <p:spPr bwMode="auto">
            <a:xfrm flipH="1" flipV="1">
              <a:off x="1824" y="2448"/>
              <a:ext cx="288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717" name="Line 277"/>
          <p:cNvSpPr>
            <a:spLocks noChangeShapeType="1"/>
          </p:cNvSpPr>
          <p:nvPr/>
        </p:nvSpPr>
        <p:spPr bwMode="auto">
          <a:xfrm>
            <a:off x="3124200" y="2071688"/>
            <a:ext cx="1219200" cy="2514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>
            <a:glow rad="101600">
              <a:srgbClr val="0000FF">
                <a:alpha val="6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79" name="Group 27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8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81" name="Picture 28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2" name="Picture 28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1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5.55556E-6 L 0.15834 0.06667 " pathEditMode="relative" ptsTypes="AA">
                                      <p:cBhvr>
                                        <p:cTn id="27" dur="2000" fill="hold"/>
                                        <p:tgtEl>
                                          <p:spTgt spid="614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1000"/>
                                        <p:tgtEl>
                                          <p:spTgt spid="61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61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79" grpId="0"/>
      <p:bldP spid="10880" grpId="0"/>
      <p:bldP spid="1088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A325F29-F62B-49B4-A77D-405D5E825168}" type="slidenum">
              <a:rPr lang="ar-SA" altLang="en-US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GB" altLang="en-US" sz="1400" smtClean="0"/>
          </a:p>
        </p:txBody>
      </p:sp>
      <p:graphicFrame>
        <p:nvGraphicFramePr>
          <p:cNvPr id="1126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593102"/>
              </p:ext>
            </p:extLst>
          </p:nvPr>
        </p:nvGraphicFramePr>
        <p:xfrm>
          <a:off x="228600" y="1600200"/>
          <a:ext cx="8763000" cy="5038726"/>
        </p:xfrm>
        <a:graphic>
          <a:graphicData uri="http://schemas.openxmlformats.org/drawingml/2006/table">
            <a:tbl>
              <a:tblPr/>
              <a:tblGrid>
                <a:gridCol w="1600200"/>
                <a:gridCol w="3581400"/>
                <a:gridCol w="3581400"/>
              </a:tblGrid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Term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Prokaryotes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Eukaryotes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Size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1-10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µm in diameter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10-100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µm in diameter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Cell wall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Existed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plant cell (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not animal cell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76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nucleus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 nuclear envelope but Nucleoid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True nucleus exists with nuclear envelope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76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DNA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 fibre in the 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nucleoid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region (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plasmids in some cases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 Chromatin (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DNA and protein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76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Specialized Organells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Most of them are absent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All are existed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76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Cell division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By Binary Fission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Meiotic and/or Mitotic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1300" name="Text Box 36"/>
          <p:cNvSpPr txBox="1">
            <a:spLocks noChangeArrowheads="1"/>
          </p:cNvSpPr>
          <p:nvPr/>
        </p:nvSpPr>
        <p:spPr bwMode="auto">
          <a:xfrm>
            <a:off x="2362200" y="76200"/>
            <a:ext cx="4495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Comparison between Prokaryotes and Eukaryotes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Quiz1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E50A4-2EAE-4474-B124-D3BB2AE57C25}" type="slidenum">
              <a:rPr lang="ar-SA" smtClean="0"/>
              <a:pPr>
                <a:defRPr/>
              </a:pPr>
              <a:t>18</a:t>
            </a:fld>
            <a:endParaRPr lang="en-GB"/>
          </a:p>
        </p:txBody>
      </p:sp>
      <p:pic>
        <p:nvPicPr>
          <p:cNvPr id="30" name="Picture 2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2" name="Picture 31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344837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79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76200"/>
            <a:ext cx="5943600" cy="6096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GB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Microtubules and microfilaments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2057400" y="457200"/>
            <a:ext cx="48768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Cytoskeleton</a:t>
            </a:r>
            <a:r>
              <a:rPr lang="en-GB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الهيكل الخلو</a:t>
            </a:r>
            <a:r>
              <a:rPr lang="ar-SA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endParaRPr lang="en-GB" sz="20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076" name="Group 19"/>
          <p:cNvGrpSpPr>
            <a:grpSpLocks/>
          </p:cNvGrpSpPr>
          <p:nvPr/>
        </p:nvGrpSpPr>
        <p:grpSpPr bwMode="auto">
          <a:xfrm>
            <a:off x="152400" y="2514600"/>
            <a:ext cx="6545263" cy="4067175"/>
            <a:chOff x="1021" y="1422"/>
            <a:chExt cx="4123" cy="2562"/>
          </a:xfrm>
        </p:grpSpPr>
        <p:pic>
          <p:nvPicPr>
            <p:cNvPr id="3081" name="Picture 9"/>
            <p:cNvPicPr>
              <a:picLocks noChangeAspect="1" noChangeArrowheads="1"/>
            </p:cNvPicPr>
            <p:nvPr/>
          </p:nvPicPr>
          <p:blipFill>
            <a:blip r:embed="rId3">
              <a:lum bright="6000" contrast="-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847"/>
            <a:stretch>
              <a:fillRect/>
            </a:stretch>
          </p:blipFill>
          <p:spPr bwMode="auto">
            <a:xfrm>
              <a:off x="1021" y="1506"/>
              <a:ext cx="4123" cy="2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3986" y="3522"/>
              <a:ext cx="1158" cy="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3083" name="Rectangle 11"/>
            <p:cNvSpPr>
              <a:spLocks noChangeArrowheads="1"/>
            </p:cNvSpPr>
            <p:nvPr/>
          </p:nvSpPr>
          <p:spPr bwMode="auto">
            <a:xfrm>
              <a:off x="3569" y="1422"/>
              <a:ext cx="1158" cy="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3084" name="Rectangle 13"/>
            <p:cNvSpPr>
              <a:spLocks noChangeArrowheads="1"/>
            </p:cNvSpPr>
            <p:nvPr/>
          </p:nvSpPr>
          <p:spPr bwMode="auto">
            <a:xfrm rot="5400000">
              <a:off x="867" y="2593"/>
              <a:ext cx="1050" cy="5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3085" name="Rectangle 14"/>
            <p:cNvSpPr>
              <a:spLocks noChangeArrowheads="1"/>
            </p:cNvSpPr>
            <p:nvPr/>
          </p:nvSpPr>
          <p:spPr bwMode="auto">
            <a:xfrm>
              <a:off x="1438" y="1464"/>
              <a:ext cx="1158" cy="42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3086" name="Rectangle 15"/>
            <p:cNvSpPr>
              <a:spLocks noChangeArrowheads="1"/>
            </p:cNvSpPr>
            <p:nvPr/>
          </p:nvSpPr>
          <p:spPr bwMode="auto">
            <a:xfrm>
              <a:off x="1114" y="1842"/>
              <a:ext cx="741" cy="2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3087" name="Rectangle 12"/>
            <p:cNvSpPr>
              <a:spLocks noChangeArrowheads="1"/>
            </p:cNvSpPr>
            <p:nvPr/>
          </p:nvSpPr>
          <p:spPr bwMode="auto">
            <a:xfrm rot="-2271445">
              <a:off x="2663" y="3060"/>
              <a:ext cx="1874" cy="61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76200" y="1524000"/>
            <a:ext cx="8991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marL="342900" indent="-342900" eaLnBrk="0" hangingPunct="0"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 network of fibres</a:t>
            </a:r>
            <a:r>
              <a:rPr lang="en-GB" sz="2000" b="1" dirty="0" smtClean="0"/>
              <a:t> </a:t>
            </a:r>
            <a:r>
              <a:rPr lang="ar-EG" sz="1600" dirty="0" smtClean="0"/>
              <a:t>شبكة من الالياف</a:t>
            </a:r>
            <a:r>
              <a:rPr lang="en-GB" sz="2000" b="1" dirty="0" smtClean="0"/>
              <a:t> that p</a:t>
            </a:r>
            <a:r>
              <a:rPr lang="en-US" altLang="en-US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rovide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structural support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تدعيم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to the cell. The cytoskeleton also functions in </a:t>
            </a:r>
            <a:r>
              <a:rPr lang="en-US" alt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 motility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تحرك الخلية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and regulation.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4724400" y="3048000"/>
            <a:ext cx="4267200" cy="35814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It is made up of 3 types of fibers</a:t>
            </a:r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Microfilaments</a:t>
            </a:r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Microtubules</a:t>
            </a:r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Intermediate filaments</a:t>
            </a:r>
          </a:p>
          <a:p>
            <a:pPr lvl="1">
              <a:lnSpc>
                <a:spcPct val="80000"/>
              </a:lnSpc>
              <a:buFontTx/>
              <a:buNone/>
              <a:defRPr/>
            </a:pPr>
            <a:endParaRPr lang="en-US" sz="18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It has 3 main functions: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Provides mechanical support of the cell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keeps organelles in their fixed locations.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Helps move materials within the cell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Plays a major role in cell motility</a:t>
            </a:r>
            <a:endParaRPr lang="en-US" sz="18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152400"/>
            <a:ext cx="4343400" cy="762000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Cytoskeleton</a:t>
            </a:r>
          </a:p>
        </p:txBody>
      </p:sp>
      <p:grpSp>
        <p:nvGrpSpPr>
          <p:cNvPr id="4099" name="Group 5"/>
          <p:cNvGrpSpPr>
            <a:grpSpLocks/>
          </p:cNvGrpSpPr>
          <p:nvPr/>
        </p:nvGrpSpPr>
        <p:grpSpPr bwMode="auto">
          <a:xfrm>
            <a:off x="152400" y="1344613"/>
            <a:ext cx="8839200" cy="4751387"/>
            <a:chOff x="96" y="576"/>
            <a:chExt cx="5568" cy="2993"/>
          </a:xfrm>
        </p:grpSpPr>
        <p:pic>
          <p:nvPicPr>
            <p:cNvPr id="4102" name="Picture 3" descr="05_2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333" b="14999"/>
            <a:stretch>
              <a:fillRect/>
            </a:stretch>
          </p:blipFill>
          <p:spPr bwMode="auto">
            <a:xfrm>
              <a:off x="96" y="576"/>
              <a:ext cx="5568" cy="2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156" name="Rectangle 4"/>
            <p:cNvSpPr>
              <a:spLocks noChangeArrowheads="1"/>
            </p:cNvSpPr>
            <p:nvPr/>
          </p:nvSpPr>
          <p:spPr bwMode="auto">
            <a:xfrm>
              <a:off x="3120" y="2943"/>
              <a:ext cx="1585" cy="3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26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Microfilaments</a:t>
              </a:r>
              <a:endPara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973137"/>
            <a:ext cx="4191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GB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Cytoskeleton</a:t>
            </a:r>
            <a:endParaRPr lang="en-GB" sz="2000" b="1" dirty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295400" y="2054225"/>
            <a:ext cx="6096000" cy="914400"/>
            <a:chOff x="960" y="576"/>
            <a:chExt cx="3840" cy="576"/>
          </a:xfrm>
        </p:grpSpPr>
        <p:sp>
          <p:nvSpPr>
            <p:cNvPr id="5143" name="Line 5"/>
            <p:cNvSpPr>
              <a:spLocks noChangeShapeType="1"/>
            </p:cNvSpPr>
            <p:nvPr/>
          </p:nvSpPr>
          <p:spPr bwMode="auto">
            <a:xfrm>
              <a:off x="2832" y="576"/>
              <a:ext cx="0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Line 6"/>
            <p:cNvSpPr>
              <a:spLocks noChangeShapeType="1"/>
            </p:cNvSpPr>
            <p:nvPr/>
          </p:nvSpPr>
          <p:spPr bwMode="auto">
            <a:xfrm>
              <a:off x="960" y="864"/>
              <a:ext cx="3840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Line 7"/>
            <p:cNvSpPr>
              <a:spLocks noChangeShapeType="1"/>
            </p:cNvSpPr>
            <p:nvPr/>
          </p:nvSpPr>
          <p:spPr bwMode="auto">
            <a:xfrm>
              <a:off x="960" y="864"/>
              <a:ext cx="0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Line 8"/>
            <p:cNvSpPr>
              <a:spLocks noChangeShapeType="1"/>
            </p:cNvSpPr>
            <p:nvPr/>
          </p:nvSpPr>
          <p:spPr bwMode="auto">
            <a:xfrm>
              <a:off x="2832" y="864"/>
              <a:ext cx="0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Line 9"/>
            <p:cNvSpPr>
              <a:spLocks noChangeShapeType="1"/>
            </p:cNvSpPr>
            <p:nvPr/>
          </p:nvSpPr>
          <p:spPr bwMode="auto">
            <a:xfrm>
              <a:off x="4800" y="864"/>
              <a:ext cx="0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" y="4964112"/>
            <a:ext cx="259080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GB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Responsible for cell motility, and separation of chromosomes during cell division.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en-GB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</a:rPr>
              <a:t>Tubulin</a:t>
            </a:r>
            <a:r>
              <a:rPr lang="en-GB" dirty="0">
                <a:solidFill>
                  <a:srgbClr val="FF0000"/>
                </a:solidFill>
              </a:rPr>
              <a:t> protein</a:t>
            </a:r>
            <a:r>
              <a:rPr lang="en-GB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3352800" y="5040312"/>
            <a:ext cx="22860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GB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Support cell motility and transport materials within the cell.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en-GB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GB">
                <a:solidFill>
                  <a:srgbClr val="FF0000"/>
                </a:solidFill>
              </a:rPr>
              <a:t>Actin protein</a:t>
            </a:r>
            <a:r>
              <a:rPr lang="en-GB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6248400" y="5040312"/>
            <a:ext cx="2438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GB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Reinforcing the cell shape and fixing position of organelles.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en-GB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GB">
                <a:solidFill>
                  <a:srgbClr val="FF0000"/>
                </a:solidFill>
              </a:rPr>
              <a:t>Fibrous protein</a:t>
            </a:r>
            <a:r>
              <a:rPr lang="en-GB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81000" y="3030537"/>
            <a:ext cx="8001000" cy="1066800"/>
            <a:chOff x="288" y="1440"/>
            <a:chExt cx="5040" cy="624"/>
          </a:xfrm>
        </p:grpSpPr>
        <p:sp>
          <p:nvSpPr>
            <p:cNvPr id="6156" name="Oval 12"/>
            <p:cNvSpPr>
              <a:spLocks noChangeArrowheads="1"/>
            </p:cNvSpPr>
            <p:nvPr/>
          </p:nvSpPr>
          <p:spPr bwMode="auto">
            <a:xfrm>
              <a:off x="2112" y="1488"/>
              <a:ext cx="1248" cy="57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tx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GB" sz="2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Microfilaments</a:t>
              </a:r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>
              <a:off x="4080" y="1440"/>
              <a:ext cx="1248" cy="57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tx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 eaLnBrk="1" hangingPunct="1">
                <a:lnSpc>
                  <a:spcPct val="80000"/>
                </a:lnSpc>
                <a:defRPr/>
              </a:pPr>
              <a:r>
                <a:rPr lang="en-GB" sz="2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Intermediate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lang="en-GB" sz="2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filaments</a:t>
              </a:r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auto">
            <a:xfrm>
              <a:off x="288" y="1488"/>
              <a:ext cx="1248" cy="57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tx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Microtubules </a:t>
              </a: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609600" y="4173537"/>
            <a:ext cx="7772400" cy="762000"/>
            <a:chOff x="432" y="2160"/>
            <a:chExt cx="4896" cy="480"/>
          </a:xfrm>
        </p:grpSpPr>
        <p:sp>
          <p:nvSpPr>
            <p:cNvPr id="5134" name="Text Box 14"/>
            <p:cNvSpPr txBox="1">
              <a:spLocks noChangeArrowheads="1"/>
            </p:cNvSpPr>
            <p:nvPr/>
          </p:nvSpPr>
          <p:spPr bwMode="auto">
            <a:xfrm>
              <a:off x="576" y="2160"/>
              <a:ext cx="7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Thick</a:t>
              </a:r>
            </a:p>
          </p:txBody>
        </p:sp>
        <p:sp>
          <p:nvSpPr>
            <p:cNvPr id="5135" name="Text Box 15"/>
            <p:cNvSpPr txBox="1">
              <a:spLocks noChangeArrowheads="1"/>
            </p:cNvSpPr>
            <p:nvPr/>
          </p:nvSpPr>
          <p:spPr bwMode="auto">
            <a:xfrm>
              <a:off x="2352" y="2160"/>
              <a:ext cx="7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Thin</a:t>
              </a:r>
            </a:p>
          </p:txBody>
        </p:sp>
        <p:sp>
          <p:nvSpPr>
            <p:cNvPr id="5136" name="Text Box 16"/>
            <p:cNvSpPr txBox="1">
              <a:spLocks noChangeArrowheads="1"/>
            </p:cNvSpPr>
            <p:nvPr/>
          </p:nvSpPr>
          <p:spPr bwMode="auto">
            <a:xfrm>
              <a:off x="4416" y="2160"/>
              <a:ext cx="7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800" b="1"/>
                <a:t>Middle</a:t>
              </a:r>
            </a:p>
          </p:txBody>
        </p:sp>
        <p:sp>
          <p:nvSpPr>
            <p:cNvPr id="6165" name="Text Box 21"/>
            <p:cNvSpPr txBox="1">
              <a:spLocks noChangeArrowheads="1"/>
            </p:cNvSpPr>
            <p:nvPr/>
          </p:nvSpPr>
          <p:spPr bwMode="auto">
            <a:xfrm>
              <a:off x="432" y="2304"/>
              <a:ext cx="10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  <a:defRPr/>
              </a:pPr>
              <a:r>
                <a:rPr lang="ar-EG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سميكة</a:t>
              </a:r>
              <a:endParaRPr lang="en-GB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6166" name="Text Box 22"/>
            <p:cNvSpPr txBox="1">
              <a:spLocks noChangeArrowheads="1"/>
            </p:cNvSpPr>
            <p:nvPr/>
          </p:nvSpPr>
          <p:spPr bwMode="auto">
            <a:xfrm>
              <a:off x="2256" y="2352"/>
              <a:ext cx="10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  <a:defRPr/>
              </a:pPr>
              <a:r>
                <a:rPr lang="ar-EG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رفيعة</a:t>
              </a:r>
              <a:endParaRPr lang="en-GB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6167" name="Text Box 23"/>
            <p:cNvSpPr txBox="1">
              <a:spLocks noChangeArrowheads="1"/>
            </p:cNvSpPr>
            <p:nvPr/>
          </p:nvSpPr>
          <p:spPr bwMode="auto">
            <a:xfrm>
              <a:off x="4320" y="2352"/>
              <a:ext cx="10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  <a:defRPr/>
              </a:pPr>
              <a:r>
                <a:rPr lang="ar-EG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متوسطة</a:t>
              </a:r>
              <a:endParaRPr lang="en-GB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533400" y="3667125"/>
            <a:ext cx="7467600" cy="392112"/>
            <a:chOff x="384" y="1824"/>
            <a:chExt cx="4704" cy="247"/>
          </a:xfrm>
        </p:grpSpPr>
        <p:sp>
          <p:nvSpPr>
            <p:cNvPr id="6170" name="Text Box 26"/>
            <p:cNvSpPr txBox="1">
              <a:spLocks noChangeArrowheads="1"/>
            </p:cNvSpPr>
            <p:nvPr/>
          </p:nvSpPr>
          <p:spPr bwMode="auto">
            <a:xfrm>
              <a:off x="384" y="1840"/>
              <a:ext cx="8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rtl="1" eaLnBrk="1" hangingPunct="1">
                <a:spcBef>
                  <a:spcPct val="50000"/>
                </a:spcBef>
                <a:defRPr/>
              </a:pPr>
              <a:r>
                <a:rPr lang="ar-EG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أنيبيبات دقيقة</a:t>
              </a:r>
              <a:endParaRPr lang="en-GB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6171" name="Text Box 27"/>
            <p:cNvSpPr txBox="1">
              <a:spLocks noChangeArrowheads="1"/>
            </p:cNvSpPr>
            <p:nvPr/>
          </p:nvSpPr>
          <p:spPr bwMode="auto">
            <a:xfrm>
              <a:off x="2240" y="1832"/>
              <a:ext cx="8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rtl="1" eaLnBrk="1" hangingPunct="1">
                <a:spcBef>
                  <a:spcPct val="50000"/>
                </a:spcBef>
                <a:defRPr/>
              </a:pPr>
              <a:r>
                <a:rPr lang="ar-EG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ألياف دقيقة</a:t>
              </a:r>
              <a:endParaRPr lang="en-GB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6172" name="Text Box 28"/>
            <p:cNvSpPr txBox="1">
              <a:spLocks noChangeArrowheads="1"/>
            </p:cNvSpPr>
            <p:nvPr/>
          </p:nvSpPr>
          <p:spPr bwMode="auto">
            <a:xfrm>
              <a:off x="4272" y="1824"/>
              <a:ext cx="8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rtl="1" eaLnBrk="1" hangingPunct="1">
                <a:spcBef>
                  <a:spcPct val="50000"/>
                </a:spcBef>
                <a:defRPr/>
              </a:pPr>
              <a:r>
                <a:rPr lang="ar-EG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ألياف متوسطة</a:t>
              </a:r>
              <a:endParaRPr lang="en-GB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9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0" name="Picture 2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32" name="Rectangle 4"/>
          <p:cNvSpPr txBox="1">
            <a:spLocks noChangeArrowheads="1"/>
          </p:cNvSpPr>
          <p:nvPr/>
        </p:nvSpPr>
        <p:spPr bwMode="auto">
          <a:xfrm>
            <a:off x="2362200" y="152400"/>
            <a:ext cx="4191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40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Cytoskeleton</a:t>
            </a:r>
            <a:endParaRPr lang="en-GB" sz="20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62" grpId="0"/>
      <p:bldP spid="6163" grpId="0"/>
      <p:bldP spid="6164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47EFFC5-1A3B-466E-89A1-3EEDEBCCBEB5}" type="slidenum">
              <a:rPr lang="ar-SA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400" smtClean="0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260288"/>
            <a:ext cx="8686800" cy="5521512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cytoskeleton is dynamic, dismantling </a:t>
            </a:r>
            <a:r>
              <a:rPr lang="ar-EG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يتفكك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one part and reassembling </a:t>
            </a:r>
            <a:r>
              <a:rPr lang="ar-EG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يتجمع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another to change cell shape.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cytoskeleton also plays a major role in cell motility </a:t>
            </a:r>
            <a:r>
              <a:rPr lang="ar-EG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حركة الخلية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by interacting with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motor proteins. </a:t>
            </a:r>
            <a:r>
              <a:rPr lang="ar-EG" alt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البروتين الحرك</a:t>
            </a:r>
            <a:r>
              <a:rPr lang="ar-SA" alt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tabLst>
                <a:tab pos="2743200" algn="l"/>
              </a:tabLst>
              <a:defRPr/>
            </a:pP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Motor proteins are able to move along the surface of a suitable substrate (powered by ATP).</a:t>
            </a:r>
          </a:p>
          <a:p>
            <a:pPr>
              <a:tabLst>
                <a:tab pos="2743200" algn="l"/>
              </a:tabLst>
              <a:defRPr/>
            </a:pP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Motor proteins are the driving force behind most active transport of proteins and vesicles in the cytoplasm</a:t>
            </a:r>
          </a:p>
          <a:p>
            <a:pPr eaLnBrk="1" hangingPunct="1">
              <a:lnSpc>
                <a:spcPct val="9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 Movement</a:t>
            </a:r>
          </a:p>
          <a:p>
            <a:pPr lvl="1"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Crawling is accomplished                                                                                                               via actin filaments and the                                                                                                        protein </a:t>
            </a:r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myosin</a:t>
            </a:r>
            <a:r>
              <a:rPr lang="en-U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1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</a:t>
            </a:r>
            <a:r>
              <a:rPr lang="en-US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cilia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flagella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motor                                                                                     proteins pull components </a:t>
            </a:r>
            <a:b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the cytoskeleton past                                                                                        each other</a:t>
            </a:r>
            <a:r>
              <a:rPr lang="ar-EG" alt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عكس بعضهم</a:t>
            </a:r>
            <a:r>
              <a:rPr lang="ar-EG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 lvl="1"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is also true </a:t>
            </a:r>
            <a:b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muscle cells.</a:t>
            </a:r>
          </a:p>
        </p:txBody>
      </p:sp>
      <p:pic>
        <p:nvPicPr>
          <p:cNvPr id="66567" name="Picture 7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7" t="1096" r="12434" b="65002"/>
          <a:stretch>
            <a:fillRect/>
          </a:stretch>
        </p:blipFill>
        <p:spPr bwMode="auto">
          <a:xfrm>
            <a:off x="3581400" y="4221162"/>
            <a:ext cx="5562600" cy="26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2362200" y="152400"/>
            <a:ext cx="4191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40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Cytoskeleton</a:t>
            </a:r>
            <a:endParaRPr lang="en-GB" sz="20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6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6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6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65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65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162" y="253425"/>
            <a:ext cx="3052438" cy="584775"/>
          </a:xfrm>
          <a:solidFill>
            <a:srgbClr val="FFFF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</a:rPr>
              <a:t>Motor proteins</a:t>
            </a:r>
          </a:p>
        </p:txBody>
      </p:sp>
      <p:grpSp>
        <p:nvGrpSpPr>
          <p:cNvPr id="7171" name="Group 23"/>
          <p:cNvGrpSpPr>
            <a:grpSpLocks/>
          </p:cNvGrpSpPr>
          <p:nvPr/>
        </p:nvGrpSpPr>
        <p:grpSpPr bwMode="auto">
          <a:xfrm>
            <a:off x="228600" y="1828800"/>
            <a:ext cx="8763000" cy="4953000"/>
            <a:chOff x="240" y="912"/>
            <a:chExt cx="5520" cy="3120"/>
          </a:xfrm>
        </p:grpSpPr>
        <p:graphicFrame>
          <p:nvGraphicFramePr>
            <p:cNvPr id="7176" name="Object 10"/>
            <p:cNvGraphicFramePr>
              <a:graphicFrameLocks noChangeAspect="1"/>
            </p:cNvGraphicFramePr>
            <p:nvPr/>
          </p:nvGraphicFramePr>
          <p:xfrm>
            <a:off x="240" y="912"/>
            <a:ext cx="5520" cy="3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13" name="Bitmap Image" r:id="rId4" imgW="7380952" imgH="4133333" progId="Paint.Picture">
                    <p:embed/>
                  </p:oleObj>
                </mc:Choice>
                <mc:Fallback>
                  <p:oleObj name="Bitmap Image" r:id="rId4" imgW="7380952" imgH="4133333" progId="Paint.Picture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912"/>
                          <a:ext cx="5520" cy="3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77" name="Text Box 11"/>
            <p:cNvSpPr txBox="1">
              <a:spLocks noChangeArrowheads="1"/>
            </p:cNvSpPr>
            <p:nvPr/>
          </p:nvSpPr>
          <p:spPr bwMode="auto">
            <a:xfrm>
              <a:off x="349" y="1821"/>
              <a:ext cx="101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269" tIns="41134" rIns="82269" bIns="41134">
              <a:spAutoFit/>
            </a:bodyPr>
            <a:lstStyle>
              <a:lvl1pPr defTabSz="822325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223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22325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22325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22325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600" b="1"/>
                <a:t>Transport vesicle</a:t>
              </a:r>
              <a:endParaRPr lang="en-US" altLang="en-US" sz="1600">
                <a:latin typeface="Arial Black" pitchFamily="34" charset="0"/>
              </a:endParaRPr>
            </a:p>
          </p:txBody>
        </p:sp>
        <p:sp>
          <p:nvSpPr>
            <p:cNvPr id="7178" name="Text Box 12"/>
            <p:cNvSpPr txBox="1">
              <a:spLocks noChangeArrowheads="1"/>
            </p:cNvSpPr>
            <p:nvPr/>
          </p:nvSpPr>
          <p:spPr bwMode="auto">
            <a:xfrm>
              <a:off x="349" y="2472"/>
              <a:ext cx="1013" cy="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269" tIns="41134" rIns="82269" bIns="41134">
              <a:spAutoFit/>
            </a:bodyPr>
            <a:lstStyle>
              <a:lvl1pPr defTabSz="822325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223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22325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22325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22325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b="1"/>
                <a:t>Motor proteins</a:t>
              </a:r>
              <a:r>
                <a:rPr lang="en-US" altLang="en-US" sz="1400"/>
                <a:t> </a:t>
              </a:r>
            </a:p>
          </p:txBody>
        </p:sp>
        <p:sp>
          <p:nvSpPr>
            <p:cNvPr id="7179" name="Text Box 13"/>
            <p:cNvSpPr txBox="1">
              <a:spLocks noChangeArrowheads="1"/>
            </p:cNvSpPr>
            <p:nvPr/>
          </p:nvSpPr>
          <p:spPr bwMode="auto">
            <a:xfrm>
              <a:off x="349" y="3253"/>
              <a:ext cx="1013" cy="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269" tIns="41134" rIns="82269" bIns="41134">
              <a:spAutoFit/>
            </a:bodyPr>
            <a:lstStyle>
              <a:lvl1pPr defTabSz="822325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223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22325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22325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22325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600" b="1"/>
                <a:t>Microtubule</a:t>
              </a:r>
              <a:endParaRPr lang="en-US" altLang="en-US" sz="1600">
                <a:latin typeface="Arial Black" pitchFamily="34" charset="0"/>
              </a:endParaRPr>
            </a:p>
          </p:txBody>
        </p:sp>
        <p:sp>
          <p:nvSpPr>
            <p:cNvPr id="7180" name="Line 14"/>
            <p:cNvSpPr>
              <a:spLocks noChangeShapeType="1"/>
            </p:cNvSpPr>
            <p:nvPr/>
          </p:nvSpPr>
          <p:spPr bwMode="auto">
            <a:xfrm>
              <a:off x="1145" y="1951"/>
              <a:ext cx="1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1" name="Line 15"/>
            <p:cNvSpPr>
              <a:spLocks noChangeShapeType="1"/>
            </p:cNvSpPr>
            <p:nvPr/>
          </p:nvSpPr>
          <p:spPr bwMode="auto">
            <a:xfrm>
              <a:off x="989" y="2611"/>
              <a:ext cx="88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2" name="Line 16"/>
            <p:cNvSpPr>
              <a:spLocks noChangeShapeType="1"/>
            </p:cNvSpPr>
            <p:nvPr/>
          </p:nvSpPr>
          <p:spPr bwMode="auto">
            <a:xfrm>
              <a:off x="1308" y="3383"/>
              <a:ext cx="1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3" name="Text Box 17"/>
            <p:cNvSpPr txBox="1">
              <a:spLocks noChangeArrowheads="1"/>
            </p:cNvSpPr>
            <p:nvPr/>
          </p:nvSpPr>
          <p:spPr bwMode="auto">
            <a:xfrm>
              <a:off x="1996" y="2315"/>
              <a:ext cx="487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269" tIns="41134" rIns="82269" bIns="41134">
              <a:spAutoFit/>
            </a:bodyPr>
            <a:lstStyle>
              <a:lvl1pPr defTabSz="822325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223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22325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22325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22325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rgbClr val="DC0000"/>
                  </a:solidFill>
                </a:rPr>
                <a:t>ATP</a:t>
              </a:r>
              <a:endParaRPr lang="en-US" altLang="en-US" sz="1800">
                <a:solidFill>
                  <a:srgbClr val="DC0000"/>
                </a:solidFill>
                <a:latin typeface="Arial Black" pitchFamily="34" charset="0"/>
              </a:endParaRPr>
            </a:p>
          </p:txBody>
        </p:sp>
        <p:sp>
          <p:nvSpPr>
            <p:cNvPr id="7184" name="Text Box 18"/>
            <p:cNvSpPr txBox="1">
              <a:spLocks noChangeArrowheads="1"/>
            </p:cNvSpPr>
            <p:nvPr/>
          </p:nvSpPr>
          <p:spPr bwMode="auto">
            <a:xfrm>
              <a:off x="2508" y="2315"/>
              <a:ext cx="879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269" tIns="41134" rIns="82269" bIns="41134">
              <a:spAutoFit/>
            </a:bodyPr>
            <a:lstStyle>
              <a:lvl1pPr defTabSz="822325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223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22325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22325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22325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223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1"/>
                <a:t>ADP+P</a:t>
              </a:r>
              <a:r>
                <a:rPr lang="en-US" altLang="en-US" sz="1800" b="1" baseline="-25000"/>
                <a:t>i</a:t>
              </a:r>
              <a:endParaRPr lang="en-US" altLang="en-US" sz="1800">
                <a:latin typeface="Arial Black" pitchFamily="34" charset="0"/>
              </a:endParaRPr>
            </a:p>
          </p:txBody>
        </p:sp>
        <p:grpSp>
          <p:nvGrpSpPr>
            <p:cNvPr id="7185" name="Group 20"/>
            <p:cNvGrpSpPr>
              <a:grpSpLocks/>
            </p:cNvGrpSpPr>
            <p:nvPr/>
          </p:nvGrpSpPr>
          <p:grpSpPr bwMode="auto">
            <a:xfrm>
              <a:off x="3881" y="2315"/>
              <a:ext cx="1347" cy="219"/>
              <a:chOff x="4182" y="2397"/>
              <a:chExt cx="1452" cy="233"/>
            </a:xfrm>
          </p:grpSpPr>
          <p:sp>
            <p:nvSpPr>
              <p:cNvPr id="7186" name="Text Box 21"/>
              <p:cNvSpPr txBox="1">
                <a:spLocks noChangeArrowheads="1"/>
              </p:cNvSpPr>
              <p:nvPr/>
            </p:nvSpPr>
            <p:spPr bwMode="auto">
              <a:xfrm>
                <a:off x="4182" y="2397"/>
                <a:ext cx="524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74017" tIns="37008" rIns="74017" bIns="37008">
                <a:spAutoFit/>
              </a:bodyPr>
              <a:lstStyle>
                <a:lvl1pPr defTabSz="822325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defTabSz="822325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defTabSz="822325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defTabSz="822325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defTabSz="822325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defTabSz="8223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defTabSz="8223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defTabSz="8223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defTabSz="8223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b="1">
                    <a:solidFill>
                      <a:srgbClr val="DC0000"/>
                    </a:solidFill>
                  </a:rPr>
                  <a:t>ATP</a:t>
                </a:r>
              </a:p>
            </p:txBody>
          </p:sp>
          <p:sp>
            <p:nvSpPr>
              <p:cNvPr id="7187" name="Text Box 22"/>
              <p:cNvSpPr txBox="1">
                <a:spLocks noChangeArrowheads="1"/>
              </p:cNvSpPr>
              <p:nvPr/>
            </p:nvSpPr>
            <p:spPr bwMode="auto">
              <a:xfrm>
                <a:off x="4687" y="2397"/>
                <a:ext cx="947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74017" tIns="37008" rIns="74017" bIns="37008">
                <a:spAutoFit/>
              </a:bodyPr>
              <a:lstStyle>
                <a:lvl1pPr defTabSz="822325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defTabSz="822325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defTabSz="822325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defTabSz="822325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defTabSz="822325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defTabSz="8223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defTabSz="8223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defTabSz="8223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defTabSz="8223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b="1"/>
                  <a:t>ADP+P</a:t>
                </a:r>
                <a:r>
                  <a:rPr lang="en-US" altLang="en-US" sz="1800" b="1" baseline="-25000"/>
                  <a:t>i</a:t>
                </a:r>
                <a:endParaRPr lang="en-US" altLang="en-US" sz="1800">
                  <a:latin typeface="Arial Black" pitchFamily="34" charset="0"/>
                </a:endParaRPr>
              </a:p>
            </p:txBody>
          </p:sp>
        </p:grpSp>
      </p:grpSp>
      <p:sp>
        <p:nvSpPr>
          <p:cNvPr id="53267" name="Text Box 19"/>
          <p:cNvSpPr txBox="1">
            <a:spLocks noChangeArrowheads="1"/>
          </p:cNvSpPr>
          <p:nvPr/>
        </p:nvSpPr>
        <p:spPr bwMode="auto">
          <a:xfrm>
            <a:off x="762000" y="2279650"/>
            <a:ext cx="7877175" cy="387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82269" tIns="41134" rIns="82269" bIns="41134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11163" defTabSz="8223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2325" defTabSz="8223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33488" defTabSz="8223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44650" defTabSz="8223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0185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5905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1625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47345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MOTOR PROTEINS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"WALKS" ALONG A MICROTUBULE TRACK</a:t>
            </a:r>
          </a:p>
        </p:txBody>
      </p:sp>
      <p:sp>
        <p:nvSpPr>
          <p:cNvPr id="53272" name="Rectangle 24"/>
          <p:cNvSpPr>
            <a:spLocks noChangeArrowheads="1"/>
          </p:cNvSpPr>
          <p:nvPr/>
        </p:nvSpPr>
        <p:spPr bwMode="auto">
          <a:xfrm>
            <a:off x="333375" y="1212850"/>
            <a:ext cx="8534400" cy="892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 proteins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are a class of molecular motors that are able to move along the surface of a suitable substrate. They are powered by the hydrolysis of ATP and convert chemical energy into mechanical work.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1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" name="Picture 2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5" t="54655" r="18240" b="8865"/>
          <a:stretch/>
        </p:blipFill>
        <p:spPr bwMode="auto">
          <a:xfrm>
            <a:off x="4267200" y="3848100"/>
            <a:ext cx="48006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382000" cy="4051300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Interactions of motor proteins and the cytoskeleton circulates materials within the cell.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cytoskeleton may transmit mechanical signals that rearrange the nucleoli and other structures. 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Motor molecules also                                                                   carry </a:t>
            </a:r>
            <a:r>
              <a:rPr lang="en-US" altLang="en-US" sz="2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vesicles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or </a:t>
            </a:r>
            <a:r>
              <a:rPr lang="en-US" altLang="en-US" sz="2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organelles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to various destinations </a:t>
            </a:r>
            <a:r>
              <a:rPr lang="ar-EG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     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ar-EG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إلى أماكن مختلفة</a:t>
            </a: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provided by the                                                  cytoskeleton.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891162" y="253425"/>
            <a:ext cx="3052438" cy="584775"/>
          </a:xfrm>
          <a:solidFill>
            <a:srgbClr val="FFFF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</a:rPr>
              <a:t>Motor proteins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8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86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AutoShape 3"/>
          <p:cNvSpPr>
            <a:spLocks noChangeArrowheads="1"/>
          </p:cNvSpPr>
          <p:nvPr/>
        </p:nvSpPr>
        <p:spPr bwMode="auto">
          <a:xfrm rot="5400000">
            <a:off x="4095750" y="95250"/>
            <a:ext cx="685800" cy="6438900"/>
          </a:xfrm>
          <a:prstGeom prst="can">
            <a:avLst>
              <a:gd name="adj" fmla="val 58246"/>
            </a:avLst>
          </a:prstGeom>
          <a:gradFill rotWithShape="1">
            <a:gsLst>
              <a:gs pos="0">
                <a:srgbClr val="393900"/>
              </a:gs>
              <a:gs pos="50000">
                <a:srgbClr val="FFFF00"/>
              </a:gs>
              <a:gs pos="100000">
                <a:srgbClr val="393900"/>
              </a:gs>
            </a:gsLst>
            <a:lin ang="0" scaled="1"/>
          </a:gradFill>
          <a:ln w="28575">
            <a:solidFill>
              <a:schemeClr val="tx1"/>
            </a:solidFill>
            <a:round/>
            <a:headEnd/>
            <a:tailEnd/>
          </a:ln>
          <a:effectLst>
            <a:outerShdw dist="117088" dir="8363922" algn="ctr" rotWithShape="0">
              <a:srgbClr val="4D4D4D"/>
            </a:outerShdw>
          </a:effectLst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sz="2800" b="1"/>
              <a:t>Microtubule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6200" y="1981200"/>
            <a:ext cx="2438400" cy="1752600"/>
            <a:chOff x="48" y="2160"/>
            <a:chExt cx="1536" cy="1104"/>
          </a:xfrm>
        </p:grpSpPr>
        <p:sp>
          <p:nvSpPr>
            <p:cNvPr id="9226" name="AutoShape 5"/>
            <p:cNvSpPr>
              <a:spLocks noChangeArrowheads="1"/>
            </p:cNvSpPr>
            <p:nvPr/>
          </p:nvSpPr>
          <p:spPr bwMode="auto">
            <a:xfrm>
              <a:off x="1008" y="2160"/>
              <a:ext cx="576" cy="1104"/>
            </a:xfrm>
            <a:custGeom>
              <a:avLst/>
              <a:gdLst>
                <a:gd name="T0" fmla="*/ 8 w 21600"/>
                <a:gd name="T1" fmla="*/ 0 h 21600"/>
                <a:gd name="T2" fmla="*/ 3 w 21600"/>
                <a:gd name="T3" fmla="*/ 41 h 21600"/>
                <a:gd name="T4" fmla="*/ 8 w 21600"/>
                <a:gd name="T5" fmla="*/ 11 h 21600"/>
                <a:gd name="T6" fmla="*/ 13 w 21600"/>
                <a:gd name="T7" fmla="*/ 4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457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4438"/>
                  </a:moveTo>
                  <a:cubicBezTo>
                    <a:pt x="4676" y="13363"/>
                    <a:pt x="4289" y="12096"/>
                    <a:pt x="4289" y="10800"/>
                  </a:cubicBezTo>
                  <a:cubicBezTo>
                    <a:pt x="4289" y="7204"/>
                    <a:pt x="7204" y="4289"/>
                    <a:pt x="10800" y="4289"/>
                  </a:cubicBezTo>
                  <a:cubicBezTo>
                    <a:pt x="14395" y="4289"/>
                    <a:pt x="17311" y="7204"/>
                    <a:pt x="17311" y="10800"/>
                  </a:cubicBezTo>
                  <a:cubicBezTo>
                    <a:pt x="17311" y="12096"/>
                    <a:pt x="16923" y="13363"/>
                    <a:pt x="16199" y="14438"/>
                  </a:cubicBezTo>
                  <a:lnTo>
                    <a:pt x="19756" y="16835"/>
                  </a:lnTo>
                  <a:cubicBezTo>
                    <a:pt x="20957" y="15052"/>
                    <a:pt x="21600" y="12950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2950"/>
                    <a:pt x="642" y="15052"/>
                    <a:pt x="1843" y="16835"/>
                  </a:cubicBezTo>
                  <a:lnTo>
                    <a:pt x="5400" y="1443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8100000" algn="ctr" rotWithShape="0">
                <a:srgbClr val="4D4D4D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7" name="Text Box 6"/>
            <p:cNvSpPr txBox="1">
              <a:spLocks noChangeArrowheads="1"/>
            </p:cNvSpPr>
            <p:nvPr/>
          </p:nvSpPr>
          <p:spPr bwMode="auto">
            <a:xfrm>
              <a:off x="48" y="2294"/>
              <a:ext cx="76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 b="1"/>
                <a:t>Motor Protein</a:t>
              </a:r>
            </a:p>
          </p:txBody>
        </p:sp>
        <p:sp>
          <p:nvSpPr>
            <p:cNvPr id="9228" name="Line 7"/>
            <p:cNvSpPr>
              <a:spLocks noChangeShapeType="1"/>
            </p:cNvSpPr>
            <p:nvPr/>
          </p:nvSpPr>
          <p:spPr bwMode="auto">
            <a:xfrm>
              <a:off x="672" y="2496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0664" name="Oval 8"/>
          <p:cNvSpPr>
            <a:spLocks noChangeArrowheads="1"/>
          </p:cNvSpPr>
          <p:nvPr/>
        </p:nvSpPr>
        <p:spPr bwMode="auto">
          <a:xfrm>
            <a:off x="1066800" y="228600"/>
            <a:ext cx="2133600" cy="1066800"/>
          </a:xfrm>
          <a:prstGeom prst="ellipse">
            <a:avLst/>
          </a:prstGeom>
          <a:gradFill rotWithShape="1">
            <a:gsLst>
              <a:gs pos="0">
                <a:srgbClr val="0033CC"/>
              </a:gs>
              <a:gs pos="100000">
                <a:srgbClr val="0033CC">
                  <a:gamma/>
                  <a:shade val="2549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Organelle</a:t>
            </a:r>
          </a:p>
        </p:txBody>
      </p:sp>
      <p:sp>
        <p:nvSpPr>
          <p:cNvPr id="70665" name="Oval 9"/>
          <p:cNvSpPr>
            <a:spLocks noChangeArrowheads="1"/>
          </p:cNvSpPr>
          <p:nvPr/>
        </p:nvSpPr>
        <p:spPr bwMode="auto">
          <a:xfrm>
            <a:off x="2362200" y="2286000"/>
            <a:ext cx="609600" cy="533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b="1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70666" name="AutoShape 10"/>
          <p:cNvSpPr>
            <a:spLocks noChangeArrowheads="1"/>
          </p:cNvSpPr>
          <p:nvPr/>
        </p:nvSpPr>
        <p:spPr bwMode="auto">
          <a:xfrm>
            <a:off x="7391400" y="3657600"/>
            <a:ext cx="1676400" cy="914400"/>
          </a:xfrm>
          <a:prstGeom prst="irregularSeal1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000" b="1"/>
              <a:t>Energy</a:t>
            </a: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4267200" y="4876800"/>
            <a:ext cx="4724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Microtubules functions  as tracks </a:t>
            </a:r>
            <a:r>
              <a:rPr lang="ar-EG" alt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قضيب</a:t>
            </a:r>
            <a:r>
              <a:rPr lang="en-US" alt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that guide motor proteins carrying organelles to their destination </a:t>
            </a:r>
            <a:r>
              <a:rPr lang="ar-EG" altLang="en-US" sz="1600" dirty="0" smtClean="0">
                <a:solidFill>
                  <a:srgbClr val="000000"/>
                </a:solidFill>
              </a:rPr>
              <a:t>المكان المستهدف</a:t>
            </a:r>
            <a:r>
              <a:rPr lang="en-US" alt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GB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4403697" y="6059269"/>
            <a:ext cx="47403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They move chromosomes during cell division</a:t>
            </a:r>
            <a:endParaRPr lang="en-GB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2"/>
    </p:custDataLst>
    <p:controls>
      <mc:AlternateContent xmlns:mc="http://schemas.openxmlformats.org/markup-compatibility/2006">
        <mc:Choice xmlns:v="urn:schemas-microsoft-com:vml" Requires="v">
          <p:control spid="8194" name="sd54dbdf61ca4cf29313083decfeada3" r:id="rId3" imgW="3962743" imgH="2685884"/>
        </mc:Choice>
        <mc:Fallback>
          <p:control name="sd54dbdf61ca4cf29313083decfeada3" r:id="rId3" imgW="3962743" imgH="2685884">
            <p:pic>
              <p:nvPicPr>
                <p:cNvPr id="0" name="sd54dbdf61ca4cf29313083decfeada3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1000" y="4038600"/>
                  <a:ext cx="3962400" cy="26860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0 0.11111 " pathEditMode="relative" ptsTypes="AA">
                                      <p:cBhvr>
                                        <p:cTn id="23" dur="20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11111 L 0.45834 0.11111 " pathEditMode="relative" rAng="0" ptsTypes="AA">
                                      <p:cBhvr>
                                        <p:cTn id="39" dur="80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17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45834 0.0 " pathEditMode="relative" rAng="0" ptsTypes="AA">
                                      <p:cBhvr>
                                        <p:cTn id="41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45834 0.0 " pathEditMode="relative" rAng="0" ptsTypes="AA">
                                      <p:cBhvr>
                                        <p:cTn id="43" dur="8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5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833 -3.33333E-6 L 0.61666 -0.1666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17" y="-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834 0.11111 L 0.45834 0.01111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animBg="1"/>
      <p:bldP spid="70664" grpId="0" animBg="1"/>
      <p:bldP spid="70664" grpId="1" animBg="1"/>
      <p:bldP spid="70664" grpId="2" animBg="1"/>
      <p:bldP spid="70664" grpId="3" animBg="1"/>
      <p:bldP spid="70665" grpId="0" animBg="1"/>
      <p:bldP spid="70665" grpId="1" animBg="1"/>
      <p:bldP spid="70665" grpId="2" animBg="1"/>
      <p:bldP spid="70666" grpId="0" animBg="1"/>
      <p:bldP spid="70666" grpId="1" animBg="1"/>
      <p:bldP spid="70669" grpId="0"/>
      <p:bldP spid="706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135BFDE-0F7D-43B5-92D8-97B6C02D9542}" type="slidenum">
              <a:rPr lang="ar-SA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GB" altLang="en-US" sz="1400" smtClean="0"/>
          </a:p>
        </p:txBody>
      </p:sp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7"/>
          <a:stretch>
            <a:fillRect/>
          </a:stretch>
        </p:blipFill>
        <p:spPr bwMode="auto">
          <a:xfrm>
            <a:off x="381000" y="2514600"/>
            <a:ext cx="8763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76200" y="1173162"/>
            <a:ext cx="7772400" cy="294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282575" indent="-2825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339933"/>
              </a:buClr>
              <a:buFontTx/>
              <a:buChar char="•"/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many cells, </a:t>
            </a:r>
            <a:r>
              <a:rPr lang="en-US" alt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microtubules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grow out from a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centrosome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الجسم المركز</a:t>
            </a:r>
            <a:r>
              <a:rPr lang="ar-SA" alt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near the nucleus.</a:t>
            </a:r>
          </a:p>
          <a:p>
            <a:pPr eaLnBrk="1" hangingPunct="1">
              <a:spcBef>
                <a:spcPct val="20000"/>
              </a:spcBef>
              <a:buClr>
                <a:srgbClr val="339933"/>
              </a:buClr>
              <a:defRPr/>
            </a:pPr>
            <a:r>
              <a:rPr lang="en-US" altLang="en-US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Centrosome</a:t>
            </a:r>
            <a:endParaRPr lang="en-US" altLang="en-US" sz="2800" b="1" u="sng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Clr>
                <a:srgbClr val="009900"/>
              </a:buClr>
              <a:buFontTx/>
              <a:buChar char="•"/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animal cells, the centrosome has a pair of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centrioles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each with </a:t>
            </a: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 triplets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microtubules </a:t>
            </a:r>
            <a:r>
              <a:rPr lang="ar-EG" alt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تسعة مجموعات ثلاث</a:t>
            </a:r>
            <a:r>
              <a:rPr lang="ar-SA" alt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r>
              <a:rPr lang="ar-EG" alt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ة </a:t>
            </a:r>
            <a:r>
              <a:rPr lang="ar-SA" alt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</a:t>
            </a:r>
            <a:r>
              <a:rPr lang="ar-EG" alt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أنيبيبات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 + 0 </a:t>
            </a:r>
            <a:r>
              <a:rPr lang="en-US" alt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pattern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arranged in a ring</a:t>
            </a:r>
            <a:r>
              <a:rPr lang="en-US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مُرتبة</a:t>
            </a:r>
            <a:r>
              <a:rPr lang="ar-EG" altLang="en-US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دائريا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lnSpc>
                <a:spcPct val="90000"/>
              </a:lnSpc>
              <a:buClr>
                <a:srgbClr val="009900"/>
              </a:buClr>
              <a:buFontTx/>
              <a:buChar char="•"/>
              <a:defRPr/>
            </a:pPr>
            <a:endParaRPr lang="en-US" altLang="en-US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Clr>
                <a:srgbClr val="009900"/>
              </a:buClr>
              <a:buFontTx/>
              <a:buChar char="•"/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cell division the </a:t>
            </a:r>
            <a:b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centrioles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replicate </a:t>
            </a:r>
            <a:r>
              <a:rPr lang="ar-EG" altLang="en-US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تتضاعف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3" name="Rectangle 2"/>
          <p:cNvSpPr/>
          <p:nvPr/>
        </p:nvSpPr>
        <p:spPr>
          <a:xfrm>
            <a:off x="3323644" y="170130"/>
            <a:ext cx="28777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rgbClr val="339933"/>
              </a:buClr>
              <a:defRPr/>
            </a:pPr>
            <a:r>
              <a:rPr lang="en-US" altLang="en-US" sz="36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Centrosome</a:t>
            </a:r>
            <a:endParaRPr lang="en-US" altLang="en-US" sz="3600" b="1" u="sng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1"/>
  <p:tag name="ARTICULATE_SLIDE_COUNT" val="19"/>
  <p:tag name="TAG_BACKING_FORM_KEY" val="1116250-c:\ashraf\d\ashraf 2\lectures\saudia\145-zoo\gamal-lectures\new-articulate\lectures\lecture-8 cell-organelles\lecture 8.pptx"/>
  <p:tag name="ARTICULATE_PRESENTER_VERSION" val="7"/>
  <p:tag name="ARTICULATE_USED_PAGE_ORIENTATION" val="1"/>
  <p:tag name="ARTICULATE_USED_PAGE_SIZ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74"/>
  <p:tag name="ARTICULATE_USED_LAYOUT" val="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fe7d168a-a4a8-4611-995a-b92154fb4f3a"/>
  <p:tag name="VIDEO_SOURCE_TYPE" val="local"/>
  <p:tag name="VIDEO_TITLE" val="Organell-movement.flv"/>
  <p:tag name="OVERRIDE_SWF" val="YES"/>
  <p:tag name="THUMBNAIL_IS_PLACEHOLDER" val="False"/>
  <p:tag name="SWF_MOVIE_PATH" val="6JNTLfnNZ4Z.mp4"/>
  <p:tag name="SWF_MOVIE_PATH_ORIGINAL" val="6JNTLfnNZ4Z.mp4"/>
  <p:tag name="SWF_MOVIE_PATH_SOURCE" val="C:\Ashraf\D\Ashraf 2\Lectures\Saudia\145-Zoo\Gamal-Lectures\New-Articulate\Lectures\Lecture-8 Cell-Organelles\Organell-movement.flv"/>
  <p:tag name="CONTAINER" val="inplayer"/>
  <p:tag name="ART_PLAYER" val="YES"/>
  <p:tag name="VIDEO_SHOW_CONTROLS" val="False"/>
  <p:tag name="WINDOW_SIZE_WIDTH" val="320"/>
  <p:tag name="WINDOW_SIZE_HEIGHT" val="240"/>
  <p:tag name="ARTICULATE_LAYER_TIMING" val="0.00"/>
  <p:tag name="VIDEO_MODE" val="video"/>
  <p:tag name="SWF_MOVIE_DURATION" val="11130"/>
  <p:tag name="VIDEO_KEY" val="b15ceabc-d082-404e-981c-93b6d0b08b1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7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7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3"/>
  <p:tag name="ARTICULATE_USED_LAYOUT" val="7"/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4e7abf239d34daab2b8ab6c99e0b02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c1b5bacb688460680c18113b94a013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afd99b90-06ff-41eb-8f78-3252a4168e3f"/>
  <p:tag name="VIDEO_SOURCE_TYPE" val="local"/>
  <p:tag name="VIDEO_TITLE" val="Paramecium.flv"/>
  <p:tag name="OVERRIDE_SWF" val="YES"/>
  <p:tag name="THUMBNAIL_IS_PLACEHOLDER" val="False"/>
  <p:tag name="SWF_MOVIE_PATH" val="6LugfDDfuqY.mp4"/>
  <p:tag name="SWF_MOVIE_PATH_ORIGINAL" val="6LugfDDfuqY.mp4"/>
  <p:tag name="SWF_MOVIE_PATH_SOURCE" val="C:\Ashraf\D\Ashraf 2\Lectures\Saudia\145-Zoo\Gamal-Lectures\New-Articulate\Lectures\Lecture-8 Cell-Organelles\Paramecium.flv"/>
  <p:tag name="CONTAINER" val="inplayer"/>
  <p:tag name="ART_PLAYER" val="YES"/>
  <p:tag name="VIDEO_SHOW_CONTROLS" val="True"/>
  <p:tag name="WINDOW_SIZE_WIDTH" val="480"/>
  <p:tag name="WINDOW_SIZE_HEIGHT" val="270"/>
  <p:tag name="ARTICULATE_LAYER_TIMING" val="0.00"/>
  <p:tag name="VIDEO_MODE" val="video"/>
  <p:tag name="SWF_MOVIE_DURATION" val="11020"/>
  <p:tag name="VIDEO_KEY" val="08a8329e-1df6-41b6-be25-d2108b61653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8ba49fb3-7f45-46b3-955b-d932fec267f0"/>
  <p:tag name="VIDEO_SOURCE_TYPE" val="local"/>
  <p:tag name="VIDEO_TITLE" val="Sperm.flv"/>
  <p:tag name="OVERRIDE_SWF" val="YES"/>
  <p:tag name="THUMBNAIL_IS_PLACEHOLDER" val="False"/>
  <p:tag name="SWF_MOVIE_PATH" val="6Yj8yFhoCOJ.mp4"/>
  <p:tag name="SWF_MOVIE_PATH_ORIGINAL" val="6Yj8yFhoCOJ.mp4"/>
  <p:tag name="SWF_MOVIE_PATH_SOURCE" val="C:\Ashraf\D\Ashraf 2\Lectures\Saudia\145-Zoo\Gamal-Lectures\New-Articulate\Lectures\Lecture-8 Cell-Organelles\Sperm.flv"/>
  <p:tag name="CONTAINER" val="inplayer"/>
  <p:tag name="ART_PLAYER" val="YES"/>
  <p:tag name="VIDEO_SHOW_CONTROLS" val="True"/>
  <p:tag name="WINDOW_SIZE_WIDTH" val="320"/>
  <p:tag name="WINDOW_SIZE_HEIGHT" val="180"/>
  <p:tag name="ARTICULATE_LAYER_TIMING" val="0.00"/>
  <p:tag name="VIDEO_MODE" val="video"/>
  <p:tag name="SWF_MOVIE_DURATION" val="130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6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DEO_ID" val="8ba49fb3-7f45-46b3-955b-d932fec267f0"/>
  <p:tag name="VIDEO_SOURCE_TYPE" val="local"/>
  <p:tag name="VIDEO_TITLE" val="Sperm.flv"/>
  <p:tag name="OVERRIDE_SWF" val="YES"/>
  <p:tag name="THUMBNAIL_IS_PLACEHOLDER" val="False"/>
  <p:tag name="SWF_MOVIE_PATH" val="6Yj8yFhoCOJ.mp4"/>
  <p:tag name="SWF_MOVIE_PATH_ORIGINAL" val="6Yj8yFhoCOJ.mp4"/>
  <p:tag name="SWF_MOVIE_PATH_SOURCE" val="C:\Ashraf\D\Ashraf 2\Lectures\Saudia\145-Zoo\Gamal-Lectures\New-Articulate\Lectures\Lecture-8 Cell-Organelles\Sperm.flv"/>
  <p:tag name="CONTAINER" val="inplayer"/>
  <p:tag name="ART_PLAYER" val="YES"/>
  <p:tag name="VIDEO_SHOW_CONTROLS" val="True"/>
  <p:tag name="WINDOW_SIZE_WIDTH" val="320"/>
  <p:tag name="WINDOW_SIZE_HEIGHT" val="180"/>
  <p:tag name="ARTICULATE_LAYER_TIMING" val="0.00"/>
  <p:tag name="VIDEO_MODE" val="video"/>
  <p:tag name="SWF_MOVIE_DURATION" val="1303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7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7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7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30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6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6 Lecture-Cell-Organelles\Quiz1.quiz"/>
  <p:tag name="QUIZMAKER_QUIZ_SLIDE_ID" val="304"/>
  <p:tag name="ARTICULATE_SLIDE_PAUSE" val="1"/>
  <p:tag name="OVERRIDE" val="QUIZMAKER_QUIZ_SLIDE"/>
  <p:tag name="QUIZMAKER_QUIZ_TITLE" val="Quiz1"/>
  <p:tag name="ARTICULATE_DESCRIPTION" val="Quiz - 4 questions"/>
  <p:tag name="AQP_PASS_SCORE" val="60"/>
  <p:tag name="ARTICULATE_PLAYER_CONTROLS_SET" val="True"/>
  <p:tag name="ARTICULATE_PLAYER_CONTROL_RESOURCES" val="True"/>
  <p:tag name="ARTICULATE_PLAYER_CONTROL_MENU" val="True"/>
  <p:tag name="ARTICULATE_PLAYER_IS_DEFAULT" val="False"/>
  <p:tag name="ARTICULATE_PLAYER_SEEKBAR" val="False"/>
  <p:tag name="ARTICULATE_PLAYER_CONTROL_GLOSSARY" val="False"/>
  <p:tag name="ARTICULATE_PLAYER_CONTROL_NOTES" val="False"/>
  <p:tag name="ARTICULATE_PLAYER_CONTROL_PLAYPAUSE" val="False"/>
  <p:tag name="QUIZMAKER_LAST_MODIFY_DATE" val="41652.4026041667"/>
  <p:tag name="EMBEDDEDCONTENT_LASTWRITETIMEUTC" val="2014-01-13 06:39:45Z"/>
  <p:tag name="ELAPSEDTIME" val="5"/>
  <p:tag name="AQP_PASS_ACTION" val="2"/>
  <p:tag name="AQP_FAIL_ACTION" val="2"/>
  <p:tag name="ARTICULATE_SHOW_IN_MENU" val="multipleitems"/>
  <p:tag name="ARTICULATE_LOCK_SLIDE" val="0"/>
  <p:tag name="ARTICULATE_SLIDE_THUMBNAIL_REFRESH" val="1"/>
  <p:tag name="AUDIO_ID" val="30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RTICULATE_USED_LAYOUT" val="1"/>
  <p:tag name="ARTICULATE_NAV_LEVEL" val="1"/>
  <p:tag name="ARTICULATE_SLIDE_PRESENTER_GUID" val="73d795c6-fa03-41db-a29f-09d81ce01466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PLAYER_IS_DEFAULT" val="True"/>
  <p:tag name="ARTICULATE_PLAYER_CONTROL_NOTES" val="False"/>
  <p:tag name="ARTICULATE_PLAYER_CONTROL_RESOURCES" val="True"/>
  <p:tag name="ARTICULATE_PLAYER_CONTROL_MENU" val="True"/>
  <p:tag name="ARTICULATE_PLAYER_CONTROL_GLOSSARY" val="False"/>
  <p:tag name="ARTICULATE_PLAYER_SEEKBAR" val="True"/>
  <p:tag name="ARTICULATE_PLAYER_CONTROL_PLAYPAUSE" val="True"/>
  <p:tag name="ARTICULATE_SLIDE_THUMBNAIL_REFRESH" val="1"/>
  <p:tag name="AUDIO_ID" val="30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6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9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5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7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9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273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1879</TotalTime>
  <Words>821</Words>
  <Application>Microsoft Office PowerPoint</Application>
  <PresentationFormat>On-screen Show (4:3)</PresentationFormat>
  <Paragraphs>151</Paragraphs>
  <Slides>19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Default Design</vt:lpstr>
      <vt:lpstr>Bitmap Image</vt:lpstr>
      <vt:lpstr>Cell Organelles</vt:lpstr>
      <vt:lpstr>The Cytoskeleton الهيكل الخلوي</vt:lpstr>
      <vt:lpstr>Cytoskeleton</vt:lpstr>
      <vt:lpstr>Cytoskeleton</vt:lpstr>
      <vt:lpstr>PowerPoint Presentation</vt:lpstr>
      <vt:lpstr>Motor proteins</vt:lpstr>
      <vt:lpstr>Motor proteins</vt:lpstr>
      <vt:lpstr>PowerPoint Presentation</vt:lpstr>
      <vt:lpstr>PowerPoint Presentation</vt:lpstr>
      <vt:lpstr>Cilia and Flagella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Cell membrane</vt:lpstr>
      <vt:lpstr>PowerPoint Presentation</vt:lpstr>
      <vt:lpstr>Quiz1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Cell Organelles</dc:title>
  <dc:creator>Ash Ahm</dc:creator>
  <cp:lastModifiedBy>HP</cp:lastModifiedBy>
  <cp:revision>362</cp:revision>
  <dcterms:created xsi:type="dcterms:W3CDTF">2005-10-04T12:07:29Z</dcterms:created>
  <dcterms:modified xsi:type="dcterms:W3CDTF">2014-01-16T18:28:43Z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8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C17F2040-FA92-4430-937E-8317B920F861</vt:lpwstr>
  </property>
  <property fmtid="{D5CDD505-2E9C-101B-9397-08002B2CF9AE}" pid="6" name="ArticulateProjectFull">
    <vt:lpwstr>C:\Ashraf\D\Ashraf 2\Lectures\Saudia\145-Zoo\Gamal-Lectures\New-Articulate\Lectures\Lecture-8 Cell-Organelles\Lecture 8.ppta</vt:lpwstr>
  </property>
</Properties>
</file>