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C482-484C-49F7-A284-B4908E2596B1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29C51-DBBA-43B8-84CA-C8C7401AA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C482-484C-49F7-A284-B4908E2596B1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29C51-DBBA-43B8-84CA-C8C7401AA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C482-484C-49F7-A284-B4908E2596B1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29C51-DBBA-43B8-84CA-C8C7401AA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C482-484C-49F7-A284-B4908E2596B1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29C51-DBBA-43B8-84CA-C8C7401AA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C482-484C-49F7-A284-B4908E2596B1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29C51-DBBA-43B8-84CA-C8C7401AA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C482-484C-49F7-A284-B4908E2596B1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29C51-DBBA-43B8-84CA-C8C7401AA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C482-484C-49F7-A284-B4908E2596B1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29C51-DBBA-43B8-84CA-C8C7401AA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C482-484C-49F7-A284-B4908E2596B1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29C51-DBBA-43B8-84CA-C8C7401AA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C482-484C-49F7-A284-B4908E2596B1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29C51-DBBA-43B8-84CA-C8C7401AA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C482-484C-49F7-A284-B4908E2596B1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29C51-DBBA-43B8-84CA-C8C7401AA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C482-484C-49F7-A284-B4908E2596B1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29C51-DBBA-43B8-84CA-C8C7401AA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3C482-484C-49F7-A284-B4908E2596B1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29C51-DBBA-43B8-84CA-C8C7401AA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المجامع اللغوية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rtl="1"/>
            <a:r>
              <a:rPr lang="ar-SA" b="1" dirty="0" smtClean="0">
                <a:solidFill>
                  <a:schemeClr val="tx1"/>
                </a:solidFill>
              </a:rPr>
              <a:t>تعريب</a:t>
            </a:r>
          </a:p>
          <a:p>
            <a:pPr rtl="1"/>
            <a:r>
              <a:rPr lang="ar-SA" b="1" dirty="0" smtClean="0">
                <a:solidFill>
                  <a:schemeClr val="tx1"/>
                </a:solidFill>
              </a:rPr>
              <a:t>المحاضرة 8</a:t>
            </a:r>
            <a:endParaRPr lang="ar-SA" b="1" dirty="0" smtClean="0">
              <a:solidFill>
                <a:schemeClr val="tx1"/>
              </a:solidFill>
            </a:endParaRPr>
          </a:p>
          <a:p>
            <a:r>
              <a:rPr lang="ar-SA" sz="2400" b="1" dirty="0" smtClean="0">
                <a:solidFill>
                  <a:schemeClr val="tx1"/>
                </a:solidFill>
              </a:rPr>
              <a:t>أ. نهلة عبدالعزيز آل الشيخ</a:t>
            </a:r>
          </a:p>
          <a:p>
            <a:r>
              <a:rPr lang="ar-SA" sz="2400" b="1" dirty="0" smtClean="0">
                <a:solidFill>
                  <a:schemeClr val="tx1"/>
                </a:solidFill>
              </a:rPr>
              <a:t>محاضر/ كلية اللغات و الترجمة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/>
            <a:r>
              <a:rPr lang="ar-SA" sz="2800" b="1" dirty="0" smtClean="0">
                <a:solidFill>
                  <a:srgbClr val="00B050"/>
                </a:solidFill>
              </a:rPr>
              <a:t>ج. الدراسات الصرفية المتعلقة بوضع المصطلح</a:t>
            </a:r>
            <a:endParaRPr lang="ar-SA" sz="2800" dirty="0" smtClean="0"/>
          </a:p>
          <a:p>
            <a:pPr algn="r" rtl="1"/>
            <a:r>
              <a:rPr lang="ar-SA" sz="2400" dirty="0" smtClean="0">
                <a:cs typeface="+mj-cs"/>
              </a:rPr>
              <a:t>لم يكتف مجمع القاهرة بأن جعل مهمته الأساسية وضع المصطلح بل </a:t>
            </a:r>
            <a:r>
              <a:rPr lang="ar-SA" sz="2400" dirty="0" smtClean="0">
                <a:solidFill>
                  <a:srgbClr val="FF0000"/>
                </a:solidFill>
                <a:cs typeface="+mj-cs"/>
              </a:rPr>
              <a:t>ربط الدراسات الصرفية الخاصة بالصرف به </a:t>
            </a:r>
            <a:r>
              <a:rPr lang="ar-SA" sz="2400" dirty="0" smtClean="0">
                <a:cs typeface="+mj-cs"/>
              </a:rPr>
              <a:t>لأنه أساس وضع المصطلحات و المعاجم.</a:t>
            </a:r>
          </a:p>
          <a:p>
            <a:pPr algn="r" rtl="1"/>
            <a:r>
              <a:rPr lang="ar-SA" sz="2400" b="1" dirty="0" smtClean="0">
                <a:solidFill>
                  <a:srgbClr val="FF0000"/>
                </a:solidFill>
                <a:cs typeface="+mj-cs"/>
              </a:rPr>
              <a:t>خصوصيات مجمع القاهرة</a:t>
            </a:r>
            <a:r>
              <a:rPr lang="ar-SA" sz="2400" dirty="0" smtClean="0">
                <a:solidFill>
                  <a:srgbClr val="FF0000"/>
                </a:solidFill>
                <a:cs typeface="+mj-cs"/>
              </a:rPr>
              <a:t>:</a:t>
            </a:r>
          </a:p>
          <a:p>
            <a:pPr marL="514350" indent="-514350" algn="r" rtl="1">
              <a:buAutoNum type="arabicPeriod"/>
            </a:pPr>
            <a:r>
              <a:rPr lang="ar-SA" sz="2400" dirty="0" smtClean="0">
                <a:solidFill>
                  <a:schemeClr val="tx1"/>
                </a:solidFill>
                <a:cs typeface="+mj-cs"/>
              </a:rPr>
              <a:t>أخذ المجمع على نفسه إقرار </a:t>
            </a:r>
            <a:r>
              <a:rPr lang="ar-SA" sz="2400" dirty="0" smtClean="0">
                <a:solidFill>
                  <a:srgbClr val="FF0000"/>
                </a:solidFill>
                <a:cs typeface="+mj-cs"/>
              </a:rPr>
              <a:t>الاستعمال الشائع للمصطلح </a:t>
            </a:r>
            <a:r>
              <a:rPr lang="ar-SA" sz="2400" dirty="0" smtClean="0">
                <a:solidFill>
                  <a:schemeClr val="tx1"/>
                </a:solidFill>
                <a:cs typeface="+mj-cs"/>
              </a:rPr>
              <a:t>فكان يضطر الى </a:t>
            </a:r>
            <a:r>
              <a:rPr lang="ar-SA" sz="2400" dirty="0" smtClean="0">
                <a:solidFill>
                  <a:srgbClr val="FF0000"/>
                </a:solidFill>
                <a:cs typeface="+mj-cs"/>
              </a:rPr>
              <a:t>التساهل </a:t>
            </a:r>
            <a:r>
              <a:rPr lang="ar-SA" sz="2400" dirty="0" smtClean="0">
                <a:solidFill>
                  <a:schemeClr val="tx1"/>
                </a:solidFill>
                <a:cs typeface="+mj-cs"/>
              </a:rPr>
              <a:t>في قبول المعربات اللفظية </a:t>
            </a:r>
            <a:r>
              <a:rPr lang="ar-SA" sz="2400" dirty="0" smtClean="0">
                <a:solidFill>
                  <a:schemeClr val="tx1"/>
                </a:solidFill>
                <a:cs typeface="+mj-cs"/>
              </a:rPr>
              <a:t>للإفادة </a:t>
            </a:r>
            <a:r>
              <a:rPr lang="ar-SA" sz="2400" dirty="0" smtClean="0">
                <a:solidFill>
                  <a:schemeClr val="tx1"/>
                </a:solidFill>
                <a:cs typeface="+mj-cs"/>
              </a:rPr>
              <a:t>من شيوعها.</a:t>
            </a:r>
          </a:p>
          <a:p>
            <a:pPr marL="514350" indent="-514350" algn="r" rtl="1">
              <a:buAutoNum type="arabicPeriod"/>
            </a:pPr>
            <a:r>
              <a:rPr lang="ar-SA" sz="2400" dirty="0" smtClean="0">
                <a:solidFill>
                  <a:schemeClr val="tx1"/>
                </a:solidFill>
                <a:cs typeface="+mj-cs"/>
              </a:rPr>
              <a:t>تحمل المجمع مسؤولية اتخاذ القرار المصطلحي على عاتقه جاعلا من نفسه مجمعا للعرب جميعا. بحكم ما تمثله مصر من ثقل بشري و ثقافي.</a:t>
            </a:r>
          </a:p>
          <a:p>
            <a:pPr marL="514350" indent="-514350" algn="r" rtl="1">
              <a:buAutoNum type="arabicPeriod"/>
            </a:pPr>
            <a:endParaRPr lang="ar-SA" dirty="0" smtClean="0">
              <a:solidFill>
                <a:schemeClr val="tx1"/>
              </a:solidFill>
            </a:endParaRPr>
          </a:p>
          <a:p>
            <a:pPr algn="r" rtl="1"/>
            <a:endParaRPr lang="ar-SA" dirty="0" smtClean="0">
              <a:solidFill>
                <a:schemeClr val="tx1"/>
              </a:solidFill>
            </a:endParaRPr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ثالثاً: المجمع العلمي العراقي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r" rtl="1"/>
            <a:r>
              <a:rPr lang="ar-SA" sz="2400" dirty="0" smtClean="0"/>
              <a:t>أنشئ من أجل المحافظة على اللغة العربية و جعلها وافية بمتطلبات العلوم و الفنون.</a:t>
            </a:r>
          </a:p>
          <a:p>
            <a:pPr algn="r" rtl="1"/>
            <a:r>
              <a:rPr lang="ar-SA" sz="2400" dirty="0" smtClean="0"/>
              <a:t>أنشأت الحكومة مجمعاً كردياً و مجمعا سريانياً إلى جانب المجمع العربي ثم وحدت المجامع الثلاثة.</a:t>
            </a:r>
          </a:p>
          <a:p>
            <a:pPr algn="r" rtl="1"/>
            <a:r>
              <a:rPr lang="ar-SA" sz="2400" dirty="0" smtClean="0"/>
              <a:t>شكل لجاناً مختلفة للنظر في المصطلحات المتخصصة مثل: لجنة الرياضيات و لجنة الاقتصاد و لجنة الفيزياء و لجنة الهندسة....</a:t>
            </a:r>
          </a:p>
          <a:p>
            <a:pPr algn="r" rtl="1"/>
            <a:r>
              <a:rPr lang="ar-SA" sz="2400" dirty="0" smtClean="0"/>
              <a:t>درج على عادة مجمع القاهرة بأن لا يقر مصطلحاً إقراراً نهائياً إلا بعد مضي </a:t>
            </a:r>
            <a:r>
              <a:rPr lang="ar-SA" sz="2400" dirty="0" smtClean="0">
                <a:solidFill>
                  <a:srgbClr val="FF0000"/>
                </a:solidFill>
              </a:rPr>
              <a:t>ستة أشهر </a:t>
            </a:r>
            <a:r>
              <a:rPr lang="ar-SA" sz="2400" dirty="0" smtClean="0"/>
              <a:t>على نشره ليرى إن كان هناك ملاحظات أو اقتراحات تستحق إعادة النظر فيما وضع. و كان يستفيد بما أقره مجمع القاهرة و دمشق من مصطلحات.</a:t>
            </a:r>
          </a:p>
          <a:p>
            <a:pPr algn="r" rtl="1"/>
            <a:r>
              <a:rPr lang="ar-SA" sz="2400" dirty="0" smtClean="0"/>
              <a:t>قام بترجمة مصطلحات علوم الفضاء و الذي كان علماً جديداً.</a:t>
            </a:r>
          </a:p>
          <a:p>
            <a:pPr algn="r" rtl="1"/>
            <a:r>
              <a:rPr lang="ar-SA" sz="2400" dirty="0" smtClean="0"/>
              <a:t>كان يميل ميلا شديدا إلى </a:t>
            </a:r>
            <a:r>
              <a:rPr lang="ar-SA" sz="2400" dirty="0" smtClean="0">
                <a:solidFill>
                  <a:srgbClr val="FF0000"/>
                </a:solidFill>
              </a:rPr>
              <a:t>التفصح و إحياء المفردات القديمة</a:t>
            </a:r>
            <a:r>
              <a:rPr lang="ar-SA" sz="2400" dirty="0" smtClean="0"/>
              <a:t>، و التمسك بعروبة الكلمة و تفضيلها على ما سواها.</a:t>
            </a:r>
          </a:p>
          <a:p>
            <a:pPr algn="r" rtl="1"/>
            <a:endParaRPr lang="ar-SA" sz="2400" dirty="0" smtClean="0"/>
          </a:p>
          <a:p>
            <a:pPr algn="r" rtl="1"/>
            <a:endParaRPr lang="ar-SA" sz="2400" dirty="0" smtClean="0"/>
          </a:p>
          <a:p>
            <a:pPr algn="r" rtl="1"/>
            <a:endParaRPr lang="ar-SA" sz="2800" dirty="0" smtClean="0"/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رابعاً: مجمع اللغة العربية الأردني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rtl="1">
              <a:buFont typeface="Wingdings" pitchFamily="2" charset="2"/>
              <a:buChar char="v"/>
            </a:pPr>
            <a:r>
              <a:rPr lang="ar-SA" dirty="0" smtClean="0"/>
              <a:t>أهدافه: الحفاظ على سلامة اللغة العربية و جعلها تواكب العلوم و الفنون، و توحيد مصطلحات العلوم و الفنون و وضع المعاجم.</a:t>
            </a:r>
          </a:p>
          <a:p>
            <a:pPr algn="r" rtl="1">
              <a:buFont typeface="Wingdings" pitchFamily="2" charset="2"/>
              <a:buChar char="v"/>
            </a:pPr>
            <a:r>
              <a:rPr lang="ar-SA" dirty="0" smtClean="0"/>
              <a:t>بدأ بترجمة الكتب العلمية التي تدرس في كليات العلوم في الجامعات الأردنية.</a:t>
            </a:r>
          </a:p>
          <a:p>
            <a:pPr algn="r" rtl="1">
              <a:buFont typeface="Wingdings" pitchFamily="2" charset="2"/>
              <a:buChar char="v"/>
            </a:pPr>
            <a:r>
              <a:rPr lang="ar-SA" dirty="0" smtClean="0"/>
              <a:t>حرص على إقامة المواسم و الندوات الثقافية.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ar-SA" dirty="0" smtClean="0"/>
              <a:t>تابع المجامع اللغوية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r" rtl="1"/>
            <a:r>
              <a:rPr lang="ar-SA" sz="2600" b="1" dirty="0" smtClean="0">
                <a:solidFill>
                  <a:srgbClr val="FF0000"/>
                </a:solidFill>
              </a:rPr>
              <a:t>خامساً: الأكاديمية الملكية المغربية</a:t>
            </a:r>
            <a:r>
              <a:rPr lang="ar-SA" sz="2600" dirty="0" smtClean="0">
                <a:solidFill>
                  <a:srgbClr val="FF0000"/>
                </a:solidFill>
              </a:rPr>
              <a:t>:</a:t>
            </a:r>
          </a:p>
          <a:p>
            <a:pPr algn="r" rtl="1">
              <a:buNone/>
            </a:pPr>
            <a:r>
              <a:rPr lang="ar-SA" sz="2200" dirty="0" smtClean="0"/>
              <a:t>    </a:t>
            </a:r>
            <a:r>
              <a:rPr lang="ar-SA" sz="2400" dirty="0" smtClean="0"/>
              <a:t>تهدف الى حسن استعمال اللغة العربية بالمغرب و إتقان الترجمة من العربية و إليها.</a:t>
            </a:r>
            <a:r>
              <a:rPr lang="en-US" sz="2400" dirty="0" smtClean="0"/>
              <a:t>  </a:t>
            </a:r>
            <a:r>
              <a:rPr lang="ar-SA" sz="2400" dirty="0" smtClean="0"/>
              <a:t> يلاحظ هنا غياب أي نص يتعلق بالتعريب و وضع المصطلحات، و قد خلا من لجان متخصصة للمصطلحات.</a:t>
            </a:r>
          </a:p>
          <a:p>
            <a:pPr algn="r" rtl="1"/>
            <a:r>
              <a:rPr lang="ar-SA" sz="2600" b="1" dirty="0" smtClean="0">
                <a:solidFill>
                  <a:srgbClr val="FF0000"/>
                </a:solidFill>
              </a:rPr>
              <a:t>سادسا: المجمع التونسي للعلوم و الفنون و الآداب (بيت الحكمة)</a:t>
            </a:r>
            <a:r>
              <a:rPr lang="en-US" sz="2600" b="1" dirty="0" smtClean="0">
                <a:solidFill>
                  <a:srgbClr val="FF0000"/>
                </a:solidFill>
              </a:rPr>
              <a:t>:</a:t>
            </a:r>
          </a:p>
          <a:p>
            <a:pPr algn="r" rtl="1">
              <a:buNone/>
            </a:pPr>
            <a:r>
              <a:rPr lang="ar-SA" sz="2200" dirty="0" smtClean="0"/>
              <a:t>     </a:t>
            </a:r>
            <a:r>
              <a:rPr lang="ar-SA" sz="2400" dirty="0" smtClean="0"/>
              <a:t>كان للمجمع إسهامات في مجال التعريب مثل معجم الجغرافيا و معجم المصطلحات القانونية. و استضاف ندوة توحيد المصطلح الطبي</a:t>
            </a:r>
            <a:r>
              <a:rPr lang="ar-SA" sz="2200" dirty="0" smtClean="0"/>
              <a:t>.</a:t>
            </a:r>
          </a:p>
          <a:p>
            <a:pPr algn="r" rtl="1"/>
            <a:r>
              <a:rPr lang="ar-SA" sz="2600" b="1" dirty="0" smtClean="0">
                <a:solidFill>
                  <a:srgbClr val="FF0000"/>
                </a:solidFill>
              </a:rPr>
              <a:t>سابعا: مجمع اللغة العربية في السودان</a:t>
            </a:r>
            <a:r>
              <a:rPr lang="ar-SA" sz="2800" b="1" dirty="0" smtClean="0">
                <a:solidFill>
                  <a:srgbClr val="FF0000"/>
                </a:solidFill>
              </a:rPr>
              <a:t>:</a:t>
            </a:r>
          </a:p>
          <a:p>
            <a:pPr algn="r" rtl="1">
              <a:buNone/>
            </a:pPr>
            <a:r>
              <a:rPr lang="ar-SA" sz="2200" dirty="0" smtClean="0"/>
              <a:t>    </a:t>
            </a:r>
            <a:r>
              <a:rPr lang="ar-SA" sz="2400" dirty="0" smtClean="0"/>
              <a:t>استضاف مؤتمر التعريب في الخرطوم.</a:t>
            </a:r>
          </a:p>
          <a:p>
            <a:pPr algn="r" rtl="1"/>
            <a:r>
              <a:rPr lang="ar-SA" sz="2600" b="1" dirty="0" smtClean="0">
                <a:solidFill>
                  <a:srgbClr val="FF0000"/>
                </a:solidFill>
              </a:rPr>
              <a:t>ثامنا: مجمع اللغة العربية في فلسطين</a:t>
            </a:r>
            <a:r>
              <a:rPr lang="ar-SA" sz="2200" b="1" dirty="0" smtClean="0">
                <a:solidFill>
                  <a:srgbClr val="FF0000"/>
                </a:solidFill>
              </a:rPr>
              <a:t>:</a:t>
            </a:r>
          </a:p>
          <a:p>
            <a:pPr algn="r" rtl="1">
              <a:buNone/>
            </a:pPr>
            <a:r>
              <a:rPr lang="ar-SA" sz="2400" dirty="0" smtClean="0"/>
              <a:t>    اسمه </a:t>
            </a:r>
            <a:r>
              <a:rPr lang="ar-SA" sz="2400" dirty="0" smtClean="0"/>
              <a:t>(بيت المقدس) و كان رديفا للمجامع الأخرى في دمشق و القاهرة و بغداد</a:t>
            </a:r>
            <a:r>
              <a:rPr lang="ar-SA" sz="2200" dirty="0" smtClean="0"/>
              <a:t>.</a:t>
            </a:r>
          </a:p>
          <a:p>
            <a:pPr algn="r" rtl="1"/>
            <a:r>
              <a:rPr lang="ar-SA" sz="2600" b="1" dirty="0" smtClean="0">
                <a:solidFill>
                  <a:srgbClr val="FF0000"/>
                </a:solidFill>
              </a:rPr>
              <a:t>تاسعا: مجمع اللغة العربية في ليبيا:</a:t>
            </a:r>
          </a:p>
          <a:p>
            <a:pPr algn="r" rtl="1">
              <a:buNone/>
            </a:pPr>
            <a:r>
              <a:rPr lang="ar-SA" sz="2600" b="1" dirty="0" smtClean="0">
                <a:solidFill>
                  <a:srgbClr val="FF0000"/>
                </a:solidFill>
              </a:rPr>
              <a:t>   </a:t>
            </a:r>
            <a:r>
              <a:rPr lang="ar-SA" sz="2400" dirty="0" smtClean="0"/>
              <a:t>أنشئ للحفاظ على اللغة و تأكيد الهوية الثقافية و العربية.</a:t>
            </a:r>
          </a:p>
          <a:p>
            <a:pPr algn="r" rtl="1"/>
            <a:endParaRPr lang="ar-SA" sz="2600" b="1" dirty="0" smtClean="0">
              <a:solidFill>
                <a:srgbClr val="00B050"/>
              </a:solidFill>
            </a:endParaRPr>
          </a:p>
          <a:p>
            <a:pPr algn="r" rtl="1">
              <a:buNone/>
            </a:pPr>
            <a:endParaRPr lang="ar-SA" sz="2400" dirty="0" smtClean="0"/>
          </a:p>
          <a:p>
            <a:pPr algn="r" rtl="1">
              <a:buNone/>
            </a:pPr>
            <a:endParaRPr lang="ar-SA" sz="2800" b="1" dirty="0" smtClean="0">
              <a:solidFill>
                <a:srgbClr val="00B050"/>
              </a:solidFill>
            </a:endParaRPr>
          </a:p>
          <a:p>
            <a:pPr algn="r" rtl="1"/>
            <a:endParaRPr lang="ar-SA" sz="2400" dirty="0" smtClean="0"/>
          </a:p>
          <a:p>
            <a:pPr algn="r" rtl="1">
              <a:buFont typeface="Wingdings" pitchFamily="2" charset="2"/>
              <a:buChar char="Ø"/>
            </a:pPr>
            <a:endParaRPr lang="ar-SA" sz="24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اتحاد المجامع اللغوية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r" rtl="1">
              <a:buNone/>
            </a:pPr>
            <a:r>
              <a:rPr lang="ar-SA" sz="2400" dirty="0" smtClean="0"/>
              <a:t>أنشئ اتحاد المجامع اللغوية من أجل توحيد جهود التعريب بين المجامع الثلاثة. و كان يقيم الندوات لهذا الغرض.</a:t>
            </a:r>
          </a:p>
          <a:p>
            <a:pPr algn="r" rtl="1">
              <a:buNone/>
            </a:pPr>
            <a:r>
              <a:rPr lang="ar-SA" sz="2400" b="1" dirty="0" smtClean="0">
                <a:solidFill>
                  <a:srgbClr val="FF0000"/>
                </a:solidFill>
              </a:rPr>
              <a:t>أهداف اتحاد المجامع اللغوية: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sz="2400" dirty="0" smtClean="0"/>
              <a:t>تنظيم الاتصال بين المجامع اللغوية.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sz="2400" dirty="0" smtClean="0"/>
              <a:t>العمل على توحيد المصطلحات العلمية و الفنية.</a:t>
            </a:r>
          </a:p>
          <a:p>
            <a:pPr marL="514350" indent="-514350" algn="r" rtl="1">
              <a:buNone/>
            </a:pPr>
            <a:r>
              <a:rPr lang="ar-SA" sz="2400" b="1" dirty="0" smtClean="0">
                <a:solidFill>
                  <a:srgbClr val="FF0000"/>
                </a:solidFill>
              </a:rPr>
              <a:t>مسائل اهتم بها اتحاد المجامع العربية:</a:t>
            </a:r>
          </a:p>
          <a:p>
            <a:pPr marL="514350" indent="-514350" algn="r" rtl="1"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tx1"/>
                </a:solidFill>
              </a:rPr>
              <a:t>    تعريب التعليم العالي</a:t>
            </a:r>
          </a:p>
          <a:p>
            <a:pPr marL="514350" indent="-514350" algn="r" rtl="1"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tx1"/>
                </a:solidFill>
              </a:rPr>
              <a:t>    توحيد المصطلح العلمي</a:t>
            </a:r>
          </a:p>
          <a:p>
            <a:pPr marL="514350" indent="-514350" algn="r" rtl="1"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tx1"/>
                </a:solidFill>
              </a:rPr>
              <a:t>    الكتابة العلمية العربية</a:t>
            </a:r>
          </a:p>
          <a:p>
            <a:pPr marL="514350" indent="-514350" algn="r" rtl="1">
              <a:buFont typeface="+mj-lt"/>
              <a:buAutoNum type="arabicPeriod"/>
            </a:pPr>
            <a:endParaRPr lang="ar-SA" dirty="0" smtClean="0"/>
          </a:p>
          <a:p>
            <a:pPr marL="514350" indent="-514350" algn="r" rtl="1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المرجع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 smtClean="0"/>
          </a:p>
          <a:p>
            <a:pPr algn="ctr" rtl="1">
              <a:buFont typeface="Wingdings" pitchFamily="2" charset="2"/>
              <a:buChar char="Ø"/>
            </a:pPr>
            <a:r>
              <a:rPr lang="ar-SA" sz="2800" dirty="0" smtClean="0"/>
              <a:t>خسارة، ممدوح محمد (1999) التعريب مؤسساته و وسائله.</a:t>
            </a:r>
          </a:p>
          <a:p>
            <a:pPr algn="ctr" rtl="1">
              <a:buNone/>
            </a:pPr>
            <a:r>
              <a:rPr lang="ar-SA" sz="2800" dirty="0" smtClean="0"/>
              <a:t>مؤسسة الرسالة للطباعة و النشر و التوزيع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ar-SA" dirty="0" smtClean="0">
                <a:solidFill>
                  <a:srgbClr val="FF0000"/>
                </a:solidFill>
              </a:rPr>
              <a:t>الدافع لقيام المجامع اللغوية: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وضع المصطلحات العلمية الحديثة</a:t>
            </a:r>
          </a:p>
          <a:p>
            <a:pPr marL="514350" indent="-514350" algn="r" rtl="1">
              <a:buFont typeface="+mj-lt"/>
              <a:buAutoNum type="arabicPeriod"/>
            </a:pPr>
            <a:endParaRPr lang="ar-SA" dirty="0"/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الخوف من دخول الكلمات الأعجمية المعاصرة إلى اللغة العربية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أولاً: مجمع اللغة العربية بدمشق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v"/>
            </a:pPr>
            <a:r>
              <a:rPr lang="ar-SA" dirty="0" smtClean="0"/>
              <a:t>هو أقدم المجامع اللغوية</a:t>
            </a:r>
          </a:p>
          <a:p>
            <a:pPr algn="r" rtl="1">
              <a:buFont typeface="Wingdings" pitchFamily="2" charset="2"/>
              <a:buChar char="v"/>
            </a:pPr>
            <a:r>
              <a:rPr lang="ar-SA" dirty="0" smtClean="0"/>
              <a:t>مهامه: النظر في اللغة العربية و أوضاعها العصرية و نشر آدابها و تعريب ما ينقص من كتب العلوم و الصناعات و الفنون عن اللغات الأوروبية</a:t>
            </a:r>
          </a:p>
          <a:p>
            <a:pPr algn="r" rtl="1">
              <a:buFont typeface="Wingdings" pitchFamily="2" charset="2"/>
              <a:buChar char="v"/>
            </a:pPr>
            <a:r>
              <a:rPr lang="ar-SA" dirty="0" smtClean="0">
                <a:solidFill>
                  <a:srgbClr val="FF0000"/>
                </a:solidFill>
              </a:rPr>
              <a:t>أهم أعمال مجمع دمشق</a:t>
            </a:r>
            <a:r>
              <a:rPr lang="ar-SA" dirty="0" smtClean="0"/>
              <a:t>:</a:t>
            </a:r>
          </a:p>
          <a:p>
            <a:pPr marL="514350" indent="-514350" algn="r" rtl="1">
              <a:buAutoNum type="arabicPeriod"/>
            </a:pPr>
            <a:r>
              <a:rPr lang="ar-SA" dirty="0" smtClean="0"/>
              <a:t>وضع المصطلحات</a:t>
            </a:r>
          </a:p>
          <a:p>
            <a:pPr marL="514350" indent="-514350" algn="r" rtl="1">
              <a:buAutoNum type="arabicPeriod"/>
            </a:pPr>
            <a:r>
              <a:rPr lang="ar-SA" dirty="0" smtClean="0"/>
              <a:t>نشر البيان العربي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C00000"/>
                </a:solidFill>
              </a:rPr>
              <a:t>1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. وضع المصطلحات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r" rtl="1">
              <a:buFont typeface="Wingdings" pitchFamily="2" charset="2"/>
              <a:buChar char="v"/>
            </a:pPr>
            <a:r>
              <a:rPr lang="ar-SA" sz="2000" dirty="0" smtClean="0"/>
              <a:t>اهتم مجمع دمشق في البداية بإصلاح لغة الدواوين و الإدارة و طلب من الإدارات المختلفة أن ترسل من جانبها ممثلا مختصا يشارك في أبحاث المجمع.</a:t>
            </a:r>
          </a:p>
          <a:p>
            <a:pPr algn="r" rtl="1">
              <a:buNone/>
            </a:pPr>
            <a:r>
              <a:rPr lang="ar-SA" sz="2000" b="1" dirty="0" smtClean="0">
                <a:solidFill>
                  <a:srgbClr val="FF0000"/>
                </a:solidFill>
              </a:rPr>
              <a:t>مثال:</a:t>
            </a:r>
            <a:r>
              <a:rPr lang="ar-SA" sz="2000" dirty="0" smtClean="0"/>
              <a:t> ديوان التمليك لتقابل كلمة (الطابو)</a:t>
            </a:r>
          </a:p>
          <a:p>
            <a:pPr algn="r" rtl="1">
              <a:buNone/>
            </a:pPr>
            <a:r>
              <a:rPr lang="ar-SA" sz="2000" dirty="0" smtClean="0"/>
              <a:t>       الشحنة أو الشرطة لتقابل كلمة (بوليس)</a:t>
            </a:r>
          </a:p>
          <a:p>
            <a:pPr algn="r" rtl="1">
              <a:buNone/>
            </a:pPr>
            <a:r>
              <a:rPr lang="ar-SA" sz="2000" dirty="0" smtClean="0"/>
              <a:t>       تقرير لتقابل كلمة (رابور)</a:t>
            </a:r>
          </a:p>
          <a:p>
            <a:pPr algn="r" rtl="1">
              <a:buNone/>
            </a:pPr>
            <a:r>
              <a:rPr lang="ar-SA" sz="2000" dirty="0" smtClean="0"/>
              <a:t>       تقويم لتقابل كلمة (روزنامة)</a:t>
            </a:r>
          </a:p>
          <a:p>
            <a:pPr algn="r" rtl="1">
              <a:buFont typeface="Wingdings" pitchFamily="2" charset="2"/>
              <a:buChar char="v"/>
            </a:pPr>
            <a:r>
              <a:rPr lang="ar-SA" sz="2000" b="1" dirty="0" smtClean="0">
                <a:solidFill>
                  <a:srgbClr val="FF0000"/>
                </a:solidFill>
              </a:rPr>
              <a:t>نقطتان حول دور مجمع دمشق</a:t>
            </a:r>
          </a:p>
          <a:p>
            <a:pPr algn="r" rtl="1">
              <a:buNone/>
            </a:pPr>
            <a:r>
              <a:rPr lang="ar-SA" sz="2000" dirty="0"/>
              <a:t>1</a:t>
            </a:r>
            <a:r>
              <a:rPr lang="ar-SA" sz="2000" dirty="0" smtClean="0"/>
              <a:t>. المجمع </a:t>
            </a:r>
            <a:r>
              <a:rPr lang="ar-SA" sz="2000" b="1" dirty="0" smtClean="0"/>
              <a:t>لا يعد </a:t>
            </a:r>
            <a:r>
              <a:rPr lang="ar-SA" sz="2000" dirty="0" smtClean="0"/>
              <a:t>ما يضع من مصطلحات إقراراً نهائياً بل هي مقترحات معروضة للنقاش، انطلاقا من المبدأ القائل بأنه لا يجوز أن يقرر المصطلح العربي إلا هيئة لغوية تمثل الوطن العربي كله.</a:t>
            </a:r>
          </a:p>
          <a:p>
            <a:pPr algn="r" rtl="1">
              <a:buNone/>
            </a:pPr>
            <a:r>
              <a:rPr lang="ar-SA" sz="2000" dirty="0"/>
              <a:t>2</a:t>
            </a:r>
            <a:r>
              <a:rPr lang="ar-SA" sz="2000" dirty="0" smtClean="0"/>
              <a:t>. ليس هناك طريقة محددة للمجمع في وضع المصطلحات و لكنه لم يخرج عن الطرائق الثلاث المعروفة لوضع المصطلح في العربية:</a:t>
            </a:r>
          </a:p>
          <a:p>
            <a:pPr algn="r" rtl="1">
              <a:buNone/>
            </a:pPr>
            <a:r>
              <a:rPr lang="ar-SA" sz="2000" dirty="0"/>
              <a:t> </a:t>
            </a:r>
            <a:r>
              <a:rPr lang="ar-SA" sz="2000" dirty="0" smtClean="0"/>
              <a:t>                               أ. الترجمة بكلمة عربية قديمة إن وجدت</a:t>
            </a:r>
          </a:p>
          <a:p>
            <a:pPr algn="r" rtl="1">
              <a:buNone/>
            </a:pPr>
            <a:r>
              <a:rPr lang="ar-SA" sz="2000" dirty="0"/>
              <a:t> </a:t>
            </a:r>
            <a:r>
              <a:rPr lang="ar-SA" sz="2000" dirty="0" smtClean="0"/>
              <a:t>                               ب. التوليد اشتقاقا أو مجازا</a:t>
            </a:r>
          </a:p>
          <a:p>
            <a:pPr algn="r" rtl="1">
              <a:buNone/>
            </a:pPr>
            <a:r>
              <a:rPr lang="ar-SA" sz="2000" dirty="0"/>
              <a:t> </a:t>
            </a:r>
            <a:r>
              <a:rPr lang="ar-SA" sz="2000" dirty="0" smtClean="0"/>
              <a:t>                               ج. الاقتراض</a:t>
            </a:r>
          </a:p>
          <a:p>
            <a:pPr algn="r" rtl="1">
              <a:buFont typeface="Wingdings" pitchFamily="2" charset="2"/>
              <a:buChar char="v"/>
            </a:pPr>
            <a:endParaRPr lang="ar-SA" sz="2400" dirty="0" smtClean="0"/>
          </a:p>
          <a:p>
            <a:pPr algn="r" rtl="1">
              <a:buFont typeface="Wingdings" pitchFamily="2" charset="2"/>
              <a:buChar char="v"/>
            </a:pP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أساليب مجمع دمشق في معالجة المصطلحات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914400" lvl="1" indent="-514350" algn="r" rtl="1">
              <a:buFont typeface="+mj-lt"/>
              <a:buAutoNum type="arabicParenR"/>
            </a:pPr>
            <a:r>
              <a:rPr lang="ar-SA" b="1" dirty="0" smtClean="0">
                <a:solidFill>
                  <a:srgbClr val="FF0000"/>
                </a:solidFill>
              </a:rPr>
              <a:t>الأسلوب الأول: </a:t>
            </a:r>
            <a:r>
              <a:rPr lang="ar-SA" sz="2400" dirty="0" smtClean="0">
                <a:solidFill>
                  <a:schemeClr val="tx1"/>
                </a:solidFill>
              </a:rPr>
              <a:t>أن يقوم المجمع بوضع المصطلحات بنفسه تلبية لحاجة الجهات و الدوائر الرسمية و نقل كثير من المصطلحات من التركية إلى العربية.</a:t>
            </a:r>
          </a:p>
          <a:p>
            <a:pPr marL="914400" lvl="1" indent="-514350" algn="r" rtl="1">
              <a:buFont typeface="+mj-lt"/>
              <a:buAutoNum type="arabicParenR"/>
            </a:pPr>
            <a:r>
              <a:rPr lang="ar-SA" b="1" dirty="0">
                <a:solidFill>
                  <a:srgbClr val="FF0000"/>
                </a:solidFill>
              </a:rPr>
              <a:t>الأسلوب الثاني</a:t>
            </a:r>
            <a:r>
              <a:rPr lang="ar-SA" sz="2400" dirty="0" smtClean="0">
                <a:solidFill>
                  <a:srgbClr val="FF0000"/>
                </a:solidFill>
              </a:rPr>
              <a:t>:</a:t>
            </a:r>
            <a:r>
              <a:rPr lang="ar-SA" sz="2400" dirty="0" smtClean="0">
                <a:solidFill>
                  <a:schemeClr val="tx1"/>
                </a:solidFill>
              </a:rPr>
              <a:t> إبداء الرأي في مصطلحات يعرضها واضعوها عليه طالبين مناقشتها أو نشرها في مجلته.</a:t>
            </a:r>
          </a:p>
          <a:p>
            <a:pPr marL="914400" lvl="1" indent="-514350" algn="r" rtl="1">
              <a:buFont typeface="+mj-lt"/>
              <a:buAutoNum type="arabicParenR"/>
            </a:pPr>
            <a:r>
              <a:rPr lang="ar-SA" b="1" dirty="0">
                <a:solidFill>
                  <a:srgbClr val="FF0000"/>
                </a:solidFill>
              </a:rPr>
              <a:t>الأسلوب الثالث</a:t>
            </a:r>
            <a:r>
              <a:rPr lang="ar-SA" sz="2400" dirty="0" smtClean="0">
                <a:solidFill>
                  <a:srgbClr val="FF0000"/>
                </a:solidFill>
              </a:rPr>
              <a:t>:</a:t>
            </a:r>
            <a:r>
              <a:rPr lang="ar-SA" sz="2400" dirty="0" smtClean="0">
                <a:solidFill>
                  <a:schemeClr val="tx1"/>
                </a:solidFill>
              </a:rPr>
              <a:t> نشر القوائم و المعجمات المصطلحية التي كانت تُرسل إلى المجمع لهذه الغاية. مثل: معجم الألفاظ الزراعية، معجم الكواكبي في الكيمياء.</a:t>
            </a:r>
          </a:p>
          <a:p>
            <a:pPr marL="914400" lvl="1" indent="-514350" algn="r" rtl="1">
              <a:buFont typeface="+mj-lt"/>
              <a:buAutoNum type="arabicParenR"/>
            </a:pPr>
            <a:r>
              <a:rPr lang="ar-SA" b="1" dirty="0">
                <a:solidFill>
                  <a:srgbClr val="FF0000"/>
                </a:solidFill>
              </a:rPr>
              <a:t>الأسلوب الرابع</a:t>
            </a:r>
            <a:r>
              <a:rPr lang="ar-SA" sz="2400" dirty="0" smtClean="0">
                <a:solidFill>
                  <a:srgbClr val="FF0000"/>
                </a:solidFill>
              </a:rPr>
              <a:t>:</a:t>
            </a:r>
            <a:r>
              <a:rPr lang="ar-SA" sz="2400" dirty="0" smtClean="0">
                <a:solidFill>
                  <a:schemeClr val="tx1"/>
                </a:solidFill>
              </a:rPr>
              <a:t> إبداء الرأي في المعجمات التي كانت تُرسل إليه لهذه الغاية.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2. اشاعة البيان العربي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ar-SA" sz="2800" dirty="0" smtClean="0"/>
              <a:t>للتعريب اسهام غير مباشر و هو نشر أجواء البيان العربي في كل مكان في المدرسة و البيت و الشارع و الإدارة</a:t>
            </a:r>
          </a:p>
          <a:p>
            <a:pPr algn="r" rtl="1">
              <a:buNone/>
            </a:pPr>
            <a:endParaRPr lang="ar-SA" sz="2800" dirty="0" smtClean="0"/>
          </a:p>
          <a:p>
            <a:pPr algn="r" rtl="1">
              <a:buFont typeface="Wingdings" pitchFamily="2" charset="2"/>
              <a:buChar char="v"/>
            </a:pPr>
            <a:r>
              <a:rPr lang="ar-SA" sz="2800" b="1" dirty="0" smtClean="0">
                <a:solidFill>
                  <a:srgbClr val="FF0000"/>
                </a:solidFill>
              </a:rPr>
              <a:t>من وسائل اشاعة البيان العربي: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sz="2800" dirty="0" smtClean="0"/>
              <a:t>النظر في الكتب المدرسية و تنقيحها من الأخطاء حتى يأتي الكتاب المدرسي </a:t>
            </a:r>
            <a:r>
              <a:rPr lang="ar-SA" sz="2800" dirty="0" smtClean="0"/>
              <a:t>خلواً </a:t>
            </a:r>
            <a:r>
              <a:rPr lang="ar-SA" sz="2800" dirty="0" smtClean="0"/>
              <a:t>من الأخطاء.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sz="2800" dirty="0" smtClean="0"/>
              <a:t>تصحيح الأخطاء الشائعة: يعالج المجمع في مقالاته مجموعة من التراكيب و المفردات التي لا تتفق و العربية الفصحى. مثال: رأيتك حارصا على كذا. الصواب: حريصا لأن حارص لها معنى آخر.</a:t>
            </a: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ثانياً: مجمع اللغة العربية في القاهرة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ar-SA" sz="2400" dirty="0" smtClean="0"/>
              <a:t>كان اسمه (مجمع فؤاد الأول للغة العربية) و بعد الثورة تغير إلى (مجمع اللغة العربية)</a:t>
            </a:r>
          </a:p>
          <a:p>
            <a:pPr algn="r" rtl="1">
              <a:buFont typeface="Wingdings" pitchFamily="2" charset="2"/>
              <a:buChar char="v"/>
            </a:pPr>
            <a:r>
              <a:rPr lang="ar-SA" sz="2400" dirty="0" smtClean="0"/>
              <a:t>الغرض من إنشائه: المحافظة على سلامة اللغة العربية و جعلها وافية بمتطلبات العلوم و الفنون.</a:t>
            </a:r>
          </a:p>
          <a:p>
            <a:pPr algn="r" rtl="1">
              <a:buFont typeface="Wingdings" pitchFamily="2" charset="2"/>
              <a:buChar char="v"/>
            </a:pPr>
            <a:r>
              <a:rPr lang="ar-SA" sz="2400" b="1" dirty="0" smtClean="0">
                <a:solidFill>
                  <a:srgbClr val="FF0000"/>
                </a:solidFill>
              </a:rPr>
              <a:t>انجازات مجمع القاهرة:</a:t>
            </a:r>
          </a:p>
          <a:p>
            <a:pPr algn="r" rtl="1">
              <a:buNone/>
            </a:pPr>
            <a:r>
              <a:rPr lang="ar-SA" sz="2400" dirty="0" smtClean="0"/>
              <a:t>    </a:t>
            </a:r>
            <a:r>
              <a:rPr lang="ar-SA" sz="2400" b="1" dirty="0" smtClean="0">
                <a:solidFill>
                  <a:srgbClr val="00B050"/>
                </a:solidFill>
              </a:rPr>
              <a:t>أ. تحديد المنهجية:</a:t>
            </a:r>
          </a:p>
          <a:p>
            <a:pPr algn="r" rtl="1">
              <a:buNone/>
            </a:pPr>
            <a:r>
              <a:rPr lang="ar-SA" sz="2400" dirty="0" smtClean="0"/>
              <a:t>     أقر المجمع المعايير و المناهج التي يخضع لها وضع المصطلحات العلمية الحديثة، و قد فرضت تلك المقاييس نفسها على الباحثين و الأخصائيين.</a:t>
            </a:r>
          </a:p>
          <a:p>
            <a:pPr algn="r" rtl="1">
              <a:buNone/>
            </a:pPr>
            <a:r>
              <a:rPr lang="ar-SA" sz="2400" b="1" dirty="0" smtClean="0">
                <a:solidFill>
                  <a:srgbClr val="00B050"/>
                </a:solidFill>
              </a:rPr>
              <a:t>ب. وضع المصطلحات:</a:t>
            </a:r>
          </a:p>
          <a:p>
            <a:pPr algn="r" rtl="1">
              <a:buNone/>
            </a:pPr>
            <a:r>
              <a:rPr lang="ar-SA" sz="2400" dirty="0" smtClean="0"/>
              <a:t>بدأ منذ البداية بوضع المصطلحات العلمية أو إقرارها.</a:t>
            </a:r>
          </a:p>
          <a:p>
            <a:pPr algn="r" rtl="1"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تابع مجمع القاهرة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/>
            <a:r>
              <a:rPr lang="ar-SA" sz="2800" dirty="0" smtClean="0"/>
              <a:t>يميز مجمع القاهرة أنه لم يكتف بعرض المصطلح العربي المقابل للمصطلح الأجنبي بل هو يشفع ذلك </a:t>
            </a:r>
            <a:r>
              <a:rPr lang="ar-SA" sz="2800" dirty="0" smtClean="0">
                <a:solidFill>
                  <a:srgbClr val="FF0000"/>
                </a:solidFill>
              </a:rPr>
              <a:t>بتعريف أو شرح </a:t>
            </a:r>
            <a:r>
              <a:rPr lang="ar-SA" sz="2800" dirty="0" smtClean="0"/>
              <a:t>لمفهوم ذلك المصطلح.</a:t>
            </a:r>
          </a:p>
          <a:p>
            <a:pPr algn="r" rtl="1"/>
            <a:r>
              <a:rPr lang="ar-SA" sz="2800" b="1" dirty="0" smtClean="0">
                <a:solidFill>
                  <a:srgbClr val="FF0000"/>
                </a:solidFill>
              </a:rPr>
              <a:t>طريقة مجمع القاهرة في وضع المصطلحات</a:t>
            </a:r>
            <a:r>
              <a:rPr lang="ar-SA" sz="2800" dirty="0" smtClean="0">
                <a:solidFill>
                  <a:srgbClr val="FF0000"/>
                </a:solidFill>
              </a:rPr>
              <a:t>:</a:t>
            </a:r>
          </a:p>
          <a:p>
            <a:pPr marL="571500" indent="-571500" algn="r" rtl="1">
              <a:buFont typeface="+mj-lt"/>
              <a:buAutoNum type="romanUcPeriod"/>
            </a:pPr>
            <a:r>
              <a:rPr lang="ar-SA" sz="2800" dirty="0" smtClean="0"/>
              <a:t>التنقيب في كتب اللغة و العلم القديمة</a:t>
            </a:r>
          </a:p>
          <a:p>
            <a:pPr marL="571500" indent="-571500" algn="r" rtl="1">
              <a:buFont typeface="+mj-lt"/>
              <a:buAutoNum type="romanUcPeriod"/>
            </a:pPr>
            <a:r>
              <a:rPr lang="ar-SA" sz="2800" dirty="0" smtClean="0"/>
              <a:t>إن لم يجد اللفظة المناسبة عمد إلى توليد لفظ عربي بوسائل الاشتقاق أو المجاز </a:t>
            </a:r>
          </a:p>
          <a:p>
            <a:pPr marL="571500" indent="-571500" algn="r" rtl="1">
              <a:buFont typeface="+mj-lt"/>
              <a:buAutoNum type="romanUcPeriod"/>
            </a:pPr>
            <a:r>
              <a:rPr lang="ar-SA" sz="2800" dirty="0" smtClean="0"/>
              <a:t>إن تعذر ذلك عمد إلى التعريب اللفظي</a:t>
            </a:r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مراحل اقرار المصطلح في مجمع القاهرة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r" rtl="1"/>
            <a:r>
              <a:rPr lang="ar-SA" sz="2800" dirty="0" smtClean="0"/>
              <a:t>المرحلة </a:t>
            </a:r>
            <a:r>
              <a:rPr lang="ar-SA" sz="2800" b="1" dirty="0" smtClean="0"/>
              <a:t>الأولى</a:t>
            </a:r>
            <a:r>
              <a:rPr lang="ar-SA" sz="2800" dirty="0" smtClean="0"/>
              <a:t>: </a:t>
            </a:r>
            <a:r>
              <a:rPr lang="ar-SA" sz="2800" dirty="0" smtClean="0">
                <a:solidFill>
                  <a:srgbClr val="FF0000"/>
                </a:solidFill>
              </a:rPr>
              <a:t>لجان المجمع</a:t>
            </a:r>
            <a:r>
              <a:rPr lang="ar-SA" sz="2800" dirty="0" smtClean="0"/>
              <a:t>، تستقبل اللجان المختصة الكلمات المراد تعريبها من الجهات المعنية بالأمر كالجامعات و المدارس و الإدارات.</a:t>
            </a:r>
          </a:p>
          <a:p>
            <a:pPr algn="r" rtl="1"/>
            <a:r>
              <a:rPr lang="ar-SA" sz="2800" dirty="0" smtClean="0"/>
              <a:t>المرحلة</a:t>
            </a:r>
            <a:r>
              <a:rPr lang="ar-SA" sz="2800" b="1" dirty="0" smtClean="0"/>
              <a:t> الثانية</a:t>
            </a:r>
            <a:r>
              <a:rPr lang="ar-SA" sz="2800" dirty="0" smtClean="0"/>
              <a:t>: </a:t>
            </a:r>
            <a:r>
              <a:rPr lang="ar-SA" sz="2800" dirty="0" smtClean="0">
                <a:solidFill>
                  <a:srgbClr val="FF0000"/>
                </a:solidFill>
              </a:rPr>
              <a:t>مجلس المجمع </a:t>
            </a:r>
            <a:r>
              <a:rPr lang="ar-SA" sz="2800" dirty="0" smtClean="0"/>
              <a:t>و يضم الأعضاء المصريين في المجمع و اجتماعاته أسبوعية يناقش فيها المصطلحات التي بعثت بها اللجان المختصة و يحيل ما يقرّه منها كمقترحات إلى مؤتمر المجمع.</a:t>
            </a:r>
          </a:p>
          <a:p>
            <a:pPr algn="r" rtl="1"/>
            <a:r>
              <a:rPr lang="ar-SA" sz="2800" dirty="0" smtClean="0"/>
              <a:t>المرحلة </a:t>
            </a:r>
            <a:r>
              <a:rPr lang="ar-SA" sz="2800" b="1" dirty="0" smtClean="0"/>
              <a:t>الثالثة</a:t>
            </a:r>
            <a:r>
              <a:rPr lang="ar-SA" sz="2800" dirty="0" smtClean="0"/>
              <a:t>: </a:t>
            </a:r>
            <a:r>
              <a:rPr lang="ar-SA" sz="2800" dirty="0" smtClean="0">
                <a:solidFill>
                  <a:srgbClr val="FF0000"/>
                </a:solidFill>
              </a:rPr>
              <a:t>مؤتمر المجمع</a:t>
            </a:r>
            <a:r>
              <a:rPr lang="ar-SA" sz="2800" dirty="0" smtClean="0"/>
              <a:t>، و اجتماعه سنوي، تناقش فيه المصطلحات التي اقترحها مجلس المجمع فإن اعتمدها عدت قرارات مؤقتة للمجمع تنشر في مجلته.</a:t>
            </a:r>
          </a:p>
          <a:p>
            <a:pPr algn="r" rtl="1"/>
            <a:r>
              <a:rPr lang="ar-SA" sz="2800" dirty="0" smtClean="0"/>
              <a:t>المرحلة </a:t>
            </a:r>
            <a:r>
              <a:rPr lang="ar-SA" sz="2800" b="1" dirty="0" smtClean="0"/>
              <a:t>الرابعة</a:t>
            </a:r>
            <a:r>
              <a:rPr lang="ar-SA" sz="2800" dirty="0" smtClean="0"/>
              <a:t>: </a:t>
            </a:r>
            <a:r>
              <a:rPr lang="ar-SA" sz="2800" dirty="0" smtClean="0">
                <a:solidFill>
                  <a:srgbClr val="FF0000"/>
                </a:solidFill>
              </a:rPr>
              <a:t>آراء المتخصصين و العلماء</a:t>
            </a:r>
            <a:r>
              <a:rPr lang="ar-SA" sz="2800" dirty="0" smtClean="0"/>
              <a:t>، يترك مجال</a:t>
            </a:r>
            <a:r>
              <a:rPr lang="ar-SA" sz="2800" dirty="0" smtClean="0">
                <a:solidFill>
                  <a:srgbClr val="FF0000"/>
                </a:solidFill>
              </a:rPr>
              <a:t> سنة </a:t>
            </a:r>
            <a:r>
              <a:rPr lang="ar-SA" sz="2800" dirty="0" smtClean="0"/>
              <a:t>بعد نشر المصطلحات يتلقى المجمع آراء العلماء و الخبراء في المصطلحات و ما يستقر عليه رأي المجمع بعد مضي السنة يعد نهائياً.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1159</Words>
  <Application>Microsoft Office PowerPoint</Application>
  <PresentationFormat>On-screen Show (4:3)</PresentationFormat>
  <Paragraphs>103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المجامع اللغوية</vt:lpstr>
      <vt:lpstr>Slide 2</vt:lpstr>
      <vt:lpstr>أولاً: مجمع اللغة العربية بدمشق</vt:lpstr>
      <vt:lpstr>1. وضع المصطلحات</vt:lpstr>
      <vt:lpstr>أساليب مجمع دمشق في معالجة المصطلحات</vt:lpstr>
      <vt:lpstr>2. اشاعة البيان العربي</vt:lpstr>
      <vt:lpstr>ثانياً: مجمع اللغة العربية في القاهرة</vt:lpstr>
      <vt:lpstr>تابع مجمع القاهرة</vt:lpstr>
      <vt:lpstr>مراحل اقرار المصطلح في مجمع القاهرة</vt:lpstr>
      <vt:lpstr>Slide 10</vt:lpstr>
      <vt:lpstr>ثالثاً: المجمع العلمي العراقي</vt:lpstr>
      <vt:lpstr>رابعاً: مجمع اللغة العربية الأردني</vt:lpstr>
      <vt:lpstr>تابع المجامع اللغوية</vt:lpstr>
      <vt:lpstr>اتحاد المجامع اللغوية</vt:lpstr>
      <vt:lpstr>المرجع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المجامع اللغوية</dc:title>
  <dc:creator>ksu</dc:creator>
  <cp:lastModifiedBy>ksu</cp:lastModifiedBy>
  <cp:revision>48</cp:revision>
  <dcterms:created xsi:type="dcterms:W3CDTF">2015-11-16T09:00:20Z</dcterms:created>
  <dcterms:modified xsi:type="dcterms:W3CDTF">2015-11-17T09:14:19Z</dcterms:modified>
</cp:coreProperties>
</file>