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376" y="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5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4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7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66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66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1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20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2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51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0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8C8B9-EE22-DC4D-9CDE-F74C6A4AD9A6}" type="datetimeFigureOut">
              <a:rPr lang="en-US" smtClean="0"/>
              <a:t>01/03/2016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54E94-F1E6-F04C-B9AD-06BB3EF4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45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file://localhost/http/::silicasecchidisk.conncoll.edu:Pics:Other%20Algae:Blue_Green%20jpegs:Nostoc_Key16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file://localhost/http/::silicasecchidisk.conncoll.edu:Pics:Other%20Algae:Blue_Green%20jpegs:Nostoc_Key16.jp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file://localhost/http/::www.botany.hawaii.edu:faculty:webb:BOT311:Cyanobacteria:AkineteHeterocystLMHigh300Lab_small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otany.hawaii.edu/faculty/webb/BOT311/Cyanobacteria/AkineteHeterocystLMHigh300Lab.jp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ologie.uni-hamburg.de/b-online/library/webb/BOT311/Cyanobacteria/MicrocystisLab.jpg" TargetMode="Externa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235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Cyanobacteria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31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3600" b="1">
                <a:latin typeface="Times New Roman" charset="0"/>
              </a:rPr>
              <a:t>Cyanobacterial cell</a:t>
            </a:r>
            <a:endParaRPr lang="ar-sa" sz="3600" b="1"/>
          </a:p>
        </p:txBody>
      </p:sp>
      <p:pic>
        <p:nvPicPr>
          <p:cNvPr id="9219" name="Picture 4" descr="1116-18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643063"/>
            <a:ext cx="750093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748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827088" y="0"/>
            <a:ext cx="7345362" cy="6207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i="1" dirty="0" err="1"/>
              <a:t>Nostoc</a:t>
            </a:r>
            <a:endParaRPr lang="ar-sa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331" y="896127"/>
            <a:ext cx="6215063" cy="4261893"/>
          </a:xfrm>
          <a:ln>
            <a:noFill/>
          </a:ln>
        </p:spPr>
        <p:txBody>
          <a:bodyPr>
            <a:noAutofit/>
          </a:bodyPr>
          <a:lstStyle/>
          <a:p>
            <a:pPr marL="342900" indent="-342900" algn="just" rtl="0" eaLnBrk="1" hangingPunct="1">
              <a:lnSpc>
                <a:spcPct val="140000"/>
              </a:lnSpc>
              <a:buFont typeface="Arial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Grows in water and on damp soils. </a:t>
            </a:r>
          </a:p>
          <a:p>
            <a:pPr marL="342900" indent="-342900" algn="just" rtl="0" eaLnBrk="1" hangingPunct="1">
              <a:lnSpc>
                <a:spcPct val="140000"/>
              </a:lnSpc>
              <a:buFont typeface="Arial"/>
              <a:buChar char="•"/>
            </a:pPr>
            <a:r>
              <a:rPr lang="en-US" sz="2400" b="1" dirty="0" err="1">
                <a:solidFill>
                  <a:schemeClr val="tx1"/>
                </a:solidFill>
              </a:rPr>
              <a:t>Unbranched</a:t>
            </a:r>
            <a:r>
              <a:rPr lang="en-US" sz="2400" b="1" dirty="0">
                <a:solidFill>
                  <a:schemeClr val="tx1"/>
                </a:solidFill>
              </a:rPr>
              <a:t> filaments with barrel-like cells. </a:t>
            </a:r>
          </a:p>
          <a:p>
            <a:pPr marL="342900" indent="-342900" algn="just" rtl="0" eaLnBrk="1" hangingPunct="1">
              <a:lnSpc>
                <a:spcPct val="140000"/>
              </a:lnSpc>
              <a:buFont typeface="Arial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Certain enlarged cells appear at intervals, which are known as </a:t>
            </a:r>
            <a:r>
              <a:rPr lang="en-US" sz="2400" b="1" u="sng" dirty="0" err="1">
                <a:solidFill>
                  <a:srgbClr val="0000FF"/>
                </a:solidFill>
              </a:rPr>
              <a:t>heterocysts</a:t>
            </a:r>
            <a:r>
              <a:rPr lang="en-US" sz="2400" b="1" dirty="0">
                <a:solidFill>
                  <a:schemeClr val="tx1"/>
                </a:solidFill>
              </a:rPr>
              <a:t> . Its transparent and thick walls.</a:t>
            </a:r>
          </a:p>
          <a:p>
            <a:pPr marL="342900" indent="-342900" algn="just" rtl="0" eaLnBrk="1" hangingPunct="1">
              <a:lnSpc>
                <a:spcPct val="140000"/>
              </a:lnSpc>
              <a:buFont typeface="Arial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The whole filament is surrounded with gelatinous material. </a:t>
            </a:r>
          </a:p>
          <a:p>
            <a:pPr algn="just" rtl="0" eaLnBrk="1" hangingPunct="1">
              <a:lnSpc>
                <a:spcPct val="140000"/>
              </a:lnSpc>
            </a:pPr>
            <a:endParaRPr lang="ar-sa" sz="2400" b="1" dirty="0">
              <a:solidFill>
                <a:schemeClr val="tx1"/>
              </a:solidFill>
              <a:cs typeface="Times New Roman" charset="0"/>
            </a:endParaRPr>
          </a:p>
        </p:txBody>
      </p:sp>
      <p:pic>
        <p:nvPicPr>
          <p:cNvPr id="2052" name="Picture 2" descr="http://silicasecchidisk.conncoll.edu/Pics/Other%20Algae/Blue_Green%20jpegs/Nostoc_Key16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06988" y="2022475"/>
            <a:ext cx="52959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938963" y="5884863"/>
            <a:ext cx="1633537" cy="5000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b="1" i="1" dirty="0" err="1">
                <a:latin typeface="Calibri" charset="0"/>
              </a:rPr>
              <a:t>Nostoc</a:t>
            </a:r>
            <a:endParaRPr lang="ar-sa" sz="2000" i="1" dirty="0">
              <a:latin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980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6782" y="1002514"/>
            <a:ext cx="5241391" cy="3434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buFont typeface="Arial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Each two </a:t>
            </a:r>
            <a:r>
              <a:rPr lang="en-US" sz="2400" b="1" dirty="0" err="1" smtClean="0">
                <a:solidFill>
                  <a:schemeClr val="tx1"/>
                </a:solidFill>
              </a:rPr>
              <a:t>heterocysts</a:t>
            </a:r>
            <a:r>
              <a:rPr lang="en-US" sz="2400" b="1" dirty="0" smtClean="0">
                <a:solidFill>
                  <a:schemeClr val="tx1"/>
                </a:solidFill>
              </a:rPr>
              <a:t> delimit in between , a number of cells called </a:t>
            </a:r>
            <a:r>
              <a:rPr lang="en-US" sz="2400" b="1" dirty="0" err="1" smtClean="0">
                <a:solidFill>
                  <a:schemeClr val="tx1"/>
                </a:solidFill>
              </a:rPr>
              <a:t>hormogonia</a:t>
            </a:r>
            <a:r>
              <a:rPr lang="en-US" sz="2400" b="1" dirty="0" smtClean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130000"/>
              </a:lnSpc>
              <a:buFont typeface="Arial"/>
              <a:buChar char="•"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130000"/>
              </a:lnSpc>
              <a:buFont typeface="Arial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In most cases clusters of filaments are grouped together in the form of gelatinous masses.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27088" y="376363"/>
            <a:ext cx="7345362" cy="62071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i="1" smtClean="0"/>
              <a:t>Nostoc</a:t>
            </a:r>
            <a:endParaRPr lang="ar-sa" sz="4000" i="1" dirty="0"/>
          </a:p>
        </p:txBody>
      </p:sp>
      <p:pic>
        <p:nvPicPr>
          <p:cNvPr id="6" name="Picture 2" descr="http://silicasecchidisk.conncoll.edu/Pics/Other%20Algae/Blue_Green%20jpegs/Nostoc_Key16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06988" y="2022475"/>
            <a:ext cx="52959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938963" y="5884863"/>
            <a:ext cx="1633537" cy="50006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b="1" i="1" dirty="0" err="1">
                <a:latin typeface="Calibri" charset="0"/>
              </a:rPr>
              <a:t>Nostoc</a:t>
            </a:r>
            <a:endParaRPr lang="ar-sa" sz="2000" i="1" dirty="0">
              <a:latin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619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ar-sa" sz="4000" b="1" dirty="0"/>
              <a:t/>
            </a:r>
            <a:br>
              <a:rPr lang="ar-sa" sz="4000" b="1" dirty="0"/>
            </a:br>
            <a:r>
              <a:rPr lang="en-US" sz="4000" b="1" dirty="0"/>
              <a:t>Reproduction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38" y="1622425"/>
            <a:ext cx="4043362" cy="614363"/>
          </a:xfrm>
        </p:spPr>
        <p:txBody>
          <a:bodyPr>
            <a:noAutofit/>
          </a:bodyPr>
          <a:lstStyle/>
          <a:p>
            <a:pPr marL="514350" indent="-514350" algn="ctr" rtl="0" eaLnBrk="1" hangingPunct="1">
              <a:buFont typeface="Arial" charset="0"/>
              <a:buAutoNum type="arabicPeriod"/>
            </a:pPr>
            <a:endParaRPr lang="en-US" sz="1800" b="1" dirty="0"/>
          </a:p>
          <a:p>
            <a:pPr marL="514350" indent="-514350" algn="ctr" rtl="0" eaLnBrk="1" hangingPunct="1">
              <a:buFont typeface="+mj-lt"/>
              <a:buAutoNum type="arabicPeriod"/>
            </a:pPr>
            <a:r>
              <a:rPr lang="en-US" sz="1800" b="1" dirty="0" smtClean="0"/>
              <a:t>Vegetative </a:t>
            </a:r>
            <a:r>
              <a:rPr lang="en-US" sz="1800" b="1" dirty="0"/>
              <a:t>reproduction.</a:t>
            </a:r>
          </a:p>
          <a:p>
            <a:pPr marL="514350" indent="-514350" algn="ctr" rtl="0" eaLnBrk="1" hangingPunct="1">
              <a:buFont typeface="Arial" charset="0"/>
              <a:buNone/>
            </a:pPr>
            <a:r>
              <a:rPr lang="en-US" sz="1800" dirty="0"/>
              <a:t> </a:t>
            </a:r>
          </a:p>
          <a:p>
            <a:pPr marL="514350" indent="-514350" algn="ctr" rtl="0" eaLnBrk="1" hangingPunct="1">
              <a:buFont typeface="Arial" charset="0"/>
              <a:buNone/>
            </a:pPr>
            <a:endParaRPr lang="ar-sa" sz="1800" dirty="0">
              <a:cs typeface="Times New Roman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85813" y="4857750"/>
            <a:ext cx="7605712" cy="7572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rtl="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200" b="1" dirty="0" smtClean="0">
                <a:solidFill>
                  <a:srgbClr val="FF0000"/>
                </a:solidFill>
                <a:latin typeface="Calibri" charset="0"/>
              </a:rPr>
              <a:t>Sexual </a:t>
            </a:r>
            <a:r>
              <a:rPr lang="en-US" sz="2200" b="1" dirty="0">
                <a:solidFill>
                  <a:srgbClr val="FF0000"/>
                </a:solidFill>
                <a:latin typeface="Calibri" charset="0"/>
              </a:rPr>
              <a:t>reproduction is not known</a:t>
            </a:r>
            <a:r>
              <a:rPr lang="en-US" sz="2200" dirty="0">
                <a:solidFill>
                  <a:srgbClr val="FF0000"/>
                </a:solidFill>
                <a:latin typeface="Calibri" charset="0"/>
              </a:rPr>
              <a:t>. </a:t>
            </a:r>
          </a:p>
          <a:p>
            <a:pPr algn="ctr" rtl="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ar-sa" sz="2200" dirty="0">
              <a:latin typeface="Calibri" charset="0"/>
              <a:cs typeface="Times New Roman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57700" y="2071688"/>
            <a:ext cx="4043363" cy="571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rtl="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GB" b="1" dirty="0" smtClean="0">
                <a:latin typeface="Calibri" charset="0"/>
              </a:rPr>
              <a:t> </a:t>
            </a:r>
            <a:endParaRPr lang="en-US" sz="1700" b="1" dirty="0">
              <a:latin typeface="Calibri" charset="0"/>
            </a:endParaRPr>
          </a:p>
          <a:p>
            <a:pPr algn="ctr" rtl="0" eaLnBrk="1" hangingPunct="1">
              <a:lnSpc>
                <a:spcPct val="80000"/>
              </a:lnSpc>
              <a:spcBef>
                <a:spcPct val="20000"/>
              </a:spcBef>
              <a:buFont typeface="+mj-lt"/>
              <a:buAutoNum type="arabicPeriod" startAt="2"/>
            </a:pPr>
            <a:r>
              <a:rPr lang="en-US" sz="1700" b="1" dirty="0">
                <a:latin typeface="Calibri" charset="0"/>
              </a:rPr>
              <a:t>Asexual reproduction.</a:t>
            </a:r>
            <a:endParaRPr lang="en-US" sz="1700" dirty="0">
              <a:latin typeface="Calibri" charset="0"/>
            </a:endParaRPr>
          </a:p>
          <a:p>
            <a:pPr algn="ctr" rtl="0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ar-sa" sz="1700" dirty="0">
              <a:latin typeface="Calibri" charset="0"/>
              <a:cs typeface="Times New Roman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72250" y="3860800"/>
            <a:ext cx="2286000" cy="5715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000" b="1">
                <a:latin typeface="Calibri" charset="0"/>
              </a:rPr>
              <a:t>B) By Akinetes. </a:t>
            </a:r>
            <a:r>
              <a:rPr lang="en-US" sz="2000">
                <a:latin typeface="Calibri" charset="0"/>
              </a:rPr>
              <a:t> </a:t>
            </a:r>
          </a:p>
          <a:p>
            <a:pPr algn="ctr" rtl="0" eaLnBrk="1" hangingPunct="1">
              <a:spcBef>
                <a:spcPct val="20000"/>
              </a:spcBef>
              <a:buFont typeface="Arial" charset="0"/>
              <a:buNone/>
            </a:pPr>
            <a:endParaRPr lang="ar-sa" sz="2000">
              <a:latin typeface="Calibri" charset="0"/>
              <a:cs typeface="Times New Roman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75100" y="3860800"/>
            <a:ext cx="1857375" cy="571500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20000"/>
              </a:spcBef>
              <a:buFont typeface="Arial" charset="0"/>
              <a:buAutoNum type="alphaUcParenR"/>
            </a:pPr>
            <a:r>
              <a:rPr lang="en-US" sz="2000" b="1">
                <a:latin typeface="Calibri" charset="0"/>
              </a:rPr>
              <a:t>By fission.  </a:t>
            </a:r>
            <a:endParaRPr lang="en-US" sz="2000">
              <a:latin typeface="Calibri" charset="0"/>
            </a:endParaRPr>
          </a:p>
          <a:p>
            <a:pPr algn="ctr" rtl="0" eaLnBrk="1" hangingPunct="1">
              <a:spcBef>
                <a:spcPct val="20000"/>
              </a:spcBef>
              <a:buFont typeface="Arial" charset="0"/>
              <a:buAutoNum type="alphaUcParenR"/>
            </a:pPr>
            <a:endParaRPr lang="ar-sa" sz="2000">
              <a:latin typeface="Calibri" charset="0"/>
              <a:cs typeface="Times New Roman" charset="0"/>
            </a:endParaRPr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>
          <a:xfrm rot="16200000" flipH="1">
            <a:off x="6669088" y="2454275"/>
            <a:ext cx="571500" cy="949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</p:cNvCxnSpPr>
          <p:nvPr/>
        </p:nvCxnSpPr>
        <p:spPr>
          <a:xfrm rot="5400000">
            <a:off x="5526088" y="2260600"/>
            <a:ext cx="571500" cy="1336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074" idx="2"/>
          </p:cNvCxnSpPr>
          <p:nvPr/>
        </p:nvCxnSpPr>
        <p:spPr>
          <a:xfrm rot="5400000">
            <a:off x="3423444" y="780257"/>
            <a:ext cx="511175" cy="1785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3074" idx="2"/>
          </p:cNvCxnSpPr>
          <p:nvPr/>
        </p:nvCxnSpPr>
        <p:spPr>
          <a:xfrm rot="16200000" flipH="1">
            <a:off x="5173663" y="815975"/>
            <a:ext cx="582612" cy="1785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95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20979" y="1357158"/>
            <a:ext cx="8229600" cy="3097212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just" rtl="0" eaLnBrk="1" hangingPunct="1">
              <a:buFont typeface="Arial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    </a:t>
            </a:r>
            <a:r>
              <a:rPr lang="en-US" sz="2400" dirty="0" smtClean="0">
                <a:solidFill>
                  <a:srgbClr val="FF0000"/>
                </a:solidFill>
              </a:rPr>
              <a:t>By fragmentation</a:t>
            </a:r>
            <a:r>
              <a:rPr lang="en-US" sz="2400" dirty="0" smtClean="0"/>
              <a:t> </a:t>
            </a:r>
          </a:p>
          <a:p>
            <a:pPr algn="just" rtl="0" eaLnBrk="1" hangingPunct="1">
              <a:buFont typeface="Arial" charset="0"/>
              <a:buNone/>
            </a:pPr>
            <a:r>
              <a:rPr lang="en-US" sz="2400" dirty="0" smtClean="0"/>
              <a:t> </a:t>
            </a:r>
          </a:p>
          <a:p>
            <a:pPr algn="just" rtl="0" eaLnBrk="1" hangingPunct="1">
              <a:buFont typeface="Arial" charset="0"/>
              <a:buNone/>
            </a:pPr>
            <a:r>
              <a:rPr lang="en-US" sz="2400" dirty="0" smtClean="0"/>
              <a:t>    Filament                                    breaks into fragments. </a:t>
            </a:r>
          </a:p>
          <a:p>
            <a:pPr algn="just" rtl="0" eaLnBrk="1" hangingPunct="1">
              <a:buFont typeface="Arial" charset="0"/>
              <a:buNone/>
            </a:pPr>
            <a:r>
              <a:rPr lang="en-US" sz="2400" dirty="0" smtClean="0"/>
              <a:t>    </a:t>
            </a:r>
          </a:p>
          <a:p>
            <a:pPr algn="just" rtl="0" eaLnBrk="1" hangingPunct="1">
              <a:buFont typeface="Arial" charset="0"/>
              <a:buNone/>
            </a:pPr>
            <a:r>
              <a:rPr lang="en-US" sz="2400" dirty="0" smtClean="0"/>
              <a:t>    Each                  gives rise to                 a new filament. </a:t>
            </a:r>
          </a:p>
          <a:p>
            <a:pPr algn="just" rtl="0" eaLnBrk="1" hangingPunct="1">
              <a:buFont typeface="Arial" charset="0"/>
              <a:buNone/>
            </a:pPr>
            <a:endParaRPr lang="en-US" sz="2400" dirty="0" smtClean="0"/>
          </a:p>
          <a:p>
            <a:pPr algn="just" rtl="0" eaLnBrk="1" hangingPunct="1">
              <a:buFont typeface="Arial" charset="0"/>
              <a:buNone/>
            </a:pPr>
            <a:r>
              <a:rPr lang="en-US" sz="2400" dirty="0" smtClean="0"/>
              <a:t>    Usually fragmentation occurs at the </a:t>
            </a:r>
            <a:r>
              <a:rPr lang="en-US" sz="2400" dirty="0" err="1" smtClean="0"/>
              <a:t>heterocysts</a:t>
            </a:r>
            <a:r>
              <a:rPr lang="en-US" sz="2400" dirty="0" smtClean="0"/>
              <a:t> </a:t>
            </a:r>
          </a:p>
          <a:p>
            <a:pPr algn="just" rtl="0" eaLnBrk="1" hangingPunct="1">
              <a:buFont typeface="Arial" charset="0"/>
              <a:buNone/>
            </a:pPr>
            <a:endParaRPr lang="en-US" sz="2400" dirty="0" smtClean="0"/>
          </a:p>
          <a:p>
            <a:pPr algn="just" rtl="0" eaLnBrk="1" hangingPunct="1">
              <a:buFont typeface="Arial" charset="0"/>
              <a:buNone/>
            </a:pPr>
            <a:r>
              <a:rPr lang="en-US" sz="2400" dirty="0" smtClean="0"/>
              <a:t>   This fragment is capable of creeping movements in the gelatinous sheath until it escapes and grows into a new filament.      </a:t>
            </a:r>
            <a:endParaRPr lang="ar-sa" sz="2400" dirty="0"/>
          </a:p>
        </p:txBody>
      </p:sp>
      <p:sp>
        <p:nvSpPr>
          <p:cNvPr id="4" name="Right Arrow 3"/>
          <p:cNvSpPr/>
          <p:nvPr/>
        </p:nvSpPr>
        <p:spPr>
          <a:xfrm>
            <a:off x="2563813" y="2412491"/>
            <a:ext cx="1071562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682998" y="3342995"/>
            <a:ext cx="504825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334963"/>
            <a:ext cx="8229600" cy="777875"/>
          </a:xfrm>
          <a:prstGeom prst="rect">
            <a:avLst/>
          </a:prstGeom>
        </p:spPr>
        <p:txBody>
          <a:bodyPr/>
          <a:lstStyle>
            <a:lvl1pPr marL="342900" indent="-342900" algn="r" rtl="1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400" b="1" dirty="0" smtClean="0">
                <a:solidFill>
                  <a:srgbClr val="558ED5"/>
                </a:solidFill>
                <a:latin typeface="Calibri" charset="0"/>
              </a:rPr>
              <a:t>1- Vegetative </a:t>
            </a:r>
            <a:r>
              <a:rPr lang="en-US" sz="2400" b="1" dirty="0">
                <a:solidFill>
                  <a:srgbClr val="558ED5"/>
                </a:solidFill>
                <a:latin typeface="Calibri" charset="0"/>
              </a:rPr>
              <a:t>reproduction.</a:t>
            </a:r>
            <a:endParaRPr lang="en-US" sz="2400" dirty="0">
              <a:solidFill>
                <a:srgbClr val="558ED5"/>
              </a:solidFill>
              <a:latin typeface="Calibri" charset="0"/>
            </a:endParaRPr>
          </a:p>
          <a:p>
            <a:pPr algn="just" rtl="0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558ED5"/>
                </a:solidFill>
                <a:latin typeface="Calibri" charset="0"/>
              </a:rPr>
              <a:t> </a:t>
            </a:r>
            <a:endParaRPr lang="ar-sa" sz="1600" dirty="0">
              <a:solidFill>
                <a:srgbClr val="558ED5"/>
              </a:solidFill>
              <a:latin typeface="Calibri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478046" y="3342995"/>
            <a:ext cx="504825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650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00075" y="33337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900" b="1" dirty="0" smtClean="0">
                <a:solidFill>
                  <a:schemeClr val="accent1"/>
                </a:solidFill>
              </a:rPr>
              <a:t>2. Asexual reproduction.</a:t>
            </a:r>
            <a:r>
              <a:rPr lang="en-US" sz="2900" dirty="0" smtClean="0">
                <a:solidFill>
                  <a:schemeClr val="accent1"/>
                </a:solidFill>
              </a:rPr>
              <a:t/>
            </a:r>
            <a:br>
              <a:rPr lang="en-US" sz="2900" dirty="0" smtClean="0">
                <a:solidFill>
                  <a:schemeClr val="accent1"/>
                </a:solidFill>
              </a:rPr>
            </a:br>
            <a:endParaRPr lang="ar-sa" sz="29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0074"/>
            <a:ext cx="8229600" cy="4784725"/>
          </a:xfrm>
          <a:ln>
            <a:noFill/>
          </a:ln>
        </p:spPr>
        <p:txBody>
          <a:bodyPr>
            <a:noAutofit/>
          </a:bodyPr>
          <a:lstStyle/>
          <a:p>
            <a:pPr marL="0" indent="0" algn="l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>
                <a:solidFill>
                  <a:srgbClr val="FF0000"/>
                </a:solidFill>
              </a:rPr>
              <a:t>) By fission.  </a:t>
            </a:r>
            <a:endParaRPr lang="en-US" sz="2400" dirty="0"/>
          </a:p>
          <a:p>
            <a:pPr marL="0" indent="0" rtl="0" eaLnBrk="1" hangingPunct="1">
              <a:lnSpc>
                <a:spcPct val="80000"/>
              </a:lnSpc>
              <a:buFont typeface="Arial" charset="0"/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A </a:t>
            </a:r>
            <a:r>
              <a:rPr lang="en-US" sz="2400" dirty="0"/>
              <a:t>constriction is formed in the middle of the cell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extends </a:t>
            </a:r>
            <a:r>
              <a:rPr lang="en-US" sz="2400" dirty="0"/>
              <a:t>from the surface inwards towards the center</a:t>
            </a:r>
          </a:p>
          <a:p>
            <a:pPr marL="0" indent="0" algn="ctr" rtl="0" eaLnBrk="1" hangingPunct="1">
              <a:lnSpc>
                <a:spcPct val="80000"/>
              </a:lnSpc>
            </a:pPr>
            <a:endParaRPr lang="en-US" sz="2400" dirty="0"/>
          </a:p>
          <a:p>
            <a:pPr marL="0" indent="0" algn="ctr" rtl="0" eaLnBrk="1" hangingPunct="1">
              <a:lnSpc>
                <a:spcPct val="80000"/>
              </a:lnSpc>
            </a:pPr>
            <a:endParaRPr lang="ar-sa" sz="2400" dirty="0"/>
          </a:p>
          <a:p>
            <a:pPr marL="0" indent="0" algn="ctr" rtl="0" eaLnBrk="1" hangingPunct="1">
              <a:lnSpc>
                <a:spcPct val="80000"/>
              </a:lnSpc>
            </a:pPr>
            <a:endParaRPr lang="en-US" sz="24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Division </a:t>
            </a:r>
            <a:r>
              <a:rPr lang="en-US" sz="2400" dirty="0"/>
              <a:t>into two cells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leads </a:t>
            </a:r>
            <a:r>
              <a:rPr lang="en-US" sz="2400" dirty="0"/>
              <a:t>to the increase in number of cells per filament without production of a new one. </a:t>
            </a:r>
          </a:p>
        </p:txBody>
      </p:sp>
      <p:sp>
        <p:nvSpPr>
          <p:cNvPr id="4" name="Down Arrow 3"/>
          <p:cNvSpPr/>
          <p:nvPr/>
        </p:nvSpPr>
        <p:spPr>
          <a:xfrm>
            <a:off x="4286250" y="2636838"/>
            <a:ext cx="428625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286250" y="3931944"/>
            <a:ext cx="428625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286250" y="5316310"/>
            <a:ext cx="428625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391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643562"/>
          </a:xfrm>
          <a:ln>
            <a:noFill/>
          </a:ln>
        </p:spPr>
        <p:txBody>
          <a:bodyPr>
            <a:noAutofit/>
          </a:bodyPr>
          <a:lstStyle/>
          <a:p>
            <a:pPr marL="0" indent="0" algn="just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dirty="0">
                <a:solidFill>
                  <a:srgbClr val="FF0000"/>
                </a:solidFill>
              </a:rPr>
              <a:t>B) By </a:t>
            </a:r>
            <a:r>
              <a:rPr lang="en-US" sz="2400" b="1" dirty="0" err="1">
                <a:solidFill>
                  <a:srgbClr val="FF0000"/>
                </a:solidFill>
              </a:rPr>
              <a:t>Akinetes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/>
              <a:t>vegetative </a:t>
            </a:r>
            <a:r>
              <a:rPr lang="en-US" sz="2000" dirty="0"/>
              <a:t>cells 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/>
              <a:t>enlarge </a:t>
            </a:r>
            <a:r>
              <a:rPr lang="en-US" sz="2000" dirty="0"/>
              <a:t>in size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/>
              <a:t>become </a:t>
            </a:r>
            <a:r>
              <a:rPr lang="en-US" sz="2000" dirty="0"/>
              <a:t>rich in food materials and form a thick wall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/>
              <a:t>These </a:t>
            </a:r>
            <a:r>
              <a:rPr lang="en-US" sz="2000" dirty="0" err="1"/>
              <a:t>akinetes</a:t>
            </a:r>
            <a:r>
              <a:rPr lang="en-US" sz="2000" dirty="0"/>
              <a:t> are yellow or brown in </a:t>
            </a:r>
            <a:r>
              <a:rPr lang="en-US" sz="2000" dirty="0" err="1"/>
              <a:t>colour</a:t>
            </a:r>
            <a:r>
              <a:rPr lang="en-US" sz="2000" dirty="0"/>
              <a:t> and they are very resistant to un-</a:t>
            </a:r>
            <a:r>
              <a:rPr lang="en-US" sz="2000" dirty="0" err="1"/>
              <a:t>favourable</a:t>
            </a:r>
            <a:r>
              <a:rPr lang="en-US" sz="2000" dirty="0"/>
              <a:t> conditions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 smtClean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/>
              <a:t>When </a:t>
            </a:r>
            <a:r>
              <a:rPr lang="en-US" sz="2000" dirty="0"/>
              <a:t>the conditions are </a:t>
            </a:r>
            <a:r>
              <a:rPr lang="en-US" sz="2000" dirty="0" err="1"/>
              <a:t>favourable</a:t>
            </a:r>
            <a:r>
              <a:rPr lang="en-US" sz="2000" dirty="0"/>
              <a:t> </a:t>
            </a:r>
            <a:endParaRPr lang="en-US" sz="2000" dirty="0" smtClean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endParaRPr lang="en-US" sz="2000" dirty="0"/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 smtClean="0"/>
              <a:t>the </a:t>
            </a:r>
            <a:r>
              <a:rPr lang="en-US" sz="2000" dirty="0" err="1"/>
              <a:t>akinetes</a:t>
            </a:r>
            <a:r>
              <a:rPr lang="en-US" sz="2000" dirty="0"/>
              <a:t> germinate </a:t>
            </a:r>
          </a:p>
          <a:p>
            <a:pPr marL="0" indent="0" algn="ctr" rtl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dirty="0"/>
              <a:t>into new filaments. </a:t>
            </a:r>
          </a:p>
          <a:p>
            <a:pPr marL="0" indent="0" algn="ctr" rtl="0" eaLnBrk="1" hangingPunct="1">
              <a:lnSpc>
                <a:spcPct val="80000"/>
              </a:lnSpc>
            </a:pPr>
            <a:endParaRPr lang="ar-sa" sz="2400" dirty="0"/>
          </a:p>
        </p:txBody>
      </p:sp>
      <p:sp>
        <p:nvSpPr>
          <p:cNvPr id="5" name="Down Arrow 4"/>
          <p:cNvSpPr/>
          <p:nvPr/>
        </p:nvSpPr>
        <p:spPr>
          <a:xfrm>
            <a:off x="4468813" y="1623243"/>
            <a:ext cx="357187" cy="241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477902" y="2403474"/>
            <a:ext cx="357187" cy="320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477902" y="3268115"/>
            <a:ext cx="357187" cy="322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477902" y="4385036"/>
            <a:ext cx="357187" cy="322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  <p:pic>
        <p:nvPicPr>
          <p:cNvPr id="6152" name="Picture 2" descr="AkineteHeterocystLMHigh300Lab.jpg (15127 bytes)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1476375"/>
            <a:ext cx="2551112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0075" y="33337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900" b="1" dirty="0" smtClean="0">
                <a:solidFill>
                  <a:schemeClr val="accent1"/>
                </a:solidFill>
              </a:rPr>
              <a:t>2. Asexual reproduction.</a:t>
            </a:r>
            <a:r>
              <a:rPr lang="en-US" sz="2900" dirty="0" smtClean="0">
                <a:solidFill>
                  <a:schemeClr val="accent1"/>
                </a:solidFill>
              </a:rPr>
              <a:t/>
            </a:r>
            <a:br>
              <a:rPr lang="en-US" sz="2900" dirty="0" smtClean="0">
                <a:solidFill>
                  <a:schemeClr val="accent1"/>
                </a:solidFill>
              </a:rPr>
            </a:br>
            <a:endParaRPr lang="ar-sa" sz="2900" dirty="0">
              <a:solidFill>
                <a:schemeClr val="accent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468813" y="5215957"/>
            <a:ext cx="357187" cy="322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 eaLnBrk="1" hangingPunct="1"/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711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Cyanobacteria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4939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Nitrogen fixation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Can be used as food (Japan, Chad, and China)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Can pollute the water source (Lake).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High concentration may cause fish toxicity and other microorganism.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9067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158875" y="260350"/>
            <a:ext cx="5400675" cy="932625"/>
          </a:xfrm>
        </p:spPr>
        <p:txBody>
          <a:bodyPr>
            <a:noAutofit/>
          </a:bodyPr>
          <a:lstStyle/>
          <a:p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Cyanobacteria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endParaRPr lang="ar-s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1357313"/>
            <a:ext cx="5643562" cy="4274040"/>
          </a:xfrm>
        </p:spPr>
        <p:txBody>
          <a:bodyPr>
            <a:noAutofit/>
          </a:bodyPr>
          <a:lstStyle/>
          <a:p>
            <a:pPr indent="-457200"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Commonly known as </a:t>
            </a:r>
            <a:r>
              <a:rPr lang="en-US" sz="2400" b="1" dirty="0">
                <a:solidFill>
                  <a:schemeClr val="accent2"/>
                </a:solidFill>
              </a:rPr>
              <a:t>blue-green algae</a:t>
            </a:r>
            <a:r>
              <a:rPr lang="en-US" sz="2400" b="1" dirty="0">
                <a:solidFill>
                  <a:schemeClr val="tx1"/>
                </a:solidFill>
              </a:rPr>
              <a:t>.</a:t>
            </a:r>
          </a:p>
          <a:p>
            <a:pPr indent="-457200"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>
                <a:solidFill>
                  <a:schemeClr val="accent2"/>
                </a:solidFill>
              </a:rPr>
              <a:t>Autotrophic (Photosynthetic).</a:t>
            </a:r>
          </a:p>
          <a:p>
            <a:pPr indent="-457200"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Contain </a:t>
            </a:r>
            <a:r>
              <a:rPr lang="en-US" sz="2400" b="1" dirty="0">
                <a:solidFill>
                  <a:schemeClr val="accent2"/>
                </a:solidFill>
              </a:rPr>
              <a:t>chlorophyll a</a:t>
            </a:r>
            <a:r>
              <a:rPr lang="en-US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accent2"/>
                </a:solidFill>
              </a:rPr>
              <a:t>phycocyanin</a:t>
            </a:r>
            <a:r>
              <a:rPr lang="en-US" sz="2400" b="1" dirty="0">
                <a:solidFill>
                  <a:schemeClr val="tx1"/>
                </a:solidFill>
              </a:rPr>
              <a:t> (blue) and </a:t>
            </a:r>
            <a:r>
              <a:rPr lang="en-US" sz="2400" b="1" dirty="0" err="1">
                <a:solidFill>
                  <a:schemeClr val="accent2"/>
                </a:solidFill>
              </a:rPr>
              <a:t>phycoerythrin</a:t>
            </a:r>
            <a:r>
              <a:rPr lang="en-US" sz="2400" b="1" dirty="0">
                <a:solidFill>
                  <a:schemeClr val="tx1"/>
                </a:solidFill>
              </a:rPr>
              <a:t> (red). </a:t>
            </a:r>
          </a:p>
          <a:p>
            <a:pPr indent="-457200"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They live in aquatic environments including oceans, ponds, lakes, tidal flats, and moist soil. </a:t>
            </a:r>
          </a:p>
          <a:p>
            <a:pPr indent="-457200" algn="just" rtl="0" eaLnBrk="1" hangingPunct="1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>
                <a:solidFill>
                  <a:schemeClr val="tx1"/>
                </a:solidFill>
              </a:rPr>
              <a:t>They exist mostly as colonies and filaments and sometimes as single cells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C:\Users\DTK\Pictures\Oscillatori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r="29688"/>
          <a:stretch>
            <a:fillRect/>
          </a:stretch>
        </p:blipFill>
        <p:spPr bwMode="auto">
          <a:xfrm>
            <a:off x="6572250" y="1357313"/>
            <a:ext cx="22145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002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8009" y="663760"/>
            <a:ext cx="7746422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just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Some filamentous forms can move. For example, filamentous forms such as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Oscillatoria</a:t>
            </a:r>
            <a:r>
              <a:rPr lang="en-US" sz="2400" b="1" i="1" dirty="0" smtClean="0">
                <a:solidFill>
                  <a:schemeClr val="tx1"/>
                </a:solidFill>
              </a:rPr>
              <a:t> sp. </a:t>
            </a:r>
            <a:r>
              <a:rPr lang="en-US" sz="2400" b="1" dirty="0" smtClean="0">
                <a:solidFill>
                  <a:schemeClr val="tx1"/>
                </a:solidFill>
              </a:rPr>
              <a:t>and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Nostoc</a:t>
            </a:r>
            <a:r>
              <a:rPr lang="en-US" sz="2400" b="1" i="1" dirty="0" smtClean="0">
                <a:solidFill>
                  <a:schemeClr val="tx1"/>
                </a:solidFill>
              </a:rPr>
              <a:t> sp. </a:t>
            </a:r>
            <a:r>
              <a:rPr lang="en-US" sz="2400" b="1" dirty="0" smtClean="0">
                <a:solidFill>
                  <a:schemeClr val="tx1"/>
                </a:solidFill>
              </a:rPr>
              <a:t>rotate in a screw like manner.</a:t>
            </a:r>
          </a:p>
          <a:p>
            <a:pPr indent="-457200" algn="just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 smtClean="0"/>
              <a:t>Produce </a:t>
            </a:r>
            <a:r>
              <a:rPr lang="en-US" sz="2400" b="1" dirty="0"/>
              <a:t>gelatinous capsules which are often lighter than water and therefore help keep the algae up near the surface of the </a:t>
            </a:r>
            <a:r>
              <a:rPr lang="en-US" sz="2400" b="1" dirty="0" smtClean="0"/>
              <a:t>water.</a:t>
            </a:r>
            <a:endParaRPr lang="en-US" sz="2400" b="1" dirty="0"/>
          </a:p>
          <a:p>
            <a:pPr indent="-457200" algn="just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/>
              <a:t>Reproduction in  by </a:t>
            </a:r>
            <a:r>
              <a:rPr lang="en-US" sz="2400" b="1" dirty="0" smtClean="0">
                <a:solidFill>
                  <a:schemeClr val="accent2"/>
                </a:solidFill>
              </a:rPr>
              <a:t>fission</a:t>
            </a:r>
            <a:r>
              <a:rPr lang="en-US" sz="2400" b="1" dirty="0" smtClean="0"/>
              <a:t>. </a:t>
            </a:r>
            <a:endParaRPr lang="en-US" sz="2400" b="1" dirty="0"/>
          </a:p>
          <a:p>
            <a:pPr indent="-457200" algn="just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/>
              <a:t>Prokaryotic cell.</a:t>
            </a:r>
          </a:p>
          <a:p>
            <a:pPr indent="-457200" algn="just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/>
              <a:t>Lack </a:t>
            </a:r>
            <a:r>
              <a:rPr lang="en-US" sz="2400" b="1" dirty="0">
                <a:solidFill>
                  <a:schemeClr val="accent2"/>
                </a:solidFill>
              </a:rPr>
              <a:t>chlorophyll</a:t>
            </a:r>
            <a:r>
              <a:rPr lang="en-US" sz="2400" b="1" i="1" dirty="0">
                <a:solidFill>
                  <a:schemeClr val="accent2"/>
                </a:solidFill>
              </a:rPr>
              <a:t> b</a:t>
            </a:r>
            <a:r>
              <a:rPr lang="en-US" sz="2400" b="1" i="1" dirty="0"/>
              <a:t>.</a:t>
            </a:r>
          </a:p>
          <a:p>
            <a:pPr indent="-457200" algn="just">
              <a:lnSpc>
                <a:spcPct val="130000"/>
              </a:lnSpc>
              <a:buFont typeface="Arial" charset="0"/>
              <a:buChar char="•"/>
            </a:pPr>
            <a:r>
              <a:rPr lang="en-US" sz="2400" b="1" dirty="0"/>
              <a:t>The photosynthetic product is stored in their own form of </a:t>
            </a:r>
            <a:r>
              <a:rPr lang="en-US" sz="2400" b="1" dirty="0">
                <a:solidFill>
                  <a:schemeClr val="accent2"/>
                </a:solidFill>
              </a:rPr>
              <a:t>starch</a:t>
            </a:r>
            <a:r>
              <a:rPr lang="en-US" sz="2400" b="1" dirty="0"/>
              <a:t>, which is similar to </a:t>
            </a:r>
            <a:r>
              <a:rPr lang="en-US" sz="2400" b="1" dirty="0">
                <a:solidFill>
                  <a:schemeClr val="accent2"/>
                </a:solidFill>
              </a:rPr>
              <a:t>animal glycogen</a:t>
            </a:r>
            <a:r>
              <a:rPr lang="en-US" sz="2400" b="1" dirty="0"/>
              <a:t>. </a:t>
            </a:r>
            <a:endParaRPr lang="ar-sa" sz="2400" b="1" dirty="0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830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51050" y="260350"/>
            <a:ext cx="482441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ar-sa" sz="2800" b="1" i="1" dirty="0">
                <a:cs typeface="Arial" charset="0"/>
              </a:rPr>
              <a:t>اشكال السيانوبكتيريا</a:t>
            </a:r>
            <a:r>
              <a:rPr lang="ar-sa" sz="2800" b="1" dirty="0">
                <a:cs typeface="Arial" charset="0"/>
              </a:rPr>
              <a:t/>
            </a:r>
            <a:br>
              <a:rPr lang="ar-sa" sz="2800" b="1" dirty="0">
                <a:cs typeface="Arial" charset="0"/>
              </a:rPr>
            </a:br>
            <a:r>
              <a:rPr lang="en-US" sz="2800" b="1" dirty="0"/>
              <a:t>Forms of Cyanobacteria</a:t>
            </a:r>
            <a:endParaRPr lang="ar-sa" sz="2800" dirty="0">
              <a:cs typeface="Arial" charset="0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1000125" y="2714625"/>
            <a:ext cx="2357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/>
              <a:t>e.g</a:t>
            </a:r>
            <a:r>
              <a:rPr lang="en-US" i="1"/>
              <a:t>.</a:t>
            </a:r>
          </a:p>
          <a:p>
            <a:pPr algn="l" rtl="0"/>
            <a:r>
              <a:rPr lang="en-US" b="1" i="1"/>
              <a:t>Gloeocapsa sp</a:t>
            </a:r>
            <a:endParaRPr lang="ar-sa" b="1"/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5750" y="1630363"/>
            <a:ext cx="4718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l" rtl="0">
              <a:buFontTx/>
              <a:buAutoNum type="arabicPeriod"/>
            </a:pPr>
            <a:r>
              <a:rPr lang="ar-sa" b="1"/>
              <a:t>وحيدة الخلية أو في تجمعات </a:t>
            </a:r>
            <a:endParaRPr lang="en-US" b="1"/>
          </a:p>
          <a:p>
            <a:pPr marL="457200" indent="-457200" algn="l" rtl="0"/>
            <a:r>
              <a:rPr lang="en-US" b="1"/>
              <a:t>Unicellular or aggregate </a:t>
            </a:r>
            <a:endParaRPr lang="ar-sa" b="1"/>
          </a:p>
        </p:txBody>
      </p:sp>
      <p:pic>
        <p:nvPicPr>
          <p:cNvPr id="3077" name="Picture 6" descr="http://www-cyanosite.bio.purdue.edu/images/lgimages/gloes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857375"/>
            <a:ext cx="4086225" cy="415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145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1000125" y="2714625"/>
            <a:ext cx="2357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/>
              <a:t>e.g</a:t>
            </a:r>
            <a:r>
              <a:rPr lang="en-US" i="1"/>
              <a:t>.</a:t>
            </a:r>
          </a:p>
          <a:p>
            <a:pPr algn="l" rtl="0"/>
            <a:r>
              <a:rPr lang="en-US" b="1" i="1"/>
              <a:t>Microcystis  sp</a:t>
            </a:r>
            <a:endParaRPr lang="ar-sa" b="1"/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500063" y="1357313"/>
            <a:ext cx="37861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sz="2800" b="1"/>
              <a:t>2. </a:t>
            </a:r>
            <a:r>
              <a:rPr lang="ar-sa" sz="2800" b="1"/>
              <a:t>على هيئة مستعمرة</a:t>
            </a:r>
            <a:endParaRPr lang="en-US" sz="2800" b="1"/>
          </a:p>
          <a:p>
            <a:pPr algn="l" rtl="0"/>
            <a:r>
              <a:rPr lang="en-US" sz="2800" b="1"/>
              <a:t>Colony</a:t>
            </a:r>
            <a:endParaRPr lang="ar-sa" sz="2800" b="1"/>
          </a:p>
        </p:txBody>
      </p:sp>
      <p:pic>
        <p:nvPicPr>
          <p:cNvPr id="4100" name="Picture 2" descr="MicrocystisLab.jpg (147108 bytes)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857375"/>
            <a:ext cx="4062413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03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4"/>
          <a:stretch>
            <a:fillRect/>
          </a:stretch>
        </p:blipFill>
        <p:spPr bwMode="auto">
          <a:xfrm>
            <a:off x="3848083" y="2143125"/>
            <a:ext cx="4821237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1"/>
          <p:cNvSpPr>
            <a:spLocks noChangeArrowheads="1"/>
          </p:cNvSpPr>
          <p:nvPr/>
        </p:nvSpPr>
        <p:spPr bwMode="auto">
          <a:xfrm>
            <a:off x="976313" y="3252788"/>
            <a:ext cx="23574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/>
              <a:t> e.g</a:t>
            </a:r>
            <a:r>
              <a:rPr lang="en-US" i="1"/>
              <a:t>.</a:t>
            </a:r>
          </a:p>
          <a:p>
            <a:pPr algn="l" rtl="0"/>
            <a:endParaRPr lang="en-US" i="1"/>
          </a:p>
          <a:p>
            <a:pPr algn="l" rtl="0"/>
            <a:r>
              <a:rPr lang="en-US" b="1" i="1"/>
              <a:t> Anabaena sp</a:t>
            </a:r>
            <a:endParaRPr lang="ar-sa" b="1"/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642938" y="1389063"/>
            <a:ext cx="4357687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sz="2800" b="1"/>
              <a:t>3. </a:t>
            </a:r>
            <a:r>
              <a:rPr lang="ar-sa" sz="2800" b="1"/>
              <a:t>أشكال خيطية</a:t>
            </a:r>
            <a:endParaRPr lang="en-US" sz="2800" b="1"/>
          </a:p>
          <a:p>
            <a:pPr algn="l" rtl="0"/>
            <a:r>
              <a:rPr lang="en-US" sz="2800" b="1"/>
              <a:t>Filamentous  forms</a:t>
            </a:r>
          </a:p>
          <a:p>
            <a:pPr algn="l" rtl="0"/>
            <a:endParaRPr lang="en-US" b="1"/>
          </a:p>
          <a:p>
            <a:pPr algn="l" rtl="0"/>
            <a:r>
              <a:rPr lang="en-US" b="1"/>
              <a:t>      a). </a:t>
            </a:r>
            <a:r>
              <a:rPr lang="ar-sa" b="1"/>
              <a:t>غير متفرعة</a:t>
            </a:r>
            <a:endParaRPr lang="en-US" b="1"/>
          </a:p>
          <a:p>
            <a:pPr algn="l" rtl="0"/>
            <a:r>
              <a:rPr lang="en-US" b="1"/>
              <a:t>Unbranched</a:t>
            </a:r>
          </a:p>
        </p:txBody>
      </p:sp>
    </p:spTree>
    <p:extLst>
      <p:ext uri="{BB962C8B-B14F-4D97-AF65-F5344CB8AC3E}">
        <p14:creationId xmlns:p14="http://schemas.microsoft.com/office/powerpoint/2010/main" val="393069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1"/>
          <p:cNvSpPr>
            <a:spLocks noChangeArrowheads="1"/>
          </p:cNvSpPr>
          <p:nvPr/>
        </p:nvSpPr>
        <p:spPr bwMode="auto">
          <a:xfrm>
            <a:off x="1000125" y="3068638"/>
            <a:ext cx="23574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/>
              <a:t> e.g</a:t>
            </a:r>
            <a:r>
              <a:rPr lang="en-US" i="1"/>
              <a:t>.</a:t>
            </a:r>
          </a:p>
          <a:p>
            <a:pPr algn="l" rtl="0"/>
            <a:endParaRPr lang="en-US" i="1"/>
          </a:p>
          <a:p>
            <a:pPr algn="l" rtl="0"/>
            <a:r>
              <a:rPr lang="en-US" b="1" i="1"/>
              <a:t>Stigonema</a:t>
            </a:r>
            <a:r>
              <a:rPr lang="en-US" b="1"/>
              <a:t>  </a:t>
            </a:r>
            <a:r>
              <a:rPr lang="en-US" b="1" i="1"/>
              <a:t>sp</a:t>
            </a:r>
            <a:endParaRPr lang="ar-sa" b="1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7" r="51221" b="37941"/>
          <a:stretch>
            <a:fillRect/>
          </a:stretch>
        </p:blipFill>
        <p:spPr bwMode="auto">
          <a:xfrm>
            <a:off x="5035550" y="1500188"/>
            <a:ext cx="2894013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12"/>
          <p:cNvSpPr>
            <a:spLocks noChangeArrowheads="1"/>
          </p:cNvSpPr>
          <p:nvPr/>
        </p:nvSpPr>
        <p:spPr bwMode="auto">
          <a:xfrm>
            <a:off x="677863" y="1125538"/>
            <a:ext cx="4357687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en-US" sz="2800" b="1"/>
              <a:t>3. </a:t>
            </a:r>
            <a:r>
              <a:rPr lang="ar-sa" sz="2800" b="1"/>
              <a:t>أشكال خيطية</a:t>
            </a:r>
            <a:endParaRPr lang="en-US" sz="2800" b="1"/>
          </a:p>
          <a:p>
            <a:pPr algn="l" rtl="0"/>
            <a:r>
              <a:rPr lang="en-US" sz="2800" b="1"/>
              <a:t>Filamentous  forms</a:t>
            </a:r>
          </a:p>
          <a:p>
            <a:pPr algn="l" rtl="0"/>
            <a:endParaRPr lang="en-US" b="1"/>
          </a:p>
          <a:p>
            <a:pPr algn="l" rtl="0"/>
            <a:r>
              <a:rPr lang="en-US" b="1"/>
              <a:t>      b). </a:t>
            </a:r>
            <a:r>
              <a:rPr lang="ar-sa" b="1"/>
              <a:t>متفرعة</a:t>
            </a:r>
            <a:endParaRPr lang="en-US" b="1"/>
          </a:p>
          <a:p>
            <a:pPr algn="l" rtl="0"/>
            <a:r>
              <a:rPr lang="en-US" b="1"/>
              <a:t>Branched</a:t>
            </a:r>
          </a:p>
        </p:txBody>
      </p:sp>
    </p:spTree>
    <p:extLst>
      <p:ext uri="{BB962C8B-B14F-4D97-AF65-F5344CB8AC3E}">
        <p14:creationId xmlns:p14="http://schemas.microsoft.com/office/powerpoint/2010/main" val="268619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190750" y="476250"/>
            <a:ext cx="4381500" cy="850900"/>
          </a:xfrm>
        </p:spPr>
        <p:txBody>
          <a:bodyPr>
            <a:normAutofit fontScale="90000"/>
          </a:bodyPr>
          <a:lstStyle/>
          <a:p>
            <a:pPr rtl="0"/>
            <a:r>
              <a:rPr lang="ar-sa" sz="3200" b="1" dirty="0"/>
              <a:t>تركيب الخلية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Cell structure</a:t>
            </a:r>
            <a:r>
              <a:rPr lang="en-US" sz="3200" dirty="0"/>
              <a:t/>
            </a:r>
            <a:br>
              <a:rPr lang="en-US" sz="3200" dirty="0"/>
            </a:b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322388"/>
            <a:ext cx="4915994" cy="4972050"/>
          </a:xfrm>
        </p:spPr>
        <p:txBody>
          <a:bodyPr>
            <a:normAutofit/>
          </a:bodyPr>
          <a:lstStyle/>
          <a:p>
            <a:pPr rtl="0"/>
            <a:r>
              <a:rPr lang="en-US" sz="2000" dirty="0"/>
              <a:t>The cell structure is very primitive.</a:t>
            </a:r>
          </a:p>
          <a:p>
            <a:pPr rtl="0"/>
            <a:r>
              <a:rPr lang="en-US" sz="2000" dirty="0"/>
              <a:t> Each cell is composed of two parts:</a:t>
            </a:r>
          </a:p>
          <a:p>
            <a:pPr rtl="0">
              <a:buFont typeface="Arial" charset="0"/>
              <a:buAutoNum type="alphaLcParenR"/>
            </a:pPr>
            <a:r>
              <a:rPr lang="en-US" sz="2000" dirty="0"/>
              <a:t>cell wall </a:t>
            </a:r>
          </a:p>
          <a:p>
            <a:pPr rtl="0">
              <a:buFont typeface="Arial" charset="0"/>
              <a:buAutoNum type="alphaLcParenR"/>
            </a:pPr>
            <a:r>
              <a:rPr lang="en-US" sz="2000" dirty="0"/>
              <a:t>protoplast. </a:t>
            </a:r>
          </a:p>
          <a:p>
            <a:pPr rtl="0">
              <a:buFont typeface="Arial" charset="0"/>
              <a:buNone/>
            </a:pPr>
            <a:endParaRPr lang="en-US" sz="2000" dirty="0"/>
          </a:p>
          <a:p>
            <a:pPr rtl="0">
              <a:buFont typeface="Arial" charset="0"/>
              <a:buNone/>
            </a:pPr>
            <a:r>
              <a:rPr lang="en-US" sz="2000" dirty="0" smtClean="0"/>
              <a:t>The </a:t>
            </a:r>
            <a:r>
              <a:rPr lang="en-US" sz="2000" dirty="0"/>
              <a:t>cell wall is composed of 2 layers</a:t>
            </a:r>
            <a:r>
              <a:rPr lang="en-US" sz="2000" dirty="0" smtClean="0"/>
              <a:t>:</a:t>
            </a:r>
          </a:p>
          <a:p>
            <a:pPr rtl="0">
              <a:buFont typeface="Arial" charset="0"/>
              <a:buNone/>
            </a:pPr>
            <a:endParaRPr lang="en-US" sz="2000" dirty="0"/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u="sng" dirty="0"/>
              <a:t>The inner layer </a:t>
            </a:r>
            <a:r>
              <a:rPr lang="en-US" sz="2000" dirty="0"/>
              <a:t>of which is thin and firm </a:t>
            </a:r>
            <a:r>
              <a:rPr lang="en-US" sz="2000" dirty="0">
                <a:solidFill>
                  <a:schemeClr val="accent2"/>
                </a:solidFill>
              </a:rPr>
              <a:t>composed of </a:t>
            </a:r>
            <a:r>
              <a:rPr lang="en-US" sz="2000" dirty="0">
                <a:solidFill>
                  <a:srgbClr val="0000FF"/>
                </a:solidFill>
              </a:rPr>
              <a:t>peptidoglycan</a:t>
            </a:r>
            <a:r>
              <a:rPr lang="en-US" sz="2000" dirty="0"/>
              <a:t>. </a:t>
            </a:r>
            <a:endParaRPr lang="en-US" sz="2000" dirty="0" smtClean="0"/>
          </a:p>
          <a:p>
            <a:pPr rtl="0">
              <a:buFont typeface="Arial" charset="0"/>
              <a:buNone/>
            </a:pPr>
            <a:endParaRPr lang="en-US" sz="2000" dirty="0"/>
          </a:p>
          <a:p>
            <a:pPr rtl="0">
              <a:buFont typeface="Arial" charset="0"/>
              <a:buNone/>
            </a:pPr>
            <a:r>
              <a:rPr lang="en-US" sz="2000" u="sng" dirty="0"/>
              <a:t>The outer layer </a:t>
            </a:r>
            <a:r>
              <a:rPr lang="en-US" sz="2000" dirty="0"/>
              <a:t>of the wall is thicker and gelatinous known as the sheath and mainly constituted of </a:t>
            </a:r>
            <a:r>
              <a:rPr lang="en-US" sz="2000" dirty="0" err="1">
                <a:solidFill>
                  <a:schemeClr val="accent2"/>
                </a:solidFill>
              </a:rPr>
              <a:t>pectic</a:t>
            </a:r>
            <a:r>
              <a:rPr lang="en-US" sz="2000" dirty="0">
                <a:solidFill>
                  <a:schemeClr val="accent2"/>
                </a:solidFill>
              </a:rPr>
              <a:t> compounds</a:t>
            </a:r>
            <a:r>
              <a:rPr lang="en-US" sz="2000" dirty="0"/>
              <a:t>. </a:t>
            </a:r>
          </a:p>
          <a:p>
            <a:pPr rtl="0"/>
            <a:endParaRPr lang="ar-sa" sz="1800" dirty="0">
              <a:cs typeface="Times New Roman" charset="0"/>
            </a:endParaRPr>
          </a:p>
        </p:txBody>
      </p:sp>
      <p:grpSp>
        <p:nvGrpSpPr>
          <p:cNvPr id="7172" name="Group 3"/>
          <p:cNvGrpSpPr>
            <a:grpSpLocks/>
          </p:cNvGrpSpPr>
          <p:nvPr/>
        </p:nvGrpSpPr>
        <p:grpSpPr bwMode="auto">
          <a:xfrm>
            <a:off x="5003800" y="1986721"/>
            <a:ext cx="3313113" cy="1857375"/>
            <a:chOff x="4458056" y="2286000"/>
            <a:chExt cx="4057294" cy="1856820"/>
          </a:xfrm>
        </p:grpSpPr>
        <p:sp>
          <p:nvSpPr>
            <p:cNvPr id="7174" name="Rectangle 10"/>
            <p:cNvSpPr>
              <a:spLocks noChangeArrowheads="1"/>
            </p:cNvSpPr>
            <p:nvPr/>
          </p:nvSpPr>
          <p:spPr bwMode="auto">
            <a:xfrm>
              <a:off x="4458056" y="3214410"/>
              <a:ext cx="1829379" cy="369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558ED5"/>
                  </a:solidFill>
                </a:rPr>
                <a:t>Chromoplast</a:t>
              </a:r>
              <a:endParaRPr lang="ar-sa">
                <a:solidFill>
                  <a:srgbClr val="558ED5"/>
                </a:solidFill>
              </a:endParaRPr>
            </a:p>
          </p:txBody>
        </p:sp>
        <p:sp>
          <p:nvSpPr>
            <p:cNvPr id="7175" name="Rectangle 11"/>
            <p:cNvSpPr>
              <a:spLocks noChangeArrowheads="1"/>
            </p:cNvSpPr>
            <p:nvPr/>
          </p:nvSpPr>
          <p:spPr bwMode="auto">
            <a:xfrm>
              <a:off x="4529988" y="3773043"/>
              <a:ext cx="1827434" cy="369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558ED5"/>
                  </a:solidFill>
                </a:rPr>
                <a:t>Central body</a:t>
              </a:r>
              <a:endParaRPr lang="ar-sa">
                <a:solidFill>
                  <a:srgbClr val="558ED5"/>
                </a:solidFill>
              </a:endParaRPr>
            </a:p>
          </p:txBody>
        </p:sp>
        <p:grpSp>
          <p:nvGrpSpPr>
            <p:cNvPr id="7176" name="Group 1"/>
            <p:cNvGrpSpPr>
              <a:grpSpLocks/>
            </p:cNvGrpSpPr>
            <p:nvPr/>
          </p:nvGrpSpPr>
          <p:grpSpPr bwMode="auto">
            <a:xfrm>
              <a:off x="4722096" y="2286000"/>
              <a:ext cx="3793254" cy="1828800"/>
              <a:chOff x="4722096" y="2286000"/>
              <a:chExt cx="3793254" cy="1828800"/>
            </a:xfrm>
          </p:grpSpPr>
          <p:grpSp>
            <p:nvGrpSpPr>
              <p:cNvPr id="7177" name="Group 2"/>
              <p:cNvGrpSpPr>
                <a:grpSpLocks/>
              </p:cNvGrpSpPr>
              <p:nvPr/>
            </p:nvGrpSpPr>
            <p:grpSpPr bwMode="auto">
              <a:xfrm>
                <a:off x="6572250" y="2286000"/>
                <a:ext cx="1943100" cy="1828800"/>
                <a:chOff x="4857" y="10548"/>
                <a:chExt cx="3060" cy="2880"/>
              </a:xfrm>
            </p:grpSpPr>
            <p:sp>
              <p:nvSpPr>
                <p:cNvPr id="7183" name="Oval 3"/>
                <p:cNvSpPr>
                  <a:spLocks noChangeArrowheads="1"/>
                </p:cNvSpPr>
                <p:nvPr/>
              </p:nvSpPr>
              <p:spPr bwMode="auto">
                <a:xfrm>
                  <a:off x="4868" y="10548"/>
                  <a:ext cx="3049" cy="287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558ED5"/>
                    </a:solidFill>
                  </a:endParaRPr>
                </a:p>
              </p:txBody>
            </p:sp>
            <p:sp>
              <p:nvSpPr>
                <p:cNvPr id="7184" name="Oval 4"/>
                <p:cNvSpPr>
                  <a:spLocks noChangeArrowheads="1"/>
                </p:cNvSpPr>
                <p:nvPr/>
              </p:nvSpPr>
              <p:spPr bwMode="auto">
                <a:xfrm>
                  <a:off x="5223" y="10908"/>
                  <a:ext cx="2333" cy="2159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558ED5"/>
                    </a:solidFill>
                  </a:endParaRPr>
                </a:p>
              </p:txBody>
            </p:sp>
          </p:grpSp>
          <p:sp>
            <p:nvSpPr>
              <p:cNvPr id="7178" name="Line 5"/>
              <p:cNvSpPr>
                <a:spLocks noChangeShapeType="1"/>
              </p:cNvSpPr>
              <p:nvPr/>
            </p:nvSpPr>
            <p:spPr bwMode="auto">
              <a:xfrm flipV="1">
                <a:off x="5929725" y="2970007"/>
                <a:ext cx="74069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x-none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7179" name="Line 6"/>
              <p:cNvSpPr>
                <a:spLocks noChangeShapeType="1"/>
              </p:cNvSpPr>
              <p:nvPr/>
            </p:nvSpPr>
            <p:spPr bwMode="auto">
              <a:xfrm flipV="1">
                <a:off x="6207728" y="3200127"/>
                <a:ext cx="721254" cy="1713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x-none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7180" name="Rectangle 9"/>
              <p:cNvSpPr>
                <a:spLocks noChangeArrowheads="1"/>
              </p:cNvSpPr>
              <p:nvPr/>
            </p:nvSpPr>
            <p:spPr bwMode="auto">
              <a:xfrm>
                <a:off x="4722451" y="2785912"/>
                <a:ext cx="1279204" cy="369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558ED5"/>
                    </a:solidFill>
                  </a:rPr>
                  <a:t>Cell wall</a:t>
                </a:r>
                <a:endParaRPr lang="ar-sa">
                  <a:solidFill>
                    <a:srgbClr val="558ED5"/>
                  </a:solidFill>
                </a:endParaRPr>
              </a:p>
            </p:txBody>
          </p:sp>
          <p:sp>
            <p:nvSpPr>
              <p:cNvPr id="7181" name="Oval 8"/>
              <p:cNvSpPr>
                <a:spLocks noChangeArrowheads="1"/>
              </p:cNvSpPr>
              <p:nvPr/>
            </p:nvSpPr>
            <p:spPr bwMode="auto">
              <a:xfrm>
                <a:off x="7144774" y="2928745"/>
                <a:ext cx="799017" cy="68559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558ED5"/>
                  </a:solidFill>
                </a:endParaRPr>
              </a:p>
            </p:txBody>
          </p:sp>
          <p:sp>
            <p:nvSpPr>
              <p:cNvPr id="7182" name="Line 7"/>
              <p:cNvSpPr>
                <a:spLocks noChangeShapeType="1"/>
              </p:cNvSpPr>
              <p:nvPr/>
            </p:nvSpPr>
            <p:spPr bwMode="auto">
              <a:xfrm flipV="1">
                <a:off x="6011376" y="3285826"/>
                <a:ext cx="1570816" cy="51419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x-none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62080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9" y="735013"/>
            <a:ext cx="5480478" cy="5643562"/>
          </a:xfrm>
        </p:spPr>
        <p:txBody>
          <a:bodyPr/>
          <a:lstStyle/>
          <a:p>
            <a:pPr algn="just" rtl="0"/>
            <a:r>
              <a:rPr lang="en-US" sz="2000" dirty="0">
                <a:solidFill>
                  <a:srgbClr val="FF0000"/>
                </a:solidFill>
              </a:rPr>
              <a:t>The protoplast consists of 2 parts:</a:t>
            </a:r>
          </a:p>
          <a:p>
            <a:pPr algn="just" rtl="0"/>
            <a:endParaRPr lang="en-US" sz="2000" b="1" dirty="0"/>
          </a:p>
          <a:p>
            <a:pPr rtl="0">
              <a:lnSpc>
                <a:spcPct val="130000"/>
              </a:lnSpc>
            </a:pPr>
            <a:r>
              <a:rPr lang="en-US" sz="2000" dirty="0"/>
              <a:t>peripheral pigmented (</a:t>
            </a:r>
            <a:r>
              <a:rPr lang="en-US" sz="2000" dirty="0" err="1"/>
              <a:t>coloured</a:t>
            </a:r>
            <a:r>
              <a:rPr lang="en-US" sz="2000" dirty="0"/>
              <a:t>) region surrounding a </a:t>
            </a:r>
            <a:r>
              <a:rPr lang="en-US" sz="2000" dirty="0" err="1"/>
              <a:t>colourless</a:t>
            </a:r>
            <a:r>
              <a:rPr lang="en-US" sz="2000" dirty="0"/>
              <a:t> central region</a:t>
            </a:r>
            <a:r>
              <a:rPr lang="en-US" sz="2000" b="1" dirty="0"/>
              <a:t>. </a:t>
            </a:r>
            <a:r>
              <a:rPr lang="en-US" sz="2000" dirty="0"/>
              <a:t>It</a:t>
            </a:r>
            <a:r>
              <a:rPr lang="en-US" sz="2000" b="1" dirty="0"/>
              <a:t> </a:t>
            </a:r>
            <a:r>
              <a:rPr lang="en-US" sz="2000" dirty="0"/>
              <a:t>contains the blue pigment </a:t>
            </a:r>
            <a:r>
              <a:rPr lang="en-US" sz="2000" dirty="0" err="1"/>
              <a:t>phycocyanin</a:t>
            </a:r>
            <a:r>
              <a:rPr lang="en-US" sz="2000" dirty="0"/>
              <a:t> together with chlorophyll and known as </a:t>
            </a:r>
            <a:r>
              <a:rPr lang="en-US" sz="2000" dirty="0" err="1"/>
              <a:t>chromoplasm</a:t>
            </a:r>
            <a:r>
              <a:rPr lang="en-US" sz="2000" dirty="0" smtClean="0"/>
              <a:t>.</a:t>
            </a:r>
          </a:p>
          <a:p>
            <a:pPr marL="0" indent="0" rtl="0">
              <a:lnSpc>
                <a:spcPct val="130000"/>
              </a:lnSpc>
              <a:buNone/>
            </a:pPr>
            <a:endParaRPr lang="en-US" sz="2000" dirty="0"/>
          </a:p>
          <a:p>
            <a:pPr rtl="0">
              <a:lnSpc>
                <a:spcPct val="130000"/>
              </a:lnSpc>
            </a:pPr>
            <a:r>
              <a:rPr lang="en-US" sz="2000" dirty="0"/>
              <a:t>The </a:t>
            </a:r>
            <a:r>
              <a:rPr lang="en-US" sz="2000" dirty="0" err="1"/>
              <a:t>colourless</a:t>
            </a:r>
            <a:r>
              <a:rPr lang="en-US" sz="2000" dirty="0"/>
              <a:t> inner region (central body) contains several chromatin granules (DNA) which represent a primitive type of nucleus that lacks nuclear membrane and nucleoli</a:t>
            </a:r>
            <a:endParaRPr lang="ar-sa" sz="2000" b="1" dirty="0">
              <a:cs typeface="Times New Roman" charset="0"/>
            </a:endParaRPr>
          </a:p>
        </p:txBody>
      </p:sp>
      <p:grpSp>
        <p:nvGrpSpPr>
          <p:cNvPr id="8195" name="Group 4"/>
          <p:cNvGrpSpPr>
            <a:grpSpLocks/>
          </p:cNvGrpSpPr>
          <p:nvPr/>
        </p:nvGrpSpPr>
        <p:grpSpPr bwMode="auto">
          <a:xfrm>
            <a:off x="5267417" y="2225484"/>
            <a:ext cx="3790950" cy="1857375"/>
            <a:chOff x="4722813" y="2286000"/>
            <a:chExt cx="3792537" cy="1857375"/>
          </a:xfrm>
        </p:grpSpPr>
        <p:sp>
          <p:nvSpPr>
            <p:cNvPr id="8198" name="Rectangle 10"/>
            <p:cNvSpPr>
              <a:spLocks noChangeArrowheads="1"/>
            </p:cNvSpPr>
            <p:nvPr/>
          </p:nvSpPr>
          <p:spPr bwMode="auto">
            <a:xfrm>
              <a:off x="4722813" y="3214687"/>
              <a:ext cx="149287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558ED5"/>
                  </a:solidFill>
                </a:rPr>
                <a:t>Chromoplast</a:t>
              </a:r>
              <a:endParaRPr lang="ar-sa">
                <a:solidFill>
                  <a:srgbClr val="558ED5"/>
                </a:solidFill>
              </a:endParaRPr>
            </a:p>
          </p:txBody>
        </p:sp>
        <p:grpSp>
          <p:nvGrpSpPr>
            <p:cNvPr id="2" name="Group 3"/>
            <p:cNvGrpSpPr>
              <a:grpSpLocks/>
            </p:cNvGrpSpPr>
            <p:nvPr/>
          </p:nvGrpSpPr>
          <p:grpSpPr bwMode="auto">
            <a:xfrm>
              <a:off x="4865688" y="2286000"/>
              <a:ext cx="3649662" cy="1857375"/>
              <a:chOff x="4865688" y="2286000"/>
              <a:chExt cx="3649662" cy="1857375"/>
            </a:xfrm>
          </p:grpSpPr>
          <p:grpSp>
            <p:nvGrpSpPr>
              <p:cNvPr id="8199" name="Group 2"/>
              <p:cNvGrpSpPr>
                <a:grpSpLocks/>
              </p:cNvGrpSpPr>
              <p:nvPr/>
            </p:nvGrpSpPr>
            <p:grpSpPr bwMode="auto">
              <a:xfrm>
                <a:off x="6572250" y="2286000"/>
                <a:ext cx="1943100" cy="1828800"/>
                <a:chOff x="4857" y="10548"/>
                <a:chExt cx="3060" cy="2880"/>
              </a:xfrm>
            </p:grpSpPr>
            <p:sp>
              <p:nvSpPr>
                <p:cNvPr id="8207" name="Oval 3"/>
                <p:cNvSpPr>
                  <a:spLocks noChangeArrowheads="1"/>
                </p:cNvSpPr>
                <p:nvPr/>
              </p:nvSpPr>
              <p:spPr bwMode="auto">
                <a:xfrm>
                  <a:off x="4858" y="10548"/>
                  <a:ext cx="3059" cy="288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558ED5"/>
                    </a:solidFill>
                  </a:endParaRPr>
                </a:p>
              </p:txBody>
            </p:sp>
            <p:sp>
              <p:nvSpPr>
                <p:cNvPr id="8208" name="Oval 4"/>
                <p:cNvSpPr>
                  <a:spLocks noChangeArrowheads="1"/>
                </p:cNvSpPr>
                <p:nvPr/>
              </p:nvSpPr>
              <p:spPr bwMode="auto">
                <a:xfrm>
                  <a:off x="5218" y="10908"/>
                  <a:ext cx="2338" cy="2160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srgbClr val="558ED5"/>
                    </a:solidFill>
                  </a:endParaRPr>
                </a:p>
              </p:txBody>
            </p:sp>
          </p:grpSp>
          <p:sp>
            <p:nvSpPr>
              <p:cNvPr id="8201" name="Line 5"/>
              <p:cNvSpPr>
                <a:spLocks noChangeShapeType="1"/>
              </p:cNvSpPr>
              <p:nvPr/>
            </p:nvSpPr>
            <p:spPr bwMode="auto">
              <a:xfrm flipV="1">
                <a:off x="5929818" y="2970212"/>
                <a:ext cx="74167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x-none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8202" name="Line 6"/>
              <p:cNvSpPr>
                <a:spLocks noChangeShapeType="1"/>
              </p:cNvSpPr>
              <p:nvPr/>
            </p:nvSpPr>
            <p:spPr bwMode="auto">
              <a:xfrm flipV="1">
                <a:off x="6207747" y="3200400"/>
                <a:ext cx="721027" cy="1714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x-none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8203" name="Rectangle 9"/>
              <p:cNvSpPr>
                <a:spLocks noChangeArrowheads="1"/>
              </p:cNvSpPr>
              <p:nvPr/>
            </p:nvSpPr>
            <p:spPr bwMode="auto">
              <a:xfrm>
                <a:off x="4884806" y="2786062"/>
                <a:ext cx="1045012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558ED5"/>
                    </a:solidFill>
                  </a:rPr>
                  <a:t>Cell wall</a:t>
                </a:r>
                <a:endParaRPr lang="ar-sa">
                  <a:solidFill>
                    <a:srgbClr val="558ED5"/>
                  </a:solidFill>
                </a:endParaRPr>
              </a:p>
            </p:txBody>
          </p:sp>
          <p:sp>
            <p:nvSpPr>
              <p:cNvPr id="8204" name="Rectangle 11"/>
              <p:cNvSpPr>
                <a:spLocks noChangeArrowheads="1"/>
              </p:cNvSpPr>
              <p:nvPr/>
            </p:nvSpPr>
            <p:spPr bwMode="auto">
              <a:xfrm>
                <a:off x="4865748" y="3773487"/>
                <a:ext cx="149287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558ED5"/>
                    </a:solidFill>
                  </a:rPr>
                  <a:t>Central body</a:t>
                </a:r>
                <a:endParaRPr lang="ar-sa">
                  <a:solidFill>
                    <a:srgbClr val="558ED5"/>
                  </a:solidFill>
                </a:endParaRPr>
              </a:p>
            </p:txBody>
          </p:sp>
          <p:sp>
            <p:nvSpPr>
              <p:cNvPr id="8205" name="Oval 8"/>
              <p:cNvSpPr>
                <a:spLocks noChangeArrowheads="1"/>
              </p:cNvSpPr>
              <p:nvPr/>
            </p:nvSpPr>
            <p:spPr bwMode="auto">
              <a:xfrm>
                <a:off x="7143176" y="2928937"/>
                <a:ext cx="800435" cy="68580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558ED5"/>
                  </a:solidFill>
                </a:endParaRPr>
              </a:p>
            </p:txBody>
          </p:sp>
          <p:sp>
            <p:nvSpPr>
              <p:cNvPr id="8206" name="Line 7"/>
              <p:cNvSpPr>
                <a:spLocks noChangeShapeType="1"/>
              </p:cNvSpPr>
              <p:nvPr/>
            </p:nvSpPr>
            <p:spPr bwMode="auto">
              <a:xfrm flipV="1">
                <a:off x="6010814" y="3286125"/>
                <a:ext cx="1570695" cy="5143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x-none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6357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634</Words>
  <Application>Microsoft Macintosh PowerPoint</Application>
  <PresentationFormat>On-screen Show (4:3)</PresentationFormat>
  <Paragraphs>129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 Cyanobacteria  </vt:lpstr>
      <vt:lpstr>  Cyanobacteria  </vt:lpstr>
      <vt:lpstr>PowerPoint Presentation</vt:lpstr>
      <vt:lpstr>اشكال السيانوبكتيريا Forms of Cyanobacteria</vt:lpstr>
      <vt:lpstr>PowerPoint Presentation</vt:lpstr>
      <vt:lpstr>PowerPoint Presentation</vt:lpstr>
      <vt:lpstr>PowerPoint Presentation</vt:lpstr>
      <vt:lpstr>تركيب الخلية Cell structure </vt:lpstr>
      <vt:lpstr>PowerPoint Presentation</vt:lpstr>
      <vt:lpstr>Cyanobacterial cell</vt:lpstr>
      <vt:lpstr>Nostoc</vt:lpstr>
      <vt:lpstr>PowerPoint Presentation</vt:lpstr>
      <vt:lpstr> Reproduction</vt:lpstr>
      <vt:lpstr>PowerPoint Presentation</vt:lpstr>
      <vt:lpstr>2. Asexual reproduction. </vt:lpstr>
      <vt:lpstr>2. Asexual reproduction. </vt:lpstr>
      <vt:lpstr>Importance of Cyanobacteria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Ayman Mubarak</dc:creator>
  <cp:lastModifiedBy>Ayman Mubarak</cp:lastModifiedBy>
  <cp:revision>5</cp:revision>
  <dcterms:created xsi:type="dcterms:W3CDTF">2015-10-07T22:05:55Z</dcterms:created>
  <dcterms:modified xsi:type="dcterms:W3CDTF">2016-02-29T21:21:01Z</dcterms:modified>
</cp:coreProperties>
</file>