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58" r:id="rId2"/>
  </p:sldMasterIdLst>
  <p:notesMasterIdLst>
    <p:notesMasterId r:id="rId72"/>
  </p:notesMasterIdLst>
  <p:handoutMasterIdLst>
    <p:handoutMasterId r:id="rId73"/>
  </p:handoutMasterIdLst>
  <p:sldIdLst>
    <p:sldId id="296" r:id="rId3"/>
    <p:sldId id="256" r:id="rId4"/>
    <p:sldId id="303" r:id="rId5"/>
    <p:sldId id="325" r:id="rId6"/>
    <p:sldId id="322" r:id="rId7"/>
    <p:sldId id="466" r:id="rId8"/>
    <p:sldId id="315" r:id="rId9"/>
    <p:sldId id="316" r:id="rId10"/>
    <p:sldId id="317" r:id="rId11"/>
    <p:sldId id="318" r:id="rId12"/>
    <p:sldId id="328" r:id="rId13"/>
    <p:sldId id="465" r:id="rId14"/>
    <p:sldId id="330" r:id="rId15"/>
    <p:sldId id="331" r:id="rId16"/>
    <p:sldId id="467" r:id="rId17"/>
    <p:sldId id="332" r:id="rId18"/>
    <p:sldId id="334" r:id="rId19"/>
    <p:sldId id="336" r:id="rId20"/>
    <p:sldId id="337" r:id="rId21"/>
    <p:sldId id="338" r:id="rId22"/>
    <p:sldId id="339" r:id="rId23"/>
    <p:sldId id="341" r:id="rId24"/>
    <p:sldId id="343" r:id="rId25"/>
    <p:sldId id="345" r:id="rId26"/>
    <p:sldId id="346" r:id="rId27"/>
    <p:sldId id="347" r:id="rId28"/>
    <p:sldId id="348" r:id="rId29"/>
    <p:sldId id="349" r:id="rId30"/>
    <p:sldId id="350" r:id="rId31"/>
    <p:sldId id="463" r:id="rId32"/>
    <p:sldId id="462" r:id="rId33"/>
    <p:sldId id="351" r:id="rId34"/>
    <p:sldId id="352" r:id="rId35"/>
    <p:sldId id="357" r:id="rId36"/>
    <p:sldId id="358" r:id="rId37"/>
    <p:sldId id="359" r:id="rId38"/>
    <p:sldId id="353" r:id="rId39"/>
    <p:sldId id="354" r:id="rId40"/>
    <p:sldId id="355" r:id="rId41"/>
    <p:sldId id="356" r:id="rId42"/>
    <p:sldId id="468" r:id="rId43"/>
    <p:sldId id="360" r:id="rId44"/>
    <p:sldId id="363" r:id="rId45"/>
    <p:sldId id="361" r:id="rId46"/>
    <p:sldId id="364" r:id="rId47"/>
    <p:sldId id="365" r:id="rId48"/>
    <p:sldId id="483" r:id="rId49"/>
    <p:sldId id="484" r:id="rId50"/>
    <p:sldId id="485" r:id="rId51"/>
    <p:sldId id="486" r:id="rId52"/>
    <p:sldId id="487" r:id="rId53"/>
    <p:sldId id="488" r:id="rId54"/>
    <p:sldId id="489" r:id="rId55"/>
    <p:sldId id="490" r:id="rId56"/>
    <p:sldId id="492" r:id="rId57"/>
    <p:sldId id="469" r:id="rId58"/>
    <p:sldId id="470" r:id="rId59"/>
    <p:sldId id="471" r:id="rId60"/>
    <p:sldId id="472" r:id="rId61"/>
    <p:sldId id="473" r:id="rId62"/>
    <p:sldId id="474" r:id="rId63"/>
    <p:sldId id="475" r:id="rId64"/>
    <p:sldId id="476" r:id="rId65"/>
    <p:sldId id="477" r:id="rId66"/>
    <p:sldId id="478" r:id="rId67"/>
    <p:sldId id="479" r:id="rId68"/>
    <p:sldId id="480" r:id="rId69"/>
    <p:sldId id="481" r:id="rId70"/>
    <p:sldId id="482" r:id="rId71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90">
          <p15:clr>
            <a:srgbClr val="A4A3A4"/>
          </p15:clr>
        </p15:guide>
        <p15:guide id="2" pos="20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712" autoAdjust="0"/>
  </p:normalViewPr>
  <p:slideViewPr>
    <p:cSldViewPr>
      <p:cViewPr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220"/>
    </p:cViewPr>
  </p:sorterViewPr>
  <p:notesViewPr>
    <p:cSldViewPr>
      <p:cViewPr varScale="1">
        <p:scale>
          <a:sx n="56" d="100"/>
          <a:sy n="56" d="100"/>
        </p:scale>
        <p:origin x="-1800" y="-90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chapter13.ppt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0E7A9C96-30D0-4798-BDFA-F68762DF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16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7987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18D489-E4C3-421A-8FA7-987014124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6630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Chapter Name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September 98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76ADA-DF36-46FF-9546-839E55E9D3C9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928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8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dirty="0" smtClean="0"/>
              <a:t> SELECT COUNT(DISTINCT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) AS </a:t>
            </a:r>
            <a:r>
              <a:rPr lang="en-US" altLang="en-US" sz="2400" dirty="0" err="1" smtClean="0"/>
              <a:t>myCount</a:t>
            </a:r>
            <a:endParaRPr lang="en-US" altLang="en-US" sz="2400" dirty="0" smtClean="0"/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WHERE </a:t>
            </a:r>
            <a:r>
              <a:rPr lang="en-US" altLang="en-US" sz="2400" dirty="0" err="1" smtClean="0"/>
              <a:t>viewDate</a:t>
            </a:r>
            <a:r>
              <a:rPr lang="en-US" altLang="en-US" sz="2400" dirty="0" smtClean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	        AND ‘31-May-04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9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4CBF7-BEC8-475E-9825-A9ACEBC0F2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3FBD-5339-4E61-ACD3-8D6735949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4CDDF-23E3-42BE-89A3-D4867BD41C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882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E818E-BA6F-4FCD-996D-1F43A0974E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B9E2-1457-4E5C-B578-A4CF781BA2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DAF7-0A7C-4C5E-B476-A421C7579A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58F36-99C5-4F56-BABB-DD8A66004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B39F-7A5A-41B9-BB9B-780F6D85F4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C88E6-1E55-44B7-8DDA-3C58EDE42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0256-613A-420E-B57B-795C22013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8CDE8-316B-4986-8A15-30933AEFB7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1F29A-988D-4F75-9A3F-5CBF66B500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09A78-0235-41D7-8A56-B6E34B7456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D61A-AE0D-4EEA-BC35-FCB38D710A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77183-B47C-4ADE-ADF2-4A7413C22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D77EF-D934-4E25-A8D2-340CBB7B3A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CBA7-024C-4947-88A1-A0EE7D7D52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F290-1E97-4CB4-96FD-79DD37E1A2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8872-D3DB-4BA1-B68D-F5809E199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918E-98C6-4C0B-84E3-BBCF0F3773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7148-ABE0-4125-BDDD-6E6F015B50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7E2E2-7AD6-42CF-B0AD-B464544D7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B89B5-879A-4C9B-B5E5-0337564D3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37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5CC2AC1-0562-44CD-A3AA-765D72D98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24419CC3-3161-42AD-8DC0-5F28837D3E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7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 smtClean="0"/>
              <a:t>Chapter 9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b="1" dirty="0" smtClean="0"/>
              <a:t>SQL: Data Manipulation</a:t>
            </a:r>
          </a:p>
          <a:p>
            <a:endParaRPr lang="en-US" altLang="en-US" b="1" dirty="0" smtClean="0"/>
          </a:p>
          <a:p>
            <a:r>
              <a:rPr lang="en-US" altLang="en-US" b="1" dirty="0" smtClean="0"/>
              <a:t>Chapter #6 in the textbook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70CA848-5294-443E-A971-02B7491481AD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a list of salaries for all staff, showing only  staff number, first and last names, and salary.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57ECBB-F2BE-49FC-8729-E78874BFD70B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/>
          </a:p>
        </p:txBody>
      </p:sp>
      <p:pic>
        <p:nvPicPr>
          <p:cNvPr id="16388" name="Picture 6" descr="DS3-Table 05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5089525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9B36E-FF3E-4B0A-8EBD-D68AA277E2A1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30000"/>
              </a:lnSpc>
            </a:pPr>
            <a:r>
              <a:rPr lang="en-US" altLang="en-US" sz="2900" b="1" smtClean="0"/>
              <a:t>Example 6.3  Use of DISTINCT</a:t>
            </a:r>
            <a:endParaRPr lang="en-US" altLang="en-US" b="1" smtClean="0"/>
          </a:p>
        </p:txBody>
      </p:sp>
      <p:sp>
        <p:nvSpPr>
          <p:cNvPr id="402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altLang="en-US" b="1" smtClean="0"/>
              <a:t>Use DISTINCT to eliminate duplicates:</a:t>
            </a:r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DISTINCT propertyNo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Viewing;</a:t>
            </a:r>
          </a:p>
          <a:p>
            <a:pPr>
              <a:buFont typeface="Monotype Sorts" pitchFamily="2" charset="2"/>
              <a:buNone/>
            </a:pPr>
            <a:endParaRPr lang="en-US" altLang="en-US" smtClean="0"/>
          </a:p>
        </p:txBody>
      </p:sp>
      <p:pic>
        <p:nvPicPr>
          <p:cNvPr id="402437" name="Picture 1029" descr="DS3-Table 05-0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81400"/>
            <a:ext cx="1779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7" name="Picture 7" descr="DS3-Table 05-0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276600"/>
            <a:ext cx="219233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013F67-3272-4D47-B1A5-9AE046D6F03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list of monthly salaries for all staff, showing staff number, first/last name, and  salary.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salary/12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buFontTx/>
              <a:buNone/>
            </a:pPr>
            <a:endParaRPr lang="en-US" altLang="en-US" smtClean="0"/>
          </a:p>
        </p:txBody>
      </p:sp>
      <p:pic>
        <p:nvPicPr>
          <p:cNvPr id="183300" name="Picture 4" descr="DS3-Table 05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643313"/>
            <a:ext cx="46799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A79ACC-9D1D-4525-BA57-1BEA961C150D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382000" cy="4114800"/>
          </a:xfrm>
        </p:spPr>
        <p:txBody>
          <a:bodyPr/>
          <a:lstStyle/>
          <a:p>
            <a:pPr>
              <a:defRPr/>
            </a:pPr>
            <a:r>
              <a:rPr lang="en-US" altLang="en-US" b="1" dirty="0" smtClean="0"/>
              <a:t>To name column, use AS clause: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altLang="en-US" dirty="0" smtClean="0"/>
              <a:t>	SELECT </a:t>
            </a:r>
            <a:r>
              <a:rPr lang="en-US" altLang="en-US" dirty="0" err="1" smtClean="0"/>
              <a:t>staffNo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fName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lName</a:t>
            </a:r>
            <a:r>
              <a:rPr lang="en-US" altLang="en-US" dirty="0" smtClean="0"/>
              <a:t>, salary/12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				AS </a:t>
            </a:r>
            <a:r>
              <a:rPr lang="en-US" altLang="en-US" dirty="0" err="1" smtClean="0"/>
              <a:t>monthlySalary</a:t>
            </a:r>
            <a:endParaRPr lang="en-US" altLang="en-US" dirty="0" smtClean="0"/>
          </a:p>
          <a:p>
            <a:pPr lvl="1">
              <a:buFontTx/>
              <a:buNone/>
              <a:defRPr/>
            </a:pPr>
            <a:r>
              <a:rPr lang="en-US" altLang="en-US" dirty="0" smtClean="0"/>
              <a:t>		FROM Staff;</a:t>
            </a:r>
          </a:p>
          <a:p>
            <a:pPr>
              <a:defRPr/>
            </a:pPr>
            <a:r>
              <a:rPr lang="en-US" altLang="en-US" dirty="0" smtClean="0"/>
              <a:t>The SQL expression in the SELECT list can specify a </a:t>
            </a:r>
            <a:r>
              <a:rPr lang="en-US" altLang="en-US" b="1" dirty="0" smtClean="0"/>
              <a:t>derived or calculated field.</a:t>
            </a:r>
          </a:p>
          <a:p>
            <a:pPr lvl="1">
              <a:defRPr/>
            </a:pPr>
            <a:r>
              <a:rPr lang="en-US" altLang="en-US" dirty="0" smtClean="0"/>
              <a:t>Columns referenced in the arithmetic expression must have a numeric type.</a:t>
            </a:r>
          </a:p>
          <a:p>
            <a:pPr lvl="1">
              <a:defRPr/>
            </a:pPr>
            <a:r>
              <a:rPr lang="en-US" altLang="en-US" dirty="0" smtClean="0"/>
              <a:t>SQL expression can involve + ,  -  ,  *  ,  /  ,  (  ,  ).</a:t>
            </a:r>
          </a:p>
          <a:p>
            <a:pPr>
              <a:lnSpc>
                <a:spcPct val="20000"/>
              </a:lnSpc>
              <a:defRPr/>
            </a:pPr>
            <a:endParaRPr lang="en-US" altLang="en-US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altLang="en-US" b="1" dirty="0" smtClean="0"/>
              <a:t>   		</a:t>
            </a:r>
            <a:endParaRPr lang="en-US" altLang="en-US" b="1" dirty="0"/>
          </a:p>
          <a:p>
            <a:pPr lvl="1">
              <a:buFontTx/>
              <a:buNone/>
              <a:defRPr/>
            </a:pPr>
            <a:endParaRPr lang="en-US" altLang="en-US" b="1" dirty="0">
              <a:ea typeface="+mn-ea"/>
              <a:cs typeface="+mn-cs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AA086AAE-DEEB-4588-93A0-9AF46B6C04FD}" type="slidenum">
              <a:rPr lang="ar-SA" altLang="en-US" sz="1100" smtClean="0">
                <a:solidFill>
                  <a:srgbClr val="898989"/>
                </a:solidFill>
              </a:rPr>
              <a:pPr/>
              <a:t>15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Row Selection </a:t>
            </a:r>
            <a:r>
              <a:rPr lang="en-US" sz="2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(WHERE clause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sz="29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28600" y="1714500"/>
            <a:ext cx="8686800" cy="5146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60000"/>
              </a:lnSpc>
              <a:defRPr/>
            </a:pPr>
            <a:r>
              <a:rPr lang="en-US" altLang="en-US" dirty="0" smtClean="0">
                <a:latin typeface="+mn-lt"/>
              </a:rPr>
              <a:t>WHERE clause consists of five basic search conditions: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Comparison</a:t>
            </a:r>
            <a:r>
              <a:rPr lang="en-US" altLang="en-US" sz="2000" b="0" dirty="0" smtClean="0">
                <a:latin typeface="+mn-lt"/>
              </a:rPr>
              <a:t>: Compare the value of one expression to the value of another expression (= , &lt;, &gt;, &lt;=, &gt;=, &lt; &gt;).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Range</a:t>
            </a:r>
            <a:r>
              <a:rPr lang="en-US" altLang="en-US" sz="2000" b="0" dirty="0" smtClean="0">
                <a:latin typeface="+mn-lt"/>
              </a:rPr>
              <a:t>: Test whether the value of an expression falls within a specified range of values (BETWEEN/ NOT BETWEEN).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Set membership:</a:t>
            </a:r>
            <a:r>
              <a:rPr lang="en-US" altLang="en-US" sz="2000" b="0" dirty="0" smtClean="0">
                <a:latin typeface="+mn-lt"/>
              </a:rPr>
              <a:t> Test whether the value of an expression equals one of a set of values (IN/ NOT IN).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Pattern match:</a:t>
            </a:r>
            <a:r>
              <a:rPr lang="en-US" altLang="en-US" sz="2000" b="0" dirty="0" smtClean="0">
                <a:latin typeface="+mn-lt"/>
              </a:rPr>
              <a:t> Test whether a string matches a specified pattern (LIKE/ NOT LIKE).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NULL:</a:t>
            </a:r>
            <a:r>
              <a:rPr lang="en-US" altLang="en-US" sz="2000" b="0" dirty="0" smtClean="0">
                <a:latin typeface="+mn-lt"/>
              </a:rPr>
              <a:t> Test whether a column has null value (IS NULL/ IS NOT NULL).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endParaRPr lang="en-US" altLang="en-US" sz="2000" b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7BFFE-3571-4E05-9DF6-19F4047E6A99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6.5  Comparison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496300" cy="4114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Compound comparison operators: </a:t>
            </a:r>
            <a:r>
              <a:rPr lang="en-US" altLang="en-US" sz="2400" dirty="0" smtClean="0">
                <a:latin typeface="+mj-lt"/>
              </a:rPr>
              <a:t> AND, OR, NOT, (  )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Order of evaluation: 	</a:t>
            </a:r>
            <a:r>
              <a:rPr lang="en-US" altLang="en-US" sz="2000" dirty="0" smtClean="0">
                <a:latin typeface="+mj-lt"/>
              </a:rPr>
              <a:t>(1)Expression is evaluated left to right 	(2)Between brackets	(3)NOT	   	 (4)AND		(5)OR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List all staff with a salary greater than 10,000.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  <a:defRPr/>
            </a:pPr>
            <a:endParaRPr lang="en-US" altLang="en-US" sz="24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	 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fName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lName</a:t>
            </a:r>
            <a:r>
              <a:rPr lang="en-US" altLang="en-US" sz="2400" dirty="0" smtClean="0"/>
              <a:t>, position, salary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FROM Staff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WHERE salary &gt; 10000;</a:t>
            </a:r>
          </a:p>
          <a:p>
            <a:pPr algn="just">
              <a:defRPr/>
            </a:pPr>
            <a:endParaRPr lang="en-US" altLang="en-US" b="1" dirty="0" smtClean="0"/>
          </a:p>
        </p:txBody>
      </p:sp>
      <p:pic>
        <p:nvPicPr>
          <p:cNvPr id="189444" name="Picture 4" descr="DS3-Table 05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514850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1C817C-2928-49ED-8AB4-0A3DB8053B27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6.6  Compound Comparison Search Condition</a:t>
            </a:r>
            <a:r>
              <a:rPr lang="en-US" altLang="en-US" b="1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List addresses of all branch offices in London or Glasgow.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Branch (</a:t>
            </a:r>
            <a:r>
              <a:rPr lang="en-US" altLang="en-US" b="1" u="sng" dirty="0" err="1" smtClean="0"/>
              <a:t>branchNo</a:t>
            </a:r>
            <a:r>
              <a:rPr lang="en-US" altLang="en-US" b="1" dirty="0" smtClean="0"/>
              <a:t>, street , city, postcode)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*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Branch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WHERE city = ‘London’ OR city = ‘Glasgow’;</a:t>
            </a:r>
          </a:p>
          <a:p>
            <a:pPr algn="just"/>
            <a:endParaRPr lang="en-US" altLang="en-US" b="1" dirty="0" smtClean="0"/>
          </a:p>
        </p:txBody>
      </p:sp>
      <p:pic>
        <p:nvPicPr>
          <p:cNvPr id="195588" name="Picture 4" descr="DS3-Table 05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221163"/>
            <a:ext cx="65008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D630584-5048-46BA-896B-63D0CB0C4AA6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List all staff with a salary between 20,000 and 30,000.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salary BETWEEN 20000 AND 30000;</a:t>
            </a:r>
          </a:p>
          <a:p>
            <a:pPr lvl="1" algn="just">
              <a:lnSpc>
                <a:spcPct val="70000"/>
              </a:lnSpc>
              <a:buFontTx/>
              <a:buNone/>
            </a:pPr>
            <a:endParaRPr lang="en-US" altLang="en-US" b="1" smtClean="0"/>
          </a:p>
          <a:p>
            <a:pPr algn="just"/>
            <a:r>
              <a:rPr lang="en-US" altLang="en-US" b="1" smtClean="0"/>
              <a:t>BETWEEN test includes the endpoints of range.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36A9FD2-3448-4DA9-A4DE-8AFC8B48FBB0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pic>
        <p:nvPicPr>
          <p:cNvPr id="24580" name="Picture 1029" descr="DS3-Table 05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6934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CC0987-170E-49FB-8BF9-C55C0BB446ED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dirty="0" smtClean="0"/>
              <a:t>Chapter 9 -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/>
            <a:r>
              <a:rPr lang="en-US" altLang="en-US" b="1" smtClean="0"/>
              <a:t>Purpose and importance of SQL.</a:t>
            </a:r>
          </a:p>
          <a:p>
            <a:pPr algn="just"/>
            <a:r>
              <a:rPr lang="en-US" altLang="en-US" b="1" smtClean="0"/>
              <a:t>How to retrieve data from database using SELECT.</a:t>
            </a:r>
          </a:p>
          <a:p>
            <a:pPr algn="just"/>
            <a:r>
              <a:rPr lang="en-US" altLang="en-US" b="1" smtClean="0"/>
              <a:t>How to update database using INSERT, UPDATE, and DELETE.</a:t>
            </a:r>
          </a:p>
          <a:p>
            <a:pPr algn="just"/>
            <a:endParaRPr lang="en-US" altLang="en-US" b="1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4DA639-B5DA-4E1B-9309-6C90A84DA776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Also a negated version NOT BETWEEN.</a:t>
            </a:r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BETWEEN does not add much to SQL’s expressive power. Could also write: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WHERE salary&gt;=20000 AND salary &lt;= 30000;</a:t>
            </a:r>
          </a:p>
          <a:p>
            <a:pPr lvl="1" algn="just">
              <a:lnSpc>
                <a:spcPct val="60000"/>
              </a:lnSpc>
              <a:buFontTx/>
              <a:buNone/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Useful, though, for a range of values.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BDE192-DDE5-4AA7-B267-E4C9805B04CC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all managers and supervisors.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smtClean="0"/>
              <a:t>SELECT staffNo, fName, lName, position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position IN (‘Manager’, ‘Supervisor’);</a:t>
            </a:r>
          </a:p>
        </p:txBody>
      </p:sp>
      <p:pic>
        <p:nvPicPr>
          <p:cNvPr id="203781" name="Picture 5" descr="DS3-Table 05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962400"/>
            <a:ext cx="5711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B853C5-7E81-4F1B-89DD-CA1E3AD69B43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There is a negated version (NOT IN). </a:t>
            </a:r>
          </a:p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IN does not add much to SQL’s expressive power. Could have expressed this as:</a:t>
            </a:r>
          </a:p>
          <a:p>
            <a:pPr marL="374650" lvl="1" indent="-184150" algn="just">
              <a:lnSpc>
                <a:spcPct val="50000"/>
              </a:lnSpc>
              <a:buFontTx/>
              <a:buNone/>
            </a:pPr>
            <a:endParaRPr lang="en-US" altLang="en-US" b="1" smtClean="0"/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SELECT staffNo, fName, lName, position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 FROM Staff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WHERE position=‘Manager’ OR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               position=‘Supervisor’;</a:t>
            </a:r>
          </a:p>
          <a:p>
            <a:pPr marL="0" indent="0"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sz="2400" b="1" smtClean="0"/>
          </a:p>
          <a:p>
            <a:pPr marL="0" indent="0" algn="just">
              <a:lnSpc>
                <a:spcPct val="90000"/>
              </a:lnSpc>
            </a:pPr>
            <a:r>
              <a:rPr lang="en-US" altLang="en-US" sz="2400" b="1" smtClean="0"/>
              <a:t> </a:t>
            </a:r>
            <a:r>
              <a:rPr lang="en-US" altLang="en-US" b="1" smtClean="0"/>
              <a:t>IN is more efficient when set contains many values.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1C57B8-2740-4A2E-AFEA-25B827016F11}" type="slidenum">
              <a:rPr lang="en-GB" altLang="en-US" smtClean="0"/>
              <a:pPr/>
              <a:t>23</a:t>
            </a:fld>
            <a:endParaRPr lang="en-GB" alt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24000"/>
            <a:ext cx="83058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Find all owners with the string ‘Glasgow’ in their address.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ownerNo, fName, lName, address, telNo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PrivateOwner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address LIKE ‘%Glasgow%’;</a:t>
            </a:r>
          </a:p>
        </p:txBody>
      </p:sp>
      <p:pic>
        <p:nvPicPr>
          <p:cNvPr id="208900" name="Picture 4" descr="DS3-Table 05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191000"/>
            <a:ext cx="678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F35637-5D85-41BC-BDD8-AA67EFCD8614}" type="slidenum">
              <a:rPr lang="en-GB" altLang="en-US" smtClean="0"/>
              <a:pPr/>
              <a:t>24</a:t>
            </a:fld>
            <a:endParaRPr lang="en-GB" alt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114800"/>
          </a:xfrm>
        </p:spPr>
        <p:txBody>
          <a:bodyPr/>
          <a:lstStyle/>
          <a:p>
            <a:pPr algn="just">
              <a:spcAft>
                <a:spcPct val="25000"/>
              </a:spcAft>
            </a:pPr>
            <a:r>
              <a:rPr lang="en-US" altLang="en-US" b="1" smtClean="0"/>
              <a:t>SQL has two special pattern matching symbols:</a:t>
            </a:r>
          </a:p>
          <a:p>
            <a:pPr marL="457200" lvl="1" indent="0">
              <a:buFontTx/>
              <a:buNone/>
            </a:pPr>
            <a:r>
              <a:rPr lang="en-US" altLang="en-US" b="1" smtClean="0"/>
              <a:t>%: </a:t>
            </a:r>
            <a:r>
              <a:rPr lang="en-US" altLang="en-US" smtClean="0"/>
              <a:t>sequence of zero or more characters</a:t>
            </a:r>
          </a:p>
          <a:p>
            <a:pPr marL="457200" lvl="1" indent="0">
              <a:spcAft>
                <a:spcPct val="25000"/>
              </a:spcAft>
              <a:buFontTx/>
              <a:buNone/>
            </a:pPr>
            <a:r>
              <a:rPr lang="en-US" altLang="en-US" b="1" smtClean="0"/>
              <a:t>_ </a:t>
            </a:r>
            <a:r>
              <a:rPr lang="en-US" altLang="en-US" smtClean="0"/>
              <a:t>(underscore): any single character.</a:t>
            </a:r>
          </a:p>
          <a:p>
            <a:pPr algn="just">
              <a:spcBef>
                <a:spcPct val="25000"/>
              </a:spcBef>
            </a:pPr>
            <a:r>
              <a:rPr lang="en-US" altLang="en-US" b="1" smtClean="0"/>
              <a:t>LIKE ‘%Glasgow%’ means a sequence of characters of any length containing ‘</a:t>
            </a:r>
            <a:r>
              <a:rPr lang="en-US" altLang="en-US" b="1" i="1" smtClean="0"/>
              <a:t>Glasgow</a:t>
            </a:r>
            <a:r>
              <a:rPr lang="en-US" altLang="en-US" b="1" smtClean="0"/>
              <a:t>’.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78400B-9947-4C20-B108-B96E79242F86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50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093075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5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List details of all viewings on property PG4 where a comment has not been supplied.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  <a:buNone/>
            </a:pPr>
            <a:r>
              <a:rPr lang="en-GB" dirty="0"/>
              <a:t>Viewing (</a:t>
            </a:r>
            <a:r>
              <a:rPr lang="en-GB" u="sng" dirty="0" err="1"/>
              <a:t>PropertyNo</a:t>
            </a:r>
            <a:r>
              <a:rPr lang="en-GB" dirty="0"/>
              <a:t>, </a:t>
            </a:r>
            <a:r>
              <a:rPr lang="en-GB" u="sng" dirty="0" err="1"/>
              <a:t>RenterNo</a:t>
            </a:r>
            <a:r>
              <a:rPr lang="en-GB" dirty="0"/>
              <a:t>, </a:t>
            </a:r>
            <a:r>
              <a:rPr lang="en-GB" u="sng" dirty="0" err="1"/>
              <a:t>DateViewed</a:t>
            </a:r>
            <a:r>
              <a:rPr lang="en-GB" dirty="0"/>
              <a:t>, Comments)</a:t>
            </a:r>
            <a:endParaRPr lang="en-US" dirty="0"/>
          </a:p>
          <a:p>
            <a:pPr algn="just">
              <a:lnSpc>
                <a:spcPct val="90000"/>
              </a:lnSpc>
              <a:spcBef>
                <a:spcPct val="25000"/>
              </a:spcBef>
            </a:pPr>
            <a:r>
              <a:rPr lang="en-US" altLang="en-US" sz="2400" dirty="0" smtClean="0"/>
              <a:t>There are 2 viewings for property PG4, one with and one without a comment. 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</a:pPr>
            <a:r>
              <a:rPr lang="en-US" altLang="en-US" sz="2400" dirty="0" smtClean="0"/>
              <a:t>Have to test for null explicitly using special keyword IS NULL: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		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clientNo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viewDate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FROM Viewing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WHERE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 = ‘PG4’ AND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                     comment IS NULL;</a:t>
            </a:r>
          </a:p>
        </p:txBody>
      </p:sp>
      <p:sp>
        <p:nvSpPr>
          <p:cNvPr id="30725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49DEB8-4A01-4C1D-B7D7-3856EF3E8C52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35050" y="1676400"/>
            <a:ext cx="6850063" cy="3481388"/>
          </a:xfrm>
        </p:spPr>
        <p:txBody>
          <a:bodyPr/>
          <a:lstStyle/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r>
              <a:rPr lang="en-US" altLang="en-US" sz="2400" b="1" smtClean="0"/>
              <a:t>Negated version (IS NOT NULL) can test for non-null values.</a:t>
            </a:r>
            <a:endParaRPr lang="en-US" altLang="en-US" sz="2400" smtClean="0"/>
          </a:p>
        </p:txBody>
      </p:sp>
      <p:pic>
        <p:nvPicPr>
          <p:cNvPr id="216070" name="Picture 6" descr="C05NT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773238"/>
            <a:ext cx="3787775" cy="1938337"/>
          </a:xfrm>
          <a:noFill/>
        </p:spPr>
      </p:pic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FF1DC9-9CD6-44D3-8008-7668077EBA6D}" type="slidenum">
              <a:rPr lang="en-GB" altLang="en-US" smtClean="0"/>
              <a:pPr/>
              <a:t>27</a:t>
            </a:fld>
            <a:endParaRPr lang="en-GB" alt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b="1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Order by:</a:t>
            </a:r>
            <a:r>
              <a:rPr lang="en-US" altLang="en-US" smtClean="0"/>
              <a:t> allow the retrieved records to be ordered in ascending (ASC) or descending order (DESC) on any column or combination of columns.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salaries for all staff, arranged in descending order of salary.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	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		ORDER BY salary DESC;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DC515EA-51E4-4457-959F-628480D58F8C}" type="slidenum">
              <a:rPr lang="en-GB" altLang="en-US" smtClean="0"/>
              <a:pPr/>
              <a:t>28</a:t>
            </a:fld>
            <a:endParaRPr lang="en-GB" alt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smtClean="0"/>
          </a:p>
        </p:txBody>
      </p:sp>
      <p:pic>
        <p:nvPicPr>
          <p:cNvPr id="219141" name="Picture 5" descr="DS3-Table 05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365376-35F0-4146-8A1F-778C1CE05AC7}" type="slidenum">
              <a:rPr lang="en-GB" altLang="en-US" smtClean="0"/>
              <a:pPr/>
              <a:t>29</a:t>
            </a:fld>
            <a:endParaRPr lang="en-GB" altLang="en-US" smtClean="0"/>
          </a:p>
        </p:txBody>
      </p:sp>
      <p:sp>
        <p:nvSpPr>
          <p:cNvPr id="348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b="1" smtClean="0"/>
          </a:p>
        </p:txBody>
      </p:sp>
      <p:sp>
        <p:nvSpPr>
          <p:cNvPr id="2201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229600" cy="4114800"/>
          </a:xfrm>
        </p:spPr>
        <p:txBody>
          <a:bodyPr/>
          <a:lstStyle/>
          <a:p>
            <a:pPr algn="just">
              <a:buNone/>
            </a:pPr>
            <a:r>
              <a:rPr lang="en-US" altLang="en-US" b="1" dirty="0" smtClean="0"/>
              <a:t>	Produce abbreviated list of properties in order of property type</a:t>
            </a:r>
          </a:p>
          <a:p>
            <a:pPr algn="just">
              <a:buNone/>
            </a:pPr>
            <a:r>
              <a:rPr lang="en-GB" sz="2000" dirty="0" err="1" smtClean="0"/>
              <a:t>PropertyForRent</a:t>
            </a:r>
            <a:r>
              <a:rPr lang="en-GB" sz="2000" dirty="0" smtClean="0"/>
              <a:t> </a:t>
            </a:r>
            <a:r>
              <a:rPr lang="en-GB" sz="2000" dirty="0"/>
              <a:t>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dirty="0" smtClean="0"/>
              <a:t>		SELECT </a:t>
            </a:r>
            <a:r>
              <a:rPr lang="en-US" altLang="en-US" dirty="0" err="1" smtClean="0"/>
              <a:t>propertyNo</a:t>
            </a:r>
            <a:r>
              <a:rPr lang="en-US" altLang="en-US" dirty="0" smtClean="0"/>
              <a:t>, type, rooms, rent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ORDER BY type;</a:t>
            </a:r>
          </a:p>
        </p:txBody>
      </p:sp>
      <p:sp>
        <p:nvSpPr>
          <p:cNvPr id="34821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8B024F-9D94-4F63-9DE0-5CF69E4C1D2B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Objectives of SQL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z="3200" b="1" dirty="0" smtClean="0"/>
              <a:t>Ideally, database language should allow user to: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Create the database and relation structures;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insertion, modification, deletion of data from relations;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dirty="0" smtClean="0"/>
              <a:t>Perform simple and complex queries.</a:t>
            </a:r>
          </a:p>
          <a:p>
            <a:pPr algn="just"/>
            <a:r>
              <a:rPr lang="en-US" altLang="en-US" b="1" dirty="0"/>
              <a:t>SQL is a transform-oriented language with 2 major components:</a:t>
            </a:r>
          </a:p>
          <a:p>
            <a:pPr algn="just">
              <a:lnSpc>
                <a:spcPct val="20000"/>
              </a:lnSpc>
            </a:pPr>
            <a:endParaRPr lang="en-US" altLang="en-US" b="1" dirty="0"/>
          </a:p>
          <a:p>
            <a:pPr lvl="1" algn="just"/>
            <a:r>
              <a:rPr lang="en-US" altLang="en-US" dirty="0"/>
              <a:t>A DDL for defining database structure.</a:t>
            </a:r>
          </a:p>
          <a:p>
            <a:pPr lvl="1" algn="just"/>
            <a:r>
              <a:rPr lang="en-US" altLang="en-US" dirty="0"/>
              <a:t>A DML for retrieving and updating data.</a:t>
            </a:r>
          </a:p>
          <a:p>
            <a:pPr lvl="1" algn="just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3C1E6F-E210-4673-8854-D5C09D0A1518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  <p:sp>
        <p:nvSpPr>
          <p:cNvPr id="3584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398341" name="Picture 1029" descr="DS3-Table 05-1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1F36FB-3A23-4331-8EAD-5EDAD210D884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  <p:sp>
        <p:nvSpPr>
          <p:cNvPr id="368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</a:p>
        </p:txBody>
      </p:sp>
      <p:sp>
        <p:nvSpPr>
          <p:cNvPr id="3962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22288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smtClean="0"/>
              <a:t>Four flats in this list - as no minor sort key specified, system arranges these rows in any order it chooses.</a:t>
            </a:r>
          </a:p>
          <a:p>
            <a:pPr algn="just"/>
            <a:endParaRPr lang="en-US" altLang="en-US" b="1" smtClean="0"/>
          </a:p>
          <a:p>
            <a:pPr algn="just"/>
            <a:r>
              <a:rPr lang="en-US" altLang="en-US" b="1" smtClean="0"/>
              <a:t>To arrange in order of rent, specify minor order:</a:t>
            </a:r>
          </a:p>
          <a:p>
            <a:pPr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propertyNo, type, rooms, rent</a:t>
            </a:r>
          </a:p>
          <a:p>
            <a:pPr lvl="1">
              <a:buFontTx/>
              <a:buNone/>
            </a:pPr>
            <a:r>
              <a:rPr lang="en-US" altLang="en-US" smtClean="0"/>
              <a:t>		FROM PropertyForRent</a:t>
            </a:r>
          </a:p>
          <a:p>
            <a:pPr lvl="1">
              <a:buFontTx/>
              <a:buNone/>
            </a:pPr>
            <a:r>
              <a:rPr lang="en-US" altLang="en-US" smtClean="0"/>
              <a:t>		ORDER BY type, rent DESC;</a:t>
            </a:r>
          </a:p>
          <a:p>
            <a:endParaRPr lang="en-US" altLang="en-US" smtClean="0"/>
          </a:p>
        </p:txBody>
      </p:sp>
      <p:sp>
        <p:nvSpPr>
          <p:cNvPr id="368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A4419F-FFCD-4769-BF33-9883CD6A35A2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221190" name="Picture 6" descr="DS3-Table 05-1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0C406D-9039-4EDD-89A1-AE875D199C0D}" type="slidenum">
              <a:rPr lang="en-GB" altLang="en-US" smtClean="0"/>
              <a:pPr/>
              <a:t>33</a:t>
            </a:fld>
            <a:endParaRPr lang="en-GB" alt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3820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ISO standard defines five aggregate functions: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COUNT</a:t>
            </a:r>
            <a:r>
              <a:rPr lang="en-US" altLang="en-US" sz="2400" smtClean="0"/>
              <a:t> returns number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SUM</a:t>
            </a:r>
            <a:r>
              <a:rPr lang="en-US" altLang="en-US" sz="2400" smtClean="0"/>
              <a:t>	returns sum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AVG</a:t>
            </a:r>
            <a:r>
              <a:rPr lang="en-US" altLang="en-US" sz="2400" smtClean="0"/>
              <a:t>	returns average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MIN</a:t>
            </a:r>
            <a:r>
              <a:rPr lang="en-US" altLang="en-US" sz="2400" smtClean="0"/>
              <a:t>	returns smallest value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MAX</a:t>
            </a:r>
            <a:r>
              <a:rPr lang="en-US" altLang="en-US" sz="2400" smtClean="0"/>
              <a:t>	returns largest value in specified column.</a:t>
            </a: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1F0D23-BE3B-4263-98CF-1C4E18BBCF02}" type="slidenum">
              <a:rPr lang="en-GB" altLang="en-US" smtClean="0"/>
              <a:pPr/>
              <a:t>34</a:t>
            </a:fld>
            <a:endParaRPr lang="en-GB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Each operates on a single column of a table and returns a single value.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COUNT, MIN, and MAX apply to numeric and non-numeric fields, but SUM and AVG may be used on </a:t>
            </a:r>
            <a:r>
              <a:rPr lang="en-US" altLang="en-US" u="sng" smtClean="0"/>
              <a:t>numeric</a:t>
            </a:r>
            <a:r>
              <a:rPr lang="en-US" altLang="en-US" smtClean="0"/>
              <a:t> fields only.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Apart from COUNT(*), each function eliminates nulls first and operates only on remaining non-null values.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FFB521-A147-40C0-AFCA-3CA3C7089C60}" type="slidenum">
              <a:rPr lang="en-GB" altLang="en-US" smtClean="0"/>
              <a:pPr/>
              <a:t>35</a:t>
            </a:fld>
            <a:endParaRPr lang="en-GB" alt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166100" cy="4114800"/>
          </a:xfrm>
        </p:spPr>
        <p:txBody>
          <a:bodyPr/>
          <a:lstStyle/>
          <a:p>
            <a:pPr algn="just"/>
            <a:r>
              <a:rPr lang="en-US" altLang="en-US" smtClean="0"/>
              <a:t>COUNT(*) counts all rows of a table, regardless of whether nulls or duplicate values occur.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Can use DISTINCT before column name to eliminate duplicates. 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DISTINCT has no effect with MIN/MAX, but may have with SUM/AVG.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114ED25-F6DC-4156-B08F-9EEFDD671603}" type="slidenum">
              <a:rPr lang="en-GB" altLang="en-US" smtClean="0"/>
              <a:pPr/>
              <a:t>36</a:t>
            </a:fld>
            <a:endParaRPr lang="en-GB" alt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18463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mtClean="0"/>
              <a:t>Aggregate functions can be used only in SELECT list and in HAVING clause. </a:t>
            </a:r>
          </a:p>
          <a:p>
            <a:pPr algn="just">
              <a:lnSpc>
                <a:spcPct val="5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smtClean="0"/>
              <a:t>If SELECT list includes an aggregate function and there is no GROUP BY clause, SELECT list cannot reference a column out with an aggregate function. 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/>
              <a:t>For example, the following is </a:t>
            </a:r>
            <a:r>
              <a:rPr lang="en-US" altLang="en-US" b="1" smtClean="0"/>
              <a:t>illegal</a:t>
            </a:r>
            <a:r>
              <a:rPr lang="en-US" altLang="en-US" smtClean="0"/>
              <a:t>:</a:t>
            </a:r>
          </a:p>
          <a:p>
            <a:pPr algn="just">
              <a:lnSpc>
                <a:spcPct val="2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/>
              <a:t>	 SELECT staffNo, COUNT(salary)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Staff;</a:t>
            </a: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389B0F2-93DC-4F87-B5E3-66071F700386}" type="slidenum">
              <a:rPr lang="en-GB" altLang="en-US" smtClean="0"/>
              <a:pPr/>
              <a:t>37</a:t>
            </a:fld>
            <a:endParaRPr lang="en-GB" alt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6.13  Use of COUNT(*)</a:t>
            </a:r>
            <a:endParaRPr lang="en-US" altLang="en-US" b="1" smtClean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7848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properties cost more than £350 per month to rent?</a:t>
            </a:r>
          </a:p>
          <a:p>
            <a:pPr algn="just">
              <a:buNone/>
            </a:pP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COUNT(*) AS </a:t>
            </a:r>
            <a:r>
              <a:rPr lang="en-US" altLang="en-US" dirty="0" err="1" smtClean="0"/>
              <a:t>myCount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WHERE rent &gt; 350;</a:t>
            </a:r>
          </a:p>
        </p:txBody>
      </p:sp>
      <p:pic>
        <p:nvPicPr>
          <p:cNvPr id="223243" name="Picture 11" descr="C05NT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216" y="4365104"/>
            <a:ext cx="2232025" cy="1747664"/>
          </a:xfrm>
          <a:noFill/>
        </p:spPr>
      </p:pic>
      <p:sp>
        <p:nvSpPr>
          <p:cNvPr id="43014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45850C5-E1C4-4E44-88C2-56B52FF71E28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6.14  Use of COUNT(DISTINCT)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80400" cy="4607966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different properties viewed in May ‘04?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r>
              <a:rPr lang="en-US" altLang="en-US" sz="2400" b="1" dirty="0" smtClean="0"/>
              <a:t>	</a:t>
            </a: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r>
              <a:rPr lang="en-GB" sz="2000" dirty="0"/>
              <a:t>Viewing (</a:t>
            </a:r>
            <a:r>
              <a:rPr lang="en-GB" sz="2000" u="sng" dirty="0" err="1"/>
              <a:t>PropertyNo</a:t>
            </a:r>
            <a:r>
              <a:rPr lang="en-GB" sz="2000" dirty="0"/>
              <a:t>, </a:t>
            </a:r>
            <a:r>
              <a:rPr lang="en-GB" sz="2000" u="sng" dirty="0" err="1"/>
              <a:t>RenterNo</a:t>
            </a:r>
            <a:r>
              <a:rPr lang="en-GB" sz="2000" dirty="0"/>
              <a:t>, </a:t>
            </a:r>
            <a:r>
              <a:rPr lang="en-GB" sz="2000" u="sng" dirty="0" err="1"/>
              <a:t>DateViewed</a:t>
            </a:r>
            <a:r>
              <a:rPr lang="en-GB" sz="2000" dirty="0"/>
              <a:t>, Comments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pPr algn="just">
              <a:buNone/>
            </a:pPr>
            <a:r>
              <a:rPr lang="en-US" altLang="en-US" sz="2400" dirty="0"/>
              <a:t>SELECT COUNT(DISTINCT </a:t>
            </a:r>
            <a:r>
              <a:rPr lang="en-US" altLang="en-US" sz="2400" dirty="0" err="1"/>
              <a:t>propertyNo</a:t>
            </a:r>
            <a:r>
              <a:rPr lang="en-US" altLang="en-US" sz="2400" dirty="0"/>
              <a:t>) AS </a:t>
            </a:r>
            <a:r>
              <a:rPr lang="en-US" altLang="en-US" sz="2400" dirty="0" err="1"/>
              <a:t>myCount</a:t>
            </a:r>
            <a:endParaRPr lang="en-US" altLang="en-US" sz="2400" dirty="0"/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WHERE </a:t>
            </a:r>
            <a:r>
              <a:rPr lang="en-US" altLang="en-US" sz="2400" dirty="0" err="1"/>
              <a:t>viewDate</a:t>
            </a:r>
            <a:r>
              <a:rPr lang="en-US" altLang="en-US" sz="2400" dirty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	        AND ‘31-May-04</a:t>
            </a: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24268" name="Picture 12" descr="C05NT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4208" y="4778607"/>
            <a:ext cx="1944688" cy="1903412"/>
          </a:xfrm>
          <a:noFill/>
        </p:spPr>
      </p:pic>
      <p:sp>
        <p:nvSpPr>
          <p:cNvPr id="44038" name="Text Box 1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E0B5CB-57F5-4A5C-A95D-F5BA151CB37A}" type="slidenum">
              <a:rPr lang="en-GB" altLang="en-US" smtClean="0"/>
              <a:pPr/>
              <a:t>39</a:t>
            </a:fld>
            <a:endParaRPr lang="en-GB" alt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6.15  Use of COUNT and SUM</a:t>
            </a:r>
            <a:endParaRPr lang="en-US" altLang="en-US" b="1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77851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    Find number of Managers and sum of their salaries.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  SELECT COUNT(staffNo) AS myCount, 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		SUM(salary) AS mySum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FROM Staff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WHERE position = ‘Manager’;</a:t>
            </a:r>
          </a:p>
        </p:txBody>
      </p:sp>
      <p:pic>
        <p:nvPicPr>
          <p:cNvPr id="225292" name="Picture 12" descr="C05NT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4625975"/>
            <a:ext cx="3455987" cy="1863725"/>
          </a:xfrm>
          <a:noFill/>
        </p:spPr>
      </p:pic>
      <p:sp>
        <p:nvSpPr>
          <p:cNvPr id="45062" name="Text Box 1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4B2DBF-A380-443B-B7B0-62EF298E71ED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Objectives of SQL</a:t>
            </a:r>
            <a:endParaRPr lang="en-US" altLang="en-US" b="1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b="1" smtClean="0"/>
              <a:t>SQL is relatively easy to learn: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lvl="1" algn="just"/>
            <a:r>
              <a:rPr lang="en-US" altLang="en-US" b="1" smtClean="0"/>
              <a:t>it is non-procedural - </a:t>
            </a:r>
            <a:r>
              <a:rPr lang="en-US" altLang="en-US" smtClean="0"/>
              <a:t>you specify </a:t>
            </a:r>
            <a:r>
              <a:rPr lang="en-US" altLang="en-US" i="1" u="sng" smtClean="0"/>
              <a:t>what</a:t>
            </a:r>
            <a:r>
              <a:rPr lang="en-US" altLang="en-US" smtClean="0"/>
              <a:t> information you require, rather than </a:t>
            </a:r>
            <a:r>
              <a:rPr lang="en-US" altLang="en-US" i="1" u="sng" smtClean="0"/>
              <a:t>how</a:t>
            </a:r>
            <a:r>
              <a:rPr lang="en-US" altLang="en-US" smtClean="0"/>
              <a:t> to get it</a:t>
            </a:r>
          </a:p>
          <a:p>
            <a:pPr lvl="1" algn="just"/>
            <a:r>
              <a:rPr lang="en-US" altLang="en-US" b="1" smtClean="0"/>
              <a:t>it is essentially free-format - </a:t>
            </a:r>
            <a:r>
              <a:rPr lang="en-US" altLang="en-US" smtClean="0"/>
              <a:t>some sentences do not have to be in particular location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2B3EAF-85AE-4A4A-9240-F1C8D131DB1A}" type="slidenum">
              <a:rPr lang="en-GB" altLang="en-US" smtClean="0"/>
              <a:pPr/>
              <a:t>40</a:t>
            </a:fld>
            <a:endParaRPr lang="en-GB" altLang="en-US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6.16  Use of MIN, MAX, AVG</a:t>
            </a:r>
            <a:endParaRPr lang="en-US" altLang="en-US" b="1" smtClean="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73533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b="1" smtClean="0"/>
              <a:t>Find minimum, maximum, and average staff salary.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   </a:t>
            </a:r>
            <a:r>
              <a:rPr lang="en-US" altLang="en-US" smtClean="0"/>
              <a:t>SELECT MIN(salary) AS myMin, </a:t>
            </a:r>
          </a:p>
          <a:p>
            <a:pPr lvl="1" algn="just">
              <a:buFontTx/>
              <a:buNone/>
            </a:pPr>
            <a:r>
              <a:rPr lang="en-US" altLang="en-US" smtClean="0"/>
              <a:t>		MAX(salary) AS myMax,</a:t>
            </a:r>
          </a:p>
          <a:p>
            <a:pPr lvl="1" algn="just">
              <a:buFontTx/>
              <a:buNone/>
            </a:pPr>
            <a:r>
              <a:rPr lang="en-US" altLang="en-US" smtClean="0"/>
              <a:t>		 AVG(salary) AS myAvg</a:t>
            </a:r>
          </a:p>
          <a:p>
            <a:pPr lvl="1" algn="just">
              <a:buFontTx/>
              <a:buNone/>
            </a:pPr>
            <a:r>
              <a:rPr lang="en-US" altLang="en-US" smtClean="0"/>
              <a:t>	FROM Staff;</a:t>
            </a:r>
          </a:p>
        </p:txBody>
      </p:sp>
      <p:pic>
        <p:nvPicPr>
          <p:cNvPr id="226317" name="Picture 13" descr="C05NT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1275" y="4581525"/>
            <a:ext cx="4105275" cy="1655763"/>
          </a:xfrm>
          <a:noFill/>
        </p:spPr>
      </p:pic>
      <p:sp>
        <p:nvSpPr>
          <p:cNvPr id="46086" name="Text Box 1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C76963A5-B7D7-4D2E-B85C-736104762F1B}" type="slidenum">
              <a:rPr lang="ar-SA" altLang="en-US" sz="1100" smtClean="0">
                <a:solidFill>
                  <a:srgbClr val="898989"/>
                </a:solidFill>
              </a:rPr>
              <a:pPr/>
              <a:t>41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76200"/>
            <a:ext cx="10058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GROUP BY clause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1219200" y="2667000"/>
            <a:ext cx="3048000" cy="2286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1220788" y="2286000"/>
            <a:ext cx="3048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71600" y="344328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89063" y="2300288"/>
            <a:ext cx="51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bno</a:t>
            </a:r>
          </a:p>
        </p:txBody>
      </p:sp>
      <p:sp>
        <p:nvSpPr>
          <p:cNvPr id="47113" name="Line 8"/>
          <p:cNvSpPr>
            <a:spLocks noChangeShapeType="1"/>
          </p:cNvSpPr>
          <p:nvPr/>
        </p:nvSpPr>
        <p:spPr bwMode="auto">
          <a:xfrm>
            <a:off x="22098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457450" y="3443288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SG5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2514600" y="2286000"/>
            <a:ext cx="477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sno</a:t>
            </a:r>
          </a:p>
        </p:txBody>
      </p:sp>
      <p:sp>
        <p:nvSpPr>
          <p:cNvPr id="47116" name="Line 11"/>
          <p:cNvSpPr>
            <a:spLocks noChangeShapeType="1"/>
          </p:cNvSpPr>
          <p:nvPr/>
        </p:nvSpPr>
        <p:spPr bwMode="auto">
          <a:xfrm>
            <a:off x="32766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3352800" y="2300288"/>
            <a:ext cx="715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salary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367088" y="344328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24000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13716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384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SL21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3367088" y="379253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30000</a:t>
            </a: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1371600" y="45339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B007</a:t>
            </a:r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384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SL41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4036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25" name="Rectangle 20"/>
          <p:cNvSpPr>
            <a:spLocks noChangeArrowheads="1"/>
          </p:cNvSpPr>
          <p:nvPr/>
        </p:nvSpPr>
        <p:spPr bwMode="auto">
          <a:xfrm>
            <a:off x="6019800" y="3367088"/>
            <a:ext cx="2055813" cy="1219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26" name="Rectangle 21"/>
          <p:cNvSpPr>
            <a:spLocks noChangeArrowheads="1"/>
          </p:cNvSpPr>
          <p:nvPr/>
        </p:nvSpPr>
        <p:spPr bwMode="auto">
          <a:xfrm>
            <a:off x="6021388" y="2971800"/>
            <a:ext cx="205581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27" name="Text Box 25"/>
          <p:cNvSpPr txBox="1">
            <a:spLocks noChangeArrowheads="1"/>
          </p:cNvSpPr>
          <p:nvPr/>
        </p:nvSpPr>
        <p:spPr bwMode="auto">
          <a:xfrm>
            <a:off x="6399213" y="34432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</a:t>
            </a:r>
          </a:p>
        </p:txBody>
      </p:sp>
      <p:sp>
        <p:nvSpPr>
          <p:cNvPr id="47128" name="Text Box 26"/>
          <p:cNvSpPr txBox="1">
            <a:spLocks noChangeArrowheads="1"/>
          </p:cNvSpPr>
          <p:nvPr/>
        </p:nvSpPr>
        <p:spPr bwMode="auto">
          <a:xfrm>
            <a:off x="6189663" y="2971800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count</a:t>
            </a:r>
          </a:p>
        </p:txBody>
      </p:sp>
      <p:sp>
        <p:nvSpPr>
          <p:cNvPr id="47129" name="Line 27"/>
          <p:cNvSpPr>
            <a:spLocks noChangeShapeType="1"/>
          </p:cNvSpPr>
          <p:nvPr/>
        </p:nvSpPr>
        <p:spPr bwMode="auto">
          <a:xfrm>
            <a:off x="7085013" y="2986088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8"/>
          <p:cNvSpPr txBox="1">
            <a:spLocks noChangeArrowheads="1"/>
          </p:cNvSpPr>
          <p:nvPr/>
        </p:nvSpPr>
        <p:spPr bwMode="auto">
          <a:xfrm>
            <a:off x="7313613" y="2986088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sum</a:t>
            </a:r>
          </a:p>
        </p:txBody>
      </p:sp>
      <p:sp>
        <p:nvSpPr>
          <p:cNvPr id="47131" name="Text Box 29"/>
          <p:cNvSpPr txBox="1">
            <a:spLocks noChangeArrowheads="1"/>
          </p:cNvSpPr>
          <p:nvPr/>
        </p:nvSpPr>
        <p:spPr bwMode="auto">
          <a:xfrm>
            <a:off x="7175500" y="344328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54000</a:t>
            </a:r>
          </a:p>
        </p:txBody>
      </p:sp>
      <p:sp>
        <p:nvSpPr>
          <p:cNvPr id="47132" name="Text Box 31"/>
          <p:cNvSpPr txBox="1">
            <a:spLocks noChangeArrowheads="1"/>
          </p:cNvSpPr>
          <p:nvPr/>
        </p:nvSpPr>
        <p:spPr bwMode="auto">
          <a:xfrm>
            <a:off x="6399213" y="379253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</a:t>
            </a:r>
          </a:p>
        </p:txBody>
      </p:sp>
      <p:sp>
        <p:nvSpPr>
          <p:cNvPr id="47133" name="Text Box 32"/>
          <p:cNvSpPr txBox="1">
            <a:spLocks noChangeArrowheads="1"/>
          </p:cNvSpPr>
          <p:nvPr/>
        </p:nvSpPr>
        <p:spPr bwMode="auto">
          <a:xfrm>
            <a:off x="7175500" y="379253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39000</a:t>
            </a:r>
          </a:p>
        </p:txBody>
      </p:sp>
      <p:sp>
        <p:nvSpPr>
          <p:cNvPr id="47134" name="Text Box 34"/>
          <p:cNvSpPr txBox="1">
            <a:spLocks noChangeArrowheads="1"/>
          </p:cNvSpPr>
          <p:nvPr/>
        </p:nvSpPr>
        <p:spPr bwMode="auto">
          <a:xfrm>
            <a:off x="6399213" y="41290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</a:t>
            </a:r>
          </a:p>
        </p:txBody>
      </p:sp>
      <p:sp>
        <p:nvSpPr>
          <p:cNvPr id="47135" name="Text Box 35"/>
          <p:cNvSpPr txBox="1">
            <a:spLocks noChangeArrowheads="1"/>
          </p:cNvSpPr>
          <p:nvPr/>
        </p:nvSpPr>
        <p:spPr bwMode="auto">
          <a:xfrm>
            <a:off x="71755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36" name="Text Box 52"/>
          <p:cNvSpPr txBox="1">
            <a:spLocks noChangeArrowheads="1"/>
          </p:cNvSpPr>
          <p:nvPr/>
        </p:nvSpPr>
        <p:spPr bwMode="auto">
          <a:xfrm>
            <a:off x="1371600" y="31242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7" name="Text Box 53"/>
          <p:cNvSpPr txBox="1">
            <a:spLocks noChangeArrowheads="1"/>
          </p:cNvSpPr>
          <p:nvPr/>
        </p:nvSpPr>
        <p:spPr bwMode="auto">
          <a:xfrm>
            <a:off x="1371600" y="28194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8" name="Text Box 54"/>
          <p:cNvSpPr txBox="1">
            <a:spLocks noChangeArrowheads="1"/>
          </p:cNvSpPr>
          <p:nvPr/>
        </p:nvSpPr>
        <p:spPr bwMode="auto">
          <a:xfrm>
            <a:off x="13716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39" name="Text Box 55"/>
          <p:cNvSpPr txBox="1">
            <a:spLocks noChangeArrowheads="1"/>
          </p:cNvSpPr>
          <p:nvPr/>
        </p:nvSpPr>
        <p:spPr bwMode="auto">
          <a:xfrm>
            <a:off x="2438400" y="3124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SG14</a:t>
            </a:r>
          </a:p>
        </p:txBody>
      </p:sp>
      <p:sp>
        <p:nvSpPr>
          <p:cNvPr id="47140" name="Text Box 56"/>
          <p:cNvSpPr txBox="1">
            <a:spLocks noChangeArrowheads="1"/>
          </p:cNvSpPr>
          <p:nvPr/>
        </p:nvSpPr>
        <p:spPr bwMode="auto">
          <a:xfrm>
            <a:off x="2438400" y="28194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SG37</a:t>
            </a:r>
          </a:p>
        </p:txBody>
      </p:sp>
      <p:sp>
        <p:nvSpPr>
          <p:cNvPr id="47141" name="Text Box 57"/>
          <p:cNvSpPr txBox="1">
            <a:spLocks noChangeArrowheads="1"/>
          </p:cNvSpPr>
          <p:nvPr/>
        </p:nvSpPr>
        <p:spPr bwMode="auto">
          <a:xfrm>
            <a:off x="2466975" y="4540250"/>
            <a:ext cx="566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SA9</a:t>
            </a:r>
          </a:p>
        </p:txBody>
      </p:sp>
      <p:sp>
        <p:nvSpPr>
          <p:cNvPr id="47142" name="Text Box 58"/>
          <p:cNvSpPr txBox="1">
            <a:spLocks noChangeArrowheads="1"/>
          </p:cNvSpPr>
          <p:nvPr/>
        </p:nvSpPr>
        <p:spPr bwMode="auto">
          <a:xfrm>
            <a:off x="3403600" y="454025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43" name="Text Box 59"/>
          <p:cNvSpPr txBox="1">
            <a:spLocks noChangeArrowheads="1"/>
          </p:cNvSpPr>
          <p:nvPr/>
        </p:nvSpPr>
        <p:spPr bwMode="auto">
          <a:xfrm>
            <a:off x="3367088" y="3124200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18000</a:t>
            </a:r>
          </a:p>
        </p:txBody>
      </p:sp>
      <p:sp>
        <p:nvSpPr>
          <p:cNvPr id="47144" name="Text Box 60"/>
          <p:cNvSpPr txBox="1">
            <a:spLocks noChangeArrowheads="1"/>
          </p:cNvSpPr>
          <p:nvPr/>
        </p:nvSpPr>
        <p:spPr bwMode="auto">
          <a:xfrm>
            <a:off x="3352800" y="2819400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12000</a:t>
            </a:r>
          </a:p>
        </p:txBody>
      </p:sp>
      <p:sp>
        <p:nvSpPr>
          <p:cNvPr id="47145" name="AutoShape 61"/>
          <p:cNvSpPr>
            <a:spLocks/>
          </p:cNvSpPr>
          <p:nvPr/>
        </p:nvSpPr>
        <p:spPr bwMode="auto">
          <a:xfrm>
            <a:off x="4419600" y="281940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6" name="AutoShape 62"/>
          <p:cNvSpPr>
            <a:spLocks/>
          </p:cNvSpPr>
          <p:nvPr/>
        </p:nvSpPr>
        <p:spPr bwMode="auto">
          <a:xfrm>
            <a:off x="4343400" y="3886200"/>
            <a:ext cx="152400" cy="533400"/>
          </a:xfrm>
          <a:prstGeom prst="rightBrace">
            <a:avLst>
              <a:gd name="adj1" fmla="val 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7" name="AutoShape 63"/>
          <p:cNvSpPr>
            <a:spLocks/>
          </p:cNvSpPr>
          <p:nvPr/>
        </p:nvSpPr>
        <p:spPr bwMode="auto">
          <a:xfrm>
            <a:off x="4343400" y="4572000"/>
            <a:ext cx="152400" cy="3048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8" name="Line 64"/>
          <p:cNvSpPr>
            <a:spLocks noChangeShapeType="1"/>
          </p:cNvSpPr>
          <p:nvPr/>
        </p:nvSpPr>
        <p:spPr bwMode="auto">
          <a:xfrm>
            <a:off x="4572000" y="32766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49" name="Line 65"/>
          <p:cNvSpPr>
            <a:spLocks noChangeShapeType="1"/>
          </p:cNvSpPr>
          <p:nvPr/>
        </p:nvSpPr>
        <p:spPr bwMode="auto">
          <a:xfrm flipV="1">
            <a:off x="4495800" y="39624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50" name="Line 66"/>
          <p:cNvSpPr>
            <a:spLocks noChangeShapeType="1"/>
          </p:cNvSpPr>
          <p:nvPr/>
        </p:nvSpPr>
        <p:spPr bwMode="auto">
          <a:xfrm flipV="1">
            <a:off x="4572000" y="43434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6364C3-37A8-4176-9D65-2E2BB461754A}" type="slidenum">
              <a:rPr lang="en-GB" altLang="en-US" smtClean="0"/>
              <a:pPr/>
              <a:t>42</a:t>
            </a:fld>
            <a:endParaRPr lang="en-GB" alt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/>
            <a:r>
              <a:rPr lang="en-US" altLang="en-US" b="1" smtClean="0"/>
              <a:t>Use GROUP BY clause to get sub-totals.</a:t>
            </a:r>
          </a:p>
          <a:p>
            <a:pPr algn="just"/>
            <a:r>
              <a:rPr lang="en-US" altLang="en-US" b="1" smtClean="0"/>
              <a:t>SELECT and GROUP BY closely integrated: each item in SELECT list must be </a:t>
            </a:r>
            <a:r>
              <a:rPr lang="en-US" altLang="en-US" b="1" i="1" smtClean="0"/>
              <a:t>single-valued per group</a:t>
            </a:r>
            <a:r>
              <a:rPr lang="en-US" altLang="en-US" b="1" smtClean="0"/>
              <a:t>, and SELECT clause may only contain:</a:t>
            </a:r>
          </a:p>
          <a:p>
            <a:pPr lvl="1" algn="just"/>
            <a:r>
              <a:rPr lang="en-US" altLang="en-US" sz="2400" smtClean="0"/>
              <a:t>Column names</a:t>
            </a:r>
          </a:p>
          <a:p>
            <a:pPr lvl="1" algn="just"/>
            <a:r>
              <a:rPr lang="en-US" altLang="en-US" sz="2400" smtClean="0"/>
              <a:t>Aggregate functions </a:t>
            </a:r>
          </a:p>
          <a:p>
            <a:pPr lvl="1" algn="just"/>
            <a:r>
              <a:rPr lang="en-US" altLang="en-US" sz="2400" smtClean="0"/>
              <a:t>Constants</a:t>
            </a:r>
          </a:p>
          <a:p>
            <a:pPr lvl="1" algn="just"/>
            <a:r>
              <a:rPr lang="en-US" altLang="en-US" sz="2400" smtClean="0"/>
              <a:t>Expression involving combinations of the above.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778D11-3735-417D-8639-C1C962D6C0DD}" type="slidenum">
              <a:rPr lang="en-GB" altLang="en-US" smtClean="0"/>
              <a:pPr/>
              <a:t>43</a:t>
            </a:fld>
            <a:endParaRPr lang="en-GB" alt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All column names in SELECT list must appear in GROUP BY clause unless name is used only in an aggregate function.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If WHERE is used with GROUP BY, WHERE is applied first, then groups are formed from remaining rows satisfying predicate.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5D0CB4-7413-4995-B94A-7F7911C15B17}" type="slidenum">
              <a:rPr lang="en-GB" altLang="en-US" smtClean="0"/>
              <a:pPr/>
              <a:t>44</a:t>
            </a:fld>
            <a:endParaRPr lang="en-GB" altLang="en-US" dirty="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6.17  Use of GROUP BY</a:t>
            </a:r>
            <a:endParaRPr lang="en-US" altLang="en-US" b="1" smtClean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24000"/>
            <a:ext cx="799465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dirty="0" smtClean="0"/>
              <a:t>	Find number of staff in each branch and their total salaries.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b="1" dirty="0" smtClean="0"/>
              <a:t>	</a:t>
            </a:r>
            <a:r>
              <a:rPr lang="en-US" altLang="en-US" sz="2400" dirty="0" smtClean="0"/>
              <a:t>SELECT 	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, COUNT(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) AS </a:t>
            </a:r>
            <a:r>
              <a:rPr lang="en-US" altLang="en-US" sz="2400" dirty="0" err="1" smtClean="0"/>
              <a:t>myCount</a:t>
            </a:r>
            <a:r>
              <a:rPr lang="en-US" altLang="en-US" sz="2400" dirty="0" smtClean="0"/>
              <a:t>, SUM(salary) AS </a:t>
            </a:r>
            <a:r>
              <a:rPr lang="en-US" altLang="en-US" sz="2400" dirty="0" err="1" smtClean="0"/>
              <a:t>mySum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GROUP BY </a:t>
            </a:r>
            <a:r>
              <a:rPr lang="en-US" altLang="en-US" sz="2400" dirty="0" err="1" smtClean="0"/>
              <a:t>branchNo</a:t>
            </a:r>
            <a:endParaRPr lang="en-US" altLang="en-US" sz="2400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ORDER BY 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;</a:t>
            </a:r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6" name="Picture 6" descr="C05NT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6862" y="4612928"/>
            <a:ext cx="5400675" cy="184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5F4A75-A8C5-4183-B105-0309C1477AB6}" type="slidenum">
              <a:rPr lang="en-GB" altLang="en-US" smtClean="0"/>
              <a:pPr/>
              <a:t>45</a:t>
            </a:fld>
            <a:endParaRPr lang="en-GB" altLang="en-US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Restricted Groupings – HAVING clause</a:t>
            </a:r>
            <a:endParaRPr lang="en-US" altLang="en-US" b="1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HAVING clause is designed for use with GROUP BY to restrict groups that appear in final result table.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Similar to WHERE, but WHERE filters individual </a:t>
            </a:r>
            <a:r>
              <a:rPr lang="en-US" altLang="en-US" u="sng" smtClean="0"/>
              <a:t>rows</a:t>
            </a:r>
            <a:r>
              <a:rPr lang="en-US" altLang="en-US" smtClean="0"/>
              <a:t> whereas HAVING filters </a:t>
            </a:r>
            <a:r>
              <a:rPr lang="en-US" altLang="en-US" u="sng" smtClean="0"/>
              <a:t>groups</a:t>
            </a:r>
            <a:r>
              <a:rPr lang="en-US" altLang="en-US" smtClean="0"/>
              <a:t>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Column names in HAVING clause must also appear in the GROUP BY list or be contained within an aggregate function.</a:t>
            </a: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D11AB7-EFC7-460E-9F03-506CB693B0AD}" type="slidenum">
              <a:rPr lang="en-GB" altLang="en-US" smtClean="0"/>
              <a:pPr/>
              <a:t>46</a:t>
            </a:fld>
            <a:endParaRPr lang="en-GB" altLang="en-US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6.18  Use of HAVING</a:t>
            </a:r>
            <a:endParaRPr lang="en-US" altLang="en-US" b="1" smtClean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7948613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0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For each branch with more than 1 member of staff, find number of staff in each branch and sum of their salaries.</a:t>
            </a:r>
          </a:p>
          <a:p>
            <a:pPr algn="just">
              <a:lnSpc>
                <a:spcPct val="0"/>
              </a:lnSpc>
              <a:spcAft>
                <a:spcPct val="20000"/>
              </a:spcAft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2000" b="1" dirty="0" smtClean="0"/>
              <a:t>	</a:t>
            </a:r>
            <a:r>
              <a:rPr lang="en-US" altLang="en-US" sz="1600" dirty="0" smtClean="0"/>
              <a:t>  </a:t>
            </a:r>
            <a:r>
              <a:rPr lang="en-US" altLang="en-US" sz="1800" dirty="0" smtClean="0"/>
              <a:t>SELECT </a:t>
            </a:r>
            <a:r>
              <a:rPr lang="en-US" altLang="en-US" sz="1800" dirty="0" err="1" smtClean="0"/>
              <a:t>branchNo</a:t>
            </a:r>
            <a:r>
              <a:rPr lang="en-US" altLang="en-US" sz="1800" dirty="0" smtClean="0"/>
              <a:t>,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1800" dirty="0" smtClean="0"/>
              <a:t>                      COUNT(</a:t>
            </a:r>
            <a:r>
              <a:rPr lang="en-US" altLang="en-US" sz="1800" dirty="0" err="1" smtClean="0"/>
              <a:t>staffNo</a:t>
            </a:r>
            <a:r>
              <a:rPr lang="en-US" altLang="en-US" sz="1800" dirty="0" smtClean="0"/>
              <a:t>) AS </a:t>
            </a:r>
            <a:r>
              <a:rPr lang="en-US" altLang="en-US" sz="1800" dirty="0" err="1" smtClean="0"/>
              <a:t>myCount</a:t>
            </a:r>
            <a:r>
              <a:rPr lang="en-US" altLang="en-US" sz="1800" dirty="0" smtClean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		    SUM(salary) AS </a:t>
            </a:r>
            <a:r>
              <a:rPr lang="en-US" altLang="en-US" sz="2400" dirty="0" err="1" smtClean="0"/>
              <a:t>mySum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GROUP BY </a:t>
            </a:r>
            <a:r>
              <a:rPr lang="en-US" altLang="en-US" sz="2400" dirty="0" err="1" smtClean="0"/>
              <a:t>branchNo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HAVING COUNT(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) &gt; 1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ORDER BY </a:t>
            </a:r>
            <a:r>
              <a:rPr lang="en-US" altLang="en-US" sz="2400" dirty="0" err="1" smtClean="0"/>
              <a:t>branchNo</a:t>
            </a:r>
            <a:r>
              <a:rPr lang="en-US" altLang="en-US" sz="2400" dirty="0" smtClean="0"/>
              <a:t>;</a:t>
            </a: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6" name="Picture 6" descr="C05NT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235" y="3140968"/>
            <a:ext cx="3354553" cy="148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E87C517-610E-4BB8-8078-0135A851060B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/>
            <a:r>
              <a:rPr lang="en-US" b="1" smtClean="0"/>
              <a:t>Can use subqueries provided result columns come from same table.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If result columns come from more than one table must use a join.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To perform join, include more than one table in FROM clause. Use comma as separator and typically include WHERE clause to specify join column(s). 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A6E8CD-3976-4AD3-851B-8719C86A608B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064500" cy="4114800"/>
          </a:xfrm>
        </p:spPr>
        <p:txBody>
          <a:bodyPr/>
          <a:lstStyle/>
          <a:p>
            <a:pPr algn="just"/>
            <a:r>
              <a:rPr lang="en-US" b="1" smtClean="0"/>
              <a:t>Also possible to use an alias for a table named in FROM clause.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is separated from table name with a space.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can be used to qualify column names when there is ambiguity.</a:t>
            </a:r>
            <a:endParaRPr lang="en-US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2BC69-A809-4F26-A004-E05C6161D646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557338"/>
            <a:ext cx="808513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List names of all clients who have viewed a property along with any comment supplied.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SELECT c.clientNo, fName, lName,</a:t>
            </a:r>
          </a:p>
          <a:p>
            <a:pPr lvl="1" algn="just">
              <a:buFontTx/>
              <a:buNone/>
            </a:pPr>
            <a:r>
              <a:rPr lang="en-US" smtClean="0"/>
              <a:t>                    propertyNo, comment</a:t>
            </a:r>
          </a:p>
          <a:p>
            <a:pPr lvl="1" algn="just">
              <a:buFontTx/>
              <a:buNone/>
            </a:pPr>
            <a:r>
              <a:rPr lang="en-US" smtClean="0"/>
              <a:t>	FROM Client c, Viewing v</a:t>
            </a:r>
          </a:p>
          <a:p>
            <a:pPr lvl="1" algn="just">
              <a:buFontTx/>
              <a:buNone/>
            </a:pPr>
            <a:r>
              <a:rPr lang="en-US" smtClean="0"/>
              <a:t>	WHERE c.clientNo = v.clientNo;</a:t>
            </a:r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28D427-A5D6-467C-80B1-358A3E54A877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Writing SQL Commands</a:t>
            </a:r>
            <a:endParaRPr lang="en-US" altLang="en-US" b="1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Most components of an SQL statement are </a:t>
            </a:r>
            <a:r>
              <a:rPr lang="en-US" altLang="en-US" b="1" i="1" u="sng" smtClean="0"/>
              <a:t>case insensitive</a:t>
            </a:r>
            <a:r>
              <a:rPr lang="en-US" altLang="en-US" b="1" smtClean="0"/>
              <a:t>, except for literal character data.</a:t>
            </a:r>
          </a:p>
          <a:p>
            <a:pPr algn="just"/>
            <a:r>
              <a:rPr lang="en-US" altLang="en-US" b="1" smtClean="0"/>
              <a:t>Use extended form of BNF notation: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- </a:t>
            </a:r>
            <a:r>
              <a:rPr lang="en-US" altLang="en-US" b="1" smtClean="0"/>
              <a:t>Upper-case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reserved </a:t>
            </a:r>
            <a:r>
              <a:rPr lang="en-US" altLang="en-US" smtClean="0"/>
              <a:t>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Lower-case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user-defined</a:t>
            </a:r>
            <a:r>
              <a:rPr lang="en-US" altLang="en-US" smtClean="0"/>
              <a:t> 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|</a:t>
            </a:r>
            <a:r>
              <a:rPr lang="en-US" altLang="en-US" smtClean="0"/>
              <a:t> indicates a </a:t>
            </a:r>
            <a:r>
              <a:rPr lang="en-US" altLang="en-US" i="1" u="sng" smtClean="0"/>
              <a:t>choice</a:t>
            </a:r>
            <a:r>
              <a:rPr lang="en-US" altLang="en-US" smtClean="0"/>
              <a:t> among alternatives.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Curly braces </a:t>
            </a:r>
            <a:r>
              <a:rPr lang="en-US" altLang="en-US" smtClean="0">
                <a:latin typeface="Arial" pitchFamily="34" charset="0"/>
              </a:rPr>
              <a:t>{ } </a:t>
            </a:r>
            <a:r>
              <a:rPr lang="en-US" altLang="en-US" smtClean="0"/>
              <a:t>indicate a </a:t>
            </a:r>
            <a:r>
              <a:rPr lang="en-US" altLang="en-US" i="1" smtClean="0"/>
              <a:t>required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Square brackets [ ] </a:t>
            </a:r>
            <a:r>
              <a:rPr lang="en-US" altLang="en-US" smtClean="0"/>
              <a:t>indicate an </a:t>
            </a:r>
            <a:r>
              <a:rPr lang="en-US" altLang="en-US" i="1" smtClean="0"/>
              <a:t>optional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… </a:t>
            </a:r>
            <a:r>
              <a:rPr lang="en-US" altLang="en-US" smtClean="0"/>
              <a:t>indicates </a:t>
            </a:r>
            <a:r>
              <a:rPr lang="en-US" altLang="en-US" i="1" smtClean="0"/>
              <a:t>optional repetition</a:t>
            </a:r>
            <a:r>
              <a:rPr lang="en-US" altLang="en-US" smtClean="0"/>
              <a:t> (0 or more). </a:t>
            </a:r>
          </a:p>
          <a:p>
            <a:pPr algn="just">
              <a:lnSpc>
                <a:spcPct val="90000"/>
              </a:lnSpc>
            </a:pPr>
            <a:endParaRPr lang="en-US" altLang="en-US" b="1" smtClean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BA5DB6-9EA4-4F88-B4D7-0BBD0BAC357B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01000" cy="4114800"/>
          </a:xfrm>
        </p:spPr>
        <p:txBody>
          <a:bodyPr/>
          <a:lstStyle/>
          <a:p>
            <a:pPr algn="just"/>
            <a:r>
              <a:rPr lang="en-US" b="1" smtClean="0"/>
              <a:t>Only those rows from both tables that have identical values in the clientNo columns (c.clientNo = v.clientNo) are included in result.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lnSpc>
                <a:spcPct val="60000"/>
              </a:lnSpc>
            </a:pPr>
            <a:r>
              <a:rPr lang="en-US" b="1" smtClean="0"/>
              <a:t>Equivalent to equi-join in relational algebra.</a:t>
            </a:r>
            <a:endParaRPr lang="en-US" smtClean="0"/>
          </a:p>
        </p:txBody>
      </p:sp>
      <p:pic>
        <p:nvPicPr>
          <p:cNvPr id="271364" name="Picture 4" descr="DS3-Table 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657600"/>
            <a:ext cx="5813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A25CAB-B0A4-4424-84DB-00D433733A6A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Alternative JOIN Constructs</a:t>
            </a:r>
            <a:endParaRPr lang="en-US" b="1" smtClean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305800" cy="4114800"/>
          </a:xfrm>
        </p:spPr>
        <p:txBody>
          <a:bodyPr/>
          <a:lstStyle/>
          <a:p>
            <a:pPr algn="just"/>
            <a:r>
              <a:rPr lang="en-US" b="1" smtClean="0"/>
              <a:t>SQL provides alternative ways to specify joins:</a:t>
            </a:r>
          </a:p>
          <a:p>
            <a:pPr algn="just">
              <a:lnSpc>
                <a:spcPct val="40000"/>
              </a:lnSpc>
            </a:pPr>
            <a:endParaRPr lang="en-US" sz="2400" b="1" smtClean="0"/>
          </a:p>
          <a:p>
            <a:pPr algn="just"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FROM Client c </a:t>
            </a:r>
            <a:r>
              <a:rPr lang="en-US" sz="2400" b="1" smtClean="0"/>
              <a:t>JOIN</a:t>
            </a:r>
            <a:r>
              <a:rPr lang="en-US" sz="2400" smtClean="0"/>
              <a:t> Viewing v </a:t>
            </a:r>
            <a:r>
              <a:rPr lang="en-US" sz="2400" b="1" smtClean="0"/>
              <a:t>ON</a:t>
            </a:r>
            <a:r>
              <a:rPr lang="en-US" sz="2400" smtClean="0"/>
              <a:t> c.clientNo = v.clientNo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JOIN</a:t>
            </a:r>
            <a:r>
              <a:rPr lang="en-US" sz="2400" smtClean="0"/>
              <a:t> Viewing </a:t>
            </a:r>
            <a:r>
              <a:rPr lang="en-US" sz="2400" b="1" smtClean="0"/>
              <a:t>USING</a:t>
            </a:r>
            <a:r>
              <a:rPr lang="en-US" sz="2400" smtClean="0"/>
              <a:t> 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NATURAL JOIN </a:t>
            </a:r>
            <a:r>
              <a:rPr lang="en-US" sz="2400" smtClean="0"/>
              <a:t>Viewing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sz="2400" smtClean="0"/>
          </a:p>
          <a:p>
            <a:pPr algn="just"/>
            <a:r>
              <a:rPr lang="en-US" b="1" smtClean="0"/>
              <a:t>In each case, FROM replaces original FROM and WHERE. However, the first one produces table with two identical clientNo columns.</a:t>
            </a:r>
            <a:endParaRPr lang="en-US" smtClean="0"/>
          </a:p>
          <a:p>
            <a:endParaRPr lang="en-US" smtClean="0"/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85FF634-1D12-49F6-B3CF-C83D68A9E800}" type="slidenum">
              <a:rPr lang="en-GB" smtClean="0"/>
              <a:pPr/>
              <a:t>52</a:t>
            </a:fld>
            <a:endParaRPr lang="en-GB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40763" cy="4114800"/>
          </a:xfrm>
        </p:spPr>
        <p:txBody>
          <a:bodyPr/>
          <a:lstStyle/>
          <a:p>
            <a:r>
              <a:rPr lang="en-US" sz="2400" b="1" dirty="0" smtClean="0"/>
              <a:t>PROPERTYFORRENT (</a:t>
            </a:r>
            <a:r>
              <a:rPr lang="en-US" sz="2400" b="1" dirty="0" err="1" smtClean="0"/>
              <a:t>pno</a:t>
            </a:r>
            <a:r>
              <a:rPr lang="en-US" sz="2400" b="1" dirty="0" smtClean="0"/>
              <a:t>, street, area, city, </a:t>
            </a:r>
            <a:r>
              <a:rPr lang="en-US" sz="2400" b="1" dirty="0" err="1" smtClean="0"/>
              <a:t>pcode</a:t>
            </a:r>
            <a:r>
              <a:rPr lang="en-US" sz="2400" b="1" dirty="0" smtClean="0"/>
              <a:t>, type, rooms, rent, 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STAFF (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fname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lname</a:t>
            </a:r>
            <a:r>
              <a:rPr lang="en-US" sz="2400" b="1" dirty="0" smtClean="0"/>
              <a:t>, position, sex, DOB, salary, 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BRANCH (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, street, city, postcode)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For each branch, list numbers and names of staff who manage properties, and properties they manage.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 SELECT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fName</a:t>
            </a:r>
            <a:r>
              <a:rPr lang="en-US" sz="2400" dirty="0" smtClean="0"/>
              <a:t>, </a:t>
            </a:r>
            <a:r>
              <a:rPr lang="en-US" sz="2400" dirty="0" err="1" smtClean="0"/>
              <a:t>lName</a:t>
            </a:r>
            <a:r>
              <a:rPr lang="en-US" sz="2400" dirty="0" smtClean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       </a:t>
            </a:r>
            <a:r>
              <a:rPr lang="en-US" sz="2400" dirty="0" err="1" smtClean="0"/>
              <a:t>pNo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FROM Staff s, </a:t>
            </a:r>
            <a:r>
              <a:rPr lang="en-US" sz="2400" dirty="0" err="1" smtClean="0"/>
              <a:t>PropertyForRent</a:t>
            </a:r>
            <a:r>
              <a:rPr lang="en-US" sz="24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WHERE </a:t>
            </a:r>
            <a:r>
              <a:rPr lang="en-US" sz="2400" dirty="0" err="1" smtClean="0"/>
              <a:t>s.sno</a:t>
            </a:r>
            <a:r>
              <a:rPr lang="en-US" sz="2400" dirty="0" smtClean="0"/>
              <a:t> = </a:t>
            </a:r>
            <a:r>
              <a:rPr lang="en-US" sz="2400" dirty="0" err="1" smtClean="0"/>
              <a:t>p.sno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ORDER BY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pNo</a:t>
            </a:r>
            <a:r>
              <a:rPr lang="en-US" sz="2400" dirty="0" smtClean="0"/>
              <a:t>;</a:t>
            </a:r>
          </a:p>
        </p:txBody>
      </p:sp>
      <p:sp>
        <p:nvSpPr>
          <p:cNvPr id="604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9311ED-5E4B-4AEA-A904-3538263444D7}" type="slidenum">
              <a:rPr lang="en-GB" smtClean="0"/>
              <a:pPr/>
              <a:t>53</a:t>
            </a:fld>
            <a:endParaRPr lang="en-GB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pic>
        <p:nvPicPr>
          <p:cNvPr id="275462" name="Picture 6" descr="DS3-Table 05-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65532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457BB4-4DB9-4FC9-9892-EE886E68E70A}" type="slidenum">
              <a:rPr lang="en-GB" smtClean="0"/>
              <a:pPr/>
              <a:t>54</a:t>
            </a:fld>
            <a:endParaRPr lang="en-GB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6.26  Three Table Join</a:t>
            </a:r>
            <a:endParaRPr lang="en-US" b="1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557338"/>
            <a:ext cx="7924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b="1" dirty="0" smtClean="0"/>
              <a:t>For each branch, list staff who manage properties, including city in which branch is located and properties they manage.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en-US" b="1" dirty="0" smtClean="0"/>
          </a:p>
          <a:p>
            <a:pPr algn="just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400" dirty="0"/>
              <a:t> SELECT </a:t>
            </a:r>
            <a:r>
              <a:rPr lang="en-US" sz="2400" dirty="0" err="1" smtClean="0"/>
              <a:t>s.bno,b.city</a:t>
            </a:r>
            <a:r>
              <a:rPr lang="en-US" sz="2400" dirty="0" smtClean="0"/>
              <a:t> 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fName</a:t>
            </a:r>
            <a:r>
              <a:rPr lang="en-US" sz="2400" dirty="0"/>
              <a:t>, </a:t>
            </a:r>
            <a:r>
              <a:rPr lang="en-US" sz="2400" dirty="0" err="1"/>
              <a:t>lName</a:t>
            </a:r>
            <a:r>
              <a:rPr lang="en-US" sz="2400" dirty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                </a:t>
            </a:r>
            <a:r>
              <a:rPr lang="en-US" sz="2400" dirty="0" err="1"/>
              <a:t>pNo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FROM Staff s, </a:t>
            </a:r>
            <a:r>
              <a:rPr lang="en-US" sz="2400" dirty="0" err="1"/>
              <a:t>PropertyForRent</a:t>
            </a:r>
            <a:r>
              <a:rPr lang="en-US" sz="2400" dirty="0"/>
              <a:t> </a:t>
            </a:r>
            <a:r>
              <a:rPr lang="en-US" sz="2400" dirty="0" smtClean="0"/>
              <a:t>p , Branch b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WHERE </a:t>
            </a:r>
            <a:r>
              <a:rPr lang="en-US" sz="2400" dirty="0" err="1"/>
              <a:t>s.sno</a:t>
            </a:r>
            <a:r>
              <a:rPr lang="en-US" sz="2400" dirty="0"/>
              <a:t> = </a:t>
            </a:r>
            <a:r>
              <a:rPr lang="en-US" sz="2400" dirty="0" err="1" smtClean="0"/>
              <a:t>p.sno</a:t>
            </a:r>
            <a:r>
              <a:rPr lang="en-US" sz="2400" dirty="0" smtClean="0"/>
              <a:t> AND </a:t>
            </a:r>
            <a:r>
              <a:rPr lang="en-US" sz="2400" dirty="0" err="1" smtClean="0"/>
              <a:t>b.bno</a:t>
            </a:r>
            <a:r>
              <a:rPr lang="en-US" sz="2400" dirty="0" smtClean="0"/>
              <a:t>=</a:t>
            </a:r>
            <a:r>
              <a:rPr lang="en-US" sz="2400" dirty="0" err="1" smtClean="0"/>
              <a:t>s.bno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ORDER BY </a:t>
            </a:r>
            <a:r>
              <a:rPr lang="en-US" sz="2400" dirty="0" err="1"/>
              <a:t>s.bno</a:t>
            </a:r>
            <a:r>
              <a:rPr lang="en-US" sz="2400" dirty="0"/>
              <a:t>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pNo</a:t>
            </a:r>
            <a:r>
              <a:rPr lang="en-US" sz="2400" dirty="0"/>
              <a:t>;</a:t>
            </a:r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86D26E-CAB4-4EF8-9567-F0DABC541333}" type="slidenum">
              <a:rPr lang="en-GB" smtClean="0"/>
              <a:pPr/>
              <a:t>55</a:t>
            </a:fld>
            <a:endParaRPr lang="en-GB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6.27  Multiple Grouping Columns</a:t>
            </a:r>
            <a:endParaRPr lang="en-US" b="1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49788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	</a:t>
            </a:r>
            <a:r>
              <a:rPr lang="en-US" sz="2000" b="1" dirty="0" smtClean="0"/>
              <a:t>Find number of properties handled by each staff member,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 with the branch number of the member of staff</a:t>
            </a:r>
            <a:endParaRPr lang="en-US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sz="2600" b="1" dirty="0" smtClean="0"/>
              <a:t>	</a:t>
            </a:r>
            <a:r>
              <a:rPr lang="en-US" sz="2000" dirty="0" smtClean="0"/>
              <a:t> SELECT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, COUNT(*) AS </a:t>
            </a:r>
            <a:r>
              <a:rPr lang="en-US" sz="2000" dirty="0" err="1" smtClean="0"/>
              <a:t>myCount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FROM Staff s, </a:t>
            </a:r>
            <a:r>
              <a:rPr lang="en-US" sz="2000" dirty="0" err="1" smtClean="0"/>
              <a:t>PropertyForRent</a:t>
            </a:r>
            <a:r>
              <a:rPr lang="en-US" sz="2000" dirty="0" smtClean="0"/>
              <a:t> p</a:t>
            </a:r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WHERE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 = </a:t>
            </a:r>
            <a:r>
              <a:rPr lang="en-US" sz="2000" dirty="0" err="1" smtClean="0"/>
              <a:t>p.staffNo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GROUP BY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endParaRPr lang="en-US" sz="2000" dirty="0" smtClean="0"/>
          </a:p>
          <a:p>
            <a:pPr lvl="1" algn="just">
              <a:buFontTx/>
              <a:buNone/>
              <a:defRPr/>
            </a:pPr>
            <a:r>
              <a:rPr lang="en-US" sz="2000" dirty="0" smtClean="0"/>
              <a:t>ORDER BY </a:t>
            </a:r>
            <a:r>
              <a:rPr lang="en-US" sz="2000" dirty="0" err="1" smtClean="0"/>
              <a:t>s.branchNo</a:t>
            </a:r>
            <a:r>
              <a:rPr lang="en-US" sz="2000" dirty="0" smtClean="0"/>
              <a:t>, </a:t>
            </a:r>
            <a:r>
              <a:rPr lang="en-US" sz="2000" dirty="0" err="1" smtClean="0"/>
              <a:t>s.staffNo</a:t>
            </a:r>
            <a:r>
              <a:rPr lang="en-US" sz="2000" dirty="0" smtClean="0"/>
              <a:t>;</a:t>
            </a: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  <p:pic>
        <p:nvPicPr>
          <p:cNvPr id="6" name="Picture 6" descr="C05NT2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6709" y="3098676"/>
            <a:ext cx="3656291" cy="282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A18C77-ECEE-40CD-A4B7-907DB7967571}" type="slidenum">
              <a:rPr lang="en-GB" smtClean="0"/>
              <a:pPr/>
              <a:t>56</a:t>
            </a:fld>
            <a:endParaRPr lang="en-GB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 INSERT INTO TableName [ (columnList) 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VALUES (dataValueList)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columnList</a:t>
            </a:r>
            <a:r>
              <a:rPr lang="en-US" b="1" smtClean="0"/>
              <a:t> is optional; if omitted, SQL assumes a list of all columns in their original CREATE TABLE order. 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Any columns omitted must have been declared as NULL when table was created, unless DEFAULT was specified when creating column.</a:t>
            </a:r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F09A455-555F-4C86-B651-629ACE3E8BCA}" type="slidenum">
              <a:rPr lang="en-GB" smtClean="0"/>
              <a:pPr/>
              <a:t>57</a:t>
            </a:fld>
            <a:endParaRPr lang="en-GB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  <a:endParaRPr lang="en-US" b="1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114800"/>
          </a:xfrm>
        </p:spPr>
        <p:txBody>
          <a:bodyPr/>
          <a:lstStyle/>
          <a:p>
            <a:pPr algn="just"/>
            <a:r>
              <a:rPr lang="en-US" b="1" i="1" smtClean="0"/>
              <a:t>dataValueList</a:t>
            </a:r>
            <a:r>
              <a:rPr lang="en-US" b="1" smtClean="0"/>
              <a:t> must match </a:t>
            </a:r>
            <a:r>
              <a:rPr lang="en-US" b="1" i="1" smtClean="0"/>
              <a:t>columnList</a:t>
            </a:r>
            <a:r>
              <a:rPr lang="en-US" b="1" smtClean="0"/>
              <a:t> as follows:</a:t>
            </a:r>
          </a:p>
          <a:p>
            <a:pPr lvl="1" algn="just"/>
            <a:r>
              <a:rPr lang="en-US" b="1" smtClean="0"/>
              <a:t>number of items in each list must be same;</a:t>
            </a:r>
          </a:p>
          <a:p>
            <a:pPr lvl="1" algn="just"/>
            <a:r>
              <a:rPr lang="en-US" b="1" smtClean="0"/>
              <a:t>must be direct correspondence in position of items in two lists;</a:t>
            </a:r>
          </a:p>
          <a:p>
            <a:pPr lvl="1" algn="just"/>
            <a:r>
              <a:rPr lang="en-US" b="1" smtClean="0"/>
              <a:t>data type of each item in </a:t>
            </a:r>
            <a:r>
              <a:rPr lang="en-US" b="1" i="1" smtClean="0"/>
              <a:t>dataValueList</a:t>
            </a:r>
            <a:r>
              <a:rPr lang="en-US" b="1" smtClean="0"/>
              <a:t> must be compatible with data type of corresponding column.</a:t>
            </a:r>
            <a:endParaRPr lang="en-US" smtClean="0"/>
          </a:p>
        </p:txBody>
      </p:sp>
      <p:sp>
        <p:nvSpPr>
          <p:cNvPr id="665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6F04CE-6FC0-4F79-9723-F40FF86625FC}" type="slidenum">
              <a:rPr lang="en-GB" smtClean="0"/>
              <a:pPr/>
              <a:t>58</a:t>
            </a:fld>
            <a:endParaRPr lang="en-GB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6.35  INSERT … VALUES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161338" cy="4114800"/>
          </a:xfrm>
        </p:spPr>
        <p:txBody>
          <a:bodyPr/>
          <a:lstStyle/>
          <a:p>
            <a:pPr algn="just"/>
            <a:r>
              <a:rPr lang="en-US" sz="2400" smtClean="0"/>
              <a:t>STAFF(sno, fname, lname, position, sex, DOB, salary, bno)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Insert a new row into Staff table supplying data for all columns.</a:t>
            </a:r>
          </a:p>
          <a:p>
            <a:pPr lvl="1" algn="just">
              <a:buFontTx/>
              <a:buNone/>
            </a:pPr>
            <a:r>
              <a:rPr lang="en-US" b="1" smtClean="0"/>
              <a:t>	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INSERT INTO Staff</a:t>
            </a:r>
          </a:p>
          <a:p>
            <a:pPr lvl="1" algn="just">
              <a:buFontTx/>
              <a:buNone/>
            </a:pPr>
            <a:r>
              <a:rPr lang="en-US" smtClean="0"/>
              <a:t>VALUES (‘SG16’, ‘Alan’, ‘Brown’, ‘Assistant’, ‘M’, Date‘1957-05-25’, 8300, ‘B003’);</a:t>
            </a: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5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DB67A4-1ABB-4840-AD13-995A8D8674CE}" type="slidenum">
              <a:rPr lang="en-GB" smtClean="0"/>
              <a:pPr/>
              <a:t>59</a:t>
            </a:fld>
            <a:endParaRPr lang="en-GB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6.36  INSERT using Defaults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0137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b="1" smtClean="0"/>
              <a:t>Insert a new row into Staff table supplying data for all mandatory columns.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INSERT INTO Staff (staffNo, fName, lName,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                position, salary, branchNo)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‘Assistant’, 8100, ‘B003’);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Or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INSERT INTO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‘Assistant’, NULL,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NULL, 8100, ‘B003’);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200" b="1" smtClean="0"/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706E23-A8D7-4FC3-8AF6-F91C95830DEF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Literals</a:t>
            </a:r>
            <a:endParaRPr lang="en-US" altLang="en-US" b="1" smtClean="0"/>
          </a:p>
        </p:txBody>
      </p:sp>
      <p:sp>
        <p:nvSpPr>
          <p:cNvPr id="403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7200" cy="4114800"/>
          </a:xfrm>
        </p:spPr>
        <p:txBody>
          <a:bodyPr/>
          <a:lstStyle/>
          <a:p>
            <a:pPr algn="just"/>
            <a:r>
              <a:rPr lang="en-US" altLang="en-US" smtClean="0"/>
              <a:t>Literals are constants used in SQL statements.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non-numeric</a:t>
            </a:r>
            <a:r>
              <a:rPr lang="en-US" altLang="en-US" smtClean="0"/>
              <a:t> literals must be enclosed in </a:t>
            </a:r>
            <a:r>
              <a:rPr lang="en-US" altLang="en-US" b="1" smtClean="0"/>
              <a:t>single quotes.</a:t>
            </a:r>
            <a:r>
              <a:rPr lang="en-US" altLang="en-US" smtClean="0"/>
              <a:t> e.g. </a:t>
            </a:r>
            <a:r>
              <a:rPr lang="en-US" altLang="en-US" b="1" smtClean="0"/>
              <a:t>‘</a:t>
            </a:r>
            <a:r>
              <a:rPr lang="en-US" altLang="en-US" smtClean="0"/>
              <a:t>London</a:t>
            </a:r>
            <a:r>
              <a:rPr lang="en-US" altLang="en-US" b="1" smtClean="0"/>
              <a:t>’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numeric</a:t>
            </a:r>
            <a:r>
              <a:rPr lang="en-US" altLang="en-US" smtClean="0"/>
              <a:t> literals must </a:t>
            </a:r>
            <a:r>
              <a:rPr lang="en-US" altLang="en-US" b="1" smtClean="0"/>
              <a:t>not</a:t>
            </a:r>
            <a:r>
              <a:rPr lang="en-US" altLang="en-US" smtClean="0"/>
              <a:t> be enclosed in quotes e.g. 650.00</a:t>
            </a:r>
          </a:p>
        </p:txBody>
      </p:sp>
      <p:sp>
        <p:nvSpPr>
          <p:cNvPr id="112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5A4B2B7-E7C4-4867-BC3D-C4943898F5B8}" type="slidenum">
              <a:rPr lang="en-GB" smtClean="0"/>
              <a:pPr/>
              <a:t>60</a:t>
            </a:fld>
            <a:endParaRPr lang="en-GB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 … SELECT</a:t>
            </a:r>
            <a:endParaRPr lang="en-US" b="1" smtClean="0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6388" cy="4114800"/>
          </a:xfrm>
        </p:spPr>
        <p:txBody>
          <a:bodyPr/>
          <a:lstStyle/>
          <a:p>
            <a:pPr algn="just"/>
            <a:r>
              <a:rPr lang="en-US" b="1" smtClean="0"/>
              <a:t>Second form of INSERT allows multiple rows to be copied from one or more tables to another:</a:t>
            </a:r>
          </a:p>
          <a:p>
            <a:pPr algn="just"/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INSERT INTO TableName [ (columnList) ]</a:t>
            </a:r>
          </a:p>
          <a:p>
            <a:pPr lvl="1" algn="just">
              <a:buFontTx/>
              <a:buNone/>
            </a:pPr>
            <a:r>
              <a:rPr lang="en-US" smtClean="0"/>
              <a:t>	SELECT ...</a:t>
            </a:r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B0892-8C4A-4D45-ABCC-ACABADF5165D}" type="slidenum">
              <a:rPr lang="en-GB" smtClean="0"/>
              <a:pPr/>
              <a:t>61</a:t>
            </a:fld>
            <a:endParaRPr lang="en-GB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/>
            <a:r>
              <a:rPr lang="en-US" b="1" smtClean="0"/>
              <a:t>Assume there is a table StaffPropCount that contains names of staff and number of properties they manage:</a:t>
            </a:r>
          </a:p>
          <a:p>
            <a:pPr lvl="1" algn="just">
              <a:lnSpc>
                <a:spcPct val="40000"/>
              </a:lnSpc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z="2600" smtClean="0"/>
              <a:t>StaffPropCount(</a:t>
            </a:r>
            <a:r>
              <a:rPr lang="en-US" sz="2600" u="sng" smtClean="0"/>
              <a:t>staffNo</a:t>
            </a:r>
            <a:r>
              <a:rPr lang="en-US" sz="2600" smtClean="0"/>
              <a:t>, fName, lName, propCnt)</a:t>
            </a:r>
          </a:p>
          <a:p>
            <a:pPr lvl="1" algn="just">
              <a:buFontTx/>
              <a:buNone/>
            </a:pPr>
            <a:endParaRPr lang="en-US" sz="2600" smtClean="0"/>
          </a:p>
          <a:p>
            <a:pPr algn="just"/>
            <a:r>
              <a:rPr lang="en-US" b="1" smtClean="0"/>
              <a:t>Populate StaffPropCount using Staff and PropertyForRent tables.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PROPERTYFORRENT(Pno, street, city, postcode, type, rooms, rent, ono, sno, bno)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F45077-1600-47F5-B947-C63AD6A2B2CC}" type="slidenum">
              <a:rPr lang="en-GB" smtClean="0"/>
              <a:pPr/>
              <a:t>62</a:t>
            </a:fld>
            <a:endParaRPr lang="en-GB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5720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INSERT INTO </a:t>
            </a:r>
            <a:r>
              <a:rPr lang="en-US" sz="2300" b="1" dirty="0" err="1" smtClean="0"/>
              <a:t>StaffPropCount</a:t>
            </a:r>
            <a:endParaRPr lang="en-US" sz="2300" b="1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COUNT(*)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 s,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 = </a:t>
            </a:r>
            <a:r>
              <a:rPr lang="en-US" sz="2300" dirty="0" err="1" smtClean="0"/>
              <a:t>p.staffNo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GROUP BY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UNION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0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 NOT IN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	(SELECT DISTINCT </a:t>
            </a:r>
            <a:r>
              <a:rPr lang="en-US" sz="2300" dirty="0" err="1" smtClean="0"/>
              <a:t>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 	FROM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));</a:t>
            </a:r>
          </a:p>
        </p:txBody>
      </p:sp>
      <p:sp>
        <p:nvSpPr>
          <p:cNvPr id="716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283C19C-45D7-4C48-991C-97FACF5B2BC6}" type="slidenum">
              <a:rPr lang="en-GB" smtClean="0"/>
              <a:pPr/>
              <a:t>63</a:t>
            </a:fld>
            <a:endParaRPr lang="en-GB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mtClean="0"/>
              <a:t>If second part of UNION is omitted, excludes those staff who currently do not manage any properties. </a:t>
            </a:r>
          </a:p>
        </p:txBody>
      </p:sp>
      <p:pic>
        <p:nvPicPr>
          <p:cNvPr id="365574" name="Picture 6" descr="DS3-Table 05-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45720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D6C2EA-5E4A-483E-BA41-A3AA11404228}" type="slidenum">
              <a:rPr lang="en-GB" smtClean="0"/>
              <a:pPr/>
              <a:t>64</a:t>
            </a:fld>
            <a:endParaRPr lang="en-GB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0850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UPDATE TableName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SET columnName1 = dataValue1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		[, columnName2 = dataValue2...]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TableName</a:t>
            </a:r>
            <a:r>
              <a:rPr lang="en-US" b="1" smtClean="0"/>
              <a:t> can be name of a base table or an updatable view.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SET clause specifies names of one or more columns that are to be updated. </a:t>
            </a: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6B3F01-FA8A-4BC7-8ED5-47F861C5EA6D}" type="slidenum">
              <a:rPr lang="en-GB" smtClean="0"/>
              <a:pPr/>
              <a:t>65</a:t>
            </a:fld>
            <a:endParaRPr lang="en-GB" smtClean="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  <a:endParaRPr lang="en-US" b="1" smtClean="0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93063" cy="4114800"/>
          </a:xfrm>
        </p:spPr>
        <p:txBody>
          <a:bodyPr/>
          <a:lstStyle/>
          <a:p>
            <a:pPr algn="just"/>
            <a:r>
              <a:rPr lang="en-US" b="1" smtClean="0"/>
              <a:t>WHERE clause is optional:</a:t>
            </a:r>
          </a:p>
          <a:p>
            <a:pPr lvl="1" algn="just"/>
            <a:r>
              <a:rPr lang="en-US" b="1" smtClean="0"/>
              <a:t>if omitted, named columns are updated for all rows in table;</a:t>
            </a:r>
          </a:p>
          <a:p>
            <a:pPr lvl="1" algn="just"/>
            <a:r>
              <a:rPr lang="en-US" b="1" smtClean="0"/>
              <a:t>if specified, only those rows that satisfy </a:t>
            </a:r>
            <a:r>
              <a:rPr lang="en-US" b="1" i="1" smtClean="0"/>
              <a:t>searchCondition</a:t>
            </a:r>
            <a:r>
              <a:rPr lang="en-US" b="1" smtClean="0"/>
              <a:t> are updated. </a:t>
            </a:r>
          </a:p>
          <a:p>
            <a:pPr algn="just"/>
            <a:r>
              <a:rPr lang="en-US" b="1" smtClean="0"/>
              <a:t>New </a:t>
            </a:r>
            <a:r>
              <a:rPr lang="en-US" b="1" i="1" smtClean="0"/>
              <a:t>dataValue(s)</a:t>
            </a:r>
            <a:r>
              <a:rPr lang="en-US" b="1" smtClean="0"/>
              <a:t> must be compatible with data type for corresponding column.</a:t>
            </a:r>
            <a:endParaRPr lang="en-US" sz="2500" b="1" smtClean="0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CAE753D-8F6E-4011-9F2A-A69635C12205}" type="slidenum">
              <a:rPr lang="en-GB" smtClean="0"/>
              <a:pPr/>
              <a:t>66</a:t>
            </a:fld>
            <a:endParaRPr lang="en-GB" smtClean="0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6.38/39  UPDATE All Rows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0038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staff a 3% pay increase.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 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SET salary = salary*1.03;</a:t>
            </a:r>
          </a:p>
          <a:p>
            <a:pPr lvl="1" algn="just">
              <a:lnSpc>
                <a:spcPct val="40000"/>
              </a:lnSpc>
              <a:buFontTx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Managers a 5% pay increase.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SET salary = salary*1.05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WHERE position = ‘Manager’;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b="1" smtClean="0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6FB40F-224D-4A1E-AC01-E8D968E5688D}" type="slidenum">
              <a:rPr lang="en-GB" smtClean="0"/>
              <a:pPr/>
              <a:t>67</a:t>
            </a:fld>
            <a:endParaRPr lang="en-GB" smtClean="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6.40  UPDATE Multiple Columns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Promote David Ford (staffNo=‘SG14’) to Manager and change his salary to £18,000.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buFontTx/>
              <a:buNone/>
            </a:pPr>
            <a:r>
              <a:rPr lang="en-US" smtClean="0"/>
              <a:t>		SET position = ‘Manager’, salary = 18000</a:t>
            </a:r>
          </a:p>
          <a:p>
            <a:pPr lvl="1" algn="just">
              <a:buFontTx/>
              <a:buNone/>
            </a:pPr>
            <a:r>
              <a:rPr lang="en-US" smtClean="0"/>
              <a:t>		WHERE staffNo = ‘SG14’;</a:t>
            </a:r>
          </a:p>
          <a:p>
            <a:pPr lvl="3" algn="just"/>
            <a:endParaRPr lang="en-US" sz="1900" b="1" smtClean="0"/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5B61633-A1C9-4E10-B6E9-329DC5AD4AA5}" type="slidenum">
              <a:rPr lang="en-GB" smtClean="0"/>
              <a:pPr/>
              <a:t>68</a:t>
            </a:fld>
            <a:endParaRPr lang="en-GB" smtClean="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DELETE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b="1" smtClean="0"/>
              <a:t>DELETE FROM TableName </a:t>
            </a:r>
          </a:p>
          <a:p>
            <a:pPr lvl="1" algn="just"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/>
            <a:r>
              <a:rPr lang="en-US" b="1" i="1" smtClean="0"/>
              <a:t>TableName</a:t>
            </a:r>
            <a:r>
              <a:rPr lang="en-US" b="1" smtClean="0"/>
              <a:t> can be name of a base table or an updatable view. </a:t>
            </a:r>
          </a:p>
          <a:p>
            <a:pPr algn="just"/>
            <a:r>
              <a:rPr lang="en-US" b="1" i="1" smtClean="0"/>
              <a:t>searchCondition</a:t>
            </a:r>
            <a:r>
              <a:rPr lang="en-US" b="1" smtClean="0"/>
              <a:t> is optional; if omitted, all rows are deleted from table. This does not delete table. </a:t>
            </a:r>
          </a:p>
          <a:p>
            <a:pPr algn="just"/>
            <a:r>
              <a:rPr lang="en-US" b="1" smtClean="0"/>
              <a:t>If </a:t>
            </a:r>
            <a:r>
              <a:rPr lang="en-US" b="1" i="1" smtClean="0"/>
              <a:t>search_condition</a:t>
            </a:r>
            <a:r>
              <a:rPr lang="en-US" b="1" smtClean="0"/>
              <a:t> is specified, only those rows that satisfy condition are deleted.</a:t>
            </a: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DF9E38-341D-4AE0-8959-BE33AF497119}" type="slidenum">
              <a:rPr lang="en-GB" smtClean="0"/>
              <a:pPr/>
              <a:t>69</a:t>
            </a:fld>
            <a:endParaRPr lang="en-GB" smtClean="0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6.41/42  DELETE Specific Rows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viewings that relate to property PG4.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DELETE FROM Viewing</a:t>
            </a:r>
          </a:p>
          <a:p>
            <a:pPr lvl="1" algn="just">
              <a:buFontTx/>
              <a:buNone/>
            </a:pPr>
            <a:r>
              <a:rPr lang="en-US" smtClean="0"/>
              <a:t>		WHERE propertyNo = ‘PG4’;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records from the Viewing table.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mtClean="0"/>
              <a:t>		DELETE FROM Viewing;</a:t>
            </a:r>
          </a:p>
          <a:p>
            <a:pPr lvl="1" algn="just">
              <a:buFontTx/>
              <a:buNone/>
            </a:pPr>
            <a:endParaRPr lang="en-US" b="1" smtClean="0"/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3D8FC-56CB-4557-9A04-5B1CAFDD8BD5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57338"/>
            <a:ext cx="83820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altLang="en-US" sz="1800" b="1" smtClean="0"/>
              <a:t>SELECT [DISTINCT | ALL] 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	{* | [columnExpression [AS newName]] [,...] }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FROM		TableName [alias] [, ...]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[WHERE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[GROUP BY	columnList]  [HAVING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[ORDER BY	columnList]</a:t>
            </a:r>
          </a:p>
          <a:p>
            <a:pPr lvl="1" algn="just">
              <a:buFontTx/>
              <a:buNone/>
            </a:pPr>
            <a:endParaRPr lang="en-US" altLang="en-US" sz="1800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FROM		</a:t>
            </a:r>
            <a:r>
              <a:rPr lang="en-US" altLang="en-US" sz="1800" smtClean="0"/>
              <a:t>Specifies table(s) to be used.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WHERE		</a:t>
            </a:r>
            <a:r>
              <a:rPr lang="en-US" altLang="en-US" sz="1800" smtClean="0"/>
              <a:t>Filters rows.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GROUP BY	</a:t>
            </a:r>
            <a:r>
              <a:rPr lang="en-US" altLang="en-US" sz="1800" smtClean="0"/>
              <a:t>Forms groups of rows with same column value.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HAVING		</a:t>
            </a:r>
            <a:r>
              <a:rPr lang="en-US" altLang="en-US" sz="1800" smtClean="0"/>
              <a:t>Filters groups subject to some condition.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SELECT		</a:t>
            </a:r>
            <a:r>
              <a:rPr lang="en-US" altLang="en-US" sz="1800" smtClean="0"/>
              <a:t>Specifies which columns are to appear in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ORDER BY 	</a:t>
            </a:r>
            <a:r>
              <a:rPr lang="en-US" altLang="en-US" sz="1800" smtClean="0"/>
              <a:t>Specifies the order of the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altLang="en-US" sz="1800" smtClean="0"/>
          </a:p>
          <a:p>
            <a:pPr algn="just"/>
            <a:r>
              <a:rPr lang="en-US" altLang="en-US" sz="1400" b="1" smtClean="0"/>
              <a:t>Order of the clauses cannot be changed.</a:t>
            </a:r>
          </a:p>
          <a:p>
            <a:pPr algn="just">
              <a:lnSpc>
                <a:spcPct val="60000"/>
              </a:lnSpc>
            </a:pPr>
            <a:endParaRPr lang="en-US" altLang="en-US" sz="1400" b="1" smtClean="0"/>
          </a:p>
          <a:p>
            <a:pPr algn="just"/>
            <a:r>
              <a:rPr lang="en-US" altLang="en-US" sz="1400" b="1" smtClean="0"/>
              <a:t>Only SELECT and FROM are mandatory</a:t>
            </a:r>
            <a:endParaRPr lang="en-US" altLang="en-US" sz="1400" smtClean="0"/>
          </a:p>
          <a:p>
            <a:pPr lvl="1" algn="just">
              <a:buFontTx/>
              <a:buNone/>
            </a:pPr>
            <a:endParaRPr lang="en-US" altLang="en-US" b="1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E79D64-EE93-44F8-9168-4C2C4DF148B9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List full details of all staff.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address,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	 position, sex, DOB, salary, branchNo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Can use * as an abbreviation for ‘all columns’:</a:t>
            </a:r>
          </a:p>
          <a:p>
            <a:pPr algn="just">
              <a:lnSpc>
                <a:spcPct val="3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	SELECT *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altLang="en-US" b="1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0FCC2F-A346-4BF8-9B91-2989E5E79685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/>
          </a:p>
        </p:txBody>
      </p:sp>
      <p:pic>
        <p:nvPicPr>
          <p:cNvPr id="14340" name="Picture 12" descr="DS3-Table 05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57363"/>
            <a:ext cx="7989887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ntrodbs">
  <a:themeElements>
    <a:clrScheme name="2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2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C:\DBTopics\AdvTopics\Template.pot</Template>
  <TotalTime>18480</TotalTime>
  <Words>2082</Words>
  <Application>Microsoft Office PowerPoint</Application>
  <PresentationFormat>عرض على الشاشة (3:4)‏</PresentationFormat>
  <Paragraphs>642</Paragraphs>
  <Slides>69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69</vt:i4>
      </vt:variant>
    </vt:vector>
  </HeadingPairs>
  <TitlesOfParts>
    <vt:vector size="71" baseType="lpstr">
      <vt:lpstr>introdbs</vt:lpstr>
      <vt:lpstr>2_introdbs</vt:lpstr>
      <vt:lpstr>Chapter 9</vt:lpstr>
      <vt:lpstr>Chapter 9 - Objectives</vt:lpstr>
      <vt:lpstr>Objectives of SQL</vt:lpstr>
      <vt:lpstr>Objectives of SQL</vt:lpstr>
      <vt:lpstr>Writing SQL Commands</vt:lpstr>
      <vt:lpstr>Literals</vt:lpstr>
      <vt:lpstr>SELECT Statement</vt:lpstr>
      <vt:lpstr>Example 6.1  All Columns, All Rows</vt:lpstr>
      <vt:lpstr>Example 6.1  All Columns, All Rows</vt:lpstr>
      <vt:lpstr>Example 6.2  Specific Columns, All Rows</vt:lpstr>
      <vt:lpstr>Example 6.2  Specific Columns, All Rows</vt:lpstr>
      <vt:lpstr>Example 6.3  Use of DISTINCT</vt:lpstr>
      <vt:lpstr>Example 6.4  Calculated Fields</vt:lpstr>
      <vt:lpstr>Example 6.4  Calculated Fields</vt:lpstr>
      <vt:lpstr>Row Selection (WHERE clause)</vt:lpstr>
      <vt:lpstr>Example 6.5  Comparison Search Condition</vt:lpstr>
      <vt:lpstr>Example 6.6  Compound Comparison Search Condition </vt:lpstr>
      <vt:lpstr>Example 6.7  Range Search Condition</vt:lpstr>
      <vt:lpstr>Example 6.7  Range Search Condition</vt:lpstr>
      <vt:lpstr>Example 6.7  Range Search Condition</vt:lpstr>
      <vt:lpstr>Example 6.8  Set Membership</vt:lpstr>
      <vt:lpstr>Example 6.8  Set Membership</vt:lpstr>
      <vt:lpstr>Example 6.9  Pattern Matching</vt:lpstr>
      <vt:lpstr>Example 6.9  Pattern Matching</vt:lpstr>
      <vt:lpstr>Example 6.10  NULL Search Condition</vt:lpstr>
      <vt:lpstr>Example 6.10  NULL Search Condition</vt:lpstr>
      <vt:lpstr>Example 6.11  Single Column Ordering</vt:lpstr>
      <vt:lpstr>Example 6.11  Single Column Ordering</vt:lpstr>
      <vt:lpstr>Example 6.12  Multiple Column Ordering</vt:lpstr>
      <vt:lpstr>Example 6.12  Multiple Column Ordering</vt:lpstr>
      <vt:lpstr>Example 6.12  Multiple Column Ordering</vt:lpstr>
      <vt:lpstr>Example 6.12  Multiple Column Ordering</vt:lpstr>
      <vt:lpstr>SELECT Statement - Aggregates</vt:lpstr>
      <vt:lpstr>SELECT Statement - Aggregates</vt:lpstr>
      <vt:lpstr>SELECT Statement - Aggregates</vt:lpstr>
      <vt:lpstr>SELECT Statement - Aggregates</vt:lpstr>
      <vt:lpstr>Example 6.13  Use of COUNT(*)</vt:lpstr>
      <vt:lpstr>Example 6.14  Use of COUNT(DISTINCT)</vt:lpstr>
      <vt:lpstr>Example 6.15  Use of COUNT and SUM</vt:lpstr>
      <vt:lpstr>Example 6.16  Use of MIN, MAX, AVG</vt:lpstr>
      <vt:lpstr>GROUP BY clause </vt:lpstr>
      <vt:lpstr>SELECT Statement - Grouping</vt:lpstr>
      <vt:lpstr>SELECT Statement - Grouping</vt:lpstr>
      <vt:lpstr>Example 6.17  Use of GROUP BY</vt:lpstr>
      <vt:lpstr>Restricted Groupings – HAVING clause</vt:lpstr>
      <vt:lpstr>Example 6.18  Use of HAVING</vt:lpstr>
      <vt:lpstr>Multi-Table Queries</vt:lpstr>
      <vt:lpstr>Multi-Table Queries</vt:lpstr>
      <vt:lpstr>Example 6.24  Simple Join</vt:lpstr>
      <vt:lpstr>Example 6.24  Simple Join</vt:lpstr>
      <vt:lpstr>Alternative JOIN Constructs</vt:lpstr>
      <vt:lpstr>Example 6.25  Sorting a join</vt:lpstr>
      <vt:lpstr>Example 6.25  Sorting a join</vt:lpstr>
      <vt:lpstr>Example 6.26  Three Table Join</vt:lpstr>
      <vt:lpstr>Example 6.27  Multiple Grouping Columns</vt:lpstr>
      <vt:lpstr>INSERT</vt:lpstr>
      <vt:lpstr>INSERT</vt:lpstr>
      <vt:lpstr>Example 6.35  INSERT … VALUES</vt:lpstr>
      <vt:lpstr>Example 6.36  INSERT using Defaults</vt:lpstr>
      <vt:lpstr>INSERT … SELECT</vt:lpstr>
      <vt:lpstr>Example 6.37  INSERT … SELECT</vt:lpstr>
      <vt:lpstr>Example 6.37  INSERT … SELECT</vt:lpstr>
      <vt:lpstr>Example 6.37  INSERT … SELECT</vt:lpstr>
      <vt:lpstr>UPDATE</vt:lpstr>
      <vt:lpstr>UPDATE</vt:lpstr>
      <vt:lpstr>Example 6.38/39  UPDATE All Rows</vt:lpstr>
      <vt:lpstr>Example 6.40  UPDATE Multiple Columns</vt:lpstr>
      <vt:lpstr>DELETE</vt:lpstr>
      <vt:lpstr>Example 6.41/42  DELETE Specific Rows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subject>Database Systems</dc:subject>
  <dc:creator>Thomas M. Connolly and Carolyn E. Begg</dc:creator>
  <dc:description>Transparencies for Chapter 5 of textbook_x000d_
Database Systems: A Practical Approach to Design, Implementation, and Management</dc:description>
  <cp:lastModifiedBy>asoma</cp:lastModifiedBy>
  <cp:revision>206</cp:revision>
  <cp:lastPrinted>1998-06-08T15:17:53Z</cp:lastPrinted>
  <dcterms:created xsi:type="dcterms:W3CDTF">1996-12-09T10:09:10Z</dcterms:created>
  <dcterms:modified xsi:type="dcterms:W3CDTF">2017-11-06T17:42:47Z</dcterms:modified>
</cp:coreProperties>
</file>