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256" r:id="rId2"/>
    <p:sldId id="257" r:id="rId3"/>
    <p:sldId id="279" r:id="rId4"/>
    <p:sldId id="280" r:id="rId5"/>
    <p:sldId id="285" r:id="rId6"/>
    <p:sldId id="258" r:id="rId7"/>
    <p:sldId id="286" r:id="rId8"/>
    <p:sldId id="281" r:id="rId9"/>
    <p:sldId id="287" r:id="rId10"/>
    <p:sldId id="289" r:id="rId11"/>
    <p:sldId id="290" r:id="rId12"/>
    <p:sldId id="291" r:id="rId13"/>
    <p:sldId id="292" r:id="rId14"/>
    <p:sldId id="293" r:id="rId15"/>
    <p:sldId id="294" r:id="rId16"/>
    <p:sldId id="288" r:id="rId17"/>
    <p:sldId id="295" r:id="rId18"/>
    <p:sldId id="259" r:id="rId19"/>
    <p:sldId id="260" r:id="rId20"/>
    <p:sldId id="261" r:id="rId21"/>
    <p:sldId id="284" r:id="rId22"/>
    <p:sldId id="265" r:id="rId23"/>
    <p:sldId id="264" r:id="rId24"/>
    <p:sldId id="296" r:id="rId25"/>
    <p:sldId id="297" r:id="rId26"/>
    <p:sldId id="301" r:id="rId27"/>
    <p:sldId id="302" r:id="rId28"/>
    <p:sldId id="299" r:id="rId29"/>
    <p:sldId id="300" r:id="rId30"/>
    <p:sldId id="266" r:id="rId31"/>
    <p:sldId id="303" r:id="rId32"/>
    <p:sldId id="267" r:id="rId33"/>
    <p:sldId id="268" r:id="rId34"/>
    <p:sldId id="269" r:id="rId35"/>
    <p:sldId id="304" r:id="rId36"/>
    <p:sldId id="305" r:id="rId37"/>
    <p:sldId id="306" r:id="rId38"/>
    <p:sldId id="308" r:id="rId39"/>
    <p:sldId id="309" r:id="rId40"/>
    <p:sldId id="310" r:id="rId41"/>
    <p:sldId id="311" r:id="rId42"/>
    <p:sldId id="312" r:id="rId43"/>
    <p:sldId id="313" r:id="rId44"/>
    <p:sldId id="314" r:id="rId45"/>
    <p:sldId id="315" r:id="rId46"/>
    <p:sldId id="317" r:id="rId47"/>
    <p:sldId id="319" r:id="rId48"/>
    <p:sldId id="321" r:id="rId49"/>
    <p:sldId id="322" r:id="rId50"/>
    <p:sldId id="324" r:id="rId51"/>
    <p:sldId id="325" r:id="rId52"/>
    <p:sldId id="326" r:id="rId53"/>
    <p:sldId id="327" r:id="rId54"/>
    <p:sldId id="328" r:id="rId55"/>
    <p:sldId id="329" r:id="rId56"/>
    <p:sldId id="334" r:id="rId57"/>
    <p:sldId id="342" r:id="rId58"/>
    <p:sldId id="341"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67" autoAdjust="0"/>
  </p:normalViewPr>
  <p:slideViewPr>
    <p:cSldViewPr>
      <p:cViewPr varScale="1">
        <p:scale>
          <a:sx n="97" d="100"/>
          <a:sy n="97" d="100"/>
        </p:scale>
        <p:origin x="3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A5008-5116-4AD3-B77E-CD27F1951D9D}" type="datetimeFigureOut">
              <a:rPr lang="en-US" smtClean="0"/>
              <a:t>3/8/2017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4B3F7-A788-43A0-8D07-DB00CCD0E292}" type="slidenum">
              <a:rPr lang="en-US" smtClean="0"/>
              <a:t>‹#›</a:t>
            </a:fld>
            <a:endParaRPr lang="en-US"/>
          </a:p>
        </p:txBody>
      </p:sp>
    </p:spTree>
    <p:extLst>
      <p:ext uri="{BB962C8B-B14F-4D97-AF65-F5344CB8AC3E}">
        <p14:creationId xmlns:p14="http://schemas.microsoft.com/office/powerpoint/2010/main" val="3658681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1C662E-F578-40CD-AB7D-D406AC10EB68}" type="datetimeFigureOut">
              <a:rPr lang="en-US" smtClean="0"/>
              <a:pPr/>
              <a:t>3/8/2017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30B0B9-57B7-4E70-BE68-8CB85C18ED6E}" type="slidenum">
              <a:rPr lang="en-GB" smtClean="0"/>
              <a:pPr/>
              <a:t>‹#›</a:t>
            </a:fld>
            <a:endParaRPr lang="en-GB"/>
          </a:p>
        </p:txBody>
      </p:sp>
    </p:spTree>
    <p:extLst>
      <p:ext uri="{BB962C8B-B14F-4D97-AF65-F5344CB8AC3E}">
        <p14:creationId xmlns:p14="http://schemas.microsoft.com/office/powerpoint/2010/main" val="3423498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EE062-2D25-4C64-BBC5-6692FD8307CD}" type="slidenum">
              <a:rPr lang="en-US"/>
              <a:pPr/>
              <a:t>47</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US" dirty="0" err="1"/>
              <a:t>Nephrotoxic</a:t>
            </a:r>
            <a:r>
              <a:rPr lang="en-US" dirty="0"/>
              <a:t> agents – antibiotics, lead and mercury, chemicals, </a:t>
            </a:r>
          </a:p>
        </p:txBody>
      </p:sp>
    </p:spTree>
    <p:extLst>
      <p:ext uri="{BB962C8B-B14F-4D97-AF65-F5344CB8AC3E}">
        <p14:creationId xmlns:p14="http://schemas.microsoft.com/office/powerpoint/2010/main" val="3372142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B1E1A-9324-4D9B-B181-9AC6F3A2E3C7}" type="slidenum">
              <a:rPr lang="en-US"/>
              <a:pPr/>
              <a:t>51</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If caused by meds, must stop meds</a:t>
            </a:r>
          </a:p>
          <a:p>
            <a:r>
              <a:rPr lang="en-US"/>
              <a:t>If caused by obstruction, must remove obstruction</a:t>
            </a:r>
          </a:p>
          <a:p>
            <a:r>
              <a:rPr lang="en-US"/>
              <a:t>If caused by blockage of artery, must open artery</a:t>
            </a:r>
          </a:p>
          <a:p>
            <a:r>
              <a:rPr lang="en-US"/>
              <a:t>Dietary restrictions may include : low K+, adequate carbs, also may give TPN</a:t>
            </a:r>
          </a:p>
          <a:p>
            <a:r>
              <a:rPr lang="en-US"/>
              <a:t>Fluids : calculate closley I/O</a:t>
            </a:r>
          </a:p>
          <a:p>
            <a:r>
              <a:rPr lang="en-US" b="1"/>
              <a:t>Hyperkalemia is life threatening</a:t>
            </a:r>
          </a:p>
          <a:p>
            <a:r>
              <a:rPr lang="en-US"/>
              <a:t>Lower K+ with Kayexalate, glucose, insulin, NaBicarb, caalcium carbonate</a:t>
            </a:r>
          </a:p>
        </p:txBody>
      </p:sp>
    </p:spTree>
    <p:extLst>
      <p:ext uri="{BB962C8B-B14F-4D97-AF65-F5344CB8AC3E}">
        <p14:creationId xmlns:p14="http://schemas.microsoft.com/office/powerpoint/2010/main" val="2340765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B84E2C-0276-40B0-BF66-7D2B512A788B}" type="slidenum">
              <a:rPr lang="en-US"/>
              <a:pPr/>
              <a:t>56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t>Diagnosis is made by all the test previously discussed </a:t>
            </a:r>
          </a:p>
        </p:txBody>
      </p:sp>
    </p:spTree>
    <p:extLst>
      <p:ext uri="{BB962C8B-B14F-4D97-AF65-F5344CB8AC3E}">
        <p14:creationId xmlns:p14="http://schemas.microsoft.com/office/powerpoint/2010/main" val="2217300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19254-D909-4608-9F81-80C5ABD1190F}"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B38D1-2C6B-4D63-841D-290DA283CA13}"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37B8A-19D4-4AF2-B60D-20C94EA881FE}"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7A93B2-695D-4F3F-BB2F-535C673BC67C}"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4141D9-B0F1-4CD4-9EA4-C2784931B8CA}"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7C1DF9-D5B8-4610-90CF-B8B806531E24}"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7BAD43-834A-4B44-868B-BE5240A2F3D4}" type="datetime1">
              <a:rPr lang="en-US" smtClean="0"/>
              <a:pPr/>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AA8050-8B7D-4B97-AC81-80E9457C088B}" type="datetime1">
              <a:rPr lang="en-US" smtClean="0"/>
              <a:pPr/>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C1F14-BA15-439F-9C74-044ACFE17D6C}" type="datetime1">
              <a:rPr lang="en-US" smtClean="0"/>
              <a:pPr/>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CEB36-FE15-4BDA-A03D-1970DFD0AB4B}"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BDC29-E6A5-4E3A-B257-8998ABD165B3}"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4EDEE-3221-4978-89EA-8087B7E3EF81}" type="datetime1">
              <a:rPr lang="en-US" smtClean="0"/>
              <a:pPr/>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98575"/>
          </a:xfrm>
        </p:spPr>
        <p:style>
          <a:lnRef idx="1">
            <a:schemeClr val="accent1"/>
          </a:lnRef>
          <a:fillRef idx="3">
            <a:schemeClr val="accent1"/>
          </a:fillRef>
          <a:effectRef idx="2">
            <a:schemeClr val="accent1"/>
          </a:effectRef>
          <a:fontRef idx="minor">
            <a:schemeClr val="lt1"/>
          </a:fontRef>
        </p:style>
        <p:txBody>
          <a:bodyPr>
            <a:normAutofit/>
          </a:bodyPr>
          <a:lstStyle/>
          <a:p>
            <a:r>
              <a:rPr lang="en-US" dirty="0" smtClean="0"/>
              <a:t>Alteration in Genitourinary function </a:t>
            </a:r>
            <a:endParaRPr lang="en-US" dirty="0"/>
          </a:p>
        </p:txBody>
      </p:sp>
      <p:sp>
        <p:nvSpPr>
          <p:cNvPr id="3" name="Subtitle 2"/>
          <p:cNvSpPr>
            <a:spLocks noGrp="1"/>
          </p:cNvSpPr>
          <p:nvPr>
            <p:ph type="subTitle" idx="1"/>
          </p:nvPr>
        </p:nvSpPr>
        <p:spPr>
          <a:xfrm>
            <a:off x="0" y="4572000"/>
            <a:ext cx="3810000" cy="762000"/>
          </a:xfrm>
        </p:spPr>
        <p:style>
          <a:lnRef idx="1">
            <a:schemeClr val="accent1"/>
          </a:lnRef>
          <a:fillRef idx="3">
            <a:schemeClr val="accent1"/>
          </a:fillRef>
          <a:effectRef idx="2">
            <a:schemeClr val="accent1"/>
          </a:effectRef>
          <a:fontRef idx="minor">
            <a:schemeClr val="lt1"/>
          </a:fontRef>
        </p:style>
        <p:txBody>
          <a:bodyPr/>
          <a:lstStyle/>
          <a:p>
            <a:pPr algn="l"/>
            <a:r>
              <a:rPr lang="en-US" smtClean="0">
                <a:solidFill>
                  <a:schemeClr val="tx1"/>
                </a:solidFill>
              </a:rPr>
              <a:t>Lecture </a:t>
            </a:r>
            <a:r>
              <a:rPr lang="en-US" smtClean="0">
                <a:solidFill>
                  <a:schemeClr val="tx1"/>
                </a:solidFill>
              </a:rPr>
              <a:t>8</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Diagnostic Tests</a:t>
            </a:r>
          </a:p>
        </p:txBody>
      </p:sp>
      <p:sp>
        <p:nvSpPr>
          <p:cNvPr id="32771" name="Rectangle 1027"/>
          <p:cNvSpPr>
            <a:spLocks noGrp="1" noChangeArrowheads="1"/>
          </p:cNvSpPr>
          <p:nvPr>
            <p:ph type="body" idx="1"/>
          </p:nvPr>
        </p:nvSpPr>
        <p:spPr/>
        <p:txBody>
          <a:bodyPr/>
          <a:lstStyle/>
          <a:p>
            <a:r>
              <a:rPr lang="en-US"/>
              <a:t>Urinalysis</a:t>
            </a:r>
          </a:p>
          <a:p>
            <a:r>
              <a:rPr lang="en-US"/>
              <a:t>Ultrasound</a:t>
            </a:r>
          </a:p>
          <a:p>
            <a:r>
              <a:rPr lang="en-US"/>
              <a:t>VCUG – Voiding cysto urethrogram</a:t>
            </a:r>
          </a:p>
          <a:p>
            <a:r>
              <a:rPr lang="en-US"/>
              <a:t>IVP – Intravenous pyelogram</a:t>
            </a:r>
          </a:p>
          <a:p>
            <a:r>
              <a:rPr lang="en-US"/>
              <a:t>Cystoscopy</a:t>
            </a:r>
          </a:p>
          <a:p>
            <a:r>
              <a:rPr lang="en-US"/>
              <a:t>CT Scan </a:t>
            </a:r>
          </a:p>
          <a:p>
            <a:r>
              <a:rPr lang="en-US"/>
              <a:t>Renal Biopsy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5105400" y="2438400"/>
            <a:ext cx="3657600" cy="914400"/>
          </a:xfrm>
        </p:spPr>
        <p:style>
          <a:lnRef idx="1">
            <a:schemeClr val="accent2"/>
          </a:lnRef>
          <a:fillRef idx="2">
            <a:schemeClr val="accent2"/>
          </a:fillRef>
          <a:effectRef idx="1">
            <a:schemeClr val="accent2"/>
          </a:effectRef>
          <a:fontRef idx="minor">
            <a:schemeClr val="dk1"/>
          </a:fontRef>
        </p:style>
        <p:txBody>
          <a:bodyPr/>
          <a:lstStyle/>
          <a:p>
            <a:r>
              <a:rPr lang="en-US" dirty="0" smtClean="0"/>
              <a:t>VCUG test </a:t>
            </a:r>
            <a:endParaRPr lang="en-US" dirty="0"/>
          </a:p>
        </p:txBody>
      </p:sp>
      <p:pic>
        <p:nvPicPr>
          <p:cNvPr id="149508" name="Picture 4" descr="Bilat_VCG"/>
          <p:cNvPicPr>
            <a:picLocks noChangeAspect="1" noChangeArrowheads="1"/>
          </p:cNvPicPr>
          <p:nvPr/>
        </p:nvPicPr>
        <p:blipFill>
          <a:blip r:embed="rId2" cstate="print"/>
          <a:srcRect/>
          <a:stretch>
            <a:fillRect/>
          </a:stretch>
        </p:blipFill>
        <p:spPr bwMode="auto">
          <a:xfrm>
            <a:off x="0" y="0"/>
            <a:ext cx="4648200" cy="6400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p:cNvSpPr>
            <a:spLocks noGrp="1" noChangeArrowheads="1"/>
          </p:cNvSpPr>
          <p:nvPr>
            <p:ph type="title"/>
          </p:nvPr>
        </p:nvSpPr>
        <p:spPr>
          <a:xfrm>
            <a:off x="5715000" y="381000"/>
            <a:ext cx="2133600" cy="944562"/>
          </a:xfrm>
        </p:spPr>
        <p:style>
          <a:lnRef idx="1">
            <a:schemeClr val="accent1"/>
          </a:lnRef>
          <a:fillRef idx="2">
            <a:schemeClr val="accent1"/>
          </a:fillRef>
          <a:effectRef idx="1">
            <a:schemeClr val="accent1"/>
          </a:effectRef>
          <a:fontRef idx="minor">
            <a:schemeClr val="dk1"/>
          </a:fontRef>
        </p:style>
        <p:txBody>
          <a:bodyPr/>
          <a:lstStyle/>
          <a:p>
            <a:r>
              <a:rPr lang="en-US" dirty="0" smtClean="0"/>
              <a:t>IVP test </a:t>
            </a:r>
            <a:endParaRPr lang="en-US" dirty="0"/>
          </a:p>
        </p:txBody>
      </p:sp>
      <p:pic>
        <p:nvPicPr>
          <p:cNvPr id="151557" name="Picture 5" descr="ivp"/>
          <p:cNvPicPr>
            <a:picLocks noChangeAspect="1" noChangeArrowheads="1"/>
          </p:cNvPicPr>
          <p:nvPr/>
        </p:nvPicPr>
        <p:blipFill>
          <a:blip r:embed="rId2" cstate="print"/>
          <a:srcRect/>
          <a:stretch>
            <a:fillRect/>
          </a:stretch>
        </p:blipFill>
        <p:spPr bwMode="auto">
          <a:xfrm>
            <a:off x="152400" y="152400"/>
            <a:ext cx="4591050" cy="6705600"/>
          </a:xfrm>
          <a:prstGeom prst="rect">
            <a:avLst/>
          </a:prstGeom>
          <a:noFill/>
        </p:spPr>
      </p:pic>
      <p:pic>
        <p:nvPicPr>
          <p:cNvPr id="4" name="Picture 4" descr="kidneyvessels"/>
          <p:cNvPicPr>
            <a:picLocks noChangeAspect="1" noChangeArrowheads="1"/>
          </p:cNvPicPr>
          <p:nvPr/>
        </p:nvPicPr>
        <p:blipFill>
          <a:blip r:embed="rId3" cstate="print"/>
          <a:srcRect/>
          <a:stretch>
            <a:fillRect/>
          </a:stretch>
        </p:blipFill>
        <p:spPr bwMode="auto">
          <a:xfrm>
            <a:off x="5410200" y="2057400"/>
            <a:ext cx="3376613" cy="45720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Renal Biopsy</a:t>
            </a:r>
          </a:p>
        </p:txBody>
      </p:sp>
      <p:pic>
        <p:nvPicPr>
          <p:cNvPr id="12292" name="Picture 4" descr="renalbiopsey"/>
          <p:cNvPicPr>
            <a:picLocks noChangeAspect="1" noChangeArrowheads="1"/>
          </p:cNvPicPr>
          <p:nvPr/>
        </p:nvPicPr>
        <p:blipFill>
          <a:blip r:embed="rId2" cstate="print"/>
          <a:srcRect/>
          <a:stretch>
            <a:fillRect/>
          </a:stretch>
        </p:blipFill>
        <p:spPr bwMode="auto">
          <a:xfrm>
            <a:off x="762000" y="1600200"/>
            <a:ext cx="60960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4876800" cy="914400"/>
          </a:xfrm>
        </p:spPr>
        <p:style>
          <a:lnRef idx="1">
            <a:schemeClr val="accent1"/>
          </a:lnRef>
          <a:fillRef idx="2">
            <a:schemeClr val="accent1"/>
          </a:fillRef>
          <a:effectRef idx="1">
            <a:schemeClr val="accent1"/>
          </a:effectRef>
          <a:fontRef idx="minor">
            <a:schemeClr val="dk1"/>
          </a:fontRef>
        </p:style>
        <p:txBody>
          <a:bodyPr/>
          <a:lstStyle/>
          <a:p>
            <a:r>
              <a:rPr lang="en-US" dirty="0" err="1"/>
              <a:t>Cystoscopy</a:t>
            </a:r>
            <a:endParaRPr lang="en-US" dirty="0"/>
          </a:p>
        </p:txBody>
      </p:sp>
      <p:pic>
        <p:nvPicPr>
          <p:cNvPr id="16388" name="Picture 4" descr="cystoscopy"/>
          <p:cNvPicPr>
            <a:picLocks noChangeAspect="1" noChangeArrowheads="1"/>
          </p:cNvPicPr>
          <p:nvPr/>
        </p:nvPicPr>
        <p:blipFill>
          <a:blip r:embed="rId2" cstate="print"/>
          <a:srcRect/>
          <a:stretch>
            <a:fillRect/>
          </a:stretch>
        </p:blipFill>
        <p:spPr bwMode="auto">
          <a:xfrm>
            <a:off x="4648200" y="762000"/>
            <a:ext cx="4495800" cy="5867400"/>
          </a:xfrm>
          <a:prstGeom prst="rect">
            <a:avLst/>
          </a:prstGeom>
          <a:noFill/>
        </p:spPr>
      </p:pic>
      <p:sp>
        <p:nvSpPr>
          <p:cNvPr id="16389" name="Text Box 5"/>
          <p:cNvSpPr txBox="1">
            <a:spLocks noChangeArrowheads="1"/>
          </p:cNvSpPr>
          <p:nvPr/>
        </p:nvSpPr>
        <p:spPr bwMode="auto">
          <a:xfrm>
            <a:off x="365125" y="2471738"/>
            <a:ext cx="3868738" cy="1187450"/>
          </a:xfrm>
          <a:prstGeom prst="rect">
            <a:avLst/>
          </a:prstGeom>
          <a:noFill/>
          <a:ln w="9525">
            <a:noFill/>
            <a:miter lim="800000"/>
            <a:headEnd/>
            <a:tailEnd/>
          </a:ln>
          <a:effectLst/>
        </p:spPr>
        <p:txBody>
          <a:bodyPr wrap="none">
            <a:spAutoFit/>
          </a:bodyPr>
          <a:lstStyle/>
          <a:p>
            <a:r>
              <a:rPr lang="en-US" sz="2400">
                <a:latin typeface="Tahoma" pitchFamily="34" charset="0"/>
              </a:rPr>
              <a:t>Invasive surgical procedure</a:t>
            </a:r>
          </a:p>
          <a:p>
            <a:r>
              <a:rPr lang="en-US" sz="2400">
                <a:latin typeface="Tahoma" pitchFamily="34" charset="0"/>
              </a:rPr>
              <a:t>Visualizes bladder and</a:t>
            </a:r>
          </a:p>
          <a:p>
            <a:r>
              <a:rPr lang="en-US" sz="2400">
                <a:latin typeface="Tahoma" pitchFamily="34" charset="0"/>
              </a:rPr>
              <a:t>ureter placement.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CT  Scan</a:t>
            </a:r>
          </a:p>
        </p:txBody>
      </p:sp>
      <p:pic>
        <p:nvPicPr>
          <p:cNvPr id="18436" name="Picture 4" descr="ctkidney"/>
          <p:cNvPicPr>
            <a:picLocks noChangeAspect="1" noChangeArrowheads="1"/>
          </p:cNvPicPr>
          <p:nvPr/>
        </p:nvPicPr>
        <p:blipFill>
          <a:blip r:embed="rId2" cstate="print"/>
          <a:srcRect/>
          <a:stretch>
            <a:fillRect/>
          </a:stretch>
        </p:blipFill>
        <p:spPr bwMode="auto">
          <a:xfrm>
            <a:off x="2057400" y="1600200"/>
            <a:ext cx="6324600" cy="4670425"/>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Urinalysis</a:t>
            </a:r>
          </a:p>
        </p:txBody>
      </p:sp>
      <p:sp>
        <p:nvSpPr>
          <p:cNvPr id="11267" name="Rectangle 3"/>
          <p:cNvSpPr>
            <a:spLocks noGrp="1" noChangeArrowheads="1"/>
          </p:cNvSpPr>
          <p:nvPr>
            <p:ph type="body" idx="1"/>
          </p:nvPr>
        </p:nvSpPr>
        <p:spPr/>
        <p:txBody>
          <a:bodyPr/>
          <a:lstStyle/>
          <a:p>
            <a:r>
              <a:rPr lang="en-US"/>
              <a:t>Protein</a:t>
            </a:r>
          </a:p>
          <a:p>
            <a:r>
              <a:rPr lang="en-US"/>
              <a:t>Leukocytes</a:t>
            </a:r>
          </a:p>
          <a:p>
            <a:r>
              <a:rPr lang="en-US"/>
              <a:t>Red blood cells</a:t>
            </a:r>
          </a:p>
          <a:p>
            <a:r>
              <a:rPr lang="en-US"/>
              <a:t>Casts</a:t>
            </a:r>
          </a:p>
          <a:p>
            <a:r>
              <a:rPr lang="en-US"/>
              <a:t>Specific Gravity</a:t>
            </a:r>
          </a:p>
          <a:p>
            <a:r>
              <a:rPr lang="en-US"/>
              <a:t>Urine Culture for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Treatment Modalities</a:t>
            </a:r>
          </a:p>
        </p:txBody>
      </p:sp>
      <p:sp>
        <p:nvSpPr>
          <p:cNvPr id="20483" name="Rectangle 3"/>
          <p:cNvSpPr>
            <a:spLocks noGrp="1" noChangeArrowheads="1"/>
          </p:cNvSpPr>
          <p:nvPr>
            <p:ph type="body" idx="1"/>
          </p:nvPr>
        </p:nvSpPr>
        <p:spPr/>
        <p:txBody>
          <a:bodyPr/>
          <a:lstStyle/>
          <a:p>
            <a:pPr>
              <a:lnSpc>
                <a:spcPct val="90000"/>
              </a:lnSpc>
            </a:pPr>
            <a:r>
              <a:rPr lang="en-US"/>
              <a:t>Urinary diversion</a:t>
            </a:r>
          </a:p>
          <a:p>
            <a:pPr lvl="1">
              <a:lnSpc>
                <a:spcPct val="90000"/>
              </a:lnSpc>
            </a:pPr>
            <a:r>
              <a:rPr lang="en-US"/>
              <a:t>Stents</a:t>
            </a:r>
          </a:p>
          <a:p>
            <a:pPr lvl="1">
              <a:lnSpc>
                <a:spcPct val="90000"/>
              </a:lnSpc>
            </a:pPr>
            <a:r>
              <a:rPr lang="en-US"/>
              <a:t>Drainage tubes</a:t>
            </a:r>
          </a:p>
          <a:p>
            <a:pPr>
              <a:lnSpc>
                <a:spcPct val="90000"/>
              </a:lnSpc>
            </a:pPr>
            <a:r>
              <a:rPr lang="en-US"/>
              <a:t>Intermittent catheterization</a:t>
            </a:r>
          </a:p>
          <a:p>
            <a:pPr lvl="1">
              <a:lnSpc>
                <a:spcPct val="90000"/>
              </a:lnSpc>
            </a:pPr>
            <a:r>
              <a:rPr lang="en-US"/>
              <a:t>Watch for latex allergies</a:t>
            </a:r>
          </a:p>
          <a:p>
            <a:pPr>
              <a:lnSpc>
                <a:spcPct val="90000"/>
              </a:lnSpc>
            </a:pPr>
            <a:r>
              <a:rPr lang="en-US"/>
              <a:t>Pharmacological management</a:t>
            </a:r>
          </a:p>
          <a:p>
            <a:pPr lvl="1">
              <a:lnSpc>
                <a:spcPct val="90000"/>
              </a:lnSpc>
            </a:pPr>
            <a:r>
              <a:rPr lang="en-US"/>
              <a:t>Antibiotics</a:t>
            </a:r>
          </a:p>
          <a:p>
            <a:pPr lvl="1">
              <a:lnSpc>
                <a:spcPct val="90000"/>
              </a:lnSpc>
            </a:pPr>
            <a:r>
              <a:rPr lang="en-US"/>
              <a:t>Anticholinergic for bladder spasm</a:t>
            </a:r>
          </a:p>
          <a:p>
            <a:pPr lvl="1">
              <a:lnSpc>
                <a:spcPct val="90000"/>
              </a:lnSpc>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9144000" cy="1143000"/>
          </a:xfrm>
        </p:spPr>
        <p:style>
          <a:lnRef idx="1">
            <a:schemeClr val="accent1"/>
          </a:lnRef>
          <a:fillRef idx="2">
            <a:schemeClr val="accent1"/>
          </a:fillRef>
          <a:effectRef idx="1">
            <a:schemeClr val="accent1"/>
          </a:effectRef>
          <a:fontRef idx="minor">
            <a:schemeClr val="dk1"/>
          </a:fontRef>
        </p:style>
        <p:txBody>
          <a:bodyPr/>
          <a:lstStyle/>
          <a:p>
            <a:r>
              <a:rPr lang="en-US" b="1" dirty="0" smtClean="0">
                <a:latin typeface="CG Omega" pitchFamily="34" charset="0"/>
              </a:rPr>
              <a:t>Urinary Tract Infections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Urinary tract infection (UTI)?</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urinary tract infection is an infection of the bladder (cystitis) or kidney(s) (</a:t>
            </a:r>
            <a:r>
              <a:rPr lang="en-US" dirty="0" err="1" smtClean="0"/>
              <a:t>pyelonephritis</a:t>
            </a:r>
            <a:r>
              <a:rPr lang="en-US" dirty="0" smtClean="0"/>
              <a:t>). </a:t>
            </a:r>
          </a:p>
          <a:p>
            <a:r>
              <a:rPr lang="en-US" dirty="0" smtClean="0"/>
              <a:t>Cystitis is considerably more common than the more severe and more serious </a:t>
            </a:r>
            <a:r>
              <a:rPr lang="en-US" dirty="0" err="1" smtClean="0"/>
              <a:t>pyelonephritis</a:t>
            </a:r>
            <a:r>
              <a:rPr lang="en-US" dirty="0" smtClean="0"/>
              <a:t>. </a:t>
            </a:r>
          </a:p>
          <a:p>
            <a:pPr>
              <a:buNone/>
            </a:pPr>
            <a:r>
              <a:rPr lang="en-US" b="1" dirty="0" smtClean="0">
                <a:solidFill>
                  <a:srgbClr val="FF0000"/>
                </a:solidFill>
              </a:rPr>
              <a:t>Classification of UTI:</a:t>
            </a:r>
          </a:p>
          <a:p>
            <a:r>
              <a:rPr lang="en-US" dirty="0" smtClean="0"/>
              <a:t> </a:t>
            </a:r>
            <a:r>
              <a:rPr lang="en-US" dirty="0" err="1" smtClean="0"/>
              <a:t>Urethritis</a:t>
            </a:r>
            <a:r>
              <a:rPr lang="en-US" dirty="0" smtClean="0"/>
              <a:t>: inflammation of the urethra </a:t>
            </a:r>
          </a:p>
          <a:p>
            <a:r>
              <a:rPr lang="en-US" dirty="0" smtClean="0"/>
              <a:t>Cystitis: inflammation of the bladder </a:t>
            </a:r>
          </a:p>
          <a:p>
            <a:r>
              <a:rPr lang="en-US" dirty="0" err="1" smtClean="0"/>
              <a:t>Ureteritis</a:t>
            </a:r>
            <a:r>
              <a:rPr lang="en-US" dirty="0" smtClean="0"/>
              <a:t>: inflammation of the </a:t>
            </a:r>
            <a:r>
              <a:rPr lang="en-US" dirty="0" err="1" smtClean="0"/>
              <a:t>ureters</a:t>
            </a:r>
            <a:r>
              <a:rPr lang="en-US" dirty="0" smtClean="0"/>
              <a:t> </a:t>
            </a:r>
          </a:p>
          <a:p>
            <a:r>
              <a:rPr lang="en-US" dirty="0" err="1" smtClean="0"/>
              <a:t>Pyelonephritis</a:t>
            </a:r>
            <a:r>
              <a:rPr lang="en-US" dirty="0" smtClean="0"/>
              <a:t>: inflammation of the upper urinary tract and kidneys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and physiology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genitourinary is made up of the urinary and reproductive organs.</a:t>
            </a:r>
          </a:p>
          <a:p>
            <a:r>
              <a:rPr lang="en-US" dirty="0" smtClean="0"/>
              <a:t>The urinary system of the kidneys, </a:t>
            </a:r>
            <a:r>
              <a:rPr lang="en-US" dirty="0" err="1" smtClean="0"/>
              <a:t>ureters</a:t>
            </a:r>
            <a:r>
              <a:rPr lang="en-US" dirty="0" smtClean="0"/>
              <a:t>, bladder and urethra.</a:t>
            </a:r>
          </a:p>
          <a:p>
            <a:r>
              <a:rPr lang="en-US" dirty="0" smtClean="0"/>
              <a:t>Normal function requires the following:</a:t>
            </a:r>
          </a:p>
          <a:p>
            <a:pPr lvl="1"/>
            <a:r>
              <a:rPr lang="en-US" dirty="0" smtClean="0"/>
              <a:t>Unimpaired renal blood flow.</a:t>
            </a:r>
          </a:p>
          <a:p>
            <a:pPr lvl="1"/>
            <a:r>
              <a:rPr lang="en-US" dirty="0" smtClean="0"/>
              <a:t>Adequate </a:t>
            </a:r>
            <a:r>
              <a:rPr lang="en-US" dirty="0" err="1" smtClean="0"/>
              <a:t>glomerular</a:t>
            </a:r>
            <a:r>
              <a:rPr lang="en-US" dirty="0" smtClean="0"/>
              <a:t> filtration.</a:t>
            </a:r>
          </a:p>
          <a:p>
            <a:pPr lvl="1"/>
            <a:r>
              <a:rPr lang="en-US" dirty="0" smtClean="0"/>
              <a:t>Normal Tubular function.</a:t>
            </a:r>
          </a:p>
          <a:p>
            <a:pPr lvl="1"/>
            <a:r>
              <a:rPr lang="en-US" dirty="0" smtClean="0"/>
              <a:t>Un obstructed urine flow.</a:t>
            </a:r>
          </a:p>
          <a:p>
            <a:r>
              <a:rPr lang="en-US" dirty="0" smtClean="0"/>
              <a:t>The functional unit of the kidney is </a:t>
            </a:r>
            <a:r>
              <a:rPr lang="en-US" dirty="0" err="1" smtClean="0"/>
              <a:t>nephron</a:t>
            </a:r>
            <a:r>
              <a:rPr lang="en-US" dirty="0" smtClean="0"/>
              <a:t>.</a:t>
            </a:r>
          </a:p>
          <a:p>
            <a:pPr lvl="2">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7159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dirty="0" smtClean="0"/>
              <a:t>Causes urinary tract infections in children</a:t>
            </a:r>
            <a:endParaRPr lang="en-US" sz="3600" dirty="0"/>
          </a:p>
        </p:txBody>
      </p:sp>
      <p:sp>
        <p:nvSpPr>
          <p:cNvPr id="3" name="Content Placeholder 2"/>
          <p:cNvSpPr>
            <a:spLocks noGrp="1"/>
          </p:cNvSpPr>
          <p:nvPr>
            <p:ph idx="1"/>
          </p:nvPr>
        </p:nvSpPr>
        <p:spPr>
          <a:xfrm>
            <a:off x="457200" y="1219200"/>
            <a:ext cx="8229600" cy="5105400"/>
          </a:xfrm>
        </p:spPr>
        <p:txBody>
          <a:bodyPr>
            <a:normAutofit fontScale="85000" lnSpcReduction="20000"/>
          </a:bodyPr>
          <a:lstStyle/>
          <a:p>
            <a:pPr>
              <a:buNone/>
            </a:pPr>
            <a:r>
              <a:rPr lang="en-US" sz="2800" dirty="0" smtClean="0"/>
              <a:t> Escherichia coli accounts for 80% of all cases.</a:t>
            </a:r>
            <a:r>
              <a:rPr lang="en-US" sz="2800" baseline="30000" dirty="0" smtClean="0"/>
              <a:t>2</a:t>
            </a:r>
            <a:r>
              <a:rPr lang="en-US" sz="2800" dirty="0" smtClean="0"/>
              <a:t> </a:t>
            </a:r>
          </a:p>
          <a:p>
            <a:pPr>
              <a:buNone/>
            </a:pPr>
            <a:r>
              <a:rPr lang="en-US" sz="2800" b="1" dirty="0" smtClean="0"/>
              <a:t>Anatomical factors</a:t>
            </a:r>
            <a:r>
              <a:rPr lang="en-US" sz="2800" dirty="0" smtClean="0"/>
              <a:t> </a:t>
            </a:r>
          </a:p>
          <a:p>
            <a:pPr lvl="1"/>
            <a:r>
              <a:rPr lang="en-US" sz="2400" dirty="0" smtClean="0"/>
              <a:t>stasis of urine due to incomplete bladder emptying. </a:t>
            </a:r>
          </a:p>
          <a:p>
            <a:pPr lvl="1"/>
            <a:r>
              <a:rPr lang="en-US" sz="2400" dirty="0" err="1" smtClean="0"/>
              <a:t>Vesicoureteric</a:t>
            </a:r>
            <a:r>
              <a:rPr lang="en-US" sz="2400" dirty="0" smtClean="0"/>
              <a:t> reflux (the backward flow of urine from the bladder into the </a:t>
            </a:r>
            <a:r>
              <a:rPr lang="en-US" sz="2400" dirty="0" err="1" smtClean="0"/>
              <a:t>ureters</a:t>
            </a:r>
            <a:r>
              <a:rPr lang="en-US" sz="2400" dirty="0" smtClean="0"/>
              <a:t> during voiding)</a:t>
            </a:r>
          </a:p>
          <a:p>
            <a:pPr>
              <a:buNone/>
            </a:pPr>
            <a:r>
              <a:rPr lang="en-US" sz="2800" b="1" dirty="0" smtClean="0"/>
              <a:t>Physical factors</a:t>
            </a:r>
            <a:r>
              <a:rPr lang="en-US" sz="2800" dirty="0" smtClean="0"/>
              <a:t> </a:t>
            </a:r>
          </a:p>
          <a:p>
            <a:pPr lvl="1"/>
            <a:r>
              <a:rPr lang="en-US" sz="2400" dirty="0" smtClean="0"/>
              <a:t>The presence of urinary catheters allows ascending infection of the urinary tract. </a:t>
            </a:r>
          </a:p>
          <a:p>
            <a:pPr lvl="1"/>
            <a:r>
              <a:rPr lang="en-US" sz="2400" dirty="0" smtClean="0"/>
              <a:t>Tight clothing or pants,. </a:t>
            </a:r>
          </a:p>
          <a:p>
            <a:pPr lvl="1"/>
            <a:r>
              <a:rPr lang="en-US" sz="2400" dirty="0" smtClean="0"/>
              <a:t>Bubble baths and shampoos can irritate the </a:t>
            </a:r>
            <a:r>
              <a:rPr lang="en-US" sz="2400" dirty="0" err="1" smtClean="0"/>
              <a:t>ureters</a:t>
            </a:r>
            <a:r>
              <a:rPr lang="en-US" sz="2400" dirty="0" smtClean="0"/>
              <a:t> in both boys and girls and increase the risk of developing infection.</a:t>
            </a:r>
            <a:r>
              <a:rPr lang="en-US" sz="2400" baseline="30000" dirty="0" smtClean="0"/>
              <a:t>3</a:t>
            </a:r>
            <a:r>
              <a:rPr lang="en-US" sz="2400" dirty="0" smtClean="0"/>
              <a:t> </a:t>
            </a:r>
          </a:p>
          <a:p>
            <a:pPr>
              <a:buNone/>
            </a:pPr>
            <a:r>
              <a:rPr lang="en-US" sz="2800" b="1" dirty="0" smtClean="0"/>
              <a:t>Chemical factors</a:t>
            </a:r>
            <a:r>
              <a:rPr lang="en-US" sz="2800" dirty="0" smtClean="0"/>
              <a:t> </a:t>
            </a:r>
          </a:p>
          <a:p>
            <a:pPr lvl="1"/>
            <a:r>
              <a:rPr lang="en-US" sz="2400" dirty="0" smtClean="0"/>
              <a:t>An adequate fluid intake promotes flushing of the bladder, thereby reducing the number of organisms in the urine. </a:t>
            </a:r>
          </a:p>
          <a:p>
            <a:pPr lvl="1"/>
            <a:r>
              <a:rPr lang="en-US" sz="2400" dirty="0" smtClean="0"/>
              <a:t>Urine is slightly acidic and most pathogens </a:t>
            </a:r>
            <a:r>
              <a:rPr lang="en-US" sz="2400" dirty="0" err="1" smtClean="0"/>
              <a:t>favour</a:t>
            </a:r>
            <a:r>
              <a:rPr lang="en-US" sz="2400" dirty="0" smtClean="0"/>
              <a:t> an alkaline medium. Certain beverages such as cranberry juice are thought to lower urinary </a:t>
            </a:r>
            <a:r>
              <a:rPr lang="en-US" sz="2400" dirty="0" err="1" smtClean="0"/>
              <a:t>pH.</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76400"/>
            <a:ext cx="4038600" cy="4525963"/>
          </a:xfrm>
        </p:spPr>
        <p:txBody>
          <a:bodyPr>
            <a:normAutofit fontScale="77500" lnSpcReduction="20000"/>
          </a:bodyPr>
          <a:lstStyle/>
          <a:p>
            <a:pPr>
              <a:buNone/>
            </a:pPr>
            <a:r>
              <a:rPr lang="en-US" sz="3100" b="1" dirty="0" smtClean="0">
                <a:solidFill>
                  <a:srgbClr val="FF0000"/>
                </a:solidFill>
              </a:rPr>
              <a:t>Specific</a:t>
            </a:r>
            <a:r>
              <a:rPr lang="en-US" b="1" dirty="0" smtClean="0">
                <a:solidFill>
                  <a:srgbClr val="FF0000"/>
                </a:solidFill>
              </a:rPr>
              <a:t> </a:t>
            </a:r>
          </a:p>
          <a:p>
            <a:r>
              <a:rPr lang="en-US" dirty="0" smtClean="0"/>
              <a:t>Frequency </a:t>
            </a:r>
          </a:p>
          <a:p>
            <a:r>
              <a:rPr lang="en-US" dirty="0" smtClean="0"/>
              <a:t>Urgency </a:t>
            </a:r>
          </a:p>
          <a:p>
            <a:r>
              <a:rPr lang="en-US" dirty="0" err="1" smtClean="0"/>
              <a:t>Dysuria</a:t>
            </a:r>
            <a:r>
              <a:rPr lang="en-US" dirty="0" smtClean="0"/>
              <a:t> </a:t>
            </a:r>
          </a:p>
          <a:p>
            <a:r>
              <a:rPr lang="en-US" dirty="0" smtClean="0"/>
              <a:t>Small volumes of urine passed </a:t>
            </a:r>
          </a:p>
          <a:p>
            <a:r>
              <a:rPr lang="en-US" dirty="0" smtClean="0"/>
              <a:t>Lower abdominal or flank pain </a:t>
            </a:r>
          </a:p>
          <a:p>
            <a:r>
              <a:rPr lang="en-US" dirty="0" smtClean="0"/>
              <a:t>Enuresis in a previously continent child </a:t>
            </a:r>
          </a:p>
          <a:p>
            <a:r>
              <a:rPr lang="en-US" dirty="0" smtClean="0"/>
              <a:t>Fever </a:t>
            </a:r>
          </a:p>
          <a:p>
            <a:r>
              <a:rPr lang="en-US" dirty="0" err="1" smtClean="0"/>
              <a:t>Haematuria</a:t>
            </a:r>
            <a:r>
              <a:rPr lang="en-US" dirty="0" smtClean="0"/>
              <a:t> </a:t>
            </a:r>
          </a:p>
          <a:p>
            <a:r>
              <a:rPr lang="en-US" dirty="0" smtClean="0"/>
              <a:t>Vomiting </a:t>
            </a:r>
          </a:p>
          <a:p>
            <a:r>
              <a:rPr lang="en-US" dirty="0" smtClean="0"/>
              <a:t> Smell from urine</a:t>
            </a:r>
          </a:p>
        </p:txBody>
      </p:sp>
      <p:sp>
        <p:nvSpPr>
          <p:cNvPr id="4" name="Content Placeholder 3"/>
          <p:cNvSpPr>
            <a:spLocks noGrp="1"/>
          </p:cNvSpPr>
          <p:nvPr>
            <p:ph sz="half" idx="2"/>
          </p:nvPr>
        </p:nvSpPr>
        <p:spPr/>
        <p:txBody>
          <a:bodyPr>
            <a:normAutofit fontScale="77500" lnSpcReduction="20000"/>
          </a:bodyPr>
          <a:lstStyle/>
          <a:p>
            <a:pPr>
              <a:buNone/>
            </a:pPr>
            <a:r>
              <a:rPr lang="en-US" b="1" dirty="0" smtClean="0">
                <a:solidFill>
                  <a:srgbClr val="FF0000"/>
                </a:solidFill>
              </a:rPr>
              <a:t>non-specific</a:t>
            </a:r>
            <a:r>
              <a:rPr lang="en-US" dirty="0" smtClean="0">
                <a:solidFill>
                  <a:srgbClr val="FF0000"/>
                </a:solidFill>
              </a:rPr>
              <a:t> </a:t>
            </a:r>
          </a:p>
          <a:p>
            <a:r>
              <a:rPr lang="en-US" dirty="0" smtClean="0"/>
              <a:t>Failure to thrive </a:t>
            </a:r>
          </a:p>
          <a:p>
            <a:r>
              <a:rPr lang="en-US" dirty="0" smtClean="0"/>
              <a:t>Vomiting and </a:t>
            </a:r>
            <a:r>
              <a:rPr lang="en-US" dirty="0" err="1" smtClean="0"/>
              <a:t>diarrhoea</a:t>
            </a:r>
            <a:r>
              <a:rPr lang="en-US" dirty="0" smtClean="0"/>
              <a:t> </a:t>
            </a:r>
          </a:p>
          <a:p>
            <a:r>
              <a:rPr lang="en-US" dirty="0" smtClean="0"/>
              <a:t>Jaundice </a:t>
            </a:r>
          </a:p>
          <a:p>
            <a:r>
              <a:rPr lang="en-US" dirty="0" smtClean="0"/>
              <a:t>Pyrexia </a:t>
            </a:r>
          </a:p>
          <a:p>
            <a:r>
              <a:rPr lang="en-US" dirty="0" smtClean="0"/>
              <a:t>Irritability </a:t>
            </a:r>
          </a:p>
          <a:p>
            <a:r>
              <a:rPr lang="en-US" dirty="0" smtClean="0"/>
              <a:t>Strong smell from urine </a:t>
            </a:r>
          </a:p>
          <a:p>
            <a:r>
              <a:rPr lang="en-US" dirty="0" smtClean="0"/>
              <a:t>Persistent nappy rash </a:t>
            </a:r>
          </a:p>
          <a:p>
            <a:r>
              <a:rPr lang="en-US" dirty="0" smtClean="0"/>
              <a:t>Frequent/infrequent voiding </a:t>
            </a:r>
          </a:p>
          <a:p>
            <a:r>
              <a:rPr lang="en-US" dirty="0" smtClean="0"/>
              <a:t>Screaming on voiding</a:t>
            </a:r>
          </a:p>
          <a:p>
            <a:endParaRPr lang="en-US" dirty="0"/>
          </a:p>
        </p:txBody>
      </p:sp>
      <p:sp>
        <p:nvSpPr>
          <p:cNvPr id="5"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smtClean="0"/>
              <a:t>Sign and Symptom</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Management</a:t>
            </a:r>
            <a:r>
              <a:rPr lang="en-US" dirty="0" smtClean="0"/>
              <a:t> </a:t>
            </a:r>
            <a:endParaRPr lang="en-US" dirty="0"/>
          </a:p>
        </p:txBody>
      </p:sp>
      <p:sp>
        <p:nvSpPr>
          <p:cNvPr id="3" name="Content Placeholder 2"/>
          <p:cNvSpPr>
            <a:spLocks noGrp="1"/>
          </p:cNvSpPr>
          <p:nvPr>
            <p:ph idx="1"/>
          </p:nvPr>
        </p:nvSpPr>
        <p:spPr/>
        <p:txBody>
          <a:bodyPr/>
          <a:lstStyle/>
          <a:p>
            <a:pPr>
              <a:buNone/>
            </a:pPr>
            <a:endParaRPr lang="en-US" dirty="0" smtClean="0"/>
          </a:p>
          <a:p>
            <a:pPr marL="514350" indent="-514350">
              <a:buFont typeface="+mj-lt"/>
              <a:buAutoNum type="arabicPeriod"/>
            </a:pPr>
            <a:r>
              <a:rPr lang="en-US" dirty="0" smtClean="0"/>
              <a:t>Elimination of the current infection </a:t>
            </a:r>
          </a:p>
          <a:p>
            <a:pPr marL="514350" indent="-514350">
              <a:buFont typeface="+mj-lt"/>
              <a:buAutoNum type="arabicPeriod"/>
            </a:pPr>
            <a:r>
              <a:rPr lang="en-US" dirty="0" smtClean="0"/>
              <a:t>Identification of contributing factors in order to reduce recurrence </a:t>
            </a:r>
          </a:p>
          <a:p>
            <a:pPr marL="514350" indent="-514350">
              <a:buFont typeface="+mj-lt"/>
              <a:buAutoNum type="arabicPeriod"/>
            </a:pPr>
            <a:r>
              <a:rPr lang="en-US" dirty="0" smtClean="0"/>
              <a:t>Prevention of systematic spread of the infection and the preservation of renal function.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b="1" dirty="0" smtClean="0"/>
              <a:t>Can UTIs in children be prevented</a:t>
            </a:r>
            <a:endParaRPr lang="en-US" sz="3600"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Hygiene: Wipe females from front to back during diaper changes or after using the toilet in older girls. With uncircumcised males, mild and gentle traction of the foreskin helps to expose the urethral opening. Most boys are able to fully retract the foreskin by 4 years of age.</a:t>
            </a:r>
          </a:p>
          <a:p>
            <a:pPr marL="514350" indent="-514350">
              <a:buFont typeface="+mj-lt"/>
              <a:buAutoNum type="arabicPeriod"/>
            </a:pPr>
            <a:r>
              <a:rPr lang="en-US" dirty="0" smtClean="0"/>
              <a:t>Complete bladder emptying:</a:t>
            </a:r>
          </a:p>
          <a:p>
            <a:pPr marL="514350" indent="-514350">
              <a:buFont typeface="+mj-lt"/>
              <a:buAutoNum type="arabicPeriod"/>
            </a:pPr>
            <a:r>
              <a:rPr lang="en-US" dirty="0" smtClean="0"/>
              <a:t>Avoid the carbonated drinks, high amounts of citrus, caffeine (sodas), and chocolate. </a:t>
            </a:r>
          </a:p>
          <a:p>
            <a:pPr marL="514350" indent="-514350">
              <a:buFont typeface="+mj-lt"/>
              <a:buAutoNum type="arabicPeriod"/>
            </a:pPr>
            <a:r>
              <a:rPr lang="en-US" dirty="0" smtClean="0"/>
              <a:t>Avoid bubble baths</a:t>
            </a:r>
          </a:p>
          <a:p>
            <a:pPr marL="514350" indent="-514350">
              <a:buFont typeface="+mj-lt"/>
              <a:buAutoNum type="arabicPeriod"/>
            </a:pPr>
            <a:r>
              <a:rPr lang="en-US" dirty="0" smtClean="0"/>
              <a:t>Prophylactic antibiotics: Daily low-dose antibiotics under a doctor's supervision may be used in children with recurrent UTIs.</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4579" name="Rectangle 3"/>
          <p:cNvSpPr>
            <a:spLocks noGrp="1" noChangeArrowheads="1"/>
          </p:cNvSpPr>
          <p:nvPr>
            <p:ph type="body" idx="1"/>
          </p:nvPr>
        </p:nvSpPr>
        <p:spPr/>
        <p:txBody>
          <a:bodyPr>
            <a:normAutofit lnSpcReduction="10000"/>
          </a:bodyPr>
          <a:lstStyle/>
          <a:p>
            <a:r>
              <a:rPr lang="en-US"/>
              <a:t>Antibiotic therapy for 7 to 10 days</a:t>
            </a:r>
          </a:p>
          <a:p>
            <a:pPr lvl="1"/>
            <a:r>
              <a:rPr lang="en-US"/>
              <a:t>E-coli most common organism 85%</a:t>
            </a:r>
          </a:p>
          <a:p>
            <a:pPr lvl="1"/>
            <a:r>
              <a:rPr lang="en-US"/>
              <a:t>Amoxicillin or Cefazol or Bactrim or Septra</a:t>
            </a:r>
          </a:p>
          <a:p>
            <a:r>
              <a:rPr lang="en-US"/>
              <a:t>Increase fluid intake</a:t>
            </a:r>
          </a:p>
          <a:p>
            <a:r>
              <a:rPr lang="en-US"/>
              <a:t>Cranberry juice</a:t>
            </a:r>
          </a:p>
          <a:p>
            <a:r>
              <a:rPr lang="en-US"/>
              <a:t>Sitz bath / tub bath</a:t>
            </a:r>
          </a:p>
          <a:p>
            <a:r>
              <a:rPr lang="en-US"/>
              <a:t>Acetaminophen for pain</a:t>
            </a:r>
          </a:p>
          <a:p>
            <a:r>
              <a:rPr lang="en-US"/>
              <a:t>Teach proper cleansing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Enuresis </a:t>
            </a:r>
          </a:p>
        </p:txBody>
      </p:sp>
      <p:sp>
        <p:nvSpPr>
          <p:cNvPr id="165891" name="Rectangle 3"/>
          <p:cNvSpPr>
            <a:spLocks noGrp="1" noChangeArrowheads="1"/>
          </p:cNvSpPr>
          <p:nvPr>
            <p:ph type="body" idx="1"/>
          </p:nvPr>
        </p:nvSpPr>
        <p:spPr/>
        <p:txBody>
          <a:bodyPr>
            <a:normAutofit/>
          </a:bodyPr>
          <a:lstStyle/>
          <a:p>
            <a:r>
              <a:rPr lang="en-US" dirty="0" smtClean="0"/>
              <a:t>Unable to control bladder function although reached an age at which control of voiding is expected</a:t>
            </a:r>
          </a:p>
          <a:p>
            <a:r>
              <a:rPr lang="en-US" dirty="0" smtClean="0"/>
              <a:t>“Nocturnal Enuresis”—Bed wetting</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algn="ctr"/>
            <a:r>
              <a:rPr lang="en-US" dirty="0" err="1"/>
              <a:t>Pathophys</a:t>
            </a:r>
            <a:r>
              <a:rPr lang="en-US" dirty="0"/>
              <a:t> and etiology of Enuresis</a:t>
            </a:r>
          </a:p>
        </p:txBody>
      </p:sp>
      <p:sp>
        <p:nvSpPr>
          <p:cNvPr id="28675" name="Rectangle 3" descr="Rectangle: Click to edit Master text styles&#10;Second level&#10;Third level&#10;Fourth level&#10;Fifth level"/>
          <p:cNvSpPr>
            <a:spLocks noGrp="1" noChangeArrowheads="1"/>
          </p:cNvSpPr>
          <p:nvPr>
            <p:ph type="body" idx="1"/>
          </p:nvPr>
        </p:nvSpPr>
        <p:spPr>
          <a:xfrm>
            <a:off x="381000" y="1905000"/>
            <a:ext cx="8763000" cy="4953000"/>
          </a:xfrm>
        </p:spPr>
        <p:txBody>
          <a:bodyPr/>
          <a:lstStyle/>
          <a:p>
            <a:r>
              <a:rPr lang="en-US"/>
              <a:t>Control of urination is r/t maturation of CNS</a:t>
            </a:r>
          </a:p>
          <a:p>
            <a:r>
              <a:rPr lang="en-US"/>
              <a:t>By 5 years, </a:t>
            </a:r>
            <a:r>
              <a:rPr lang="en-US" u="sng"/>
              <a:t>most </a:t>
            </a:r>
            <a:r>
              <a:rPr lang="en-US"/>
              <a:t>are aware of bladder fullness and can control voiding</a:t>
            </a:r>
          </a:p>
          <a:p>
            <a:r>
              <a:rPr lang="en-US"/>
              <a:t>Daytime first with nighttime dryness later</a:t>
            </a:r>
          </a:p>
          <a:p>
            <a:r>
              <a:rPr lang="en-US"/>
              <a:t>Girls seems to master before boys</a:t>
            </a:r>
          </a:p>
          <a:p>
            <a:r>
              <a:rPr lang="en-US"/>
              <a:t>Children with primary enuresis may have delayed maturations of this part of CNS. They are not able to “sense” bladder fullness and do not awaken to void</a:t>
            </a:r>
            <a:endParaRPr lang="en-US" u="sng"/>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b="1" dirty="0" err="1"/>
              <a:t>Nsg</a:t>
            </a:r>
            <a:r>
              <a:rPr lang="en-US" b="1" dirty="0"/>
              <a:t> </a:t>
            </a:r>
            <a:r>
              <a:rPr lang="en-US" b="1" dirty="0" err="1"/>
              <a:t>Dx</a:t>
            </a:r>
            <a:r>
              <a:rPr lang="en-US" b="1" dirty="0"/>
              <a:t>: Enuresis</a:t>
            </a:r>
          </a:p>
        </p:txBody>
      </p:sp>
      <p:sp>
        <p:nvSpPr>
          <p:cNvPr id="29699" name="Rectangle 3" descr="Rectangle: Click to edit Master text styles&#10;Second level&#10;Third level&#10;Fourth level&#10;Fifth level"/>
          <p:cNvSpPr>
            <a:spLocks noGrp="1" noChangeArrowheads="1"/>
          </p:cNvSpPr>
          <p:nvPr>
            <p:ph type="body" idx="1"/>
          </p:nvPr>
        </p:nvSpPr>
        <p:spPr/>
        <p:txBody>
          <a:bodyPr/>
          <a:lstStyle/>
          <a:p>
            <a:r>
              <a:rPr lang="en-US" dirty="0" smtClean="0"/>
              <a:t>low </a:t>
            </a:r>
            <a:r>
              <a:rPr lang="en-US" dirty="0"/>
              <a:t>self-esteem r/t bedwetting or urinary incontinence</a:t>
            </a:r>
          </a:p>
          <a:p>
            <a:r>
              <a:rPr lang="en-US" dirty="0"/>
              <a:t>Impaired social interaction r/t bedwetting or urinary incontinence</a:t>
            </a:r>
          </a:p>
          <a:p>
            <a:r>
              <a:rPr lang="en-US" dirty="0"/>
              <a:t>Ineffective family </a:t>
            </a:r>
            <a:r>
              <a:rPr lang="en-US" dirty="0" smtClean="0"/>
              <a:t>coping </a:t>
            </a:r>
            <a:r>
              <a:rPr lang="en-US" dirty="0"/>
              <a:t>r/t negative social </a:t>
            </a:r>
            <a:r>
              <a:rPr lang="en-US" dirty="0" smtClean="0"/>
              <a:t>response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9699" name="Rectangle 3"/>
          <p:cNvSpPr>
            <a:spLocks noGrp="1" noChangeArrowheads="1"/>
          </p:cNvSpPr>
          <p:nvPr>
            <p:ph type="body" idx="1"/>
          </p:nvPr>
        </p:nvSpPr>
        <p:spPr/>
        <p:txBody>
          <a:bodyPr/>
          <a:lstStyle/>
          <a:p>
            <a:r>
              <a:rPr lang="en-US"/>
              <a:t>Pharmacological intervention:</a:t>
            </a:r>
          </a:p>
          <a:p>
            <a:pPr lvl="1"/>
            <a:r>
              <a:rPr lang="en-US"/>
              <a:t>Desmopressin synthetic vasopressin acts by reducing urine production and increasing water retention and concentration </a:t>
            </a:r>
          </a:p>
          <a:p>
            <a:pPr lvl="1"/>
            <a:r>
              <a:rPr lang="en-US"/>
              <a:t>Tofranil: anticholinrgic effect – FDA approval for treatment of enuresis </a:t>
            </a:r>
          </a:p>
          <a:p>
            <a:pPr lvl="2"/>
            <a:r>
              <a:rPr lang="en-US"/>
              <a:t>Side effect may be dry mouth and constipation</a:t>
            </a:r>
          </a:p>
          <a:p>
            <a:pPr lvl="2"/>
            <a:r>
              <a:rPr lang="en-US"/>
              <a:t>Some CNS: anxiety or confusion</a:t>
            </a:r>
          </a:p>
          <a:p>
            <a:pPr lvl="2"/>
            <a:r>
              <a:rPr lang="en-US"/>
              <a:t>Need to be weaned off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274638"/>
            <a:ext cx="8229600" cy="944562"/>
          </a:xfrm>
        </p:spPr>
        <p:style>
          <a:lnRef idx="1">
            <a:schemeClr val="accent1"/>
          </a:lnRef>
          <a:fillRef idx="2">
            <a:schemeClr val="accent1"/>
          </a:fillRef>
          <a:effectRef idx="1">
            <a:schemeClr val="accent1"/>
          </a:effectRef>
          <a:fontRef idx="minor">
            <a:schemeClr val="dk1"/>
          </a:fontRef>
        </p:style>
        <p:txBody>
          <a:bodyPr/>
          <a:lstStyle/>
          <a:p>
            <a:r>
              <a:rPr lang="en-US" dirty="0"/>
              <a:t>Treatment Enuresis</a:t>
            </a:r>
          </a:p>
        </p:txBody>
      </p:sp>
      <p:sp>
        <p:nvSpPr>
          <p:cNvPr id="163843" name="Rectangle 3"/>
          <p:cNvSpPr>
            <a:spLocks noGrp="1" noChangeArrowheads="1"/>
          </p:cNvSpPr>
          <p:nvPr>
            <p:ph type="body" idx="1"/>
          </p:nvPr>
        </p:nvSpPr>
        <p:spPr/>
        <p:txBody>
          <a:bodyPr/>
          <a:lstStyle/>
          <a:p>
            <a:r>
              <a:rPr lang="en-US"/>
              <a:t>Diet control</a:t>
            </a:r>
          </a:p>
          <a:p>
            <a:pPr lvl="1"/>
            <a:r>
              <a:rPr lang="en-US"/>
              <a:t>Reduce fluids in evening</a:t>
            </a:r>
          </a:p>
          <a:p>
            <a:pPr lvl="1"/>
            <a:r>
              <a:rPr lang="en-US"/>
              <a:t>Control sugar intake</a:t>
            </a:r>
          </a:p>
          <a:p>
            <a:r>
              <a:rPr lang="en-US"/>
              <a:t>Bladder training</a:t>
            </a:r>
          </a:p>
          <a:p>
            <a:pPr lvl="1"/>
            <a:r>
              <a:rPr lang="en-US"/>
              <a:t>Praise and reward</a:t>
            </a:r>
          </a:p>
          <a:p>
            <a:pPr lvl="1"/>
            <a:r>
              <a:rPr lang="en-US"/>
              <a:t>Behavioral chart to keep track of dry nights</a:t>
            </a:r>
          </a:p>
          <a:p>
            <a:pPr lvl="1"/>
            <a:r>
              <a:rPr lang="en-US"/>
              <a:t>Alarm system</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a:noFill/>
        </p:spPr>
        <p:txBody>
          <a:bodyPr/>
          <a:lstStyle/>
          <a:p>
            <a:fld id="{EE12CF15-CB20-4E6F-BF2D-AC0F0B796BBF}" type="slidenum">
              <a:rPr lang="en-US"/>
              <a:pPr/>
              <a:t>3</a:t>
            </a:fld>
            <a:endParaRPr lang="en-US"/>
          </a:p>
        </p:txBody>
      </p:sp>
      <p:sp>
        <p:nvSpPr>
          <p:cNvPr id="7172" name="Rectangle 2"/>
          <p:cNvSpPr>
            <a:spLocks noGrp="1" noChangeArrowheads="1"/>
          </p:cNvSpPr>
          <p:nvPr>
            <p:ph type="title"/>
          </p:nvPr>
        </p:nvSpPr>
        <p:spPr/>
        <p:txBody>
          <a:bodyPr/>
          <a:lstStyle/>
          <a:p>
            <a:pPr eaLnBrk="1" hangingPunct="1"/>
            <a:r>
              <a:rPr lang="en-US" smtClean="0"/>
              <a:t>Urinary System Organs</a:t>
            </a:r>
          </a:p>
        </p:txBody>
      </p:sp>
      <p:pic>
        <p:nvPicPr>
          <p:cNvPr id="7174" name="Picture 4"/>
          <p:cNvPicPr>
            <a:picLocks noChangeAspect="1" noChangeArrowheads="1"/>
          </p:cNvPicPr>
          <p:nvPr/>
        </p:nvPicPr>
        <p:blipFill>
          <a:blip r:embed="rId2" cstate="print"/>
          <a:srcRect/>
          <a:stretch>
            <a:fillRect/>
          </a:stretch>
        </p:blipFill>
        <p:spPr bwMode="auto">
          <a:xfrm>
            <a:off x="304800" y="1501775"/>
            <a:ext cx="8534400" cy="4060825"/>
          </a:xfrm>
          <a:prstGeom prst="rect">
            <a:avLst/>
          </a:prstGeom>
          <a:noFill/>
          <a:ln w="9525">
            <a:noFill/>
            <a:miter lim="800000"/>
            <a:headEnd/>
            <a:tailEnd/>
          </a:ln>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Obstructive </a:t>
            </a:r>
            <a:r>
              <a:rPr lang="en-US" b="1" dirty="0" err="1" smtClean="0"/>
              <a:t>uropathy</a:t>
            </a:r>
            <a:endParaRPr lang="en-US" dirty="0"/>
          </a:p>
        </p:txBody>
      </p:sp>
      <p:sp>
        <p:nvSpPr>
          <p:cNvPr id="3" name="Content Placeholder 2"/>
          <p:cNvSpPr>
            <a:spLocks noGrp="1"/>
          </p:cNvSpPr>
          <p:nvPr>
            <p:ph idx="1"/>
          </p:nvPr>
        </p:nvSpPr>
        <p:spPr/>
        <p:txBody>
          <a:bodyPr/>
          <a:lstStyle/>
          <a:p>
            <a:r>
              <a:rPr lang="en-US" dirty="0" smtClean="0"/>
              <a:t>Obstructive </a:t>
            </a:r>
            <a:r>
              <a:rPr lang="en-US" dirty="0" err="1" smtClean="0"/>
              <a:t>uropathy</a:t>
            </a:r>
            <a:r>
              <a:rPr lang="en-US" dirty="0" smtClean="0"/>
              <a:t> is a condition in which the flow of urine is blocked, causing it to back up and injury one or both kidneys.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52400" y="274638"/>
            <a:ext cx="3962400" cy="944562"/>
          </a:xfrm>
        </p:spPr>
        <p:txBody>
          <a:bodyPr>
            <a:normAutofit/>
          </a:bodyPr>
          <a:lstStyle/>
          <a:p>
            <a:r>
              <a:rPr lang="en-US" dirty="0" err="1"/>
              <a:t>Ureteral</a:t>
            </a:r>
            <a:r>
              <a:rPr lang="en-US" dirty="0"/>
              <a:t> Reflux</a:t>
            </a:r>
          </a:p>
        </p:txBody>
      </p:sp>
      <p:pic>
        <p:nvPicPr>
          <p:cNvPr id="30723" name="Picture 3" descr="msotw9_temp0"/>
          <p:cNvPicPr>
            <a:picLocks noChangeAspect="1" noChangeArrowheads="1"/>
          </p:cNvPicPr>
          <p:nvPr/>
        </p:nvPicPr>
        <p:blipFill>
          <a:blip r:embed="rId2" cstate="print"/>
          <a:srcRect/>
          <a:stretch>
            <a:fillRect/>
          </a:stretch>
        </p:blipFill>
        <p:spPr bwMode="auto">
          <a:xfrm>
            <a:off x="0" y="1295400"/>
            <a:ext cx="4876800" cy="4564063"/>
          </a:xfrm>
          <a:prstGeom prst="rect">
            <a:avLst/>
          </a:prstGeom>
          <a:noFill/>
          <a:ln w="9525">
            <a:noFill/>
            <a:miter lim="800000"/>
            <a:headEnd/>
            <a:tailEnd/>
          </a:ln>
          <a:effectLst/>
        </p:spPr>
      </p:pic>
      <p:pic>
        <p:nvPicPr>
          <p:cNvPr id="4" name="Picture 3" descr="msotw9_temp0"/>
          <p:cNvPicPr>
            <a:picLocks noChangeAspect="1" noChangeArrowheads="1"/>
          </p:cNvPicPr>
          <p:nvPr/>
        </p:nvPicPr>
        <p:blipFill>
          <a:blip r:embed="rId3" cstate="print"/>
          <a:srcRect/>
          <a:stretch>
            <a:fillRect/>
          </a:stretch>
        </p:blipFill>
        <p:spPr bwMode="auto">
          <a:xfrm>
            <a:off x="4876800" y="1447800"/>
            <a:ext cx="3937000" cy="41656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868362"/>
          </a:xfrm>
        </p:spPr>
        <p:style>
          <a:lnRef idx="1">
            <a:schemeClr val="accent1"/>
          </a:lnRef>
          <a:fillRef idx="2">
            <a:schemeClr val="accent1"/>
          </a:fillRef>
          <a:effectRef idx="1">
            <a:schemeClr val="accent1"/>
          </a:effectRef>
          <a:fontRef idx="minor">
            <a:schemeClr val="dk1"/>
          </a:fontRef>
        </p:style>
        <p:txBody>
          <a:bodyPr>
            <a:noAutofit/>
          </a:bodyPr>
          <a:lstStyle/>
          <a:p>
            <a:r>
              <a:rPr lang="en-US" sz="3200" dirty="0" smtClean="0"/>
              <a:t>Common causes of obstructive </a:t>
            </a:r>
            <a:r>
              <a:rPr lang="en-US" sz="3200" dirty="0" err="1" smtClean="0"/>
              <a:t>uropathy</a:t>
            </a:r>
            <a:r>
              <a:rPr lang="en-US" sz="3200" dirty="0" smtClean="0"/>
              <a:t> include:</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smtClean="0"/>
              <a:t>Bladder stones</a:t>
            </a:r>
          </a:p>
          <a:p>
            <a:r>
              <a:rPr lang="en-US" dirty="0" smtClean="0"/>
              <a:t>Kidney stones</a:t>
            </a:r>
          </a:p>
          <a:p>
            <a:r>
              <a:rPr lang="en-US" dirty="0" smtClean="0"/>
              <a:t>Benign prostatic hyperplasia (enlarged prostate)</a:t>
            </a:r>
          </a:p>
          <a:p>
            <a:r>
              <a:rPr lang="en-US" dirty="0" smtClean="0"/>
              <a:t>Bladder or </a:t>
            </a:r>
            <a:r>
              <a:rPr lang="en-US" dirty="0" err="1" smtClean="0"/>
              <a:t>ureteral</a:t>
            </a:r>
            <a:r>
              <a:rPr lang="en-US" dirty="0" smtClean="0"/>
              <a:t> cancer</a:t>
            </a:r>
          </a:p>
          <a:p>
            <a:r>
              <a:rPr lang="en-US" dirty="0" smtClean="0"/>
              <a:t>Colon cancer</a:t>
            </a:r>
          </a:p>
          <a:p>
            <a:r>
              <a:rPr lang="en-US" dirty="0" smtClean="0"/>
              <a:t>Cervical cancer</a:t>
            </a:r>
          </a:p>
          <a:p>
            <a:r>
              <a:rPr lang="en-US" dirty="0" smtClean="0"/>
              <a:t>Uterine cancer</a:t>
            </a:r>
          </a:p>
          <a:p>
            <a:r>
              <a:rPr lang="en-US" dirty="0" smtClean="0"/>
              <a:t>Any cancer that spreads</a:t>
            </a:r>
          </a:p>
          <a:p>
            <a:r>
              <a:rPr lang="en-US" dirty="0" smtClean="0"/>
              <a:t>Problems with the nerves that supply the bladder</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Symptoms may include: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Mild to severe pain in the middle of the body (flank pain).</a:t>
            </a:r>
          </a:p>
          <a:p>
            <a:r>
              <a:rPr lang="en-US" dirty="0" smtClean="0"/>
              <a:t>Fever         </a:t>
            </a:r>
          </a:p>
          <a:p>
            <a:r>
              <a:rPr lang="en-US" dirty="0" smtClean="0"/>
              <a:t>Weight gain or swelling (edema) </a:t>
            </a:r>
          </a:p>
          <a:p>
            <a:r>
              <a:rPr lang="en-US" dirty="0" smtClean="0"/>
              <a:t>Urge to urinate often</a:t>
            </a:r>
          </a:p>
          <a:p>
            <a:r>
              <a:rPr lang="en-US" dirty="0" smtClean="0"/>
              <a:t>Decrease in the force of urine stream</a:t>
            </a:r>
          </a:p>
          <a:p>
            <a:r>
              <a:rPr lang="en-US" dirty="0" smtClean="0"/>
              <a:t>Dribbling of urine</a:t>
            </a:r>
          </a:p>
          <a:p>
            <a:r>
              <a:rPr lang="en-US" dirty="0" smtClean="0"/>
              <a:t>Not feeling as if the bladder is emptied</a:t>
            </a:r>
          </a:p>
          <a:p>
            <a:r>
              <a:rPr lang="en-US" dirty="0" smtClean="0"/>
              <a:t>Decreased amount of urine</a:t>
            </a:r>
          </a:p>
          <a:p>
            <a:r>
              <a:rPr lang="en-US" dirty="0" smtClean="0"/>
              <a:t>Blood in urine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Treatment</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Stents or drains placed in the </a:t>
            </a:r>
            <a:r>
              <a:rPr lang="en-US" dirty="0" err="1" smtClean="0"/>
              <a:t>ureter</a:t>
            </a:r>
            <a:r>
              <a:rPr lang="en-US" dirty="0" smtClean="0"/>
              <a:t> or in a part of the kidney called the renal pelvis may provide short-term relief of symptoms.</a:t>
            </a:r>
          </a:p>
          <a:p>
            <a:pPr marL="514350" indent="-514350">
              <a:buFont typeface="+mj-lt"/>
              <a:buAutoNum type="arabicPeriod"/>
            </a:pPr>
            <a:r>
              <a:rPr lang="en-US" dirty="0" err="1" smtClean="0"/>
              <a:t>Nephrostomy</a:t>
            </a:r>
            <a:r>
              <a:rPr lang="en-US" dirty="0" smtClean="0"/>
              <a:t> tubes, which drain urine from the kidneys through the back, may be used to bypass the obstruction. </a:t>
            </a:r>
          </a:p>
          <a:p>
            <a:pPr marL="514350" indent="-514350">
              <a:buFont typeface="+mj-lt"/>
              <a:buAutoNum type="arabicPeriod"/>
            </a:pPr>
            <a:r>
              <a:rPr lang="en-US" dirty="0" smtClean="0"/>
              <a:t>A Foley catheter, placed through the urethra into the bladder, may also be helpful.</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Hypospadias</a:t>
            </a:r>
            <a:endParaRPr lang="en-US" dirty="0"/>
          </a:p>
        </p:txBody>
      </p:sp>
      <p:pic>
        <p:nvPicPr>
          <p:cNvPr id="54275" name="Picture 3" descr="msotw9_temp0"/>
          <p:cNvPicPr>
            <a:picLocks noChangeAspect="1" noChangeArrowheads="1"/>
          </p:cNvPicPr>
          <p:nvPr/>
        </p:nvPicPr>
        <p:blipFill>
          <a:blip r:embed="rId2" cstate="print"/>
          <a:srcRect/>
          <a:stretch>
            <a:fillRect/>
          </a:stretch>
        </p:blipFill>
        <p:spPr bwMode="auto">
          <a:xfrm>
            <a:off x="381000" y="1447800"/>
            <a:ext cx="4724400" cy="3987800"/>
          </a:xfrm>
          <a:prstGeom prst="rect">
            <a:avLst/>
          </a:prstGeom>
          <a:noFill/>
          <a:ln w="9525">
            <a:noFill/>
            <a:miter lim="800000"/>
            <a:headEnd/>
            <a:tailEnd/>
          </a:ln>
          <a:effectLst/>
        </p:spPr>
      </p:pic>
      <p:sp>
        <p:nvSpPr>
          <p:cNvPr id="54276" name="Text Box 4"/>
          <p:cNvSpPr txBox="1">
            <a:spLocks noChangeArrowheads="1"/>
          </p:cNvSpPr>
          <p:nvPr/>
        </p:nvSpPr>
        <p:spPr bwMode="auto">
          <a:xfrm>
            <a:off x="5394325" y="2471738"/>
            <a:ext cx="3260725" cy="1917700"/>
          </a:xfrm>
          <a:prstGeom prst="rect">
            <a:avLst/>
          </a:prstGeom>
          <a:noFill/>
          <a:ln w="9525">
            <a:noFill/>
            <a:miter lim="800000"/>
            <a:headEnd/>
            <a:tailEnd/>
          </a:ln>
          <a:effectLst/>
        </p:spPr>
        <p:txBody>
          <a:bodyPr wrap="none">
            <a:spAutoFit/>
          </a:bodyPr>
          <a:lstStyle/>
          <a:p>
            <a:r>
              <a:rPr lang="en-US" sz="2400">
                <a:latin typeface="Tahoma" pitchFamily="34" charset="0"/>
              </a:rPr>
              <a:t>Incomplete formation</a:t>
            </a:r>
          </a:p>
          <a:p>
            <a:endParaRPr lang="en-US" sz="2400">
              <a:latin typeface="Tahoma" pitchFamily="34" charset="0"/>
            </a:endParaRPr>
          </a:p>
          <a:p>
            <a:r>
              <a:rPr lang="en-US" sz="2400">
                <a:latin typeface="Tahoma" pitchFamily="34" charset="0"/>
              </a:rPr>
              <a:t>of the anterior urethral</a:t>
            </a:r>
          </a:p>
          <a:p>
            <a:endParaRPr lang="en-US" sz="2400">
              <a:latin typeface="Tahoma" pitchFamily="34" charset="0"/>
            </a:endParaRPr>
          </a:p>
          <a:p>
            <a:r>
              <a:rPr lang="en-US" sz="2400">
                <a:latin typeface="Tahoma" pitchFamily="34" charset="0"/>
              </a:rPr>
              <a:t>segment.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err="1"/>
              <a:t>Hypospadias</a:t>
            </a:r>
            <a:endParaRPr lang="en-US" dirty="0"/>
          </a:p>
        </p:txBody>
      </p:sp>
      <p:sp>
        <p:nvSpPr>
          <p:cNvPr id="55299" name="Rectangle 3"/>
          <p:cNvSpPr>
            <a:spLocks noGrp="1" noChangeArrowheads="1"/>
          </p:cNvSpPr>
          <p:nvPr>
            <p:ph type="body" idx="1"/>
          </p:nvPr>
        </p:nvSpPr>
        <p:spPr/>
        <p:txBody>
          <a:bodyPr/>
          <a:lstStyle/>
          <a:p>
            <a:r>
              <a:rPr lang="en-US" dirty="0" smtClean="0"/>
              <a:t>Incomplete </a:t>
            </a:r>
            <a:r>
              <a:rPr lang="en-US" dirty="0"/>
              <a:t>formation of the anterior urethral segment</a:t>
            </a:r>
          </a:p>
          <a:p>
            <a:r>
              <a:rPr lang="en-US" dirty="0" err="1" smtClean="0"/>
              <a:t>Cordee</a:t>
            </a:r>
            <a:r>
              <a:rPr lang="en-US" dirty="0" smtClean="0"/>
              <a:t> </a:t>
            </a:r>
            <a:r>
              <a:rPr lang="en-US" dirty="0"/>
              <a:t>– downward curve of penis</a:t>
            </a:r>
            <a:r>
              <a:rPr lang="en-US" dirty="0" smtClean="0"/>
              <a:t>.</a:t>
            </a:r>
          </a:p>
          <a:p>
            <a:r>
              <a:rPr lang="en-US" dirty="0" smtClean="0"/>
              <a:t>Goal of surgery: to make urinary &amp; sexual function as normal as possible and improve appearance of penis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algn="ctr"/>
            <a:r>
              <a:rPr lang="en-US" b="1" dirty="0" err="1"/>
              <a:t>Nsg</a:t>
            </a:r>
            <a:r>
              <a:rPr lang="en-US" b="1" dirty="0"/>
              <a:t> </a:t>
            </a:r>
            <a:r>
              <a:rPr lang="en-US" b="1" dirty="0" err="1"/>
              <a:t>Dx</a:t>
            </a:r>
            <a:r>
              <a:rPr lang="en-US" b="1" dirty="0"/>
              <a:t>: </a:t>
            </a:r>
            <a:r>
              <a:rPr lang="en-US" b="1" dirty="0" err="1"/>
              <a:t>Hypospadius</a:t>
            </a:r>
            <a:endParaRPr lang="en-US" b="1" dirty="0"/>
          </a:p>
        </p:txBody>
      </p:sp>
      <p:sp>
        <p:nvSpPr>
          <p:cNvPr id="33795" name="Rectangle 3" descr="Rectangle: Click to edit Master text styles&#10;Second level&#10;Third level&#10;Fourth level&#10;Fifth level"/>
          <p:cNvSpPr>
            <a:spLocks noGrp="1" noChangeArrowheads="1"/>
          </p:cNvSpPr>
          <p:nvPr>
            <p:ph type="body" idx="1"/>
          </p:nvPr>
        </p:nvSpPr>
        <p:spPr/>
        <p:txBody>
          <a:bodyPr/>
          <a:lstStyle/>
          <a:p>
            <a:r>
              <a:rPr lang="en-US"/>
              <a:t>Knowledge deficit (parental) r/t diagnosis, surgical correction, &amp; post-op care</a:t>
            </a:r>
          </a:p>
          <a:p>
            <a:r>
              <a:rPr lang="en-US"/>
              <a:t>Risk of infection r/t indwelling catheter</a:t>
            </a:r>
          </a:p>
          <a:p>
            <a:r>
              <a:rPr lang="en-US"/>
              <a:t>Impaired physical mobility r/t surgical procedure of penis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sp>
        <p:nvSpPr>
          <p:cNvPr id="47107" name="Rectangle 3"/>
          <p:cNvSpPr>
            <a:spLocks noGrp="1" noChangeArrowheads="1"/>
          </p:cNvSpPr>
          <p:nvPr>
            <p:ph type="body" idx="1"/>
          </p:nvPr>
        </p:nvSpPr>
        <p:spPr/>
        <p:txBody>
          <a:bodyPr/>
          <a:lstStyle/>
          <a:p>
            <a:r>
              <a:rPr lang="en-US" dirty="0"/>
              <a:t>Interrupted abdominal development in early fetal life produces an exposed bladder and urethra, pubic bone separation, and associated anal and genital abnormalities.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err="1" smtClean="0"/>
              <a:t>Extrophy</a:t>
            </a:r>
            <a:r>
              <a:rPr lang="en-US" dirty="0" smtClean="0"/>
              <a:t> </a:t>
            </a:r>
            <a:r>
              <a:rPr lang="en-US" dirty="0"/>
              <a:t>of Bladder</a:t>
            </a:r>
          </a:p>
        </p:txBody>
      </p:sp>
      <p:sp>
        <p:nvSpPr>
          <p:cNvPr id="49155" name="Rectangle 3"/>
          <p:cNvSpPr>
            <a:spLocks noGrp="1" noChangeArrowheads="1"/>
          </p:cNvSpPr>
          <p:nvPr>
            <p:ph type="body" idx="1"/>
          </p:nvPr>
        </p:nvSpPr>
        <p:spPr/>
        <p:txBody>
          <a:bodyPr/>
          <a:lstStyle/>
          <a:p>
            <a:r>
              <a:rPr lang="en-US" dirty="0"/>
              <a:t>Occurs is 1 of </a:t>
            </a:r>
            <a:r>
              <a:rPr lang="en-US" dirty="0" smtClean="0"/>
              <a:t>400,000 </a:t>
            </a:r>
            <a:r>
              <a:rPr lang="en-US" dirty="0"/>
              <a:t>births</a:t>
            </a:r>
          </a:p>
          <a:p>
            <a:r>
              <a:rPr lang="en-US" dirty="0"/>
              <a:t>Congenital malformation in which the lower portion of abdominal wall and anterior bladder wall fail to fuse during fetal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lide Number Placeholder 5"/>
          <p:cNvSpPr>
            <a:spLocks noGrp="1"/>
          </p:cNvSpPr>
          <p:nvPr>
            <p:ph type="sldNum" sz="quarter" idx="12"/>
          </p:nvPr>
        </p:nvSpPr>
        <p:spPr>
          <a:noFill/>
        </p:spPr>
        <p:txBody>
          <a:bodyPr/>
          <a:lstStyle/>
          <a:p>
            <a:fld id="{ACE4CDE1-6D58-41D5-A9A7-B7E7E5540C3F}" type="slidenum">
              <a:rPr lang="en-US"/>
              <a:pPr/>
              <a:t>4</a:t>
            </a:fld>
            <a:endParaRPr lang="en-US"/>
          </a:p>
        </p:txBody>
      </p:sp>
      <p:sp>
        <p:nvSpPr>
          <p:cNvPr id="26628" name="Rectangle 2"/>
          <p:cNvSpPr>
            <a:spLocks noGrp="1" noChangeArrowheads="1"/>
          </p:cNvSpPr>
          <p:nvPr>
            <p:ph type="title"/>
          </p:nvPr>
        </p:nvSpPr>
        <p:spPr>
          <a:xfrm>
            <a:off x="0" y="0"/>
            <a:ext cx="2667000" cy="762000"/>
          </a:xfrm>
        </p:spPr>
        <p:txBody>
          <a:bodyPr/>
          <a:lstStyle/>
          <a:p>
            <a:pPr eaLnBrk="1" hangingPunct="1"/>
            <a:r>
              <a:rPr lang="en-US" dirty="0" err="1" smtClean="0"/>
              <a:t>Nephrons</a:t>
            </a:r>
            <a:endParaRPr lang="en-US" dirty="0" smtClean="0"/>
          </a:p>
        </p:txBody>
      </p:sp>
      <p:pic>
        <p:nvPicPr>
          <p:cNvPr id="26630" name="Picture 4"/>
          <p:cNvPicPr>
            <a:picLocks noChangeAspect="1" noChangeArrowheads="1"/>
          </p:cNvPicPr>
          <p:nvPr/>
        </p:nvPicPr>
        <p:blipFill>
          <a:blip r:embed="rId2" cstate="print"/>
          <a:srcRect r="34750" b="23152"/>
          <a:stretch>
            <a:fillRect/>
          </a:stretch>
        </p:blipFill>
        <p:spPr bwMode="auto">
          <a:xfrm>
            <a:off x="838200" y="762000"/>
            <a:ext cx="7620000" cy="5708650"/>
          </a:xfrm>
          <a:prstGeom prst="rect">
            <a:avLst/>
          </a:prstGeom>
          <a:noFill/>
          <a:ln w="9525">
            <a:noFill/>
            <a:miter lim="800000"/>
            <a:headEnd/>
            <a:tailEnd/>
          </a:ln>
        </p:spPr>
      </p:pic>
      <p:sp>
        <p:nvSpPr>
          <p:cNvPr id="26631" name="Rectangle 5"/>
          <p:cNvSpPr>
            <a:spLocks noChangeArrowheads="1"/>
          </p:cNvSpPr>
          <p:nvPr/>
        </p:nvSpPr>
        <p:spPr bwMode="auto">
          <a:xfrm>
            <a:off x="7620000" y="3962400"/>
            <a:ext cx="1066800" cy="2362200"/>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Clinical Manifestations</a:t>
            </a:r>
          </a:p>
        </p:txBody>
      </p:sp>
      <p:sp>
        <p:nvSpPr>
          <p:cNvPr id="50179" name="Rectangle 3"/>
          <p:cNvSpPr>
            <a:spLocks noGrp="1" noChangeArrowheads="1"/>
          </p:cNvSpPr>
          <p:nvPr>
            <p:ph type="body" idx="1"/>
          </p:nvPr>
        </p:nvSpPr>
        <p:spPr/>
        <p:txBody>
          <a:bodyPr/>
          <a:lstStyle/>
          <a:p>
            <a:r>
              <a:rPr lang="en-US"/>
              <a:t>Visible defect that reveals bladder mucosa and ureteral orifices through an open abdominal wall with constant drainage of urine.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48133" name="Picture 5" descr="Extrophy of bladder"/>
          <p:cNvPicPr>
            <a:picLocks noChangeAspect="1" noChangeArrowheads="1"/>
          </p:cNvPicPr>
          <p:nvPr/>
        </p:nvPicPr>
        <p:blipFill>
          <a:blip r:embed="rId2" cstate="print"/>
          <a:srcRect/>
          <a:stretch>
            <a:fillRect/>
          </a:stretch>
        </p:blipFill>
        <p:spPr bwMode="auto">
          <a:xfrm>
            <a:off x="1219200" y="1600200"/>
            <a:ext cx="59436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52227" name="Picture 3" descr="msotw9_temp0"/>
          <p:cNvPicPr>
            <a:picLocks noChangeAspect="1" noChangeArrowheads="1"/>
          </p:cNvPicPr>
          <p:nvPr/>
        </p:nvPicPr>
        <p:blipFill>
          <a:blip r:embed="rId2" cstate="print"/>
          <a:srcRect/>
          <a:stretch>
            <a:fillRect/>
          </a:stretch>
        </p:blipFill>
        <p:spPr bwMode="auto">
          <a:xfrm>
            <a:off x="2819400" y="1219200"/>
            <a:ext cx="3733800" cy="4800600"/>
          </a:xfrm>
          <a:prstGeom prst="rect">
            <a:avLst/>
          </a:prstGeom>
          <a:noFill/>
          <a:ln w="9525">
            <a:noFill/>
            <a:miter lim="800000"/>
            <a:headEnd/>
            <a:tailEnd/>
          </a:ln>
          <a:effectLst/>
        </p:spPr>
      </p:pic>
      <p:sp>
        <p:nvSpPr>
          <p:cNvPr id="52228" name="Text Box 4"/>
          <p:cNvSpPr txBox="1">
            <a:spLocks noChangeArrowheads="1"/>
          </p:cNvSpPr>
          <p:nvPr/>
        </p:nvSpPr>
        <p:spPr bwMode="auto">
          <a:xfrm>
            <a:off x="4251325" y="2014538"/>
            <a:ext cx="184150" cy="457200"/>
          </a:xfrm>
          <a:prstGeom prst="rect">
            <a:avLst/>
          </a:prstGeom>
          <a:noFill/>
          <a:ln w="9525">
            <a:noFill/>
            <a:miter lim="800000"/>
            <a:headEnd/>
            <a:tailEnd/>
          </a:ln>
          <a:effectLst/>
        </p:spPr>
        <p:txBody>
          <a:bodyPr wrap="none">
            <a:spAutoFit/>
          </a:bodyPr>
          <a:lstStyle/>
          <a:p>
            <a:endParaRPr lang="en-US" sz="2400">
              <a:latin typeface="Tahoma"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Treatment</a:t>
            </a:r>
          </a:p>
        </p:txBody>
      </p:sp>
      <p:sp>
        <p:nvSpPr>
          <p:cNvPr id="51203" name="Rectangle 3"/>
          <p:cNvSpPr>
            <a:spLocks noGrp="1" noChangeArrowheads="1"/>
          </p:cNvSpPr>
          <p:nvPr>
            <p:ph type="body" idx="1"/>
          </p:nvPr>
        </p:nvSpPr>
        <p:spPr/>
        <p:txBody>
          <a:bodyPr/>
          <a:lstStyle/>
          <a:p>
            <a:r>
              <a:rPr lang="en-US"/>
              <a:t>Surgery within first hours of life to close the skin over the bladder and reconstruct the male urethra and penis.</a:t>
            </a:r>
          </a:p>
          <a:p>
            <a:r>
              <a:rPr lang="en-US"/>
              <a:t>Urethral stents and suprapubic catheter to divert urine</a:t>
            </a:r>
          </a:p>
          <a:p>
            <a:r>
              <a:rPr lang="en-US"/>
              <a:t>Further reconstructive surgery can be done between 18 months to 3 years of age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Goals of Treatment</a:t>
            </a:r>
          </a:p>
        </p:txBody>
      </p:sp>
      <p:sp>
        <p:nvSpPr>
          <p:cNvPr id="146435" name="Rectangle 3"/>
          <p:cNvSpPr>
            <a:spLocks noGrp="1" noChangeArrowheads="1"/>
          </p:cNvSpPr>
          <p:nvPr>
            <p:ph type="body" idx="1"/>
          </p:nvPr>
        </p:nvSpPr>
        <p:spPr/>
        <p:txBody>
          <a:bodyPr>
            <a:normAutofit/>
          </a:bodyPr>
          <a:lstStyle/>
          <a:p>
            <a:pPr>
              <a:buFont typeface="Wingdings" pitchFamily="2" charset="2"/>
              <a:buNone/>
            </a:pPr>
            <a:endParaRPr lang="en-US" sz="2800" dirty="0"/>
          </a:p>
          <a:p>
            <a:r>
              <a:rPr lang="en-US" sz="2800" dirty="0"/>
              <a:t>Preserve renal function: prevent infection</a:t>
            </a:r>
          </a:p>
          <a:p>
            <a:endParaRPr lang="en-US" sz="2800" dirty="0"/>
          </a:p>
          <a:p>
            <a:r>
              <a:rPr lang="en-US" sz="2800" dirty="0"/>
              <a:t>Attain urinary control</a:t>
            </a:r>
          </a:p>
          <a:p>
            <a:endParaRPr lang="en-US" sz="2800" dirty="0"/>
          </a:p>
          <a:p>
            <a:r>
              <a:rPr lang="en-US" sz="2800" dirty="0"/>
              <a:t>Re-constructive repair</a:t>
            </a:r>
          </a:p>
          <a:p>
            <a:endParaRPr lang="en-US" sz="2800" dirty="0"/>
          </a:p>
          <a:p>
            <a:r>
              <a:rPr lang="en-US" sz="2800" dirty="0"/>
              <a:t>Sexual function</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Long Term Complications</a:t>
            </a:r>
          </a:p>
        </p:txBody>
      </p:sp>
      <p:sp>
        <p:nvSpPr>
          <p:cNvPr id="53251" name="Rectangle 3"/>
          <p:cNvSpPr>
            <a:spLocks noGrp="1" noChangeArrowheads="1"/>
          </p:cNvSpPr>
          <p:nvPr>
            <p:ph type="body" idx="1"/>
          </p:nvPr>
        </p:nvSpPr>
        <p:spPr/>
        <p:txBody>
          <a:bodyPr/>
          <a:lstStyle/>
          <a:p>
            <a:r>
              <a:rPr lang="en-US"/>
              <a:t>Urinary incontinence</a:t>
            </a:r>
          </a:p>
          <a:p>
            <a:pPr>
              <a:buFont typeface="Wingdings" pitchFamily="2" charset="2"/>
              <a:buNone/>
            </a:pPr>
            <a:endParaRPr lang="en-US"/>
          </a:p>
          <a:p>
            <a:r>
              <a:rPr lang="en-US"/>
              <a:t>Infection</a:t>
            </a:r>
          </a:p>
          <a:p>
            <a:pPr>
              <a:buFont typeface="Wingdings" pitchFamily="2" charset="2"/>
              <a:buNone/>
            </a:pPr>
            <a:endParaRPr lang="en-US"/>
          </a:p>
          <a:p>
            <a:r>
              <a:rPr lang="en-US"/>
              <a:t>Body image</a:t>
            </a:r>
          </a:p>
          <a:p>
            <a:pPr>
              <a:buFont typeface="Wingdings" pitchFamily="2" charset="2"/>
              <a:buNone/>
            </a:pPr>
            <a:endParaRPr lang="en-US"/>
          </a:p>
          <a:p>
            <a:r>
              <a:rPr lang="en-US"/>
              <a:t>Inadequate sexual function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944562"/>
          </a:xfrm>
        </p:spPr>
        <p:style>
          <a:lnRef idx="1">
            <a:schemeClr val="accent4"/>
          </a:lnRef>
          <a:fillRef idx="2">
            <a:schemeClr val="accent4"/>
          </a:fillRef>
          <a:effectRef idx="1">
            <a:schemeClr val="accent4"/>
          </a:effectRef>
          <a:fontRef idx="minor">
            <a:schemeClr val="dk1"/>
          </a:fontRef>
        </p:style>
        <p:txBody>
          <a:bodyPr/>
          <a:lstStyle/>
          <a:p>
            <a:r>
              <a:rPr lang="en-US" dirty="0"/>
              <a:t>Acute Renal Failure</a:t>
            </a:r>
          </a:p>
        </p:txBody>
      </p:sp>
      <p:sp>
        <p:nvSpPr>
          <p:cNvPr id="11267" name="Rectangle 3"/>
          <p:cNvSpPr>
            <a:spLocks noGrp="1" noChangeArrowheads="1"/>
          </p:cNvSpPr>
          <p:nvPr>
            <p:ph type="body" idx="1"/>
          </p:nvPr>
        </p:nvSpPr>
        <p:spPr/>
        <p:txBody>
          <a:bodyPr/>
          <a:lstStyle/>
          <a:p>
            <a:pPr>
              <a:lnSpc>
                <a:spcPct val="90000"/>
              </a:lnSpc>
            </a:pPr>
            <a:r>
              <a:rPr lang="en-US" sz="2800"/>
              <a:t>Sudden interruption of kidney function resulting from obstruction, reduced circulation, or disease of the renal tissue</a:t>
            </a:r>
          </a:p>
          <a:p>
            <a:pPr>
              <a:lnSpc>
                <a:spcPct val="90000"/>
              </a:lnSpc>
            </a:pPr>
            <a:r>
              <a:rPr lang="en-US" sz="2800"/>
              <a:t>Results in retention of toxins, fluids, and end products of metabolism</a:t>
            </a:r>
          </a:p>
          <a:p>
            <a:pPr>
              <a:lnSpc>
                <a:spcPct val="90000"/>
              </a:lnSpc>
            </a:pPr>
            <a:r>
              <a:rPr lang="en-US" sz="2800"/>
              <a:t>Usually reversible with medical treatment</a:t>
            </a:r>
          </a:p>
          <a:p>
            <a:pPr>
              <a:lnSpc>
                <a:spcPct val="90000"/>
              </a:lnSpc>
            </a:pPr>
            <a:r>
              <a:rPr lang="en-US" sz="2800"/>
              <a:t>May progress to end stage renal disease, uremic syndrome, and death without treatment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Acute Renal Failure</a:t>
            </a:r>
          </a:p>
        </p:txBody>
      </p:sp>
      <p:sp>
        <p:nvSpPr>
          <p:cNvPr id="12291" name="Rectangle 3"/>
          <p:cNvSpPr>
            <a:spLocks noGrp="1" noChangeArrowheads="1"/>
          </p:cNvSpPr>
          <p:nvPr>
            <p:ph type="body" idx="1"/>
          </p:nvPr>
        </p:nvSpPr>
        <p:spPr/>
        <p:txBody>
          <a:bodyPr/>
          <a:lstStyle/>
          <a:p>
            <a:pPr>
              <a:buNone/>
            </a:pPr>
            <a:r>
              <a:rPr lang="en-US" sz="2800" b="1" dirty="0">
                <a:solidFill>
                  <a:srgbClr val="FF0000"/>
                </a:solidFill>
              </a:rPr>
              <a:t>Causes</a:t>
            </a:r>
          </a:p>
          <a:p>
            <a:pPr lvl="1"/>
            <a:r>
              <a:rPr lang="en-US" sz="2400" dirty="0" err="1"/>
              <a:t>Prerenal</a:t>
            </a:r>
            <a:endParaRPr lang="en-US" sz="2400" dirty="0"/>
          </a:p>
          <a:p>
            <a:pPr lvl="2"/>
            <a:r>
              <a:rPr lang="en-US" sz="2000" dirty="0" err="1"/>
              <a:t>Hypovolemia</a:t>
            </a:r>
            <a:r>
              <a:rPr lang="en-US" sz="2000" dirty="0"/>
              <a:t>, shock, blood loss, embolism, pooling of fluid </a:t>
            </a:r>
            <a:r>
              <a:rPr lang="en-US" sz="2000" dirty="0" smtClean="0"/>
              <a:t>r/t </a:t>
            </a:r>
            <a:r>
              <a:rPr lang="en-US" sz="2000" dirty="0" err="1"/>
              <a:t>ascites</a:t>
            </a:r>
            <a:r>
              <a:rPr lang="en-US" sz="2000" dirty="0"/>
              <a:t> or burns, cardiovascular disorders, sepsis</a:t>
            </a:r>
          </a:p>
          <a:p>
            <a:pPr lvl="1"/>
            <a:r>
              <a:rPr lang="en-US" sz="2400" dirty="0" err="1"/>
              <a:t>Intrarenal</a:t>
            </a:r>
            <a:r>
              <a:rPr lang="en-US" sz="2400" dirty="0"/>
              <a:t> </a:t>
            </a:r>
          </a:p>
          <a:p>
            <a:pPr lvl="2"/>
            <a:r>
              <a:rPr lang="en-US" sz="2000" dirty="0" err="1"/>
              <a:t>Nephrotoxic</a:t>
            </a:r>
            <a:r>
              <a:rPr lang="en-US" sz="2000" dirty="0"/>
              <a:t> agents, infections, ischemia and blockages, polycystic kidney disease</a:t>
            </a:r>
          </a:p>
          <a:p>
            <a:pPr lvl="1"/>
            <a:r>
              <a:rPr lang="en-US" sz="2400" dirty="0" err="1"/>
              <a:t>Postrenal</a:t>
            </a:r>
            <a:r>
              <a:rPr lang="en-US" sz="2400" dirty="0"/>
              <a:t> </a:t>
            </a:r>
          </a:p>
          <a:p>
            <a:pPr lvl="2"/>
            <a:r>
              <a:rPr lang="en-US" sz="2000" dirty="0"/>
              <a:t>Stones, blood clots, </a:t>
            </a:r>
            <a:r>
              <a:rPr lang="en-US" sz="2000" dirty="0" smtClean="0"/>
              <a:t>urethral </a:t>
            </a:r>
            <a:r>
              <a:rPr lang="en-US" sz="2000" dirty="0"/>
              <a:t>edema from invasive procedures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6387" name="Rectangle 3"/>
          <p:cNvSpPr>
            <a:spLocks noGrp="1" noChangeArrowheads="1"/>
          </p:cNvSpPr>
          <p:nvPr>
            <p:ph type="body" idx="1"/>
          </p:nvPr>
        </p:nvSpPr>
        <p:spPr/>
        <p:txBody>
          <a:bodyPr/>
          <a:lstStyle/>
          <a:p>
            <a:r>
              <a:rPr lang="en-US" dirty="0"/>
              <a:t>Subjective symptoms</a:t>
            </a:r>
          </a:p>
          <a:p>
            <a:pPr lvl="1"/>
            <a:r>
              <a:rPr lang="en-US" dirty="0"/>
              <a:t>Nausea</a:t>
            </a:r>
          </a:p>
          <a:p>
            <a:pPr lvl="1"/>
            <a:r>
              <a:rPr lang="en-US" dirty="0"/>
              <a:t>Loss of appetite</a:t>
            </a:r>
          </a:p>
          <a:p>
            <a:pPr lvl="1"/>
            <a:r>
              <a:rPr lang="en-US" dirty="0"/>
              <a:t>Headache</a:t>
            </a:r>
          </a:p>
          <a:p>
            <a:pPr lvl="1"/>
            <a:r>
              <a:rPr lang="en-US" dirty="0" smtClean="0"/>
              <a:t>Lethargy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7411" name="Rectangle 3"/>
          <p:cNvSpPr>
            <a:spLocks noGrp="1" noChangeArrowheads="1"/>
          </p:cNvSpPr>
          <p:nvPr>
            <p:ph type="body" sz="half" idx="1"/>
          </p:nvPr>
        </p:nvSpPr>
        <p:spPr/>
        <p:txBody>
          <a:bodyPr/>
          <a:lstStyle/>
          <a:p>
            <a:pPr>
              <a:lnSpc>
                <a:spcPct val="90000"/>
              </a:lnSpc>
            </a:pPr>
            <a:r>
              <a:rPr lang="en-US" dirty="0"/>
              <a:t>Objective symptoms</a:t>
            </a:r>
          </a:p>
          <a:p>
            <a:pPr marL="1371600" lvl="2" indent="-457200">
              <a:lnSpc>
                <a:spcPct val="90000"/>
              </a:lnSpc>
            </a:pPr>
            <a:r>
              <a:rPr lang="en-US" sz="2400" dirty="0" smtClean="0"/>
              <a:t>vomiting </a:t>
            </a:r>
            <a:endParaRPr lang="en-US" sz="2400" dirty="0"/>
          </a:p>
          <a:p>
            <a:pPr marL="1371600" lvl="2" indent="-457200">
              <a:lnSpc>
                <a:spcPct val="90000"/>
              </a:lnSpc>
            </a:pPr>
            <a:r>
              <a:rPr lang="en-US" sz="2400" dirty="0"/>
              <a:t>disorientation, </a:t>
            </a:r>
          </a:p>
          <a:p>
            <a:pPr marL="1371600" lvl="2" indent="-457200">
              <a:lnSpc>
                <a:spcPct val="90000"/>
              </a:lnSpc>
            </a:pPr>
            <a:r>
              <a:rPr lang="en-US" sz="2400" dirty="0"/>
              <a:t>edema, </a:t>
            </a:r>
          </a:p>
          <a:p>
            <a:pPr marL="1371600" lvl="2" indent="-457200">
              <a:lnSpc>
                <a:spcPct val="90000"/>
              </a:lnSpc>
            </a:pPr>
            <a:r>
              <a:rPr lang="en-US" sz="2400" dirty="0" smtClean="0"/>
              <a:t>Increase K</a:t>
            </a:r>
            <a:r>
              <a:rPr lang="en-US" sz="2400" dirty="0"/>
              <a:t>+ </a:t>
            </a:r>
          </a:p>
          <a:p>
            <a:pPr marL="1371600" lvl="2" indent="-457200">
              <a:lnSpc>
                <a:spcPct val="90000"/>
              </a:lnSpc>
            </a:pPr>
            <a:r>
              <a:rPr lang="en-US" sz="2400" dirty="0"/>
              <a:t>decrease Na </a:t>
            </a:r>
          </a:p>
          <a:p>
            <a:pPr marL="1371600" lvl="2" indent="-457200">
              <a:lnSpc>
                <a:spcPct val="90000"/>
              </a:lnSpc>
            </a:pPr>
            <a:r>
              <a:rPr lang="en-US" sz="2400" dirty="0" smtClean="0"/>
              <a:t>Increase  BUN </a:t>
            </a:r>
            <a:r>
              <a:rPr lang="en-US" sz="2400" dirty="0"/>
              <a:t>and </a:t>
            </a:r>
            <a:r>
              <a:rPr lang="en-US" sz="2400" dirty="0" err="1"/>
              <a:t>creatinine</a:t>
            </a:r>
            <a:endParaRPr lang="en-US" sz="2400" dirty="0"/>
          </a:p>
          <a:p>
            <a:pPr marL="1371600" lvl="2" indent="-457200">
              <a:lnSpc>
                <a:spcPct val="90000"/>
              </a:lnSpc>
            </a:pPr>
            <a:r>
              <a:rPr lang="en-US" sz="2400" dirty="0"/>
              <a:t>Acidosis</a:t>
            </a:r>
          </a:p>
          <a:p>
            <a:pPr marL="1371600" lvl="2" indent="-457200">
              <a:lnSpc>
                <a:spcPct val="90000"/>
              </a:lnSpc>
            </a:pPr>
            <a:r>
              <a:rPr lang="en-US" sz="2400" dirty="0"/>
              <a:t>uremic breath </a:t>
            </a:r>
          </a:p>
          <a:p>
            <a:pPr lvl="1">
              <a:lnSpc>
                <a:spcPct val="90000"/>
              </a:lnSpc>
              <a:buNone/>
            </a:pPr>
            <a:r>
              <a:rPr lang="en-US" dirty="0"/>
              <a:t>	</a:t>
            </a:r>
          </a:p>
        </p:txBody>
      </p:sp>
      <p:sp>
        <p:nvSpPr>
          <p:cNvPr id="17412" name="Rectangle 4"/>
          <p:cNvSpPr>
            <a:spLocks noGrp="1" noChangeArrowheads="1"/>
          </p:cNvSpPr>
          <p:nvPr>
            <p:ph type="body" sz="half" idx="2"/>
          </p:nvPr>
        </p:nvSpPr>
        <p:spPr>
          <a:xfrm>
            <a:off x="4495800" y="1600200"/>
            <a:ext cx="4343400" cy="4525963"/>
          </a:xfrm>
        </p:spPr>
        <p:txBody>
          <a:bodyPr>
            <a:normAutofit/>
          </a:bodyPr>
          <a:lstStyle/>
          <a:p>
            <a:endParaRPr lang="en-US" dirty="0"/>
          </a:p>
          <a:p>
            <a:pPr lvl="2"/>
            <a:endParaRPr lang="en-US" dirty="0"/>
          </a:p>
          <a:p>
            <a:pPr marL="1371600" lvl="2" indent="-457200"/>
            <a:r>
              <a:rPr lang="en-US" sz="2400" dirty="0" smtClean="0"/>
              <a:t>hypertension </a:t>
            </a:r>
            <a:r>
              <a:rPr lang="en-US" sz="2400" dirty="0"/>
              <a:t>caused by </a:t>
            </a:r>
            <a:r>
              <a:rPr lang="en-US" sz="2400" dirty="0" err="1"/>
              <a:t>hypovolemia</a:t>
            </a:r>
            <a:r>
              <a:rPr lang="en-US" sz="2400" dirty="0"/>
              <a:t>, anorexia </a:t>
            </a:r>
          </a:p>
          <a:p>
            <a:pPr marL="1371600" lvl="2" indent="-457200"/>
            <a:r>
              <a:rPr lang="en-US" sz="2400" dirty="0"/>
              <a:t>sudden drop in UOP</a:t>
            </a:r>
          </a:p>
          <a:p>
            <a:pPr marL="1371600" lvl="2" indent="-457200"/>
            <a:r>
              <a:rPr lang="en-US" sz="2400" dirty="0"/>
              <a:t>convulsions, coma</a:t>
            </a:r>
          </a:p>
          <a:p>
            <a:pPr marL="1371600" lvl="2" indent="-457200"/>
            <a:r>
              <a:rPr lang="en-US" sz="2400" dirty="0"/>
              <a:t>changes in bowels </a:t>
            </a:r>
          </a:p>
          <a:p>
            <a:pPr marL="914400" lvl="1" indent="-457200"/>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457200" y="274638"/>
            <a:ext cx="8229600" cy="944562"/>
          </a:xfrm>
        </p:spPr>
        <p:style>
          <a:lnRef idx="1">
            <a:schemeClr val="accent1"/>
          </a:lnRef>
          <a:fillRef idx="2">
            <a:schemeClr val="accent1"/>
          </a:fillRef>
          <a:effectRef idx="1">
            <a:schemeClr val="accent1"/>
          </a:effectRef>
          <a:fontRef idx="minor">
            <a:schemeClr val="dk1"/>
          </a:fontRef>
        </p:style>
        <p:txBody>
          <a:bodyPr/>
          <a:lstStyle/>
          <a:p>
            <a:r>
              <a:rPr lang="en-US" dirty="0"/>
              <a:t>Biological Variances</a:t>
            </a:r>
          </a:p>
        </p:txBody>
      </p:sp>
      <p:sp>
        <p:nvSpPr>
          <p:cNvPr id="1027" name="Rectangle 3"/>
          <p:cNvSpPr>
            <a:spLocks noGrp="1" noChangeArrowheads="1"/>
          </p:cNvSpPr>
          <p:nvPr>
            <p:ph type="body" idx="1"/>
          </p:nvPr>
        </p:nvSpPr>
        <p:spPr/>
        <p:txBody>
          <a:bodyPr/>
          <a:lstStyle/>
          <a:p>
            <a:r>
              <a:rPr lang="en-US"/>
              <a:t>All nephrons are present at birth</a:t>
            </a:r>
          </a:p>
          <a:p>
            <a:pPr>
              <a:buFont typeface="Wingdings" pitchFamily="2" charset="2"/>
              <a:buNone/>
            </a:pPr>
            <a:endParaRPr lang="en-US"/>
          </a:p>
          <a:p>
            <a:r>
              <a:rPr lang="en-US"/>
              <a:t>Kidneys and tubular system mature throughout childhood reaching full maturity during adolescence.</a:t>
            </a:r>
          </a:p>
          <a:p>
            <a:pPr>
              <a:buFont typeface="Wingdings" pitchFamily="2" charset="2"/>
              <a:buNone/>
            </a:pPr>
            <a:endParaRPr lang="en-US"/>
          </a:p>
          <a:p>
            <a:r>
              <a:rPr lang="en-US"/>
              <a:t>During first two years of life kidney function is less efficient.</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4339" name="Rectangle 3"/>
          <p:cNvSpPr>
            <a:spLocks noGrp="1" noChangeArrowheads="1"/>
          </p:cNvSpPr>
          <p:nvPr>
            <p:ph type="body" idx="1"/>
          </p:nvPr>
        </p:nvSpPr>
        <p:spPr/>
        <p:txBody>
          <a:bodyPr/>
          <a:lstStyle/>
          <a:p>
            <a:r>
              <a:rPr lang="en-US" sz="2800" dirty="0"/>
              <a:t>Diagnostic tests</a:t>
            </a:r>
          </a:p>
          <a:p>
            <a:pPr lvl="1"/>
            <a:r>
              <a:rPr lang="en-US" sz="2400" dirty="0" smtClean="0"/>
              <a:t>BUN</a:t>
            </a:r>
            <a:r>
              <a:rPr lang="en-US" sz="2400" dirty="0"/>
              <a:t>, </a:t>
            </a:r>
            <a:r>
              <a:rPr lang="en-US" sz="2400" dirty="0" err="1"/>
              <a:t>creatinine</a:t>
            </a:r>
            <a:r>
              <a:rPr lang="en-US" sz="2400" dirty="0"/>
              <a:t>, sodium, potassium. pH, </a:t>
            </a:r>
            <a:r>
              <a:rPr lang="en-US" sz="2400" dirty="0" err="1"/>
              <a:t>bicarb</a:t>
            </a:r>
            <a:r>
              <a:rPr lang="en-US" sz="2400" dirty="0"/>
              <a:t>. </a:t>
            </a:r>
            <a:r>
              <a:rPr lang="en-US" sz="2400" dirty="0" err="1"/>
              <a:t>Hgb</a:t>
            </a:r>
            <a:r>
              <a:rPr lang="en-US" sz="2400" dirty="0"/>
              <a:t> and </a:t>
            </a:r>
            <a:r>
              <a:rPr lang="en-US" sz="2400" dirty="0" err="1"/>
              <a:t>Hct</a:t>
            </a:r>
            <a:endParaRPr lang="en-US" sz="2400" dirty="0"/>
          </a:p>
          <a:p>
            <a:pPr lvl="1"/>
            <a:r>
              <a:rPr lang="en-US" sz="2400" dirty="0"/>
              <a:t>Urine studies</a:t>
            </a:r>
          </a:p>
          <a:p>
            <a:pPr lvl="1"/>
            <a:r>
              <a:rPr lang="en-US" sz="2400" dirty="0"/>
              <a:t>US of kidneys</a:t>
            </a:r>
          </a:p>
          <a:p>
            <a:pPr lvl="1"/>
            <a:r>
              <a:rPr lang="en-US" sz="2400" dirty="0"/>
              <a:t>KUB</a:t>
            </a:r>
          </a:p>
          <a:p>
            <a:pPr lvl="1"/>
            <a:r>
              <a:rPr lang="en-US" sz="2400" dirty="0" smtClean="0"/>
              <a:t>renal </a:t>
            </a:r>
            <a:r>
              <a:rPr lang="en-US" sz="2400" dirty="0"/>
              <a:t>CT/MRI</a:t>
            </a:r>
          </a:p>
          <a:p>
            <a:pPr lvl="1"/>
            <a:r>
              <a:rPr lang="en-US" sz="2400" dirty="0"/>
              <a:t>Retrograde </a:t>
            </a:r>
            <a:r>
              <a:rPr lang="en-US" sz="2400" dirty="0" err="1"/>
              <a:t>pyloegram</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1507" name="Rectangle 3"/>
          <p:cNvSpPr>
            <a:spLocks noGrp="1" noChangeArrowheads="1"/>
          </p:cNvSpPr>
          <p:nvPr>
            <p:ph type="body" idx="1"/>
          </p:nvPr>
        </p:nvSpPr>
        <p:spPr/>
        <p:txBody>
          <a:bodyPr/>
          <a:lstStyle/>
          <a:p>
            <a:r>
              <a:rPr lang="en-US"/>
              <a:t>Medical treatment</a:t>
            </a:r>
          </a:p>
          <a:p>
            <a:pPr lvl="1"/>
            <a:r>
              <a:rPr lang="en-US"/>
              <a:t>Fluid and dietary restrictions</a:t>
            </a:r>
          </a:p>
          <a:p>
            <a:pPr lvl="1"/>
            <a:r>
              <a:rPr lang="en-US"/>
              <a:t>Maintain E-lytes </a:t>
            </a:r>
          </a:p>
          <a:p>
            <a:pPr lvl="1"/>
            <a:r>
              <a:rPr lang="en-US"/>
              <a:t>D/C or change cause</a:t>
            </a:r>
          </a:p>
          <a:p>
            <a:pPr lvl="1"/>
            <a:r>
              <a:rPr lang="en-US"/>
              <a:t>May need dialysis to jump start renal function</a:t>
            </a:r>
          </a:p>
          <a:p>
            <a:pPr lvl="1"/>
            <a:r>
              <a:rPr lang="en-US"/>
              <a:t>May need to stimulate production of urine with IV fluids, Dopomine, diuretics, etc.</a:t>
            </a:r>
          </a:p>
          <a:p>
            <a:pPr lvl="1"/>
            <a:endParaRPr lang="en-US"/>
          </a:p>
          <a:p>
            <a:pPr lvl="1"/>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2531" name="Rectangle 3"/>
          <p:cNvSpPr>
            <a:spLocks noGrp="1" noChangeArrowheads="1"/>
          </p:cNvSpPr>
          <p:nvPr>
            <p:ph type="body" idx="1"/>
          </p:nvPr>
        </p:nvSpPr>
        <p:spPr/>
        <p:txBody>
          <a:bodyPr/>
          <a:lstStyle/>
          <a:p>
            <a:pPr>
              <a:lnSpc>
                <a:spcPct val="90000"/>
              </a:lnSpc>
            </a:pPr>
            <a:r>
              <a:rPr lang="en-US" dirty="0"/>
              <a:t>Medical treatment</a:t>
            </a:r>
          </a:p>
          <a:p>
            <a:pPr lvl="1">
              <a:lnSpc>
                <a:spcPct val="90000"/>
              </a:lnSpc>
            </a:pPr>
            <a:r>
              <a:rPr lang="en-US" dirty="0" err="1"/>
              <a:t>Hemodialysis</a:t>
            </a:r>
            <a:endParaRPr lang="en-US" dirty="0"/>
          </a:p>
          <a:p>
            <a:pPr lvl="2">
              <a:lnSpc>
                <a:spcPct val="90000"/>
              </a:lnSpc>
            </a:pPr>
            <a:r>
              <a:rPr lang="en-US" dirty="0" err="1"/>
              <a:t>Subclavian</a:t>
            </a:r>
            <a:r>
              <a:rPr lang="en-US" dirty="0"/>
              <a:t> approach</a:t>
            </a:r>
          </a:p>
          <a:p>
            <a:pPr lvl="2">
              <a:lnSpc>
                <a:spcPct val="90000"/>
              </a:lnSpc>
            </a:pPr>
            <a:r>
              <a:rPr lang="en-US" dirty="0"/>
              <a:t>Femoral approach </a:t>
            </a:r>
          </a:p>
          <a:p>
            <a:pPr lvl="1">
              <a:lnSpc>
                <a:spcPct val="90000"/>
              </a:lnSpc>
            </a:pPr>
            <a:r>
              <a:rPr lang="en-US" dirty="0"/>
              <a:t>Peritoneal </a:t>
            </a:r>
            <a:r>
              <a:rPr lang="en-US" dirty="0" smtClean="0"/>
              <a:t>dialysis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8675" name="Rectangle 3"/>
          <p:cNvSpPr>
            <a:spLocks noGrp="1" noChangeArrowheads="1"/>
          </p:cNvSpPr>
          <p:nvPr>
            <p:ph type="body" sz="half" idx="1"/>
          </p:nvPr>
        </p:nvSpPr>
        <p:spPr/>
        <p:txBody>
          <a:bodyPr/>
          <a:lstStyle/>
          <a:p>
            <a:pPr>
              <a:lnSpc>
                <a:spcPct val="90000"/>
              </a:lnSpc>
            </a:pPr>
            <a:r>
              <a:rPr lang="en-US" sz="2400"/>
              <a:t>Nursing interventions</a:t>
            </a:r>
          </a:p>
          <a:p>
            <a:pPr lvl="1">
              <a:lnSpc>
                <a:spcPct val="90000"/>
              </a:lnSpc>
            </a:pPr>
            <a:r>
              <a:rPr lang="en-US" sz="2000"/>
              <a:t>Monitor I/O, including all body fluids</a:t>
            </a:r>
          </a:p>
          <a:p>
            <a:pPr lvl="1">
              <a:lnSpc>
                <a:spcPct val="90000"/>
              </a:lnSpc>
            </a:pPr>
            <a:r>
              <a:rPr lang="en-US" sz="2000"/>
              <a:t>Monitor lab results</a:t>
            </a:r>
          </a:p>
          <a:p>
            <a:pPr lvl="1">
              <a:lnSpc>
                <a:spcPct val="90000"/>
              </a:lnSpc>
            </a:pPr>
            <a:r>
              <a:rPr lang="en-US" sz="2000"/>
              <a:t>Watch hyperkalemia symptoms: malaise, anorexia, parenthesia, or muscle weakness, EKG changes </a:t>
            </a:r>
          </a:p>
          <a:p>
            <a:pPr lvl="1">
              <a:lnSpc>
                <a:spcPct val="90000"/>
              </a:lnSpc>
            </a:pPr>
            <a:r>
              <a:rPr lang="en-US" sz="2000"/>
              <a:t>watch for hyperglycemia or hypoglycemia if receiving TPN or insulin infusions </a:t>
            </a:r>
          </a:p>
          <a:p>
            <a:pPr lvl="1">
              <a:lnSpc>
                <a:spcPct val="90000"/>
              </a:lnSpc>
            </a:pPr>
            <a:endParaRPr lang="en-US" sz="2000"/>
          </a:p>
        </p:txBody>
      </p:sp>
      <p:sp>
        <p:nvSpPr>
          <p:cNvPr id="28676" name="Rectangle 4"/>
          <p:cNvSpPr>
            <a:spLocks noGrp="1" noChangeArrowheads="1"/>
          </p:cNvSpPr>
          <p:nvPr>
            <p:ph type="body" sz="half" idx="2"/>
          </p:nvPr>
        </p:nvSpPr>
        <p:spPr/>
        <p:txBody>
          <a:bodyPr/>
          <a:lstStyle/>
          <a:p>
            <a:endParaRPr lang="en-US" sz="2400"/>
          </a:p>
          <a:p>
            <a:pPr lvl="1"/>
            <a:r>
              <a:rPr lang="en-US" sz="2000"/>
              <a:t>Maintain nutrition</a:t>
            </a:r>
          </a:p>
          <a:p>
            <a:pPr lvl="1"/>
            <a:r>
              <a:rPr lang="en-US" sz="2000"/>
              <a:t>Safety measures</a:t>
            </a:r>
          </a:p>
          <a:p>
            <a:pPr lvl="1"/>
            <a:r>
              <a:rPr lang="en-US" sz="2000"/>
              <a:t>Mouth care</a:t>
            </a:r>
          </a:p>
          <a:p>
            <a:pPr lvl="1"/>
            <a:r>
              <a:rPr lang="en-US" sz="2000"/>
              <a:t>Daily weights</a:t>
            </a:r>
          </a:p>
          <a:p>
            <a:pPr lvl="1"/>
            <a:r>
              <a:rPr lang="en-US" sz="2000"/>
              <a:t>Assess for signs of heart failure</a:t>
            </a:r>
          </a:p>
          <a:p>
            <a:pPr lvl="1"/>
            <a:r>
              <a:rPr lang="en-US" sz="2000"/>
              <a:t>GCS and Denny Brown</a:t>
            </a:r>
          </a:p>
          <a:p>
            <a:pPr lvl="1"/>
            <a:r>
              <a:rPr lang="en-US" sz="2000"/>
              <a:t>Skin integrity problems</a:t>
            </a:r>
          </a:p>
          <a:p>
            <a:pPr lvl="1"/>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23555" name="Rectangle 3"/>
          <p:cNvSpPr>
            <a:spLocks noGrp="1" noChangeArrowheads="1"/>
          </p:cNvSpPr>
          <p:nvPr>
            <p:ph type="body" idx="1"/>
          </p:nvPr>
        </p:nvSpPr>
        <p:spPr/>
        <p:txBody>
          <a:bodyPr/>
          <a:lstStyle/>
          <a:p>
            <a:pPr>
              <a:lnSpc>
                <a:spcPct val="90000"/>
              </a:lnSpc>
            </a:pPr>
            <a:r>
              <a:rPr lang="en-US" sz="2800" dirty="0"/>
              <a:t>Results form gradual, progressive loss of renal function</a:t>
            </a:r>
          </a:p>
          <a:p>
            <a:pPr>
              <a:lnSpc>
                <a:spcPct val="90000"/>
              </a:lnSpc>
            </a:pPr>
            <a:r>
              <a:rPr lang="en-US" sz="2800" dirty="0"/>
              <a:t>Occasionally results from rapid progression of acute renal failure</a:t>
            </a:r>
          </a:p>
          <a:p>
            <a:pPr>
              <a:lnSpc>
                <a:spcPct val="90000"/>
              </a:lnSpc>
            </a:pPr>
            <a:r>
              <a:rPr lang="en-US" sz="2800" dirty="0"/>
              <a:t>Symptoms occur when 75% of function is lost but considered </a:t>
            </a:r>
            <a:r>
              <a:rPr lang="en-US" sz="2800" dirty="0" smtClean="0"/>
              <a:t>chronic </a:t>
            </a:r>
            <a:r>
              <a:rPr lang="en-US" sz="2800" dirty="0"/>
              <a:t>if 90-95% loss of function</a:t>
            </a:r>
          </a:p>
          <a:p>
            <a:pPr>
              <a:lnSpc>
                <a:spcPct val="90000"/>
              </a:lnSpc>
            </a:pPr>
            <a:r>
              <a:rPr lang="en-US" sz="2800" dirty="0"/>
              <a:t>Dialysis is necessary </a:t>
            </a:r>
            <a:r>
              <a:rPr lang="en-US" sz="2800" dirty="0" smtClean="0"/>
              <a:t>R/T </a:t>
            </a:r>
            <a:r>
              <a:rPr lang="en-US" sz="2800" dirty="0"/>
              <a:t>accumulation or uremic toxins, which produce changes in major organs</a:t>
            </a:r>
          </a:p>
          <a:p>
            <a:pPr>
              <a:lnSpc>
                <a:spcPct val="90000"/>
              </a:lnSpc>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a:t>Chronic Renal Failure</a:t>
            </a:r>
          </a:p>
        </p:txBody>
      </p:sp>
      <p:sp>
        <p:nvSpPr>
          <p:cNvPr id="25603" name="Rectangle 3"/>
          <p:cNvSpPr>
            <a:spLocks noGrp="1" noChangeArrowheads="1"/>
          </p:cNvSpPr>
          <p:nvPr>
            <p:ph type="body" idx="1"/>
          </p:nvPr>
        </p:nvSpPr>
        <p:spPr/>
        <p:txBody>
          <a:bodyPr/>
          <a:lstStyle/>
          <a:p>
            <a:pPr>
              <a:lnSpc>
                <a:spcPct val="90000"/>
              </a:lnSpc>
            </a:pPr>
            <a:r>
              <a:rPr lang="en-US" sz="2800" dirty="0"/>
              <a:t>Subjective symptoms are relatively same as acute</a:t>
            </a:r>
          </a:p>
          <a:p>
            <a:pPr>
              <a:lnSpc>
                <a:spcPct val="90000"/>
              </a:lnSpc>
            </a:pPr>
            <a:r>
              <a:rPr lang="en-US" sz="2800" dirty="0"/>
              <a:t>Objective symptoms</a:t>
            </a:r>
          </a:p>
          <a:p>
            <a:pPr lvl="1">
              <a:lnSpc>
                <a:spcPct val="90000"/>
              </a:lnSpc>
            </a:pPr>
            <a:r>
              <a:rPr lang="en-US" sz="2400" dirty="0"/>
              <a:t>Renal</a:t>
            </a:r>
          </a:p>
          <a:p>
            <a:pPr lvl="2">
              <a:lnSpc>
                <a:spcPct val="90000"/>
              </a:lnSpc>
            </a:pPr>
            <a:r>
              <a:rPr lang="en-US" sz="2000" dirty="0" err="1"/>
              <a:t>Hyponaturmia</a:t>
            </a:r>
            <a:endParaRPr lang="en-US" sz="2000" dirty="0"/>
          </a:p>
          <a:p>
            <a:pPr lvl="2">
              <a:lnSpc>
                <a:spcPct val="90000"/>
              </a:lnSpc>
            </a:pPr>
            <a:r>
              <a:rPr lang="en-US" sz="2000" dirty="0"/>
              <a:t>Dry mouth</a:t>
            </a:r>
          </a:p>
          <a:p>
            <a:pPr lvl="2">
              <a:lnSpc>
                <a:spcPct val="90000"/>
              </a:lnSpc>
            </a:pPr>
            <a:r>
              <a:rPr lang="en-US" sz="2000" dirty="0"/>
              <a:t>Poor skin </a:t>
            </a:r>
            <a:r>
              <a:rPr lang="en-US" sz="2000" dirty="0" err="1"/>
              <a:t>turgor</a:t>
            </a:r>
            <a:endParaRPr lang="en-US" sz="2000" dirty="0"/>
          </a:p>
          <a:p>
            <a:pPr lvl="2">
              <a:lnSpc>
                <a:spcPct val="90000"/>
              </a:lnSpc>
            </a:pPr>
            <a:r>
              <a:rPr lang="en-US" sz="2000" dirty="0"/>
              <a:t>Confusion, salt overload, accumulation of K with muscle weakness</a:t>
            </a:r>
          </a:p>
          <a:p>
            <a:pPr lvl="2">
              <a:lnSpc>
                <a:spcPct val="90000"/>
              </a:lnSpc>
            </a:pPr>
            <a:r>
              <a:rPr lang="en-US" sz="2000" dirty="0"/>
              <a:t>Fluid overload and metabolic acidosis</a:t>
            </a:r>
          </a:p>
          <a:p>
            <a:pPr lvl="2">
              <a:lnSpc>
                <a:spcPct val="90000"/>
              </a:lnSpc>
            </a:pPr>
            <a:r>
              <a:rPr lang="en-US" sz="2000" dirty="0" err="1"/>
              <a:t>Proteinuria</a:t>
            </a:r>
            <a:r>
              <a:rPr lang="en-US" sz="2000" dirty="0"/>
              <a:t>, </a:t>
            </a:r>
            <a:r>
              <a:rPr lang="en-US" sz="2000" dirty="0" err="1"/>
              <a:t>glycosuria</a:t>
            </a:r>
            <a:endParaRPr lang="en-US" sz="2000" dirty="0"/>
          </a:p>
          <a:p>
            <a:pPr lvl="2">
              <a:lnSpc>
                <a:spcPct val="90000"/>
              </a:lnSpc>
            </a:pPr>
            <a:r>
              <a:rPr lang="en-US" sz="2000" dirty="0"/>
              <a:t>Urine = RBC’s, WBC’s, and casts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34819" name="Rectangle 3"/>
          <p:cNvSpPr>
            <a:spLocks noGrp="1" noChangeArrowheads="1"/>
          </p:cNvSpPr>
          <p:nvPr>
            <p:ph type="body" idx="1"/>
          </p:nvPr>
        </p:nvSpPr>
        <p:spPr/>
        <p:txBody>
          <a:bodyPr/>
          <a:lstStyle/>
          <a:p>
            <a:pPr>
              <a:lnSpc>
                <a:spcPct val="90000"/>
              </a:lnSpc>
            </a:pPr>
            <a:r>
              <a:rPr lang="en-US" sz="2800"/>
              <a:t>Lab findings</a:t>
            </a:r>
          </a:p>
          <a:p>
            <a:pPr lvl="1">
              <a:lnSpc>
                <a:spcPct val="90000"/>
              </a:lnSpc>
            </a:pPr>
            <a:r>
              <a:rPr lang="en-US" sz="2400"/>
              <a:t>BUN – indicator of glomerular filtration rate and is affected by the breakdown of protein. Normal is 10-20mg/dL. When reaches 70 = dialysis</a:t>
            </a:r>
          </a:p>
          <a:p>
            <a:pPr lvl="1">
              <a:lnSpc>
                <a:spcPct val="90000"/>
              </a:lnSpc>
            </a:pPr>
            <a:r>
              <a:rPr lang="en-US" sz="2400"/>
              <a:t>Serum creatinine – waste product of skeletal muscle breakdown and is a better indicator of kidney function. Normal is 0.5-1.5 mg/dL. When reaches 10 x normal, it is time for dialysis</a:t>
            </a:r>
          </a:p>
          <a:p>
            <a:pPr lvl="1">
              <a:lnSpc>
                <a:spcPct val="90000"/>
              </a:lnSpc>
            </a:pPr>
            <a:r>
              <a:rPr lang="en-US" sz="2400"/>
              <a:t>Creatinine clearance is best determent of kidney function. Must be a 12-24 hour urine collection. Normal is &gt; 100 ml/min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50179" name="Rectangle 3"/>
          <p:cNvSpPr>
            <a:spLocks noGrp="1" noChangeArrowheads="1"/>
          </p:cNvSpPr>
          <p:nvPr>
            <p:ph type="body" idx="1"/>
          </p:nvPr>
        </p:nvSpPr>
        <p:spPr/>
        <p:txBody>
          <a:bodyPr/>
          <a:lstStyle/>
          <a:p>
            <a:r>
              <a:rPr lang="en-US"/>
              <a:t>Nursing diagnosis</a:t>
            </a:r>
          </a:p>
          <a:p>
            <a:pPr lvl="1"/>
            <a:r>
              <a:rPr lang="en-US"/>
              <a:t>Excess fluid volume</a:t>
            </a:r>
          </a:p>
          <a:p>
            <a:pPr lvl="1"/>
            <a:r>
              <a:rPr lang="en-US"/>
              <a:t>Imbalanced nutrition</a:t>
            </a:r>
          </a:p>
          <a:p>
            <a:pPr lvl="1"/>
            <a:r>
              <a:rPr lang="en-US"/>
              <a:t>Ineffective coping</a:t>
            </a:r>
          </a:p>
          <a:p>
            <a:pPr lvl="1"/>
            <a:r>
              <a:rPr lang="en-US"/>
              <a:t>Risk for infection</a:t>
            </a:r>
          </a:p>
          <a:p>
            <a:pPr lvl="1"/>
            <a:r>
              <a:rPr lang="en-US"/>
              <a:t>Risk for injury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47107" name="Rectangle 3"/>
          <p:cNvSpPr>
            <a:spLocks noGrp="1" noChangeArrowheads="1"/>
          </p:cNvSpPr>
          <p:nvPr>
            <p:ph type="body" sz="half" idx="1"/>
          </p:nvPr>
        </p:nvSpPr>
        <p:spPr/>
        <p:txBody>
          <a:bodyPr/>
          <a:lstStyle/>
          <a:p>
            <a:pPr>
              <a:lnSpc>
                <a:spcPct val="90000"/>
              </a:lnSpc>
            </a:pPr>
            <a:r>
              <a:rPr lang="en-US"/>
              <a:t>Nursing care</a:t>
            </a:r>
          </a:p>
          <a:p>
            <a:pPr lvl="1">
              <a:lnSpc>
                <a:spcPct val="90000"/>
              </a:lnSpc>
            </a:pPr>
            <a:r>
              <a:rPr lang="en-US"/>
              <a:t>Frequent monitoring </a:t>
            </a:r>
          </a:p>
          <a:p>
            <a:pPr lvl="1">
              <a:lnSpc>
                <a:spcPct val="90000"/>
              </a:lnSpc>
            </a:pPr>
            <a:r>
              <a:rPr lang="en-US"/>
              <a:t>Hydration and output</a:t>
            </a:r>
          </a:p>
          <a:p>
            <a:pPr lvl="1">
              <a:lnSpc>
                <a:spcPct val="90000"/>
              </a:lnSpc>
            </a:pPr>
            <a:r>
              <a:rPr lang="en-US"/>
              <a:t>Cardiovascular function</a:t>
            </a:r>
          </a:p>
          <a:p>
            <a:pPr lvl="1">
              <a:lnSpc>
                <a:spcPct val="90000"/>
              </a:lnSpc>
            </a:pPr>
            <a:r>
              <a:rPr lang="en-US"/>
              <a:t>Respiratory status</a:t>
            </a:r>
          </a:p>
          <a:p>
            <a:pPr lvl="1">
              <a:lnSpc>
                <a:spcPct val="90000"/>
              </a:lnSpc>
            </a:pPr>
            <a:r>
              <a:rPr lang="en-US"/>
              <a:t>E-lytes</a:t>
            </a:r>
          </a:p>
          <a:p>
            <a:pPr lvl="1">
              <a:lnSpc>
                <a:spcPct val="90000"/>
              </a:lnSpc>
            </a:pPr>
            <a:r>
              <a:rPr lang="en-US"/>
              <a:t>Nutrition</a:t>
            </a:r>
          </a:p>
          <a:p>
            <a:pPr lvl="1">
              <a:lnSpc>
                <a:spcPct val="90000"/>
              </a:lnSpc>
            </a:pPr>
            <a:r>
              <a:rPr lang="en-US"/>
              <a:t>Mental status</a:t>
            </a:r>
          </a:p>
          <a:p>
            <a:pPr lvl="1">
              <a:lnSpc>
                <a:spcPct val="90000"/>
              </a:lnSpc>
            </a:pPr>
            <a:r>
              <a:rPr lang="en-US"/>
              <a:t>Emotional well being</a:t>
            </a:r>
          </a:p>
          <a:p>
            <a:pPr lvl="1">
              <a:lnSpc>
                <a:spcPct val="90000"/>
              </a:lnSpc>
            </a:pPr>
            <a:endParaRPr lang="en-US"/>
          </a:p>
        </p:txBody>
      </p:sp>
      <p:sp>
        <p:nvSpPr>
          <p:cNvPr id="47108" name="Rectangle 4"/>
          <p:cNvSpPr>
            <a:spLocks noGrp="1" noChangeArrowheads="1"/>
          </p:cNvSpPr>
          <p:nvPr>
            <p:ph type="body" sz="half" idx="2"/>
          </p:nvPr>
        </p:nvSpPr>
        <p:spPr/>
        <p:txBody>
          <a:bodyPr/>
          <a:lstStyle/>
          <a:p>
            <a:endParaRPr lang="en-US"/>
          </a:p>
          <a:p>
            <a:pPr lvl="1"/>
            <a:r>
              <a:rPr lang="en-US"/>
              <a:t>Ensure proper medication regimen</a:t>
            </a:r>
          </a:p>
          <a:p>
            <a:pPr lvl="1"/>
            <a:r>
              <a:rPr lang="en-US"/>
              <a:t>Skin care</a:t>
            </a:r>
          </a:p>
          <a:p>
            <a:pPr lvl="1"/>
            <a:r>
              <a:rPr lang="en-US"/>
              <a:t>Bleeding problems</a:t>
            </a:r>
          </a:p>
          <a:p>
            <a:pPr lvl="1"/>
            <a:r>
              <a:rPr lang="en-US"/>
              <a:t>Care of the shunt</a:t>
            </a:r>
          </a:p>
          <a:p>
            <a:pPr lvl="1"/>
            <a:r>
              <a:rPr lang="en-US"/>
              <a:t>Education to client and family</a:t>
            </a:r>
          </a:p>
          <a:p>
            <a:pPr lvl="1"/>
            <a:endParaRPr lang="en-US"/>
          </a:p>
          <a:p>
            <a:pPr lvl="1"/>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4000" dirty="0" smtClean="0"/>
              <a:t>Pediatric Differences</a:t>
            </a:r>
            <a:endParaRPr lang="en-US" sz="4000" dirty="0"/>
          </a:p>
        </p:txBody>
      </p:sp>
      <p:sp>
        <p:nvSpPr>
          <p:cNvPr id="3" name="Content Placeholder 2"/>
          <p:cNvSpPr>
            <a:spLocks noGrp="1"/>
          </p:cNvSpPr>
          <p:nvPr>
            <p:ph idx="1"/>
          </p:nvPr>
        </p:nvSpPr>
        <p:spPr/>
        <p:txBody>
          <a:bodyPr>
            <a:noAutofit/>
          </a:bodyPr>
          <a:lstStyle/>
          <a:p>
            <a:pPr>
              <a:spcBef>
                <a:spcPct val="50000"/>
              </a:spcBef>
            </a:pPr>
            <a:r>
              <a:rPr lang="en-US" sz="2400" dirty="0" smtClean="0"/>
              <a:t>Kidney begins to reach adult functioning about 1 year of age</a:t>
            </a:r>
          </a:p>
          <a:p>
            <a:pPr>
              <a:spcBef>
                <a:spcPct val="50000"/>
              </a:spcBef>
            </a:pPr>
            <a:r>
              <a:rPr lang="en-US" sz="2400" dirty="0" smtClean="0"/>
              <a:t>Infants cannot concentrate urine as efficiently as older children and adults.</a:t>
            </a:r>
          </a:p>
          <a:p>
            <a:pPr>
              <a:spcBef>
                <a:spcPct val="50000"/>
              </a:spcBef>
            </a:pPr>
            <a:r>
              <a:rPr lang="en-US" sz="2400" b="1" dirty="0" smtClean="0"/>
              <a:t>Urine output:</a:t>
            </a:r>
          </a:p>
          <a:p>
            <a:pPr lvl="1">
              <a:spcBef>
                <a:spcPct val="50000"/>
              </a:spcBef>
            </a:pPr>
            <a:r>
              <a:rPr lang="en-US" sz="2000" dirty="0" smtClean="0"/>
              <a:t>Infant 2ml/kg/hr</a:t>
            </a:r>
          </a:p>
          <a:p>
            <a:pPr lvl="1">
              <a:spcBef>
                <a:spcPct val="50000"/>
              </a:spcBef>
            </a:pPr>
            <a:r>
              <a:rPr lang="en-US" sz="2000" dirty="0" smtClean="0"/>
              <a:t>Children 0.5ml/kg/hr.</a:t>
            </a:r>
          </a:p>
          <a:p>
            <a:pPr lvl="1">
              <a:spcBef>
                <a:spcPct val="50000"/>
              </a:spcBef>
            </a:pPr>
            <a:r>
              <a:rPr lang="en-US" sz="2000" dirty="0" smtClean="0"/>
              <a:t>Adolescent 40-80 ml/hr</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Bladder</a:t>
            </a:r>
          </a:p>
        </p:txBody>
      </p:sp>
      <p:sp>
        <p:nvSpPr>
          <p:cNvPr id="5123" name="Rectangle 3"/>
          <p:cNvSpPr>
            <a:spLocks noGrp="1" noChangeArrowheads="1"/>
          </p:cNvSpPr>
          <p:nvPr>
            <p:ph type="body" idx="1"/>
          </p:nvPr>
        </p:nvSpPr>
        <p:spPr/>
        <p:txBody>
          <a:bodyPr/>
          <a:lstStyle/>
          <a:p>
            <a:r>
              <a:rPr lang="en-US"/>
              <a:t>Bladder capacity increases with age</a:t>
            </a:r>
          </a:p>
          <a:p>
            <a:pPr>
              <a:buFont typeface="Wingdings" pitchFamily="2" charset="2"/>
              <a:buNone/>
            </a:pPr>
            <a:endParaRPr lang="en-US"/>
          </a:p>
          <a:p>
            <a:r>
              <a:rPr lang="en-US"/>
              <a:t>20 to 50 ml at birth</a:t>
            </a:r>
          </a:p>
          <a:p>
            <a:pPr>
              <a:buFont typeface="Wingdings" pitchFamily="2" charset="2"/>
              <a:buNone/>
            </a:pPr>
            <a:endParaRPr lang="en-US"/>
          </a:p>
          <a:p>
            <a:r>
              <a:rPr lang="en-US"/>
              <a:t>700 ml in adulthood</a:t>
            </a:r>
          </a:p>
          <a:p>
            <a:endParaRPr lang="en-US"/>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102076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4000" b="1" dirty="0">
                <a:latin typeface="+mn-lt"/>
              </a:rPr>
              <a:t>Review Genitourinary System</a:t>
            </a:r>
          </a:p>
        </p:txBody>
      </p:sp>
      <p:sp>
        <p:nvSpPr>
          <p:cNvPr id="5123" name="Rectangle 3" descr="Rectangle: Click to edit Master text styles&#10;Second level&#10;Third level&#10;Fourth level&#10;Fifth level"/>
          <p:cNvSpPr>
            <a:spLocks noGrp="1" noChangeArrowheads="1"/>
          </p:cNvSpPr>
          <p:nvPr>
            <p:ph type="body" idx="1"/>
          </p:nvPr>
        </p:nvSpPr>
        <p:spPr>
          <a:xfrm>
            <a:off x="304800" y="1905000"/>
            <a:ext cx="8458200" cy="4648200"/>
          </a:xfrm>
        </p:spPr>
        <p:txBody>
          <a:bodyPr/>
          <a:lstStyle/>
          <a:p>
            <a:r>
              <a:rPr lang="en-US" dirty="0"/>
              <a:t>Maintain fluid &amp; electrolyte balance through </a:t>
            </a:r>
            <a:r>
              <a:rPr lang="en-US" dirty="0" err="1"/>
              <a:t>glomerular</a:t>
            </a:r>
            <a:r>
              <a:rPr lang="en-US" dirty="0"/>
              <a:t> filtration, tubular </a:t>
            </a:r>
            <a:r>
              <a:rPr lang="en-US" dirty="0" err="1"/>
              <a:t>reabsorption</a:t>
            </a:r>
            <a:r>
              <a:rPr lang="en-US" dirty="0"/>
              <a:t>, and secretion</a:t>
            </a:r>
          </a:p>
          <a:p>
            <a:r>
              <a:rPr lang="en-US" dirty="0"/>
              <a:t>Hormonal functions</a:t>
            </a:r>
          </a:p>
          <a:p>
            <a:pPr lvl="1"/>
            <a:r>
              <a:rPr lang="en-US" dirty="0"/>
              <a:t>Produces </a:t>
            </a:r>
            <a:r>
              <a:rPr lang="en-US" dirty="0" err="1"/>
              <a:t>renin</a:t>
            </a:r>
            <a:r>
              <a:rPr lang="en-US" dirty="0"/>
              <a:t> in </a:t>
            </a:r>
            <a:r>
              <a:rPr lang="en-US" dirty="0" err="1"/>
              <a:t>glomerulus</a:t>
            </a:r>
            <a:r>
              <a:rPr lang="en-US" dirty="0"/>
              <a:t>—regulates BP</a:t>
            </a:r>
          </a:p>
          <a:p>
            <a:pPr lvl="1"/>
            <a:r>
              <a:rPr lang="en-US" dirty="0"/>
              <a:t>Produces Erythropoietin—stimulates RBC production in bone marrow</a:t>
            </a:r>
          </a:p>
          <a:p>
            <a:pPr lvl="1"/>
            <a:r>
              <a:rPr lang="en-US" dirty="0"/>
              <a:t>Metabolized Vitamin D—to active form which is important in calcium metabolism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Urine</a:t>
            </a:r>
          </a:p>
        </p:txBody>
      </p:sp>
      <p:pic>
        <p:nvPicPr>
          <p:cNvPr id="9221" name="Picture 5" descr="msotw9_temp0"/>
          <p:cNvPicPr>
            <a:picLocks noChangeAspect="1" noChangeArrowheads="1"/>
          </p:cNvPicPr>
          <p:nvPr/>
        </p:nvPicPr>
        <p:blipFill>
          <a:blip r:embed="rId2" cstate="print"/>
          <a:srcRect/>
          <a:stretch>
            <a:fillRect/>
          </a:stretch>
        </p:blipFill>
        <p:spPr bwMode="auto">
          <a:xfrm>
            <a:off x="457200" y="2228850"/>
            <a:ext cx="4267200" cy="3022600"/>
          </a:xfrm>
          <a:prstGeom prst="rect">
            <a:avLst/>
          </a:prstGeom>
          <a:noFill/>
          <a:ln w="9525">
            <a:noFill/>
            <a:miter lim="800000"/>
            <a:headEnd/>
            <a:tailEnd/>
          </a:ln>
          <a:effectLst/>
        </p:spPr>
      </p:pic>
      <p:pic>
        <p:nvPicPr>
          <p:cNvPr id="9222" name="Picture 6" descr="msotw9_temp0"/>
          <p:cNvPicPr>
            <a:picLocks noChangeAspect="1" noChangeArrowheads="1"/>
          </p:cNvPicPr>
          <p:nvPr/>
        </p:nvPicPr>
        <p:blipFill>
          <a:blip r:embed="rId3" cstate="print"/>
          <a:srcRect/>
          <a:stretch>
            <a:fillRect/>
          </a:stretch>
        </p:blipFill>
        <p:spPr bwMode="auto">
          <a:xfrm>
            <a:off x="4800600" y="2247900"/>
            <a:ext cx="4114800" cy="2973388"/>
          </a:xfrm>
          <a:prstGeom prst="rect">
            <a:avLst/>
          </a:prstGeom>
          <a:noFill/>
          <a:ln w="9525">
            <a:noFill/>
            <a:miter lim="800000"/>
            <a:headEnd/>
            <a:tailEnd/>
          </a:ln>
          <a:effectLst/>
        </p:spPr>
      </p:pic>
      <p:sp>
        <p:nvSpPr>
          <p:cNvPr id="9223" name="Text Box 7"/>
          <p:cNvSpPr txBox="1">
            <a:spLocks noChangeArrowheads="1"/>
          </p:cNvSpPr>
          <p:nvPr/>
        </p:nvSpPr>
        <p:spPr bwMode="auto">
          <a:xfrm>
            <a:off x="1279525" y="5672138"/>
            <a:ext cx="4816475" cy="457200"/>
          </a:xfrm>
          <a:prstGeom prst="rect">
            <a:avLst/>
          </a:prstGeom>
          <a:noFill/>
          <a:ln w="9525">
            <a:noFill/>
            <a:miter lim="800000"/>
            <a:headEnd/>
            <a:tailEnd/>
          </a:ln>
          <a:effectLst/>
        </p:spPr>
        <p:txBody>
          <a:bodyPr wrap="none">
            <a:spAutoFit/>
          </a:bodyPr>
          <a:lstStyle/>
          <a:p>
            <a:r>
              <a:rPr lang="en-US" sz="2400">
                <a:latin typeface="Tahoma" pitchFamily="34" charset="0"/>
              </a:rPr>
              <a:t>Application of urine collection bag.</a:t>
            </a:r>
          </a:p>
        </p:txBody>
      </p:sp>
      <p:sp>
        <p:nvSpPr>
          <p:cNvPr id="9224" name="Text Box 8"/>
          <p:cNvSpPr txBox="1">
            <a:spLocks noChangeArrowheads="1"/>
          </p:cNvSpPr>
          <p:nvPr/>
        </p:nvSpPr>
        <p:spPr bwMode="auto">
          <a:xfrm>
            <a:off x="6537325" y="4756150"/>
            <a:ext cx="1806575" cy="366713"/>
          </a:xfrm>
          <a:prstGeom prst="rect">
            <a:avLst/>
          </a:prstGeom>
          <a:noFill/>
          <a:ln w="9525">
            <a:noFill/>
            <a:miter lim="800000"/>
            <a:headEnd/>
            <a:tailEnd/>
          </a:ln>
          <a:effectLst/>
        </p:spPr>
        <p:txBody>
          <a:bodyPr wrap="none">
            <a:spAutoFit/>
          </a:bodyPr>
          <a:lstStyle/>
          <a:p>
            <a:r>
              <a:rPr lang="en-US">
                <a:latin typeface="Tahoma" pitchFamily="34" charset="0"/>
              </a:rPr>
              <a:t>Whaley &amp; Wong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1961</Words>
  <Application>Microsoft Office PowerPoint</Application>
  <PresentationFormat>On-screen Show (4:3)</PresentationFormat>
  <Paragraphs>421</Paragraphs>
  <Slides>58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vt:lpstr>
      <vt:lpstr>Calibri</vt:lpstr>
      <vt:lpstr>CG Omega</vt:lpstr>
      <vt:lpstr>Tahoma</vt:lpstr>
      <vt:lpstr>Wingdings</vt:lpstr>
      <vt:lpstr>Office Theme</vt:lpstr>
      <vt:lpstr>Alteration in Genitourinary function </vt:lpstr>
      <vt:lpstr>Anatomy and physiology </vt:lpstr>
      <vt:lpstr>Urinary System Organs</vt:lpstr>
      <vt:lpstr>Nephrons</vt:lpstr>
      <vt:lpstr>Biological Variances</vt:lpstr>
      <vt:lpstr>Pediatric Differences</vt:lpstr>
      <vt:lpstr>Bladder</vt:lpstr>
      <vt:lpstr>Review Genitourinary System</vt:lpstr>
      <vt:lpstr>Urine</vt:lpstr>
      <vt:lpstr>Diagnostic Tests</vt:lpstr>
      <vt:lpstr>VCUG test </vt:lpstr>
      <vt:lpstr>IVP test </vt:lpstr>
      <vt:lpstr>Renal Biopsy</vt:lpstr>
      <vt:lpstr>Cystoscopy</vt:lpstr>
      <vt:lpstr>CT  Scan</vt:lpstr>
      <vt:lpstr>Urinalysis</vt:lpstr>
      <vt:lpstr>Treatment Modalities</vt:lpstr>
      <vt:lpstr>Urinary Tract Infections</vt:lpstr>
      <vt:lpstr>Urinary tract infection (UTI)?</vt:lpstr>
      <vt:lpstr>Causes urinary tract infections in children</vt:lpstr>
      <vt:lpstr>Sign and Symptom</vt:lpstr>
      <vt:lpstr>Management </vt:lpstr>
      <vt:lpstr>Can UTIs in children be prevented</vt:lpstr>
      <vt:lpstr>Interventions</vt:lpstr>
      <vt:lpstr>Enuresis </vt:lpstr>
      <vt:lpstr>Pathophys and etiology of Enuresis</vt:lpstr>
      <vt:lpstr>Nsg Dx: Enuresis</vt:lpstr>
      <vt:lpstr>Interventions</vt:lpstr>
      <vt:lpstr>Treatment Enuresis</vt:lpstr>
      <vt:lpstr>Obstructive uropathy</vt:lpstr>
      <vt:lpstr>Ureteral Reflux</vt:lpstr>
      <vt:lpstr>Common causes of obstructive uropathy include:</vt:lpstr>
      <vt:lpstr>Symptoms may include: </vt:lpstr>
      <vt:lpstr>Treatment</vt:lpstr>
      <vt:lpstr>Hypospadias</vt:lpstr>
      <vt:lpstr>Hypospadias</vt:lpstr>
      <vt:lpstr>Nsg Dx: Hypospadius</vt:lpstr>
      <vt:lpstr>Extrophy of Bladder</vt:lpstr>
      <vt:lpstr>Extrophy of Bladder</vt:lpstr>
      <vt:lpstr>Clinical Manifestations</vt:lpstr>
      <vt:lpstr>Extrophy of Bladder</vt:lpstr>
      <vt:lpstr>Extrophy of Bladder</vt:lpstr>
      <vt:lpstr>Treatment</vt:lpstr>
      <vt:lpstr>Goals of Treatment</vt:lpstr>
      <vt:lpstr>Long Term Complications</vt:lpstr>
      <vt:lpstr>Acute Renal Failure</vt:lpstr>
      <vt:lpstr>Acute Renal Failure</vt:lpstr>
      <vt:lpstr>Acute Renal Failure</vt:lpstr>
      <vt:lpstr>Acute Renal Failure</vt:lpstr>
      <vt:lpstr>Acute Renal Failure</vt:lpstr>
      <vt:lpstr>Acute Renal Failure</vt:lpstr>
      <vt:lpstr>Acute Renal Failure</vt:lpstr>
      <vt:lpstr>Acute Renal Failure</vt:lpstr>
      <vt:lpstr>Chronic Renal Failure</vt:lpstr>
      <vt:lpstr>Chronic Renal Failure</vt:lpstr>
      <vt:lpstr>Chronic Renal Failure</vt:lpstr>
      <vt:lpstr>Chronic Renal Failure</vt:lpstr>
      <vt:lpstr>Chronic Renal Failure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Genitourinary function</dc:title>
  <dc:creator>user</dc:creator>
  <cp:lastModifiedBy>User-PC</cp:lastModifiedBy>
  <cp:revision>34</cp:revision>
  <dcterms:created xsi:type="dcterms:W3CDTF">2006-08-16T00:00:00Z</dcterms:created>
  <dcterms:modified xsi:type="dcterms:W3CDTF">2017-03-08T07:14:01Z</dcterms:modified>
</cp:coreProperties>
</file>